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30"/>
  </p:notesMasterIdLst>
  <p:sldIdLst>
    <p:sldId id="256" r:id="rId3"/>
    <p:sldId id="1082" r:id="rId4"/>
    <p:sldId id="1481" r:id="rId5"/>
    <p:sldId id="1414" r:id="rId6"/>
    <p:sldId id="1495" r:id="rId7"/>
    <p:sldId id="1464" r:id="rId8"/>
    <p:sldId id="1496" r:id="rId9"/>
    <p:sldId id="1465" r:id="rId10"/>
    <p:sldId id="1474" r:id="rId11"/>
    <p:sldId id="1475" r:id="rId12"/>
    <p:sldId id="1478" r:id="rId13"/>
    <p:sldId id="1479" r:id="rId14"/>
    <p:sldId id="1484" r:id="rId15"/>
    <p:sldId id="1485" r:id="rId16"/>
    <p:sldId id="1466" r:id="rId17"/>
    <p:sldId id="1486" r:id="rId18"/>
    <p:sldId id="1487" r:id="rId19"/>
    <p:sldId id="1488" r:id="rId20"/>
    <p:sldId id="1489" r:id="rId21"/>
    <p:sldId id="1490" r:id="rId22"/>
    <p:sldId id="1469" r:id="rId23"/>
    <p:sldId id="1492" r:id="rId24"/>
    <p:sldId id="1494" r:id="rId25"/>
    <p:sldId id="1493" r:id="rId26"/>
    <p:sldId id="1468" r:id="rId27"/>
    <p:sldId id="1482" r:id="rId28"/>
    <p:sldId id="1483"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FF33"/>
    <a:srgbClr val="1217EE"/>
    <a:srgbClr val="CCCC00"/>
    <a:srgbClr val="FFFF99"/>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5666" autoAdjust="0"/>
  </p:normalViewPr>
  <p:slideViewPr>
    <p:cSldViewPr snapToGrid="0">
      <p:cViewPr varScale="1">
        <p:scale>
          <a:sx n="97" d="100"/>
          <a:sy n="97" d="100"/>
        </p:scale>
        <p:origin x="1986" y="7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F7D420-6701-47F1-A15D-0449448C7758}" type="datetimeFigureOut">
              <a:rPr lang="en-US" smtClean="0"/>
              <a:t>3/11/2025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642914-098C-4E86-82B7-D66B54995839}" type="slidenum">
              <a:rPr lang="en-US" smtClean="0"/>
              <a:t>‹#›</a:t>
            </a:fld>
            <a:endParaRPr lang="en-US"/>
          </a:p>
        </p:txBody>
      </p:sp>
    </p:spTree>
    <p:extLst>
      <p:ext uri="{BB962C8B-B14F-4D97-AF65-F5344CB8AC3E}">
        <p14:creationId xmlns:p14="http://schemas.microsoft.com/office/powerpoint/2010/main" val="2040826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a:ln/>
        </p:spPr>
      </p:sp>
      <p:sp>
        <p:nvSpPr>
          <p:cNvPr id="61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cs typeface="Arial" panose="020B0604020202020204" pitchFamily="34" charset="0"/>
            </a:endParaRPr>
          </a:p>
        </p:txBody>
      </p:sp>
      <p:sp>
        <p:nvSpPr>
          <p:cNvPr id="61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marL="0" marR="0" lvl="0" indent="0" algn="r" defTabSz="966788" rtl="0" eaLnBrk="1" fontAlgn="base" latinLnBrk="0" hangingPunct="1">
              <a:lnSpc>
                <a:spcPct val="100000"/>
              </a:lnSpc>
              <a:spcBef>
                <a:spcPct val="0"/>
              </a:spcBef>
              <a:spcAft>
                <a:spcPct val="0"/>
              </a:spcAft>
              <a:buClrTx/>
              <a:buSzTx/>
              <a:buFontTx/>
              <a:buNone/>
              <a:tabLst/>
              <a:defRPr/>
            </a:pPr>
            <a:fld id="{96DD79BE-23ED-4B65-ABC5-648AC1E492E5}"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2</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 name="Footer Placeholder 1">
            <a:extLst>
              <a:ext uri="{FF2B5EF4-FFF2-40B4-BE49-F238E27FC236}">
                <a16:creationId xmlns:a16="http://schemas.microsoft.com/office/drawing/2014/main" id="{2D809569-1AAC-17FA-9969-70D5351A2B2B}"/>
              </a:ext>
            </a:extLst>
          </p:cNvPr>
          <p:cNvSpPr>
            <a:spLocks noGrp="1"/>
          </p:cNvSpPr>
          <p:nvPr>
            <p:ph type="ftr" sz="quarter" idx="4"/>
          </p:nvPr>
        </p:nvSpPr>
        <p:spPr/>
        <p:txBody>
          <a:bodyPr/>
          <a:lstStyle/>
          <a:p>
            <a:pPr marL="0" marR="0" lvl="0" indent="0" algn="l" defTabSz="966788" rtl="0" eaLnBrk="1" fontAlgn="base" latinLnBrk="0" hangingPunct="1">
              <a:lnSpc>
                <a:spcPct val="100000"/>
              </a:lnSpc>
              <a:spcBef>
                <a:spcPct val="0"/>
              </a:spcBef>
              <a:spcAft>
                <a:spcPct val="0"/>
              </a:spcAft>
              <a:buClrTx/>
              <a:buSzTx/>
              <a:buFontTx/>
              <a:buNone/>
              <a:tabLst/>
              <a:defRPr/>
            </a:pPr>
            <a:r>
              <a:rPr kumimoji="0" lang="en-US" sz="1300" b="0" i="0" u="none" strike="noStrike" kern="1200" cap="none" spc="0" normalizeH="0" baseline="0" noProof="0">
                <a:ln>
                  <a:noFill/>
                </a:ln>
                <a:solidFill>
                  <a:srgbClr val="000000"/>
                </a:solidFill>
                <a:effectLst/>
                <a:uLnTx/>
                <a:uFillTx/>
                <a:latin typeface="Arial" charset="0"/>
                <a:ea typeface="+mn-ea"/>
                <a:cs typeface="Arial" charset="0"/>
              </a:rPr>
              <a:t>ECE-593: Fundamentals of Pre-Silicon Validation - Venkatesh Patil</a:t>
            </a:r>
          </a:p>
        </p:txBody>
      </p:sp>
      <p:sp>
        <p:nvSpPr>
          <p:cNvPr id="3" name="Header Placeholder 2">
            <a:extLst>
              <a:ext uri="{FF2B5EF4-FFF2-40B4-BE49-F238E27FC236}">
                <a16:creationId xmlns:a16="http://schemas.microsoft.com/office/drawing/2014/main" id="{7A463C2A-7D56-AAC9-E9C4-E45C945A5DC3}"/>
              </a:ext>
            </a:extLst>
          </p:cNvPr>
          <p:cNvSpPr>
            <a:spLocks noGrp="1"/>
          </p:cNvSpPr>
          <p:nvPr>
            <p:ph type="hdr" sz="quarter"/>
          </p:nvPr>
        </p:nvSpPr>
        <p:spPr/>
        <p:txBody>
          <a:bodyPr/>
          <a:lstStyle/>
          <a:p>
            <a:pPr marL="0" marR="0" lvl="0" indent="0" algn="l" defTabSz="966788" rtl="0" eaLnBrk="1" fontAlgn="base" latinLnBrk="0" hangingPunct="1">
              <a:lnSpc>
                <a:spcPct val="100000"/>
              </a:lnSpc>
              <a:spcBef>
                <a:spcPct val="0"/>
              </a:spcBef>
              <a:spcAft>
                <a:spcPct val="0"/>
              </a:spcAft>
              <a:buClrTx/>
              <a:buSzTx/>
              <a:buFontTx/>
              <a:buNone/>
              <a:tabLst/>
              <a:defRPr/>
            </a:pPr>
            <a:r>
              <a:rPr kumimoji="0" lang="en-US" sz="1300" b="0" i="0" u="none" strike="noStrike" kern="1200" cap="none" spc="0" normalizeH="0" baseline="0" noProof="0">
                <a:ln>
                  <a:noFill/>
                </a:ln>
                <a:solidFill>
                  <a:srgbClr val="000000"/>
                </a:solidFill>
                <a:effectLst/>
                <a:uLnTx/>
                <a:uFillTx/>
                <a:latin typeface="Arial" charset="0"/>
                <a:ea typeface="+mn-ea"/>
                <a:cs typeface="Arial" charset="0"/>
              </a:rPr>
              <a:t>ECE-593: Fundamentals of Pre-Silicon Validation</a:t>
            </a:r>
          </a:p>
        </p:txBody>
      </p:sp>
    </p:spTree>
    <p:extLst>
      <p:ext uri="{BB962C8B-B14F-4D97-AF65-F5344CB8AC3E}">
        <p14:creationId xmlns:p14="http://schemas.microsoft.com/office/powerpoint/2010/main" val="36352833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66D2C3-8D99-9D45-4A20-D27311DF7A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55425D-8DB6-B8BF-AF15-AD0E03BC1FF7}"/>
              </a:ext>
            </a:extLst>
          </p:cNvPr>
          <p:cNvSpPr>
            <a:spLocks noGrp="1" noRot="1" noChangeAspect="1"/>
          </p:cNvSpPr>
          <p:nvPr>
            <p:ph type="sldImg"/>
          </p:nvPr>
        </p:nvSpPr>
        <p:spPr>
          <a:xfrm>
            <a:off x="1371600" y="1143000"/>
            <a:ext cx="4114800" cy="3086100"/>
          </a:xfrm>
        </p:spPr>
      </p:sp>
      <p:sp>
        <p:nvSpPr>
          <p:cNvPr id="3" name="Notes Placeholder 2">
            <a:extLst>
              <a:ext uri="{FF2B5EF4-FFF2-40B4-BE49-F238E27FC236}">
                <a16:creationId xmlns:a16="http://schemas.microsoft.com/office/drawing/2014/main" id="{2A6447EE-4B5E-51AC-1DC9-9D27836AACD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DAE01E0-2407-5E2F-D61C-66F477878675}"/>
              </a:ext>
            </a:extLst>
          </p:cNvPr>
          <p:cNvSpPr>
            <a:spLocks noGrp="1"/>
          </p:cNvSpPr>
          <p:nvPr>
            <p:ph type="sldNum" sz="quarter" idx="5"/>
          </p:nvPr>
        </p:nvSpPr>
        <p:spPr/>
        <p:txBody>
          <a:bodyPr/>
          <a:lstStyle/>
          <a:p>
            <a:fld id="{0E642914-098C-4E86-82B7-D66B54995839}" type="slidenum">
              <a:rPr lang="en-US" smtClean="0"/>
              <a:t>11</a:t>
            </a:fld>
            <a:endParaRPr lang="en-US"/>
          </a:p>
        </p:txBody>
      </p:sp>
    </p:spTree>
    <p:extLst>
      <p:ext uri="{BB962C8B-B14F-4D97-AF65-F5344CB8AC3E}">
        <p14:creationId xmlns:p14="http://schemas.microsoft.com/office/powerpoint/2010/main" val="17157374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642914-098C-4E86-82B7-D66B54995839}" type="slidenum">
              <a:rPr lang="en-US" smtClean="0"/>
              <a:t>13</a:t>
            </a:fld>
            <a:endParaRPr lang="en-US"/>
          </a:p>
        </p:txBody>
      </p:sp>
    </p:spTree>
    <p:extLst>
      <p:ext uri="{BB962C8B-B14F-4D97-AF65-F5344CB8AC3E}">
        <p14:creationId xmlns:p14="http://schemas.microsoft.com/office/powerpoint/2010/main" val="12927341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642914-098C-4E86-82B7-D66B54995839}" type="slidenum">
              <a:rPr lang="en-US" smtClean="0"/>
              <a:t>14</a:t>
            </a:fld>
            <a:endParaRPr lang="en-US"/>
          </a:p>
        </p:txBody>
      </p:sp>
    </p:spTree>
    <p:extLst>
      <p:ext uri="{BB962C8B-B14F-4D97-AF65-F5344CB8AC3E}">
        <p14:creationId xmlns:p14="http://schemas.microsoft.com/office/powerpoint/2010/main" val="32510992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66D2C3-8D99-9D45-4A20-D27311DF7A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55425D-8DB6-B8BF-AF15-AD0E03BC1F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6447EE-4B5E-51AC-1DC9-9D27836AACD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DAE01E0-2407-5E2F-D61C-66F477878675}"/>
              </a:ext>
            </a:extLst>
          </p:cNvPr>
          <p:cNvSpPr>
            <a:spLocks noGrp="1"/>
          </p:cNvSpPr>
          <p:nvPr>
            <p:ph type="sldNum" sz="quarter" idx="5"/>
          </p:nvPr>
        </p:nvSpPr>
        <p:spPr/>
        <p:txBody>
          <a:bodyPr/>
          <a:lstStyle/>
          <a:p>
            <a:fld id="{0E642914-098C-4E86-82B7-D66B54995839}" type="slidenum">
              <a:rPr lang="en-US" smtClean="0"/>
              <a:t>15</a:t>
            </a:fld>
            <a:endParaRPr lang="en-US"/>
          </a:p>
        </p:txBody>
      </p:sp>
    </p:spTree>
    <p:extLst>
      <p:ext uri="{BB962C8B-B14F-4D97-AF65-F5344CB8AC3E}">
        <p14:creationId xmlns:p14="http://schemas.microsoft.com/office/powerpoint/2010/main" val="1474068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642914-098C-4E86-82B7-D66B54995839}" type="slidenum">
              <a:rPr lang="en-US" smtClean="0"/>
              <a:t>16</a:t>
            </a:fld>
            <a:endParaRPr lang="en-US"/>
          </a:p>
        </p:txBody>
      </p:sp>
    </p:spTree>
    <p:extLst>
      <p:ext uri="{BB962C8B-B14F-4D97-AF65-F5344CB8AC3E}">
        <p14:creationId xmlns:p14="http://schemas.microsoft.com/office/powerpoint/2010/main" val="14057960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642914-098C-4E86-82B7-D66B54995839}" type="slidenum">
              <a:rPr lang="en-US" smtClean="0"/>
              <a:t>17</a:t>
            </a:fld>
            <a:endParaRPr lang="en-US"/>
          </a:p>
        </p:txBody>
      </p:sp>
    </p:spTree>
    <p:extLst>
      <p:ext uri="{BB962C8B-B14F-4D97-AF65-F5344CB8AC3E}">
        <p14:creationId xmlns:p14="http://schemas.microsoft.com/office/powerpoint/2010/main" val="28431780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642914-098C-4E86-82B7-D66B54995839}" type="slidenum">
              <a:rPr lang="en-US" smtClean="0"/>
              <a:t>18</a:t>
            </a:fld>
            <a:endParaRPr lang="en-US"/>
          </a:p>
        </p:txBody>
      </p:sp>
    </p:spTree>
    <p:extLst>
      <p:ext uri="{BB962C8B-B14F-4D97-AF65-F5344CB8AC3E}">
        <p14:creationId xmlns:p14="http://schemas.microsoft.com/office/powerpoint/2010/main" val="6575482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642914-098C-4E86-82B7-D66B54995839}" type="slidenum">
              <a:rPr lang="en-US" smtClean="0"/>
              <a:t>19</a:t>
            </a:fld>
            <a:endParaRPr lang="en-US"/>
          </a:p>
        </p:txBody>
      </p:sp>
    </p:spTree>
    <p:extLst>
      <p:ext uri="{BB962C8B-B14F-4D97-AF65-F5344CB8AC3E}">
        <p14:creationId xmlns:p14="http://schemas.microsoft.com/office/powerpoint/2010/main" val="5971772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642914-098C-4E86-82B7-D66B54995839}" type="slidenum">
              <a:rPr lang="en-US" smtClean="0"/>
              <a:t>20</a:t>
            </a:fld>
            <a:endParaRPr lang="en-US"/>
          </a:p>
        </p:txBody>
      </p:sp>
    </p:spTree>
    <p:extLst>
      <p:ext uri="{BB962C8B-B14F-4D97-AF65-F5344CB8AC3E}">
        <p14:creationId xmlns:p14="http://schemas.microsoft.com/office/powerpoint/2010/main" val="1203411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66D2C3-8D99-9D45-4A20-D27311DF7A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55425D-8DB6-B8BF-AF15-AD0E03BC1F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6447EE-4B5E-51AC-1DC9-9D27836AACD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DAE01E0-2407-5E2F-D61C-66F477878675}"/>
              </a:ext>
            </a:extLst>
          </p:cNvPr>
          <p:cNvSpPr>
            <a:spLocks noGrp="1"/>
          </p:cNvSpPr>
          <p:nvPr>
            <p:ph type="sldNum" sz="quarter" idx="5"/>
          </p:nvPr>
        </p:nvSpPr>
        <p:spPr/>
        <p:txBody>
          <a:bodyPr/>
          <a:lstStyle/>
          <a:p>
            <a:fld id="{0E642914-098C-4E86-82B7-D66B54995839}" type="slidenum">
              <a:rPr lang="en-US" smtClean="0"/>
              <a:t>21</a:t>
            </a:fld>
            <a:endParaRPr lang="en-US"/>
          </a:p>
        </p:txBody>
      </p:sp>
    </p:spTree>
    <p:extLst>
      <p:ext uri="{BB962C8B-B14F-4D97-AF65-F5344CB8AC3E}">
        <p14:creationId xmlns:p14="http://schemas.microsoft.com/office/powerpoint/2010/main" val="468640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66D2C3-8D99-9D45-4A20-D27311DF7A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55425D-8DB6-B8BF-AF15-AD0E03BC1F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6447EE-4B5E-51AC-1DC9-9D27836AACD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DAE01E0-2407-5E2F-D61C-66F477878675}"/>
              </a:ext>
            </a:extLst>
          </p:cNvPr>
          <p:cNvSpPr>
            <a:spLocks noGrp="1"/>
          </p:cNvSpPr>
          <p:nvPr>
            <p:ph type="sldNum" sz="quarter" idx="5"/>
          </p:nvPr>
        </p:nvSpPr>
        <p:spPr/>
        <p:txBody>
          <a:bodyPr/>
          <a:lstStyle/>
          <a:p>
            <a:fld id="{0E642914-098C-4E86-82B7-D66B54995839}" type="slidenum">
              <a:rPr lang="en-US" smtClean="0"/>
              <a:t>3</a:t>
            </a:fld>
            <a:endParaRPr lang="en-US"/>
          </a:p>
        </p:txBody>
      </p:sp>
    </p:spTree>
    <p:extLst>
      <p:ext uri="{BB962C8B-B14F-4D97-AF65-F5344CB8AC3E}">
        <p14:creationId xmlns:p14="http://schemas.microsoft.com/office/powerpoint/2010/main" val="33736833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66D2C3-8D99-9D45-4A20-D27311DF7A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55425D-8DB6-B8BF-AF15-AD0E03BC1FF7}"/>
              </a:ext>
            </a:extLst>
          </p:cNvPr>
          <p:cNvSpPr>
            <a:spLocks noGrp="1" noRot="1" noChangeAspect="1"/>
          </p:cNvSpPr>
          <p:nvPr>
            <p:ph type="sldImg"/>
          </p:nvPr>
        </p:nvSpPr>
        <p:spPr>
          <a:xfrm>
            <a:off x="1371600" y="1143000"/>
            <a:ext cx="4114800" cy="3086100"/>
          </a:xfrm>
        </p:spPr>
      </p:sp>
      <p:sp>
        <p:nvSpPr>
          <p:cNvPr id="3" name="Notes Placeholder 2">
            <a:extLst>
              <a:ext uri="{FF2B5EF4-FFF2-40B4-BE49-F238E27FC236}">
                <a16:creationId xmlns:a16="http://schemas.microsoft.com/office/drawing/2014/main" id="{2A6447EE-4B5E-51AC-1DC9-9D27836AACD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DAE01E0-2407-5E2F-D61C-66F477878675}"/>
              </a:ext>
            </a:extLst>
          </p:cNvPr>
          <p:cNvSpPr>
            <a:spLocks noGrp="1"/>
          </p:cNvSpPr>
          <p:nvPr>
            <p:ph type="sldNum" sz="quarter" idx="5"/>
          </p:nvPr>
        </p:nvSpPr>
        <p:spPr/>
        <p:txBody>
          <a:bodyPr/>
          <a:lstStyle/>
          <a:p>
            <a:fld id="{0E642914-098C-4E86-82B7-D66B54995839}" type="slidenum">
              <a:rPr lang="en-US" smtClean="0"/>
              <a:t>22</a:t>
            </a:fld>
            <a:endParaRPr lang="en-US"/>
          </a:p>
        </p:txBody>
      </p:sp>
    </p:spTree>
    <p:extLst>
      <p:ext uri="{BB962C8B-B14F-4D97-AF65-F5344CB8AC3E}">
        <p14:creationId xmlns:p14="http://schemas.microsoft.com/office/powerpoint/2010/main" val="18131587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66D2C3-8D99-9D45-4A20-D27311DF7A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55425D-8DB6-B8BF-AF15-AD0E03BC1FF7}"/>
              </a:ext>
            </a:extLst>
          </p:cNvPr>
          <p:cNvSpPr>
            <a:spLocks noGrp="1" noRot="1" noChangeAspect="1"/>
          </p:cNvSpPr>
          <p:nvPr>
            <p:ph type="sldImg"/>
          </p:nvPr>
        </p:nvSpPr>
        <p:spPr>
          <a:xfrm>
            <a:off x="1371600" y="1143000"/>
            <a:ext cx="4114800" cy="3086100"/>
          </a:xfrm>
        </p:spPr>
      </p:sp>
      <p:sp>
        <p:nvSpPr>
          <p:cNvPr id="3" name="Notes Placeholder 2">
            <a:extLst>
              <a:ext uri="{FF2B5EF4-FFF2-40B4-BE49-F238E27FC236}">
                <a16:creationId xmlns:a16="http://schemas.microsoft.com/office/drawing/2014/main" id="{2A6447EE-4B5E-51AC-1DC9-9D27836AACD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DAE01E0-2407-5E2F-D61C-66F477878675}"/>
              </a:ext>
            </a:extLst>
          </p:cNvPr>
          <p:cNvSpPr>
            <a:spLocks noGrp="1"/>
          </p:cNvSpPr>
          <p:nvPr>
            <p:ph type="sldNum" sz="quarter" idx="5"/>
          </p:nvPr>
        </p:nvSpPr>
        <p:spPr/>
        <p:txBody>
          <a:bodyPr/>
          <a:lstStyle/>
          <a:p>
            <a:fld id="{0E642914-098C-4E86-82B7-D66B54995839}" type="slidenum">
              <a:rPr lang="en-US" smtClean="0"/>
              <a:t>23</a:t>
            </a:fld>
            <a:endParaRPr lang="en-US"/>
          </a:p>
        </p:txBody>
      </p:sp>
    </p:spTree>
    <p:extLst>
      <p:ext uri="{BB962C8B-B14F-4D97-AF65-F5344CB8AC3E}">
        <p14:creationId xmlns:p14="http://schemas.microsoft.com/office/powerpoint/2010/main" val="12157481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66D2C3-8D99-9D45-4A20-D27311DF7A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55425D-8DB6-B8BF-AF15-AD0E03BC1FF7}"/>
              </a:ext>
            </a:extLst>
          </p:cNvPr>
          <p:cNvSpPr>
            <a:spLocks noGrp="1" noRot="1" noChangeAspect="1"/>
          </p:cNvSpPr>
          <p:nvPr>
            <p:ph type="sldImg"/>
          </p:nvPr>
        </p:nvSpPr>
        <p:spPr>
          <a:xfrm>
            <a:off x="1371600" y="1143000"/>
            <a:ext cx="4114800" cy="3086100"/>
          </a:xfrm>
        </p:spPr>
      </p:sp>
      <p:sp>
        <p:nvSpPr>
          <p:cNvPr id="3" name="Notes Placeholder 2">
            <a:extLst>
              <a:ext uri="{FF2B5EF4-FFF2-40B4-BE49-F238E27FC236}">
                <a16:creationId xmlns:a16="http://schemas.microsoft.com/office/drawing/2014/main" id="{2A6447EE-4B5E-51AC-1DC9-9D27836AACD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DAE01E0-2407-5E2F-D61C-66F477878675}"/>
              </a:ext>
            </a:extLst>
          </p:cNvPr>
          <p:cNvSpPr>
            <a:spLocks noGrp="1"/>
          </p:cNvSpPr>
          <p:nvPr>
            <p:ph type="sldNum" sz="quarter" idx="5"/>
          </p:nvPr>
        </p:nvSpPr>
        <p:spPr/>
        <p:txBody>
          <a:bodyPr/>
          <a:lstStyle/>
          <a:p>
            <a:fld id="{0E642914-098C-4E86-82B7-D66B54995839}" type="slidenum">
              <a:rPr lang="en-US" smtClean="0"/>
              <a:t>24</a:t>
            </a:fld>
            <a:endParaRPr lang="en-US"/>
          </a:p>
        </p:txBody>
      </p:sp>
    </p:spTree>
    <p:extLst>
      <p:ext uri="{BB962C8B-B14F-4D97-AF65-F5344CB8AC3E}">
        <p14:creationId xmlns:p14="http://schemas.microsoft.com/office/powerpoint/2010/main" val="29887939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66D2C3-8D99-9D45-4A20-D27311DF7A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55425D-8DB6-B8BF-AF15-AD0E03BC1F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6447EE-4B5E-51AC-1DC9-9D27836AACD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DAE01E0-2407-5E2F-D61C-66F477878675}"/>
              </a:ext>
            </a:extLst>
          </p:cNvPr>
          <p:cNvSpPr>
            <a:spLocks noGrp="1"/>
          </p:cNvSpPr>
          <p:nvPr>
            <p:ph type="sldNum" sz="quarter" idx="5"/>
          </p:nvPr>
        </p:nvSpPr>
        <p:spPr/>
        <p:txBody>
          <a:bodyPr/>
          <a:lstStyle/>
          <a:p>
            <a:fld id="{0E642914-098C-4E86-82B7-D66B54995839}" type="slidenum">
              <a:rPr lang="en-US" smtClean="0"/>
              <a:t>25</a:t>
            </a:fld>
            <a:endParaRPr lang="en-US"/>
          </a:p>
        </p:txBody>
      </p:sp>
    </p:spTree>
    <p:extLst>
      <p:ext uri="{BB962C8B-B14F-4D97-AF65-F5344CB8AC3E}">
        <p14:creationId xmlns:p14="http://schemas.microsoft.com/office/powerpoint/2010/main" val="37612712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66D2C3-8D99-9D45-4A20-D27311DF7A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55425D-8DB6-B8BF-AF15-AD0E03BC1F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6447EE-4B5E-51AC-1DC9-9D27836AACD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DAE01E0-2407-5E2F-D61C-66F477878675}"/>
              </a:ext>
            </a:extLst>
          </p:cNvPr>
          <p:cNvSpPr>
            <a:spLocks noGrp="1"/>
          </p:cNvSpPr>
          <p:nvPr>
            <p:ph type="sldNum" sz="quarter" idx="5"/>
          </p:nvPr>
        </p:nvSpPr>
        <p:spPr/>
        <p:txBody>
          <a:bodyPr/>
          <a:lstStyle/>
          <a:p>
            <a:fld id="{0E642914-098C-4E86-82B7-D66B54995839}" type="slidenum">
              <a:rPr lang="en-US" smtClean="0"/>
              <a:t>26</a:t>
            </a:fld>
            <a:endParaRPr lang="en-US"/>
          </a:p>
        </p:txBody>
      </p:sp>
    </p:spTree>
    <p:extLst>
      <p:ext uri="{BB962C8B-B14F-4D97-AF65-F5344CB8AC3E}">
        <p14:creationId xmlns:p14="http://schemas.microsoft.com/office/powerpoint/2010/main" val="14977683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66D2C3-8D99-9D45-4A20-D27311DF7A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55425D-8DB6-B8BF-AF15-AD0E03BC1F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6447EE-4B5E-51AC-1DC9-9D27836AACD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DAE01E0-2407-5E2F-D61C-66F477878675}"/>
              </a:ext>
            </a:extLst>
          </p:cNvPr>
          <p:cNvSpPr>
            <a:spLocks noGrp="1"/>
          </p:cNvSpPr>
          <p:nvPr>
            <p:ph type="sldNum" sz="quarter" idx="5"/>
          </p:nvPr>
        </p:nvSpPr>
        <p:spPr/>
        <p:txBody>
          <a:bodyPr/>
          <a:lstStyle/>
          <a:p>
            <a:fld id="{0E642914-098C-4E86-82B7-D66B54995839}" type="slidenum">
              <a:rPr lang="en-US" smtClean="0"/>
              <a:t>27</a:t>
            </a:fld>
            <a:endParaRPr lang="en-US"/>
          </a:p>
        </p:txBody>
      </p:sp>
    </p:spTree>
    <p:extLst>
      <p:ext uri="{BB962C8B-B14F-4D97-AF65-F5344CB8AC3E}">
        <p14:creationId xmlns:p14="http://schemas.microsoft.com/office/powerpoint/2010/main" val="42850692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66D2C3-8D99-9D45-4A20-D27311DF7A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55425D-8DB6-B8BF-AF15-AD0E03BC1F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6447EE-4B5E-51AC-1DC9-9D27836AACD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DAE01E0-2407-5E2F-D61C-66F477878675}"/>
              </a:ext>
            </a:extLst>
          </p:cNvPr>
          <p:cNvSpPr>
            <a:spLocks noGrp="1"/>
          </p:cNvSpPr>
          <p:nvPr>
            <p:ph type="sldNum" sz="quarter" idx="5"/>
          </p:nvPr>
        </p:nvSpPr>
        <p:spPr/>
        <p:txBody>
          <a:bodyPr/>
          <a:lstStyle/>
          <a:p>
            <a:fld id="{0E642914-098C-4E86-82B7-D66B54995839}" type="slidenum">
              <a:rPr lang="en-US" smtClean="0"/>
              <a:t>4</a:t>
            </a:fld>
            <a:endParaRPr lang="en-US"/>
          </a:p>
        </p:txBody>
      </p:sp>
    </p:spTree>
    <p:extLst>
      <p:ext uri="{BB962C8B-B14F-4D97-AF65-F5344CB8AC3E}">
        <p14:creationId xmlns:p14="http://schemas.microsoft.com/office/powerpoint/2010/main" val="31252672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66D2C3-8D99-9D45-4A20-D27311DF7A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55425D-8DB6-B8BF-AF15-AD0E03BC1F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6447EE-4B5E-51AC-1DC9-9D27836AACD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DAE01E0-2407-5E2F-D61C-66F477878675}"/>
              </a:ext>
            </a:extLst>
          </p:cNvPr>
          <p:cNvSpPr>
            <a:spLocks noGrp="1"/>
          </p:cNvSpPr>
          <p:nvPr>
            <p:ph type="sldNum" sz="quarter" idx="5"/>
          </p:nvPr>
        </p:nvSpPr>
        <p:spPr/>
        <p:txBody>
          <a:bodyPr/>
          <a:lstStyle/>
          <a:p>
            <a:fld id="{0E642914-098C-4E86-82B7-D66B54995839}" type="slidenum">
              <a:rPr lang="en-US" smtClean="0"/>
              <a:t>5</a:t>
            </a:fld>
            <a:endParaRPr lang="en-US"/>
          </a:p>
        </p:txBody>
      </p:sp>
    </p:spTree>
    <p:extLst>
      <p:ext uri="{BB962C8B-B14F-4D97-AF65-F5344CB8AC3E}">
        <p14:creationId xmlns:p14="http://schemas.microsoft.com/office/powerpoint/2010/main" val="21613836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66D2C3-8D99-9D45-4A20-D27311DF7A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55425D-8DB6-B8BF-AF15-AD0E03BC1F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6447EE-4B5E-51AC-1DC9-9D27836AACD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DAE01E0-2407-5E2F-D61C-66F477878675}"/>
              </a:ext>
            </a:extLst>
          </p:cNvPr>
          <p:cNvSpPr>
            <a:spLocks noGrp="1"/>
          </p:cNvSpPr>
          <p:nvPr>
            <p:ph type="sldNum" sz="quarter" idx="5"/>
          </p:nvPr>
        </p:nvSpPr>
        <p:spPr/>
        <p:txBody>
          <a:bodyPr/>
          <a:lstStyle/>
          <a:p>
            <a:fld id="{0E642914-098C-4E86-82B7-D66B54995839}" type="slidenum">
              <a:rPr lang="en-US" smtClean="0"/>
              <a:t>6</a:t>
            </a:fld>
            <a:endParaRPr lang="en-US"/>
          </a:p>
        </p:txBody>
      </p:sp>
    </p:spTree>
    <p:extLst>
      <p:ext uri="{BB962C8B-B14F-4D97-AF65-F5344CB8AC3E}">
        <p14:creationId xmlns:p14="http://schemas.microsoft.com/office/powerpoint/2010/main" val="22800242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66D2C3-8D99-9D45-4A20-D27311DF7A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55425D-8DB6-B8BF-AF15-AD0E03BC1F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6447EE-4B5E-51AC-1DC9-9D27836AACD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DAE01E0-2407-5E2F-D61C-66F477878675}"/>
              </a:ext>
            </a:extLst>
          </p:cNvPr>
          <p:cNvSpPr>
            <a:spLocks noGrp="1"/>
          </p:cNvSpPr>
          <p:nvPr>
            <p:ph type="sldNum" sz="quarter" idx="5"/>
          </p:nvPr>
        </p:nvSpPr>
        <p:spPr/>
        <p:txBody>
          <a:bodyPr/>
          <a:lstStyle/>
          <a:p>
            <a:fld id="{0E642914-098C-4E86-82B7-D66B54995839}" type="slidenum">
              <a:rPr lang="en-US" smtClean="0"/>
              <a:t>7</a:t>
            </a:fld>
            <a:endParaRPr lang="en-US"/>
          </a:p>
        </p:txBody>
      </p:sp>
    </p:spTree>
    <p:extLst>
      <p:ext uri="{BB962C8B-B14F-4D97-AF65-F5344CB8AC3E}">
        <p14:creationId xmlns:p14="http://schemas.microsoft.com/office/powerpoint/2010/main" val="38636025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66D2C3-8D99-9D45-4A20-D27311DF7A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55425D-8DB6-B8BF-AF15-AD0E03BC1F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6447EE-4B5E-51AC-1DC9-9D27836AACD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DAE01E0-2407-5E2F-D61C-66F477878675}"/>
              </a:ext>
            </a:extLst>
          </p:cNvPr>
          <p:cNvSpPr>
            <a:spLocks noGrp="1"/>
          </p:cNvSpPr>
          <p:nvPr>
            <p:ph type="sldNum" sz="quarter" idx="5"/>
          </p:nvPr>
        </p:nvSpPr>
        <p:spPr/>
        <p:txBody>
          <a:bodyPr/>
          <a:lstStyle/>
          <a:p>
            <a:fld id="{0E642914-098C-4E86-82B7-D66B54995839}" type="slidenum">
              <a:rPr lang="en-US" smtClean="0"/>
              <a:t>8</a:t>
            </a:fld>
            <a:endParaRPr lang="en-US"/>
          </a:p>
        </p:txBody>
      </p:sp>
    </p:spTree>
    <p:extLst>
      <p:ext uri="{BB962C8B-B14F-4D97-AF65-F5344CB8AC3E}">
        <p14:creationId xmlns:p14="http://schemas.microsoft.com/office/powerpoint/2010/main" val="5014691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66D2C3-8D99-9D45-4A20-D27311DF7A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55425D-8DB6-B8BF-AF15-AD0E03BC1F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6447EE-4B5E-51AC-1DC9-9D27836AACD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DAE01E0-2407-5E2F-D61C-66F477878675}"/>
              </a:ext>
            </a:extLst>
          </p:cNvPr>
          <p:cNvSpPr>
            <a:spLocks noGrp="1"/>
          </p:cNvSpPr>
          <p:nvPr>
            <p:ph type="sldNum" sz="quarter" idx="5"/>
          </p:nvPr>
        </p:nvSpPr>
        <p:spPr/>
        <p:txBody>
          <a:bodyPr/>
          <a:lstStyle/>
          <a:p>
            <a:fld id="{0E642914-098C-4E86-82B7-D66B54995839}" type="slidenum">
              <a:rPr lang="en-US" smtClean="0"/>
              <a:t>9</a:t>
            </a:fld>
            <a:endParaRPr lang="en-US"/>
          </a:p>
        </p:txBody>
      </p:sp>
    </p:spTree>
    <p:extLst>
      <p:ext uri="{BB962C8B-B14F-4D97-AF65-F5344CB8AC3E}">
        <p14:creationId xmlns:p14="http://schemas.microsoft.com/office/powerpoint/2010/main" val="12387451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66D2C3-8D99-9D45-4A20-D27311DF7A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55425D-8DB6-B8BF-AF15-AD0E03BC1F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6447EE-4B5E-51AC-1DC9-9D27836AACD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DAE01E0-2407-5E2F-D61C-66F477878675}"/>
              </a:ext>
            </a:extLst>
          </p:cNvPr>
          <p:cNvSpPr>
            <a:spLocks noGrp="1"/>
          </p:cNvSpPr>
          <p:nvPr>
            <p:ph type="sldNum" sz="quarter" idx="5"/>
          </p:nvPr>
        </p:nvSpPr>
        <p:spPr/>
        <p:txBody>
          <a:bodyPr/>
          <a:lstStyle/>
          <a:p>
            <a:fld id="{0E642914-098C-4E86-82B7-D66B54995839}" type="slidenum">
              <a:rPr lang="en-US" smtClean="0"/>
              <a:t>10</a:t>
            </a:fld>
            <a:endParaRPr lang="en-US"/>
          </a:p>
        </p:txBody>
      </p:sp>
    </p:spTree>
    <p:extLst>
      <p:ext uri="{BB962C8B-B14F-4D97-AF65-F5344CB8AC3E}">
        <p14:creationId xmlns:p14="http://schemas.microsoft.com/office/powerpoint/2010/main" val="15652642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9050268-D869-491C-9ED0-E041F9A565B7}" type="datetime1">
              <a:rPr lang="en-US" smtClean="0"/>
              <a:t>3/11/2025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B4F8F5-7E28-4CCD-B37C-16288F737BD7}" type="slidenum">
              <a:rPr lang="en-US" smtClean="0"/>
              <a:t>‹#›</a:t>
            </a:fld>
            <a:endParaRPr lang="en-US"/>
          </a:p>
        </p:txBody>
      </p:sp>
    </p:spTree>
    <p:extLst>
      <p:ext uri="{BB962C8B-B14F-4D97-AF65-F5344CB8AC3E}">
        <p14:creationId xmlns:p14="http://schemas.microsoft.com/office/powerpoint/2010/main" val="1583316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A049DC-32BE-4F91-9663-1E1E0B3028C0}" type="datetime1">
              <a:rPr lang="en-US" smtClean="0"/>
              <a:t>3/11/2025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B4F8F5-7E28-4CCD-B37C-16288F737BD7}" type="slidenum">
              <a:rPr lang="en-US" smtClean="0"/>
              <a:t>‹#›</a:t>
            </a:fld>
            <a:endParaRPr lang="en-US"/>
          </a:p>
        </p:txBody>
      </p:sp>
    </p:spTree>
    <p:extLst>
      <p:ext uri="{BB962C8B-B14F-4D97-AF65-F5344CB8AC3E}">
        <p14:creationId xmlns:p14="http://schemas.microsoft.com/office/powerpoint/2010/main" val="1508569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D55D9B-CE84-40AD-8E84-087EC6FE32A6}" type="datetime1">
              <a:rPr lang="en-US" smtClean="0"/>
              <a:t>3/11/2025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B4F8F5-7E28-4CCD-B37C-16288F737BD7}" type="slidenum">
              <a:rPr lang="en-US" smtClean="0"/>
              <a:t>‹#›</a:t>
            </a:fld>
            <a:endParaRPr lang="en-US"/>
          </a:p>
        </p:txBody>
      </p:sp>
    </p:spTree>
    <p:extLst>
      <p:ext uri="{BB962C8B-B14F-4D97-AF65-F5344CB8AC3E}">
        <p14:creationId xmlns:p14="http://schemas.microsoft.com/office/powerpoint/2010/main" val="28782296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4" name="Line 8"/>
          <p:cNvSpPr>
            <a:spLocks noChangeShapeType="1"/>
          </p:cNvSpPr>
          <p:nvPr/>
        </p:nvSpPr>
        <p:spPr bwMode="auto">
          <a:xfrm>
            <a:off x="685800" y="2514600"/>
            <a:ext cx="7772400" cy="0"/>
          </a:xfrm>
          <a:prstGeom prst="line">
            <a:avLst/>
          </a:prstGeom>
          <a:noFill/>
          <a:ln w="12700">
            <a:solidFill>
              <a:srgbClr val="7090B7"/>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endParaRPr>
          </a:p>
        </p:txBody>
      </p:sp>
      <p:sp>
        <p:nvSpPr>
          <p:cNvPr id="463874" name="Rectangle 2"/>
          <p:cNvSpPr>
            <a:spLocks noGrp="1" noChangeArrowheads="1"/>
          </p:cNvSpPr>
          <p:nvPr>
            <p:ph type="ctrTitle"/>
          </p:nvPr>
        </p:nvSpPr>
        <p:spPr>
          <a:xfrm>
            <a:off x="685800" y="838200"/>
            <a:ext cx="7772400" cy="1371600"/>
          </a:xfrm>
        </p:spPr>
        <p:txBody>
          <a:bodyPr/>
          <a:lstStyle>
            <a:lvl1pPr>
              <a:defRPr sz="3200"/>
            </a:lvl1pPr>
          </a:lstStyle>
          <a:p>
            <a:r>
              <a:rPr lang="en-US"/>
              <a:t>Click to edit Master title style</a:t>
            </a:r>
          </a:p>
        </p:txBody>
      </p:sp>
      <p:sp>
        <p:nvSpPr>
          <p:cNvPr id="463875" name="Rectangle 3"/>
          <p:cNvSpPr>
            <a:spLocks noGrp="1" noChangeArrowheads="1"/>
          </p:cNvSpPr>
          <p:nvPr>
            <p:ph type="subTitle" idx="1"/>
          </p:nvPr>
        </p:nvSpPr>
        <p:spPr>
          <a:xfrm>
            <a:off x="1447800" y="3048000"/>
            <a:ext cx="7010400" cy="1676400"/>
          </a:xfrm>
        </p:spPr>
        <p:txBody>
          <a:bodyPr/>
          <a:lstStyle>
            <a:lvl1pPr marL="0" indent="0">
              <a:buFont typeface="Wingdings" pitchFamily="2" charset="2"/>
              <a:buNone/>
              <a:defRPr sz="1800"/>
            </a:lvl1pPr>
          </a:lstStyle>
          <a:p>
            <a:r>
              <a:rPr lang="en-US"/>
              <a:t>Click to edit Master subtitle style</a:t>
            </a:r>
          </a:p>
        </p:txBody>
      </p:sp>
      <p:sp>
        <p:nvSpPr>
          <p:cNvPr id="5" name="TextBox 4"/>
          <p:cNvSpPr txBox="1"/>
          <p:nvPr/>
        </p:nvSpPr>
        <p:spPr>
          <a:xfrm>
            <a:off x="8305800" y="304800"/>
            <a:ext cx="685800" cy="33855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fld id="{CA7C54DE-E180-4CED-92A3-1DBEDC582CA4}" type="slidenum">
              <a:rPr kumimoji="0" lang="en-US" sz="1600" b="0" i="0" u="none" strike="noStrike" kern="1200" cap="none" spc="0" normalizeH="0" baseline="0" noProof="0" smtClean="0">
                <a:ln>
                  <a:noFill/>
                </a:ln>
                <a:solidFill>
                  <a:srgbClr val="000000"/>
                </a:solidFill>
                <a:effectLst/>
                <a:uLnTx/>
                <a:uFillTx/>
                <a:latin typeface="Verdana" panose="020B0604030504040204" pitchFamily="34" charset="0"/>
                <a:ea typeface="+mn-ea"/>
                <a:cs typeface="Arial" panose="020B0604020202020204" pitchFamily="34" charset="0"/>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US" sz="1600" b="0" i="0"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endParaRPr>
          </a:p>
        </p:txBody>
      </p:sp>
      <p:sp>
        <p:nvSpPr>
          <p:cNvPr id="2" name="Line 8">
            <a:extLst>
              <a:ext uri="{FF2B5EF4-FFF2-40B4-BE49-F238E27FC236}">
                <a16:creationId xmlns:a16="http://schemas.microsoft.com/office/drawing/2014/main" id="{C4DC03BC-FE63-F761-8AE9-4F9C24337C59}"/>
              </a:ext>
            </a:extLst>
          </p:cNvPr>
          <p:cNvSpPr>
            <a:spLocks noChangeShapeType="1"/>
          </p:cNvSpPr>
          <p:nvPr userDrawn="1"/>
        </p:nvSpPr>
        <p:spPr bwMode="auto">
          <a:xfrm>
            <a:off x="685800" y="2514600"/>
            <a:ext cx="7772400" cy="0"/>
          </a:xfrm>
          <a:prstGeom prst="line">
            <a:avLst/>
          </a:prstGeom>
          <a:noFill/>
          <a:ln w="12700">
            <a:solidFill>
              <a:srgbClr val="7090B7"/>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endParaRPr>
          </a:p>
        </p:txBody>
      </p:sp>
      <p:sp>
        <p:nvSpPr>
          <p:cNvPr id="3" name="TextBox 2">
            <a:extLst>
              <a:ext uri="{FF2B5EF4-FFF2-40B4-BE49-F238E27FC236}">
                <a16:creationId xmlns:a16="http://schemas.microsoft.com/office/drawing/2014/main" id="{897DE409-9FB0-814E-030A-349EB1D3EE0C}"/>
              </a:ext>
            </a:extLst>
          </p:cNvPr>
          <p:cNvSpPr txBox="1"/>
          <p:nvPr userDrawn="1"/>
        </p:nvSpPr>
        <p:spPr>
          <a:xfrm>
            <a:off x="8305800" y="304800"/>
            <a:ext cx="685800" cy="33855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fld id="{CA7C54DE-E180-4CED-92A3-1DBEDC582CA4}" type="slidenum">
              <a:rPr kumimoji="0" lang="en-US" sz="1600" b="0" i="0" u="none" strike="noStrike" kern="1200" cap="none" spc="0" normalizeH="0" baseline="0" noProof="0" smtClean="0">
                <a:ln>
                  <a:noFill/>
                </a:ln>
                <a:solidFill>
                  <a:srgbClr val="000000"/>
                </a:solidFill>
                <a:effectLst/>
                <a:uLnTx/>
                <a:uFillTx/>
                <a:latin typeface="Verdana" panose="020B0604030504040204" pitchFamily="34" charset="0"/>
                <a:ea typeface="+mn-ea"/>
                <a:cs typeface="Arial" panose="020B0604020202020204" pitchFamily="34" charset="0"/>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US" sz="1600" b="0" i="0"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endParaRPr>
          </a:p>
        </p:txBody>
      </p:sp>
    </p:spTree>
    <p:extLst>
      <p:ext uri="{BB962C8B-B14F-4D97-AF65-F5344CB8AC3E}">
        <p14:creationId xmlns:p14="http://schemas.microsoft.com/office/powerpoint/2010/main" val="332830067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28650" y="1860531"/>
            <a:ext cx="7886700" cy="4351338"/>
          </a:xfrm>
        </p:spPr>
        <p:txBody>
          <a:bodyPr/>
          <a:lstStyle>
            <a:lvl1pPr marL="457200" indent="-457200">
              <a:buFont typeface="Wingdings" panose="05000000000000000000" pitchFamily="2" charset="2"/>
              <a:buChar char="q"/>
              <a:defRPr/>
            </a:lvl1pPr>
            <a:lvl2pPr marL="800100" indent="-342900">
              <a:buSzPct val="100000"/>
              <a:buFont typeface="Wingdings" panose="05000000000000000000" pitchFamily="2" charset="2"/>
              <a:buChar char="q"/>
              <a:defRPr/>
            </a:lvl2pPr>
            <a:lvl3pPr marL="1257300" indent="-342900">
              <a:buFont typeface="Wingdings" panose="05000000000000000000" pitchFamily="2" charset="2"/>
              <a:buChar char="q"/>
              <a:defRPr/>
            </a:lvl3pPr>
            <a:lvl4pPr marL="1657350" indent="-285750">
              <a:buFont typeface="Wingdings" panose="05000000000000000000" pitchFamily="2" charset="2"/>
              <a:buChar char="q"/>
              <a:defRPr/>
            </a:lvl4pPr>
            <a:lvl5pPr marL="2114550" indent="-285750">
              <a:buFont typeface="Wingdings" panose="05000000000000000000" pitchFamily="2" charset="2"/>
              <a:buChar char="q"/>
              <a:defRPr/>
            </a:lvl5pPr>
            <a:lvl6pPr marL="2286000" indent="0">
              <a:buNone/>
              <a:defRPr/>
            </a:lvl6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9">
            <a:extLst>
              <a:ext uri="{FF2B5EF4-FFF2-40B4-BE49-F238E27FC236}">
                <a16:creationId xmlns:a16="http://schemas.microsoft.com/office/drawing/2014/main" id="{79CC9104-2EDE-AEC7-9493-C0CB134A45F6}"/>
              </a:ext>
            </a:extLst>
          </p:cNvPr>
          <p:cNvSpPr>
            <a:spLocks noGrp="1"/>
          </p:cNvSpPr>
          <p:nvPr>
            <p:ph type="dt" sz="half" idx="10"/>
          </p:nvPr>
        </p:nvSpPr>
        <p:spPr/>
        <p:txBody>
          <a:bodyPr/>
          <a:lstStyle/>
          <a:p>
            <a:fld id="{F3AD1F3F-D9AD-4EC1-ADAD-674C6682030C}" type="datetime1">
              <a:rPr lang="en-US" smtClean="0"/>
              <a:t>3/11/2025</a:t>
            </a:fld>
            <a:endParaRPr lang="en-US"/>
          </a:p>
        </p:txBody>
      </p:sp>
      <p:sp>
        <p:nvSpPr>
          <p:cNvPr id="11" name="Footer Placeholder 10">
            <a:extLst>
              <a:ext uri="{FF2B5EF4-FFF2-40B4-BE49-F238E27FC236}">
                <a16:creationId xmlns:a16="http://schemas.microsoft.com/office/drawing/2014/main" id="{50BD3DC4-0EDF-9B54-2616-AB7F4AAAB76F}"/>
              </a:ext>
            </a:extLst>
          </p:cNvPr>
          <p:cNvSpPr>
            <a:spLocks noGrp="1"/>
          </p:cNvSpPr>
          <p:nvPr>
            <p:ph type="ftr" sz="quarter" idx="11"/>
          </p:nvPr>
        </p:nvSpPr>
        <p:spPr/>
        <p:txBody>
          <a:bodyPr/>
          <a:lstStyle/>
          <a:p>
            <a:endParaRPr lang="en-US"/>
          </a:p>
        </p:txBody>
      </p:sp>
      <p:sp>
        <p:nvSpPr>
          <p:cNvPr id="12" name="Slide Number Placeholder 11">
            <a:extLst>
              <a:ext uri="{FF2B5EF4-FFF2-40B4-BE49-F238E27FC236}">
                <a16:creationId xmlns:a16="http://schemas.microsoft.com/office/drawing/2014/main" id="{AA1CB09D-D777-7E23-F2EE-FEF193E8C587}"/>
              </a:ext>
            </a:extLst>
          </p:cNvPr>
          <p:cNvSpPr>
            <a:spLocks noGrp="1"/>
          </p:cNvSpPr>
          <p:nvPr>
            <p:ph type="sldNum" sz="quarter" idx="12"/>
          </p:nvPr>
        </p:nvSpPr>
        <p:spPr/>
        <p:txBody>
          <a:bodyPr/>
          <a:lstStyle/>
          <a:p>
            <a:fld id="{3AB4F8F5-7E28-4CCD-B37C-16288F737BD7}" type="slidenum">
              <a:rPr lang="en-US" smtClean="0"/>
              <a:t>‹#›</a:t>
            </a:fld>
            <a:endParaRPr lang="en-US"/>
          </a:p>
        </p:txBody>
      </p:sp>
    </p:spTree>
    <p:extLst>
      <p:ext uri="{BB962C8B-B14F-4D97-AF65-F5344CB8AC3E}">
        <p14:creationId xmlns:p14="http://schemas.microsoft.com/office/powerpoint/2010/main" val="507547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C32681-985F-4D3E-851F-B2CE5DD59AD2}" type="datetime1">
              <a:rPr lang="en-US" smtClean="0"/>
              <a:t>3/11/2025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B4F8F5-7E28-4CCD-B37C-16288F737BD7}" type="slidenum">
              <a:rPr lang="en-US" smtClean="0"/>
              <a:t>‹#›</a:t>
            </a:fld>
            <a:endParaRPr lang="en-US"/>
          </a:p>
        </p:txBody>
      </p:sp>
    </p:spTree>
    <p:extLst>
      <p:ext uri="{BB962C8B-B14F-4D97-AF65-F5344CB8AC3E}">
        <p14:creationId xmlns:p14="http://schemas.microsoft.com/office/powerpoint/2010/main" val="1482860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01A2D1-659E-4B98-AB97-A20848EABDF4}" type="datetime1">
              <a:rPr lang="en-US" smtClean="0"/>
              <a:t>3/11/2025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B4F8F5-7E28-4CCD-B37C-16288F737BD7}" type="slidenum">
              <a:rPr lang="en-US" smtClean="0"/>
              <a:t>‹#›</a:t>
            </a:fld>
            <a:endParaRPr lang="en-US"/>
          </a:p>
        </p:txBody>
      </p:sp>
    </p:spTree>
    <p:extLst>
      <p:ext uri="{BB962C8B-B14F-4D97-AF65-F5344CB8AC3E}">
        <p14:creationId xmlns:p14="http://schemas.microsoft.com/office/powerpoint/2010/main" val="3044224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F97D39-B5E8-4C50-877D-95F06E9CA593}" type="datetime1">
              <a:rPr lang="en-US" smtClean="0"/>
              <a:t>3/11/2025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B4F8F5-7E28-4CCD-B37C-16288F737BD7}" type="slidenum">
              <a:rPr lang="en-US" smtClean="0"/>
              <a:t>‹#›</a:t>
            </a:fld>
            <a:endParaRPr lang="en-US"/>
          </a:p>
        </p:txBody>
      </p:sp>
    </p:spTree>
    <p:extLst>
      <p:ext uri="{BB962C8B-B14F-4D97-AF65-F5344CB8AC3E}">
        <p14:creationId xmlns:p14="http://schemas.microsoft.com/office/powerpoint/2010/main" val="1920509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3ACCBEF-C8B3-4186-9FF5-A5BE287F0A2A}" type="datetime1">
              <a:rPr lang="en-US" smtClean="0"/>
              <a:t>3/11/2025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B4F8F5-7E28-4CCD-B37C-16288F737BD7}" type="slidenum">
              <a:rPr lang="en-US" smtClean="0"/>
              <a:t>‹#›</a:t>
            </a:fld>
            <a:endParaRPr lang="en-US"/>
          </a:p>
        </p:txBody>
      </p:sp>
    </p:spTree>
    <p:extLst>
      <p:ext uri="{BB962C8B-B14F-4D97-AF65-F5344CB8AC3E}">
        <p14:creationId xmlns:p14="http://schemas.microsoft.com/office/powerpoint/2010/main" val="3371709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8038E1-00BE-4ED5-9155-F585C0DF5972}" type="datetime1">
              <a:rPr lang="en-US" smtClean="0"/>
              <a:t>3/11/2025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B4F8F5-7E28-4CCD-B37C-16288F737BD7}" type="slidenum">
              <a:rPr lang="en-US" smtClean="0"/>
              <a:t>‹#›</a:t>
            </a:fld>
            <a:endParaRPr lang="en-US"/>
          </a:p>
        </p:txBody>
      </p:sp>
    </p:spTree>
    <p:extLst>
      <p:ext uri="{BB962C8B-B14F-4D97-AF65-F5344CB8AC3E}">
        <p14:creationId xmlns:p14="http://schemas.microsoft.com/office/powerpoint/2010/main" val="752489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1705B0-BEA4-4561-9B45-499BF5C784C2}" type="datetime1">
              <a:rPr lang="en-US" smtClean="0"/>
              <a:t>3/11/2025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B4F8F5-7E28-4CCD-B37C-16288F737BD7}" type="slidenum">
              <a:rPr lang="en-US" smtClean="0"/>
              <a:t>‹#›</a:t>
            </a:fld>
            <a:endParaRPr lang="en-US"/>
          </a:p>
        </p:txBody>
      </p:sp>
    </p:spTree>
    <p:extLst>
      <p:ext uri="{BB962C8B-B14F-4D97-AF65-F5344CB8AC3E}">
        <p14:creationId xmlns:p14="http://schemas.microsoft.com/office/powerpoint/2010/main" val="139838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E2F76D6-2445-4903-A132-CAD6D0247801}" type="datetime1">
              <a:rPr lang="en-US" smtClean="0"/>
              <a:t>3/11/2025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B4F8F5-7E28-4CCD-B37C-16288F737BD7}" type="slidenum">
              <a:rPr lang="en-US" smtClean="0"/>
              <a:t>‹#›</a:t>
            </a:fld>
            <a:endParaRPr lang="en-US"/>
          </a:p>
        </p:txBody>
      </p:sp>
    </p:spTree>
    <p:extLst>
      <p:ext uri="{BB962C8B-B14F-4D97-AF65-F5344CB8AC3E}">
        <p14:creationId xmlns:p14="http://schemas.microsoft.com/office/powerpoint/2010/main" val="2585321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AD1F3F-D9AD-4EC1-ADAD-674C6682030C}" type="datetime1">
              <a:rPr lang="en-US" smtClean="0"/>
              <a:t>3/11/2025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B4F8F5-7E28-4CCD-B37C-16288F737BD7}" type="slidenum">
              <a:rPr lang="en-US" smtClean="0"/>
              <a:t>‹#›</a:t>
            </a:fld>
            <a:endParaRPr lang="en-US"/>
          </a:p>
        </p:txBody>
      </p:sp>
    </p:spTree>
    <p:extLst>
      <p:ext uri="{BB962C8B-B14F-4D97-AF65-F5344CB8AC3E}">
        <p14:creationId xmlns:p14="http://schemas.microsoft.com/office/powerpoint/2010/main" val="34004766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228600"/>
            <a:ext cx="7848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381000" y="1066800"/>
            <a:ext cx="83820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Line 12"/>
          <p:cNvSpPr>
            <a:spLocks noChangeShapeType="1"/>
          </p:cNvSpPr>
          <p:nvPr/>
        </p:nvSpPr>
        <p:spPr bwMode="auto">
          <a:xfrm>
            <a:off x="381000" y="990600"/>
            <a:ext cx="8305800" cy="0"/>
          </a:xfrm>
          <a:prstGeom prst="line">
            <a:avLst/>
          </a:prstGeom>
          <a:noFill/>
          <a:ln w="9525">
            <a:solidFill>
              <a:srgbClr val="7090B7"/>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1029"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016625"/>
            <a:ext cx="9144000" cy="84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Rectangle 13"/>
          <p:cNvSpPr>
            <a:spLocks noChangeArrowheads="1"/>
          </p:cNvSpPr>
          <p:nvPr/>
        </p:nvSpPr>
        <p:spPr bwMode="auto">
          <a:xfrm>
            <a:off x="347133" y="6392862"/>
            <a:ext cx="3886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defRPr/>
            </a:pPr>
            <a:r>
              <a:rPr lang="en-US" altLang="en-US" sz="1200" dirty="0">
                <a:solidFill>
                  <a:srgbClr val="002776"/>
                </a:solidFill>
              </a:rPr>
              <a:t>ECE 571 Introduction</a:t>
            </a:r>
            <a:r>
              <a:rPr lang="en-US" altLang="en-US" sz="1200" baseline="0" dirty="0">
                <a:solidFill>
                  <a:srgbClr val="002776"/>
                </a:solidFill>
              </a:rPr>
              <a:t> to SystemVerilog</a:t>
            </a:r>
            <a:endParaRPr lang="en-US" altLang="en-US" sz="1200" dirty="0">
              <a:solidFill>
                <a:srgbClr val="002776"/>
              </a:solidFill>
            </a:endParaRPr>
          </a:p>
        </p:txBody>
      </p:sp>
      <p:sp>
        <p:nvSpPr>
          <p:cNvPr id="3" name="Slide Number Placeholder 2"/>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543619-DD10-4503-BD03-8935275FEFF9}" type="slidenum">
              <a:rPr lang="en-US" smtClean="0"/>
              <a:t>‹#›</a:t>
            </a:fld>
            <a:endParaRPr lang="en-US"/>
          </a:p>
        </p:txBody>
      </p:sp>
      <p:sp>
        <p:nvSpPr>
          <p:cNvPr id="4" name="TextBox 3"/>
          <p:cNvSpPr txBox="1"/>
          <p:nvPr/>
        </p:nvSpPr>
        <p:spPr>
          <a:xfrm>
            <a:off x="8305800" y="304800"/>
            <a:ext cx="685800" cy="338554"/>
          </a:xfrm>
          <a:prstGeom prst="rect">
            <a:avLst/>
          </a:prstGeom>
          <a:noFill/>
        </p:spPr>
        <p:txBody>
          <a:bodyPr wrap="square" rtlCol="0">
            <a:spAutoFit/>
          </a:bodyPr>
          <a:lstStyle/>
          <a:p>
            <a:fld id="{CA7C54DE-E180-4CED-92A3-1DBEDC582CA4}" type="slidenum">
              <a:rPr lang="en-US" sz="1600" smtClean="0"/>
              <a:t>‹#›</a:t>
            </a:fld>
            <a:endParaRPr lang="en-US" sz="1600"/>
          </a:p>
        </p:txBody>
      </p:sp>
      <p:sp>
        <p:nvSpPr>
          <p:cNvPr id="2" name="Line 12">
            <a:extLst>
              <a:ext uri="{FF2B5EF4-FFF2-40B4-BE49-F238E27FC236}">
                <a16:creationId xmlns:a16="http://schemas.microsoft.com/office/drawing/2014/main" id="{7FCD6F84-F59C-1470-23FC-B00F6AFAD48B}"/>
              </a:ext>
            </a:extLst>
          </p:cNvPr>
          <p:cNvSpPr>
            <a:spLocks noChangeShapeType="1"/>
          </p:cNvSpPr>
          <p:nvPr userDrawn="1"/>
        </p:nvSpPr>
        <p:spPr bwMode="auto">
          <a:xfrm>
            <a:off x="381000" y="990600"/>
            <a:ext cx="8305800" cy="0"/>
          </a:xfrm>
          <a:prstGeom prst="line">
            <a:avLst/>
          </a:prstGeom>
          <a:noFill/>
          <a:ln w="9525">
            <a:solidFill>
              <a:srgbClr val="7090B7"/>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5" name="Picture 14">
            <a:extLst>
              <a:ext uri="{FF2B5EF4-FFF2-40B4-BE49-F238E27FC236}">
                <a16:creationId xmlns:a16="http://schemas.microsoft.com/office/drawing/2014/main" id="{C8C5E7A1-D39D-28C8-E99D-D27D99F43F6F}"/>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016625"/>
            <a:ext cx="9144000" cy="84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3">
            <a:extLst>
              <a:ext uri="{FF2B5EF4-FFF2-40B4-BE49-F238E27FC236}">
                <a16:creationId xmlns:a16="http://schemas.microsoft.com/office/drawing/2014/main" id="{8DBD7C63-4FF8-B5F2-195F-C35930CB6249}"/>
              </a:ext>
            </a:extLst>
          </p:cNvPr>
          <p:cNvSpPr>
            <a:spLocks noChangeArrowheads="1"/>
          </p:cNvSpPr>
          <p:nvPr userDrawn="1"/>
        </p:nvSpPr>
        <p:spPr bwMode="auto">
          <a:xfrm>
            <a:off x="347132" y="6392862"/>
            <a:ext cx="5214029"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defRPr/>
            </a:pPr>
            <a:r>
              <a:rPr lang="en-US" altLang="en-US" sz="1200" dirty="0">
                <a:solidFill>
                  <a:srgbClr val="002776"/>
                </a:solidFill>
              </a:rPr>
              <a:t>ECE 593 Fundamentals of Pre-Silicon Validation (Venkatesh Patil)</a:t>
            </a:r>
          </a:p>
        </p:txBody>
      </p:sp>
      <p:sp>
        <p:nvSpPr>
          <p:cNvPr id="7" name="TextBox 6">
            <a:extLst>
              <a:ext uri="{FF2B5EF4-FFF2-40B4-BE49-F238E27FC236}">
                <a16:creationId xmlns:a16="http://schemas.microsoft.com/office/drawing/2014/main" id="{F48B68A7-58B4-BF68-5A76-447E8604CD96}"/>
              </a:ext>
            </a:extLst>
          </p:cNvPr>
          <p:cNvSpPr txBox="1"/>
          <p:nvPr userDrawn="1"/>
        </p:nvSpPr>
        <p:spPr>
          <a:xfrm>
            <a:off x="8305800" y="304800"/>
            <a:ext cx="685800" cy="338554"/>
          </a:xfrm>
          <a:prstGeom prst="rect">
            <a:avLst/>
          </a:prstGeom>
          <a:noFill/>
        </p:spPr>
        <p:txBody>
          <a:bodyPr wrap="square" rtlCol="0">
            <a:spAutoFit/>
          </a:bodyPr>
          <a:lstStyle/>
          <a:p>
            <a:fld id="{CA7C54DE-E180-4CED-92A3-1DBEDC582CA4}" type="slidenum">
              <a:rPr lang="en-US" sz="1600" smtClean="0"/>
              <a:t>‹#›</a:t>
            </a:fld>
            <a:endParaRPr lang="en-US" sz="1600"/>
          </a:p>
        </p:txBody>
      </p:sp>
    </p:spTree>
    <p:extLst>
      <p:ext uri="{BB962C8B-B14F-4D97-AF65-F5344CB8AC3E}">
        <p14:creationId xmlns:p14="http://schemas.microsoft.com/office/powerpoint/2010/main" val="3053075354"/>
      </p:ext>
    </p:extLst>
  </p:cSld>
  <p:clrMap bg1="lt1" tx1="dk1" bg2="lt2" tx2="dk2" accent1="accent1" accent2="accent2" accent3="accent3" accent4="accent4" accent5="accent5" accent6="accent6" hlink="hlink" folHlink="folHlink"/>
  <p:sldLayoutIdLst>
    <p:sldLayoutId id="2147483673" r:id="rId1"/>
  </p:sldLayoutIdLst>
  <p:transition/>
  <p:hf hdr="0" dt="0"/>
  <p:txStyles>
    <p:titleStyle>
      <a:lvl1pPr algn="l" rtl="0" eaLnBrk="1" fontAlgn="base" hangingPunct="1">
        <a:spcBef>
          <a:spcPct val="0"/>
        </a:spcBef>
        <a:spcAft>
          <a:spcPct val="0"/>
        </a:spcAft>
        <a:defRPr sz="2800">
          <a:solidFill>
            <a:schemeClr val="tx2"/>
          </a:solidFill>
          <a:latin typeface="+mj-lt"/>
          <a:ea typeface="+mj-ea"/>
          <a:cs typeface="+mj-cs"/>
        </a:defRPr>
      </a:lvl1pPr>
      <a:lvl2pPr algn="l" rtl="0" eaLnBrk="1" fontAlgn="base" hangingPunct="1">
        <a:spcBef>
          <a:spcPct val="0"/>
        </a:spcBef>
        <a:spcAft>
          <a:spcPct val="0"/>
        </a:spcAft>
        <a:defRPr sz="2800">
          <a:solidFill>
            <a:schemeClr val="tx2"/>
          </a:solidFill>
          <a:latin typeface="Verdana" pitchFamily="34" charset="0"/>
          <a:cs typeface="Arial" charset="0"/>
        </a:defRPr>
      </a:lvl2pPr>
      <a:lvl3pPr algn="l" rtl="0" eaLnBrk="1" fontAlgn="base" hangingPunct="1">
        <a:spcBef>
          <a:spcPct val="0"/>
        </a:spcBef>
        <a:spcAft>
          <a:spcPct val="0"/>
        </a:spcAft>
        <a:defRPr sz="2800">
          <a:solidFill>
            <a:schemeClr val="tx2"/>
          </a:solidFill>
          <a:latin typeface="Verdana" pitchFamily="34" charset="0"/>
          <a:cs typeface="Arial" charset="0"/>
        </a:defRPr>
      </a:lvl3pPr>
      <a:lvl4pPr algn="l" rtl="0" eaLnBrk="1" fontAlgn="base" hangingPunct="1">
        <a:spcBef>
          <a:spcPct val="0"/>
        </a:spcBef>
        <a:spcAft>
          <a:spcPct val="0"/>
        </a:spcAft>
        <a:defRPr sz="2800">
          <a:solidFill>
            <a:schemeClr val="tx2"/>
          </a:solidFill>
          <a:latin typeface="Verdana" pitchFamily="34" charset="0"/>
          <a:cs typeface="Arial" charset="0"/>
        </a:defRPr>
      </a:lvl4pPr>
      <a:lvl5pPr algn="l" rtl="0" eaLnBrk="1" fontAlgn="base" hangingPunct="1">
        <a:spcBef>
          <a:spcPct val="0"/>
        </a:spcBef>
        <a:spcAft>
          <a:spcPct val="0"/>
        </a:spcAft>
        <a:defRPr sz="2800">
          <a:solidFill>
            <a:schemeClr val="tx2"/>
          </a:solidFill>
          <a:latin typeface="Verdana" pitchFamily="34" charset="0"/>
          <a:cs typeface="Arial" charset="0"/>
        </a:defRPr>
      </a:lvl5pPr>
      <a:lvl6pPr marL="457200" algn="l" rtl="0" eaLnBrk="1" fontAlgn="base" hangingPunct="1">
        <a:spcBef>
          <a:spcPct val="0"/>
        </a:spcBef>
        <a:spcAft>
          <a:spcPct val="0"/>
        </a:spcAft>
        <a:defRPr sz="2800">
          <a:solidFill>
            <a:schemeClr val="tx2"/>
          </a:solidFill>
          <a:latin typeface="Verdana" pitchFamily="34" charset="0"/>
          <a:cs typeface="Arial" charset="0"/>
        </a:defRPr>
      </a:lvl6pPr>
      <a:lvl7pPr marL="914400" algn="l" rtl="0" eaLnBrk="1" fontAlgn="base" hangingPunct="1">
        <a:spcBef>
          <a:spcPct val="0"/>
        </a:spcBef>
        <a:spcAft>
          <a:spcPct val="0"/>
        </a:spcAft>
        <a:defRPr sz="2800">
          <a:solidFill>
            <a:schemeClr val="tx2"/>
          </a:solidFill>
          <a:latin typeface="Verdana" pitchFamily="34" charset="0"/>
          <a:cs typeface="Arial" charset="0"/>
        </a:defRPr>
      </a:lvl7pPr>
      <a:lvl8pPr marL="1371600" algn="l" rtl="0" eaLnBrk="1" fontAlgn="base" hangingPunct="1">
        <a:spcBef>
          <a:spcPct val="0"/>
        </a:spcBef>
        <a:spcAft>
          <a:spcPct val="0"/>
        </a:spcAft>
        <a:defRPr sz="2800">
          <a:solidFill>
            <a:schemeClr val="tx2"/>
          </a:solidFill>
          <a:latin typeface="Verdana" pitchFamily="34" charset="0"/>
          <a:cs typeface="Arial" charset="0"/>
        </a:defRPr>
      </a:lvl8pPr>
      <a:lvl9pPr marL="1828800" algn="l" rtl="0" eaLnBrk="1" fontAlgn="base" hangingPunct="1">
        <a:spcBef>
          <a:spcPct val="0"/>
        </a:spcBef>
        <a:spcAft>
          <a:spcPct val="0"/>
        </a:spcAft>
        <a:defRPr sz="2800">
          <a:solidFill>
            <a:schemeClr val="tx2"/>
          </a:solidFill>
          <a:latin typeface="Verdana" pitchFamily="34" charset="0"/>
          <a:cs typeface="Arial" charset="0"/>
        </a:defRPr>
      </a:lvl9pPr>
    </p:titleStyle>
    <p:bodyStyle>
      <a:lvl1pPr marL="469900" indent="-469900" algn="l" rtl="0" eaLnBrk="1" fontAlgn="base" hangingPunct="1">
        <a:spcBef>
          <a:spcPct val="30000"/>
        </a:spcBef>
        <a:spcAft>
          <a:spcPct val="0"/>
        </a:spcAft>
        <a:buClr>
          <a:srgbClr val="7090B7"/>
        </a:buClr>
        <a:buFont typeface="Wingdings" panose="05000000000000000000" pitchFamily="2" charset="2"/>
        <a:buChar char="o"/>
        <a:defRPr sz="2000">
          <a:solidFill>
            <a:schemeClr val="tx1"/>
          </a:solidFill>
          <a:latin typeface="+mn-lt"/>
          <a:ea typeface="+mn-ea"/>
          <a:cs typeface="+mn-cs"/>
        </a:defRPr>
      </a:lvl1pPr>
      <a:lvl2pPr marL="908050" indent="-436563" algn="l" rtl="0" eaLnBrk="1" fontAlgn="base" hangingPunct="1">
        <a:spcBef>
          <a:spcPct val="30000"/>
        </a:spcBef>
        <a:spcAft>
          <a:spcPct val="0"/>
        </a:spcAft>
        <a:buClr>
          <a:srgbClr val="7090B7"/>
        </a:buClr>
        <a:buFont typeface="Wingdings" panose="05000000000000000000" pitchFamily="2" charset="2"/>
        <a:buChar char="n"/>
        <a:defRPr>
          <a:solidFill>
            <a:schemeClr val="tx1"/>
          </a:solidFill>
          <a:latin typeface="+mn-lt"/>
          <a:cs typeface="+mn-cs"/>
        </a:defRPr>
      </a:lvl2pPr>
      <a:lvl3pPr marL="1304925" indent="-395288" algn="l" rtl="0" eaLnBrk="1" fontAlgn="base" hangingPunct="1">
        <a:spcBef>
          <a:spcPct val="30000"/>
        </a:spcBef>
        <a:spcAft>
          <a:spcPct val="0"/>
        </a:spcAft>
        <a:buClr>
          <a:srgbClr val="7090B7"/>
        </a:buClr>
        <a:buFont typeface="Wingdings" panose="05000000000000000000" pitchFamily="2" charset="2"/>
        <a:buChar char="o"/>
        <a:defRPr sz="1600">
          <a:solidFill>
            <a:schemeClr val="tx1"/>
          </a:solidFill>
          <a:latin typeface="+mn-lt"/>
          <a:cs typeface="+mn-cs"/>
        </a:defRPr>
      </a:lvl3pPr>
      <a:lvl4pPr marL="1693863" indent="-387350" algn="l" rtl="0" eaLnBrk="1" fontAlgn="base" hangingPunct="1">
        <a:spcBef>
          <a:spcPct val="30000"/>
        </a:spcBef>
        <a:spcAft>
          <a:spcPct val="0"/>
        </a:spcAft>
        <a:buClr>
          <a:srgbClr val="7090B7"/>
        </a:buClr>
        <a:buFont typeface="Wingdings" panose="05000000000000000000" pitchFamily="2" charset="2"/>
        <a:buChar char="n"/>
        <a:defRPr sz="1400">
          <a:solidFill>
            <a:schemeClr val="tx1"/>
          </a:solidFill>
          <a:latin typeface="+mn-lt"/>
          <a:cs typeface="+mn-cs"/>
        </a:defRPr>
      </a:lvl4pPr>
      <a:lvl5pPr marL="2093913" indent="-398463" algn="l" rtl="0" eaLnBrk="1" fontAlgn="base" hangingPunct="1">
        <a:spcBef>
          <a:spcPct val="30000"/>
        </a:spcBef>
        <a:spcAft>
          <a:spcPct val="0"/>
        </a:spcAft>
        <a:buClr>
          <a:srgbClr val="7090B7"/>
        </a:buClr>
        <a:buFont typeface="Wingdings" panose="05000000000000000000" pitchFamily="2" charset="2"/>
        <a:buChar char="§"/>
        <a:defRPr sz="1400">
          <a:solidFill>
            <a:schemeClr val="tx1"/>
          </a:solidFill>
          <a:latin typeface="+mn-lt"/>
          <a:cs typeface="+mn-cs"/>
        </a:defRPr>
      </a:lvl5pPr>
      <a:lvl6pPr marL="2551113" indent="-398463" algn="l" rtl="0" eaLnBrk="1" fontAlgn="base" hangingPunct="1">
        <a:spcBef>
          <a:spcPct val="30000"/>
        </a:spcBef>
        <a:spcAft>
          <a:spcPct val="0"/>
        </a:spcAft>
        <a:buClr>
          <a:srgbClr val="7090B7"/>
        </a:buClr>
        <a:buFont typeface="Wingdings" pitchFamily="2" charset="2"/>
        <a:buChar char="§"/>
        <a:defRPr sz="1400">
          <a:solidFill>
            <a:schemeClr val="tx1"/>
          </a:solidFill>
          <a:latin typeface="+mn-lt"/>
          <a:cs typeface="+mn-cs"/>
        </a:defRPr>
      </a:lvl6pPr>
      <a:lvl7pPr marL="3008313" indent="-398463" algn="l" rtl="0" eaLnBrk="1" fontAlgn="base" hangingPunct="1">
        <a:spcBef>
          <a:spcPct val="30000"/>
        </a:spcBef>
        <a:spcAft>
          <a:spcPct val="0"/>
        </a:spcAft>
        <a:buClr>
          <a:srgbClr val="7090B7"/>
        </a:buClr>
        <a:buFont typeface="Wingdings" pitchFamily="2" charset="2"/>
        <a:buChar char="§"/>
        <a:defRPr sz="1400">
          <a:solidFill>
            <a:schemeClr val="tx1"/>
          </a:solidFill>
          <a:latin typeface="+mn-lt"/>
          <a:cs typeface="+mn-cs"/>
        </a:defRPr>
      </a:lvl7pPr>
      <a:lvl8pPr marL="3465513" indent="-398463" algn="l" rtl="0" eaLnBrk="1" fontAlgn="base" hangingPunct="1">
        <a:spcBef>
          <a:spcPct val="30000"/>
        </a:spcBef>
        <a:spcAft>
          <a:spcPct val="0"/>
        </a:spcAft>
        <a:buClr>
          <a:srgbClr val="7090B7"/>
        </a:buClr>
        <a:buFont typeface="Wingdings" pitchFamily="2" charset="2"/>
        <a:buChar char="§"/>
        <a:defRPr sz="1400">
          <a:solidFill>
            <a:schemeClr val="tx1"/>
          </a:solidFill>
          <a:latin typeface="+mn-lt"/>
          <a:cs typeface="+mn-cs"/>
        </a:defRPr>
      </a:lvl8pPr>
      <a:lvl9pPr marL="3922713" indent="-398463" algn="l" rtl="0" eaLnBrk="1" fontAlgn="base" hangingPunct="1">
        <a:spcBef>
          <a:spcPct val="30000"/>
        </a:spcBef>
        <a:spcAft>
          <a:spcPct val="0"/>
        </a:spcAft>
        <a:buClr>
          <a:srgbClr val="7090B7"/>
        </a:buClr>
        <a:buFont typeface="Wingdings" pitchFamily="2" charset="2"/>
        <a:buChar char="§"/>
        <a:defRPr sz="1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hyperlink" Target="mailto:aadityac@pdx.edu" TargetMode="External"/><Relationship Id="rId7"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hyperlink" Target="mailto:subrama@pdx.edu" TargetMode="External"/><Relationship Id="rId5" Type="http://schemas.openxmlformats.org/officeDocument/2006/relationships/hyperlink" Target="mailto:rbharadw@pdx.edu" TargetMode="External"/><Relationship Id="rId4" Type="http://schemas.openxmlformats.org/officeDocument/2006/relationships/hyperlink" Target="mailto:moulya@pdx.edu"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about:blank"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hyperlink" Target="https://d1wqtxts1xzle7.cloudfront.net/56108360/EC109-libre.pdf"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www.aldec.com/en/company/blog/168--verification-effectiveness-with-riviera-pro-systemverilog-randomized-layered-testbench" TargetMode="External"/><Relationship Id="rId4" Type="http://schemas.openxmlformats.org/officeDocument/2006/relationships/hyperlink" Target="about:blank"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68907-B858-9364-CE77-C61F463AB466}"/>
              </a:ext>
            </a:extLst>
          </p:cNvPr>
          <p:cNvSpPr>
            <a:spLocks noGrp="1"/>
          </p:cNvSpPr>
          <p:nvPr>
            <p:ph type="ctrTitle"/>
          </p:nvPr>
        </p:nvSpPr>
        <p:spPr>
          <a:xfrm>
            <a:off x="421104" y="619626"/>
            <a:ext cx="8235617" cy="1010392"/>
          </a:xfrm>
        </p:spPr>
        <p:txBody>
          <a:bodyPr>
            <a:noAutofit/>
          </a:bodyPr>
          <a:lstStyle/>
          <a:p>
            <a:pPr algn="l"/>
            <a:r>
              <a:rPr lang="en-US" sz="3600" b="1" dirty="0">
                <a:latin typeface="Tenorite" panose="00000500000000000000" pitchFamily="2" charset="0"/>
              </a:rPr>
              <a:t>ECE 593</a:t>
            </a:r>
            <a:br>
              <a:rPr lang="en-US" sz="3600" b="1" dirty="0">
                <a:latin typeface="Tenorite" panose="00000500000000000000" pitchFamily="2" charset="0"/>
              </a:rPr>
            </a:br>
            <a:r>
              <a:rPr lang="en-US" sz="3600" b="1" dirty="0">
                <a:latin typeface="Tenorite" panose="00000500000000000000" pitchFamily="2" charset="0"/>
              </a:rPr>
              <a:t>Fundamentals of Pre-Silicon Validation</a:t>
            </a:r>
          </a:p>
        </p:txBody>
      </p:sp>
      <p:sp>
        <p:nvSpPr>
          <p:cNvPr id="3" name="Subtitle 2">
            <a:extLst>
              <a:ext uri="{FF2B5EF4-FFF2-40B4-BE49-F238E27FC236}">
                <a16:creationId xmlns:a16="http://schemas.microsoft.com/office/drawing/2014/main" id="{D7DE17A2-58A8-4F84-6B00-DA626359466D}"/>
              </a:ext>
            </a:extLst>
          </p:cNvPr>
          <p:cNvSpPr>
            <a:spLocks noGrp="1"/>
          </p:cNvSpPr>
          <p:nvPr>
            <p:ph type="subTitle" idx="1"/>
          </p:nvPr>
        </p:nvSpPr>
        <p:spPr>
          <a:xfrm>
            <a:off x="421104" y="4770524"/>
            <a:ext cx="8235617" cy="1263287"/>
          </a:xfrm>
        </p:spPr>
        <p:txBody>
          <a:bodyPr/>
          <a:lstStyle/>
          <a:p>
            <a:pPr algn="l"/>
            <a:r>
              <a:rPr lang="en-US" dirty="0">
                <a:latin typeface="Tenorite" panose="00000500000000000000" pitchFamily="2" charset="0"/>
              </a:rPr>
              <a:t>Venkatesh Patil</a:t>
            </a:r>
            <a:br>
              <a:rPr lang="en-US" dirty="0">
                <a:latin typeface="Tenorite" panose="00000500000000000000" pitchFamily="2" charset="0"/>
              </a:rPr>
            </a:br>
            <a:r>
              <a:rPr lang="en-US" sz="2000" dirty="0">
                <a:solidFill>
                  <a:schemeClr val="bg1">
                    <a:lumMod val="50000"/>
                  </a:schemeClr>
                </a:solidFill>
                <a:latin typeface="Tenorite" panose="00000500000000000000" pitchFamily="2" charset="0"/>
              </a:rPr>
              <a:t>Electrical and Computer Engineering Department</a:t>
            </a:r>
            <a:br>
              <a:rPr lang="en-US" sz="2000" dirty="0">
                <a:solidFill>
                  <a:schemeClr val="bg1">
                    <a:lumMod val="50000"/>
                  </a:schemeClr>
                </a:solidFill>
                <a:latin typeface="Tenorite" panose="00000500000000000000" pitchFamily="2" charset="0"/>
              </a:rPr>
            </a:br>
            <a:r>
              <a:rPr lang="en-US" sz="2000" dirty="0">
                <a:solidFill>
                  <a:schemeClr val="bg1">
                    <a:lumMod val="50000"/>
                  </a:schemeClr>
                </a:solidFill>
                <a:latin typeface="Tenorite" panose="00000500000000000000" pitchFamily="2" charset="0"/>
              </a:rPr>
              <a:t>Maseeh College of Engineering and Computer Science</a:t>
            </a:r>
          </a:p>
        </p:txBody>
      </p:sp>
      <p:cxnSp>
        <p:nvCxnSpPr>
          <p:cNvPr id="9" name="Straight Connector 8">
            <a:extLst>
              <a:ext uri="{FF2B5EF4-FFF2-40B4-BE49-F238E27FC236}">
                <a16:creationId xmlns:a16="http://schemas.microsoft.com/office/drawing/2014/main" id="{A2B09A15-DD4C-A5B4-0BF6-5B859FBF6D26}"/>
              </a:ext>
            </a:extLst>
          </p:cNvPr>
          <p:cNvCxnSpPr>
            <a:cxnSpLocks/>
          </p:cNvCxnSpPr>
          <p:nvPr/>
        </p:nvCxnSpPr>
        <p:spPr>
          <a:xfrm>
            <a:off x="421104" y="1733111"/>
            <a:ext cx="8235617"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37B715FE-F36D-2B54-2A4C-6A24AE3FA579}"/>
              </a:ext>
            </a:extLst>
          </p:cNvPr>
          <p:cNvPicPr>
            <a:picLocks noChangeAspect="1"/>
          </p:cNvPicPr>
          <p:nvPr/>
        </p:nvPicPr>
        <p:blipFill>
          <a:blip r:embed="rId2"/>
          <a:stretch>
            <a:fillRect/>
          </a:stretch>
        </p:blipFill>
        <p:spPr>
          <a:xfrm>
            <a:off x="6725089" y="6118637"/>
            <a:ext cx="2152823" cy="587886"/>
          </a:xfrm>
          <a:prstGeom prst="rect">
            <a:avLst/>
          </a:prstGeom>
        </p:spPr>
      </p:pic>
      <p:pic>
        <p:nvPicPr>
          <p:cNvPr id="8" name="Picture 7">
            <a:extLst>
              <a:ext uri="{FF2B5EF4-FFF2-40B4-BE49-F238E27FC236}">
                <a16:creationId xmlns:a16="http://schemas.microsoft.com/office/drawing/2014/main" id="{5B5A646D-85A2-9A38-9CB0-54CF3C2A83E6}"/>
              </a:ext>
            </a:extLst>
          </p:cNvPr>
          <p:cNvPicPr>
            <a:picLocks noChangeAspect="1"/>
          </p:cNvPicPr>
          <p:nvPr/>
        </p:nvPicPr>
        <p:blipFill>
          <a:blip r:embed="rId3"/>
          <a:stretch>
            <a:fillRect/>
          </a:stretch>
        </p:blipFill>
        <p:spPr>
          <a:xfrm>
            <a:off x="2361106" y="1836205"/>
            <a:ext cx="2664588" cy="2854549"/>
          </a:xfrm>
          <a:prstGeom prst="rect">
            <a:avLst/>
          </a:prstGeom>
        </p:spPr>
      </p:pic>
      <p:pic>
        <p:nvPicPr>
          <p:cNvPr id="11" name="Picture 10">
            <a:extLst>
              <a:ext uri="{FF2B5EF4-FFF2-40B4-BE49-F238E27FC236}">
                <a16:creationId xmlns:a16="http://schemas.microsoft.com/office/drawing/2014/main" id="{F15F6160-3619-E104-7734-51A9891B9344}"/>
              </a:ext>
            </a:extLst>
          </p:cNvPr>
          <p:cNvPicPr>
            <a:picLocks noChangeAspect="1"/>
          </p:cNvPicPr>
          <p:nvPr/>
        </p:nvPicPr>
        <p:blipFill>
          <a:blip r:embed="rId4"/>
          <a:stretch>
            <a:fillRect/>
          </a:stretch>
        </p:blipFill>
        <p:spPr>
          <a:xfrm>
            <a:off x="4944977" y="2291023"/>
            <a:ext cx="2760812" cy="2134033"/>
          </a:xfrm>
          <a:prstGeom prst="rect">
            <a:avLst/>
          </a:prstGeom>
        </p:spPr>
      </p:pic>
    </p:spTree>
    <p:extLst>
      <p:ext uri="{BB962C8B-B14F-4D97-AF65-F5344CB8AC3E}">
        <p14:creationId xmlns:p14="http://schemas.microsoft.com/office/powerpoint/2010/main" val="4044549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52378F-273F-F668-B929-96A5AE2E0D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AD9B88-90EF-EEFA-3452-735746A4B166}"/>
              </a:ext>
            </a:extLst>
          </p:cNvPr>
          <p:cNvSpPr>
            <a:spLocks noGrp="1"/>
          </p:cNvSpPr>
          <p:nvPr>
            <p:ph type="title"/>
          </p:nvPr>
        </p:nvSpPr>
        <p:spPr>
          <a:xfrm>
            <a:off x="451184" y="365126"/>
            <a:ext cx="8265695" cy="687638"/>
          </a:xfrm>
        </p:spPr>
        <p:txBody>
          <a:bodyPr>
            <a:noAutofit/>
          </a:bodyPr>
          <a:lstStyle/>
          <a:p>
            <a:r>
              <a:rPr lang="en-US" sz="3200" b="1" dirty="0">
                <a:latin typeface="Tenorite" panose="00000500000000000000" pitchFamily="2" charset="0"/>
              </a:rPr>
              <a:t>Design Implementation </a:t>
            </a:r>
          </a:p>
        </p:txBody>
      </p:sp>
      <p:sp>
        <p:nvSpPr>
          <p:cNvPr id="4" name="Footer Placeholder 3">
            <a:extLst>
              <a:ext uri="{FF2B5EF4-FFF2-40B4-BE49-F238E27FC236}">
                <a16:creationId xmlns:a16="http://schemas.microsoft.com/office/drawing/2014/main" id="{72D35E9E-9A1C-108C-7875-9B404F6C2BAA}"/>
              </a:ext>
            </a:extLst>
          </p:cNvPr>
          <p:cNvSpPr>
            <a:spLocks noGrp="1"/>
          </p:cNvSpPr>
          <p:nvPr>
            <p:ph type="ftr" sz="quarter" idx="11"/>
          </p:nvPr>
        </p:nvSpPr>
        <p:spPr>
          <a:xfrm>
            <a:off x="538214" y="6179581"/>
            <a:ext cx="4672263" cy="365125"/>
          </a:xfrm>
        </p:spPr>
        <p:txBody>
          <a:bodyPr/>
          <a:lstStyle/>
          <a:p>
            <a:pPr algn="l"/>
            <a:r>
              <a:rPr lang="en-US" b="1" dirty="0">
                <a:latin typeface="Tenorite" panose="00000500000000000000" pitchFamily="2" charset="0"/>
              </a:rPr>
              <a:t>ECE-593: Fundamentals of Pre-Silicon Validation: </a:t>
            </a:r>
            <a:r>
              <a:rPr lang="en-US" b="1" dirty="0">
                <a:solidFill>
                  <a:schemeClr val="tx1"/>
                </a:solidFill>
                <a:latin typeface="Tenorite" panose="00000500000000000000" pitchFamily="2" charset="0"/>
              </a:rPr>
              <a:t>&lt;TEAM10&gt;</a:t>
            </a:r>
          </a:p>
        </p:txBody>
      </p:sp>
      <p:sp>
        <p:nvSpPr>
          <p:cNvPr id="5" name="Slide Number Placeholder 4">
            <a:extLst>
              <a:ext uri="{FF2B5EF4-FFF2-40B4-BE49-F238E27FC236}">
                <a16:creationId xmlns:a16="http://schemas.microsoft.com/office/drawing/2014/main" id="{A63C87A4-5981-4741-1286-A7CE16546DB9}"/>
              </a:ext>
            </a:extLst>
          </p:cNvPr>
          <p:cNvSpPr>
            <a:spLocks noGrp="1"/>
          </p:cNvSpPr>
          <p:nvPr>
            <p:ph type="sldNum" sz="quarter" idx="12"/>
          </p:nvPr>
        </p:nvSpPr>
        <p:spPr>
          <a:xfrm>
            <a:off x="6457950" y="6356351"/>
            <a:ext cx="2057400" cy="365125"/>
          </a:xfrm>
        </p:spPr>
        <p:txBody>
          <a:bodyPr/>
          <a:lstStyle/>
          <a:p>
            <a:fld id="{3AB4F8F5-7E28-4CCD-B37C-16288F737BD7}" type="slidenum">
              <a:rPr lang="en-US" smtClean="0"/>
              <a:t>10</a:t>
            </a:fld>
            <a:endParaRPr lang="en-US"/>
          </a:p>
        </p:txBody>
      </p:sp>
      <p:pic>
        <p:nvPicPr>
          <p:cNvPr id="6" name="Picture 5">
            <a:extLst>
              <a:ext uri="{FF2B5EF4-FFF2-40B4-BE49-F238E27FC236}">
                <a16:creationId xmlns:a16="http://schemas.microsoft.com/office/drawing/2014/main" id="{A0E36807-25F4-37B4-0114-2AD5E20D8197}"/>
              </a:ext>
            </a:extLst>
          </p:cNvPr>
          <p:cNvPicPr>
            <a:picLocks noChangeAspect="1"/>
          </p:cNvPicPr>
          <p:nvPr/>
        </p:nvPicPr>
        <p:blipFill>
          <a:blip r:embed="rId3"/>
          <a:stretch>
            <a:fillRect/>
          </a:stretch>
        </p:blipFill>
        <p:spPr>
          <a:xfrm>
            <a:off x="6864016" y="6239785"/>
            <a:ext cx="1852862" cy="505974"/>
          </a:xfrm>
          <a:prstGeom prst="rect">
            <a:avLst/>
          </a:prstGeom>
        </p:spPr>
      </p:pic>
      <p:cxnSp>
        <p:nvCxnSpPr>
          <p:cNvPr id="7" name="Straight Connector 6">
            <a:extLst>
              <a:ext uri="{FF2B5EF4-FFF2-40B4-BE49-F238E27FC236}">
                <a16:creationId xmlns:a16="http://schemas.microsoft.com/office/drawing/2014/main" id="{6814EC41-B600-0F1B-1139-329B5949D231}"/>
              </a:ext>
            </a:extLst>
          </p:cNvPr>
          <p:cNvCxnSpPr>
            <a:cxnSpLocks/>
          </p:cNvCxnSpPr>
          <p:nvPr/>
        </p:nvCxnSpPr>
        <p:spPr>
          <a:xfrm>
            <a:off x="454191" y="1167627"/>
            <a:ext cx="8235617"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DD1D953F-9EDC-799A-480F-D5D175550F46}"/>
              </a:ext>
            </a:extLst>
          </p:cNvPr>
          <p:cNvSpPr>
            <a:spLocks noGrp="1" noChangeArrowheads="1"/>
          </p:cNvSpPr>
          <p:nvPr>
            <p:ph idx="1"/>
          </p:nvPr>
        </p:nvSpPr>
        <p:spPr bwMode="auto">
          <a:xfrm>
            <a:off x="337456" y="1536174"/>
            <a:ext cx="8265695"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 additional bit is utilized to determine the FULL and EMPTY conditions.</a:t>
            </a:r>
          </a:p>
          <a:p>
            <a:pPr marR="0" lvl="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Gray coding is used, and the most significant bit (MSB) of the pointers is compared to assess these states.</a:t>
            </a:r>
          </a:p>
          <a:p>
            <a:pPr marR="0" lvl="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During reset, both the read and write pointers are initialized to zero.</a:t>
            </a:r>
          </a:p>
          <a:p>
            <a:pPr marR="0" lvl="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After data is written to the memory at the address indicated by the write pointer, the pointer advances to the next location.</a:t>
            </a:r>
          </a:p>
          <a:p>
            <a:pPr marR="0" lvl="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FIFO is considered empty when the read and write pointers hold the same value, either at reset or when the read pointer catches up to the write pointer.</a:t>
            </a:r>
          </a:p>
          <a:p>
            <a:pPr marR="0" lvl="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FIFO becomes full when the write pointer wraps around and matches the read pointer again.</a:t>
            </a:r>
          </a:p>
        </p:txBody>
      </p:sp>
    </p:spTree>
    <p:extLst>
      <p:ext uri="{BB962C8B-B14F-4D97-AF65-F5344CB8AC3E}">
        <p14:creationId xmlns:p14="http://schemas.microsoft.com/office/powerpoint/2010/main" val="839617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52378F-273F-F668-B929-96A5AE2E0D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AD9B88-90EF-EEFA-3452-735746A4B166}"/>
              </a:ext>
            </a:extLst>
          </p:cNvPr>
          <p:cNvSpPr>
            <a:spLocks noGrp="1"/>
          </p:cNvSpPr>
          <p:nvPr>
            <p:ph type="title"/>
          </p:nvPr>
        </p:nvSpPr>
        <p:spPr>
          <a:xfrm>
            <a:off x="451186" y="365126"/>
            <a:ext cx="8265695" cy="687638"/>
          </a:xfrm>
        </p:spPr>
        <p:txBody>
          <a:bodyPr>
            <a:noAutofit/>
          </a:bodyPr>
          <a:lstStyle/>
          <a:p>
            <a:r>
              <a:rPr lang="en-US" sz="3200" b="1" dirty="0">
                <a:latin typeface="Tenorite" panose="00000500000000000000" pitchFamily="2" charset="0"/>
              </a:rPr>
              <a:t>Design Implementation </a:t>
            </a:r>
          </a:p>
        </p:txBody>
      </p:sp>
      <p:sp>
        <p:nvSpPr>
          <p:cNvPr id="4" name="Footer Placeholder 3">
            <a:extLst>
              <a:ext uri="{FF2B5EF4-FFF2-40B4-BE49-F238E27FC236}">
                <a16:creationId xmlns:a16="http://schemas.microsoft.com/office/drawing/2014/main" id="{72D35E9E-9A1C-108C-7875-9B404F6C2BAA}"/>
              </a:ext>
            </a:extLst>
          </p:cNvPr>
          <p:cNvSpPr>
            <a:spLocks noGrp="1"/>
          </p:cNvSpPr>
          <p:nvPr>
            <p:ph type="ftr" sz="quarter" idx="11"/>
          </p:nvPr>
        </p:nvSpPr>
        <p:spPr>
          <a:xfrm>
            <a:off x="538216" y="6179583"/>
            <a:ext cx="4672263" cy="365125"/>
          </a:xfrm>
        </p:spPr>
        <p:txBody>
          <a:bodyPr/>
          <a:lstStyle/>
          <a:p>
            <a:pPr algn="l"/>
            <a:r>
              <a:rPr lang="en-US" b="1" dirty="0">
                <a:latin typeface="Tenorite" panose="00000500000000000000" pitchFamily="2" charset="0"/>
              </a:rPr>
              <a:t>ECE-593: Fundamentals of Pre-Silicon Validation: </a:t>
            </a:r>
            <a:r>
              <a:rPr lang="en-US" b="1" dirty="0">
                <a:solidFill>
                  <a:schemeClr val="tx1"/>
                </a:solidFill>
                <a:latin typeface="Tenorite" panose="00000500000000000000" pitchFamily="2" charset="0"/>
              </a:rPr>
              <a:t>TEAM-10</a:t>
            </a:r>
          </a:p>
        </p:txBody>
      </p:sp>
      <p:sp>
        <p:nvSpPr>
          <p:cNvPr id="5" name="Slide Number Placeholder 4">
            <a:extLst>
              <a:ext uri="{FF2B5EF4-FFF2-40B4-BE49-F238E27FC236}">
                <a16:creationId xmlns:a16="http://schemas.microsoft.com/office/drawing/2014/main" id="{A63C87A4-5981-4741-1286-A7CE16546DB9}"/>
              </a:ext>
            </a:extLst>
          </p:cNvPr>
          <p:cNvSpPr>
            <a:spLocks noGrp="1"/>
          </p:cNvSpPr>
          <p:nvPr>
            <p:ph type="sldNum" sz="quarter" idx="12"/>
          </p:nvPr>
        </p:nvSpPr>
        <p:spPr>
          <a:xfrm>
            <a:off x="6457950" y="6356353"/>
            <a:ext cx="2057400" cy="365125"/>
          </a:xfrm>
        </p:spPr>
        <p:txBody>
          <a:bodyPr/>
          <a:lstStyle/>
          <a:p>
            <a:fld id="{3AB4F8F5-7E28-4CCD-B37C-16288F737BD7}" type="slidenum">
              <a:rPr lang="en-US" smtClean="0"/>
              <a:t>11</a:t>
            </a:fld>
            <a:endParaRPr lang="en-US"/>
          </a:p>
        </p:txBody>
      </p:sp>
      <p:pic>
        <p:nvPicPr>
          <p:cNvPr id="6" name="Picture 5">
            <a:extLst>
              <a:ext uri="{FF2B5EF4-FFF2-40B4-BE49-F238E27FC236}">
                <a16:creationId xmlns:a16="http://schemas.microsoft.com/office/drawing/2014/main" id="{A0E36807-25F4-37B4-0114-2AD5E20D8197}"/>
              </a:ext>
            </a:extLst>
          </p:cNvPr>
          <p:cNvPicPr>
            <a:picLocks noChangeAspect="1"/>
          </p:cNvPicPr>
          <p:nvPr/>
        </p:nvPicPr>
        <p:blipFill>
          <a:blip r:embed="rId3"/>
          <a:stretch>
            <a:fillRect/>
          </a:stretch>
        </p:blipFill>
        <p:spPr>
          <a:xfrm>
            <a:off x="6864016" y="6239785"/>
            <a:ext cx="1852862" cy="505974"/>
          </a:xfrm>
          <a:prstGeom prst="rect">
            <a:avLst/>
          </a:prstGeom>
        </p:spPr>
      </p:pic>
      <p:cxnSp>
        <p:nvCxnSpPr>
          <p:cNvPr id="7" name="Straight Connector 6">
            <a:extLst>
              <a:ext uri="{FF2B5EF4-FFF2-40B4-BE49-F238E27FC236}">
                <a16:creationId xmlns:a16="http://schemas.microsoft.com/office/drawing/2014/main" id="{6814EC41-B600-0F1B-1139-329B5949D231}"/>
              </a:ext>
            </a:extLst>
          </p:cNvPr>
          <p:cNvCxnSpPr>
            <a:cxnSpLocks/>
          </p:cNvCxnSpPr>
          <p:nvPr/>
        </p:nvCxnSpPr>
        <p:spPr>
          <a:xfrm>
            <a:off x="454193" y="1167627"/>
            <a:ext cx="8235617"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1026" name="Picture 2" descr="SystemVerilog Layered Testbench block diagram functional coverage in uvm">
            <a:extLst>
              <a:ext uri="{FF2B5EF4-FFF2-40B4-BE49-F238E27FC236}">
                <a16:creationId xmlns:a16="http://schemas.microsoft.com/office/drawing/2014/main" id="{8E2A59FF-FD65-4E8C-9738-E6574D61D3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2450" y="1455174"/>
            <a:ext cx="8037513" cy="47846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4612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E0D79-4CCB-D8E8-807F-38049E5BE812}"/>
              </a:ext>
            </a:extLst>
          </p:cNvPr>
          <p:cNvSpPr>
            <a:spLocks noGrp="1"/>
          </p:cNvSpPr>
          <p:nvPr>
            <p:ph type="title"/>
          </p:nvPr>
        </p:nvSpPr>
        <p:spPr>
          <a:xfrm>
            <a:off x="628650" y="136524"/>
            <a:ext cx="7886700" cy="964689"/>
          </a:xfrm>
        </p:spPr>
        <p:txBody>
          <a:bodyPr>
            <a:normAutofit/>
          </a:bodyPr>
          <a:lstStyle/>
          <a:p>
            <a:r>
              <a:rPr lang="en-US" sz="4000" b="1" dirty="0">
                <a:latin typeface="Tenorite" panose="00000500000000000000" pitchFamily="2" charset="0"/>
              </a:rPr>
              <a:t>Class based Verification </a:t>
            </a:r>
            <a:endParaRPr lang="en-IN" sz="4000" b="1" dirty="0"/>
          </a:p>
        </p:txBody>
      </p:sp>
      <p:sp>
        <p:nvSpPr>
          <p:cNvPr id="3" name="Content Placeholder 2">
            <a:extLst>
              <a:ext uri="{FF2B5EF4-FFF2-40B4-BE49-F238E27FC236}">
                <a16:creationId xmlns:a16="http://schemas.microsoft.com/office/drawing/2014/main" id="{25E0BC04-21F2-75EC-7A73-F7D8D58ADA29}"/>
              </a:ext>
            </a:extLst>
          </p:cNvPr>
          <p:cNvSpPr>
            <a:spLocks noGrp="1"/>
          </p:cNvSpPr>
          <p:nvPr>
            <p:ph idx="1"/>
          </p:nvPr>
        </p:nvSpPr>
        <p:spPr>
          <a:xfrm>
            <a:off x="628650" y="1337187"/>
            <a:ext cx="7886700" cy="4874682"/>
          </a:xfrm>
        </p:spPr>
        <p:txBody>
          <a:bodyPr/>
          <a:lstStyle/>
          <a:p>
            <a:r>
              <a:rPr lang="en-US" dirty="0"/>
              <a:t>Transaction Class</a:t>
            </a:r>
          </a:p>
          <a:p>
            <a:endParaRPr lang="en-US" dirty="0"/>
          </a:p>
        </p:txBody>
      </p:sp>
      <p:sp>
        <p:nvSpPr>
          <p:cNvPr id="5" name="Slide Number Placeholder 4">
            <a:extLst>
              <a:ext uri="{FF2B5EF4-FFF2-40B4-BE49-F238E27FC236}">
                <a16:creationId xmlns:a16="http://schemas.microsoft.com/office/drawing/2014/main" id="{8C2A29F2-F08C-B425-EC66-888340594ED3}"/>
              </a:ext>
            </a:extLst>
          </p:cNvPr>
          <p:cNvSpPr>
            <a:spLocks noGrp="1"/>
          </p:cNvSpPr>
          <p:nvPr>
            <p:ph type="sldNum" sz="quarter" idx="12"/>
          </p:nvPr>
        </p:nvSpPr>
        <p:spPr/>
        <p:txBody>
          <a:bodyPr/>
          <a:lstStyle/>
          <a:p>
            <a:fld id="{3AB4F8F5-7E28-4CCD-B37C-16288F737BD7}" type="slidenum">
              <a:rPr lang="en-US" smtClean="0"/>
              <a:t>12</a:t>
            </a:fld>
            <a:endParaRPr lang="en-US"/>
          </a:p>
        </p:txBody>
      </p:sp>
      <p:pic>
        <p:nvPicPr>
          <p:cNvPr id="10" name="Picture 9">
            <a:extLst>
              <a:ext uri="{FF2B5EF4-FFF2-40B4-BE49-F238E27FC236}">
                <a16:creationId xmlns:a16="http://schemas.microsoft.com/office/drawing/2014/main" id="{37AF8607-3149-4C82-8FAB-19A63816F372}"/>
              </a:ext>
            </a:extLst>
          </p:cNvPr>
          <p:cNvPicPr>
            <a:picLocks noChangeAspect="1"/>
          </p:cNvPicPr>
          <p:nvPr/>
        </p:nvPicPr>
        <p:blipFill>
          <a:blip r:embed="rId2"/>
          <a:stretch>
            <a:fillRect/>
          </a:stretch>
        </p:blipFill>
        <p:spPr>
          <a:xfrm>
            <a:off x="1457105" y="1983577"/>
            <a:ext cx="4442250" cy="3905945"/>
          </a:xfrm>
          <a:prstGeom prst="rect">
            <a:avLst/>
          </a:prstGeom>
        </p:spPr>
      </p:pic>
    </p:spTree>
    <p:extLst>
      <p:ext uri="{BB962C8B-B14F-4D97-AF65-F5344CB8AC3E}">
        <p14:creationId xmlns:p14="http://schemas.microsoft.com/office/powerpoint/2010/main" val="3901549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E0D79-4CCB-D8E8-807F-38049E5BE812}"/>
              </a:ext>
            </a:extLst>
          </p:cNvPr>
          <p:cNvSpPr>
            <a:spLocks noGrp="1"/>
          </p:cNvSpPr>
          <p:nvPr>
            <p:ph type="title"/>
          </p:nvPr>
        </p:nvSpPr>
        <p:spPr>
          <a:xfrm>
            <a:off x="476250" y="125111"/>
            <a:ext cx="7886700" cy="563147"/>
          </a:xfrm>
        </p:spPr>
        <p:txBody>
          <a:bodyPr>
            <a:normAutofit fontScale="90000"/>
          </a:bodyPr>
          <a:lstStyle/>
          <a:p>
            <a:r>
              <a:rPr lang="en-US" sz="4000" b="1" dirty="0">
                <a:latin typeface="Tenorite" panose="00000500000000000000" pitchFamily="2" charset="0"/>
              </a:rPr>
              <a:t>Class based Verification </a:t>
            </a:r>
            <a:endParaRPr lang="en-IN" sz="4000" b="1" dirty="0"/>
          </a:p>
        </p:txBody>
      </p:sp>
      <p:sp>
        <p:nvSpPr>
          <p:cNvPr id="3" name="Content Placeholder 2">
            <a:extLst>
              <a:ext uri="{FF2B5EF4-FFF2-40B4-BE49-F238E27FC236}">
                <a16:creationId xmlns:a16="http://schemas.microsoft.com/office/drawing/2014/main" id="{25E0BC04-21F2-75EC-7A73-F7D8D58ADA29}"/>
              </a:ext>
            </a:extLst>
          </p:cNvPr>
          <p:cNvSpPr>
            <a:spLocks noGrp="1"/>
          </p:cNvSpPr>
          <p:nvPr>
            <p:ph idx="1"/>
          </p:nvPr>
        </p:nvSpPr>
        <p:spPr>
          <a:xfrm>
            <a:off x="4956050" y="758983"/>
            <a:ext cx="3711702" cy="5283044"/>
          </a:xfrm>
        </p:spPr>
        <p:txBody>
          <a:bodyPr/>
          <a:lstStyle/>
          <a:p>
            <a:r>
              <a:rPr lang="en-US" sz="2000" b="1" dirty="0"/>
              <a:t>Driver</a:t>
            </a:r>
          </a:p>
          <a:p>
            <a:endParaRPr lang="en-US" dirty="0"/>
          </a:p>
        </p:txBody>
      </p:sp>
      <p:sp>
        <p:nvSpPr>
          <p:cNvPr id="5" name="Slide Number Placeholder 4">
            <a:extLst>
              <a:ext uri="{FF2B5EF4-FFF2-40B4-BE49-F238E27FC236}">
                <a16:creationId xmlns:a16="http://schemas.microsoft.com/office/drawing/2014/main" id="{8C2A29F2-F08C-B425-EC66-888340594ED3}"/>
              </a:ext>
            </a:extLst>
          </p:cNvPr>
          <p:cNvSpPr>
            <a:spLocks noGrp="1"/>
          </p:cNvSpPr>
          <p:nvPr>
            <p:ph type="sldNum" sz="quarter" idx="12"/>
          </p:nvPr>
        </p:nvSpPr>
        <p:spPr/>
        <p:txBody>
          <a:bodyPr/>
          <a:lstStyle/>
          <a:p>
            <a:fld id="{3AB4F8F5-7E28-4CCD-B37C-16288F737BD7}" type="slidenum">
              <a:rPr lang="en-US" smtClean="0"/>
              <a:t>13</a:t>
            </a:fld>
            <a:endParaRPr lang="en-US"/>
          </a:p>
        </p:txBody>
      </p:sp>
      <p:sp>
        <p:nvSpPr>
          <p:cNvPr id="7" name="Content Placeholder 2">
            <a:extLst>
              <a:ext uri="{FF2B5EF4-FFF2-40B4-BE49-F238E27FC236}">
                <a16:creationId xmlns:a16="http://schemas.microsoft.com/office/drawing/2014/main" id="{B12B4B48-CAE7-4C04-A3C8-455B14407CC3}"/>
              </a:ext>
            </a:extLst>
          </p:cNvPr>
          <p:cNvSpPr txBox="1">
            <a:spLocks/>
          </p:cNvSpPr>
          <p:nvPr/>
        </p:nvSpPr>
        <p:spPr>
          <a:xfrm>
            <a:off x="476250" y="758983"/>
            <a:ext cx="3711702" cy="5283044"/>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SzPct val="100000"/>
              <a:buFont typeface="Wingdings" panose="05000000000000000000" pitchFamily="2" charset="2"/>
              <a:buChar char="q"/>
              <a:defRPr sz="24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Wingdings" panose="05000000000000000000" pitchFamily="2" charset="2"/>
              <a:buChar char="q"/>
              <a:defRPr sz="20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Wingdings" panose="05000000000000000000" pitchFamily="2" charset="2"/>
              <a:buChar char="q"/>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Font typeface="Wingdings" panose="05000000000000000000" pitchFamily="2" charset="2"/>
              <a:buChar char="q"/>
              <a:defRPr sz="18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t>Generator</a:t>
            </a:r>
          </a:p>
          <a:p>
            <a:endParaRPr lang="en-US" dirty="0"/>
          </a:p>
        </p:txBody>
      </p:sp>
      <p:pic>
        <p:nvPicPr>
          <p:cNvPr id="8" name="Picture 7">
            <a:extLst>
              <a:ext uri="{FF2B5EF4-FFF2-40B4-BE49-F238E27FC236}">
                <a16:creationId xmlns:a16="http://schemas.microsoft.com/office/drawing/2014/main" id="{06842634-5B2A-49A5-B42D-44C3758D7C18}"/>
              </a:ext>
            </a:extLst>
          </p:cNvPr>
          <p:cNvPicPr>
            <a:picLocks noChangeAspect="1"/>
          </p:cNvPicPr>
          <p:nvPr/>
        </p:nvPicPr>
        <p:blipFill>
          <a:blip r:embed="rId3"/>
          <a:stretch>
            <a:fillRect/>
          </a:stretch>
        </p:blipFill>
        <p:spPr>
          <a:xfrm>
            <a:off x="326302" y="1259765"/>
            <a:ext cx="4286848" cy="5096586"/>
          </a:xfrm>
          <a:prstGeom prst="rect">
            <a:avLst/>
          </a:prstGeom>
        </p:spPr>
      </p:pic>
      <p:pic>
        <p:nvPicPr>
          <p:cNvPr id="11" name="Picture 10">
            <a:extLst>
              <a:ext uri="{FF2B5EF4-FFF2-40B4-BE49-F238E27FC236}">
                <a16:creationId xmlns:a16="http://schemas.microsoft.com/office/drawing/2014/main" id="{75D97B70-6E8B-41F4-A74F-B483093C9447}"/>
              </a:ext>
            </a:extLst>
          </p:cNvPr>
          <p:cNvPicPr>
            <a:picLocks noChangeAspect="1"/>
          </p:cNvPicPr>
          <p:nvPr/>
        </p:nvPicPr>
        <p:blipFill>
          <a:blip r:embed="rId4"/>
          <a:stretch>
            <a:fillRect/>
          </a:stretch>
        </p:blipFill>
        <p:spPr>
          <a:xfrm>
            <a:off x="4763098" y="1042219"/>
            <a:ext cx="3904652" cy="5730522"/>
          </a:xfrm>
          <a:prstGeom prst="rect">
            <a:avLst/>
          </a:prstGeom>
        </p:spPr>
      </p:pic>
    </p:spTree>
    <p:extLst>
      <p:ext uri="{BB962C8B-B14F-4D97-AF65-F5344CB8AC3E}">
        <p14:creationId xmlns:p14="http://schemas.microsoft.com/office/powerpoint/2010/main" val="3997546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E0D79-4CCB-D8E8-807F-38049E5BE812}"/>
              </a:ext>
            </a:extLst>
          </p:cNvPr>
          <p:cNvSpPr>
            <a:spLocks noGrp="1"/>
          </p:cNvSpPr>
          <p:nvPr>
            <p:ph type="title"/>
          </p:nvPr>
        </p:nvSpPr>
        <p:spPr>
          <a:xfrm>
            <a:off x="447834" y="77532"/>
            <a:ext cx="7886700" cy="662782"/>
          </a:xfrm>
        </p:spPr>
        <p:txBody>
          <a:bodyPr>
            <a:normAutofit/>
          </a:bodyPr>
          <a:lstStyle/>
          <a:p>
            <a:r>
              <a:rPr lang="en-US" sz="4000" b="1" dirty="0">
                <a:latin typeface="Tenorite" panose="00000500000000000000" pitchFamily="2" charset="0"/>
              </a:rPr>
              <a:t>Class based Verification </a:t>
            </a:r>
            <a:endParaRPr lang="en-IN" sz="4000" b="1" dirty="0"/>
          </a:p>
        </p:txBody>
      </p:sp>
      <p:sp>
        <p:nvSpPr>
          <p:cNvPr id="3" name="Content Placeholder 2">
            <a:extLst>
              <a:ext uri="{FF2B5EF4-FFF2-40B4-BE49-F238E27FC236}">
                <a16:creationId xmlns:a16="http://schemas.microsoft.com/office/drawing/2014/main" id="{25E0BC04-21F2-75EC-7A73-F7D8D58ADA29}"/>
              </a:ext>
            </a:extLst>
          </p:cNvPr>
          <p:cNvSpPr>
            <a:spLocks noGrp="1"/>
          </p:cNvSpPr>
          <p:nvPr>
            <p:ph idx="1"/>
          </p:nvPr>
        </p:nvSpPr>
        <p:spPr>
          <a:xfrm>
            <a:off x="4956050" y="740313"/>
            <a:ext cx="3711702" cy="5857132"/>
          </a:xfrm>
        </p:spPr>
        <p:txBody>
          <a:bodyPr/>
          <a:lstStyle/>
          <a:p>
            <a:r>
              <a:rPr lang="en-US" sz="2000" b="1" dirty="0"/>
              <a:t>Scoreboard</a:t>
            </a:r>
          </a:p>
          <a:p>
            <a:endParaRPr lang="en-US" dirty="0"/>
          </a:p>
        </p:txBody>
      </p:sp>
      <p:sp>
        <p:nvSpPr>
          <p:cNvPr id="5" name="Slide Number Placeholder 4">
            <a:extLst>
              <a:ext uri="{FF2B5EF4-FFF2-40B4-BE49-F238E27FC236}">
                <a16:creationId xmlns:a16="http://schemas.microsoft.com/office/drawing/2014/main" id="{8C2A29F2-F08C-B425-EC66-888340594ED3}"/>
              </a:ext>
            </a:extLst>
          </p:cNvPr>
          <p:cNvSpPr>
            <a:spLocks noGrp="1"/>
          </p:cNvSpPr>
          <p:nvPr>
            <p:ph type="sldNum" sz="quarter" idx="12"/>
          </p:nvPr>
        </p:nvSpPr>
        <p:spPr/>
        <p:txBody>
          <a:bodyPr/>
          <a:lstStyle/>
          <a:p>
            <a:fld id="{3AB4F8F5-7E28-4CCD-B37C-16288F737BD7}" type="slidenum">
              <a:rPr lang="en-US" smtClean="0"/>
              <a:t>14</a:t>
            </a:fld>
            <a:endParaRPr lang="en-US"/>
          </a:p>
        </p:txBody>
      </p:sp>
      <p:sp>
        <p:nvSpPr>
          <p:cNvPr id="7" name="Content Placeholder 2">
            <a:extLst>
              <a:ext uri="{FF2B5EF4-FFF2-40B4-BE49-F238E27FC236}">
                <a16:creationId xmlns:a16="http://schemas.microsoft.com/office/drawing/2014/main" id="{B12B4B48-CAE7-4C04-A3C8-455B14407CC3}"/>
              </a:ext>
            </a:extLst>
          </p:cNvPr>
          <p:cNvSpPr txBox="1">
            <a:spLocks/>
          </p:cNvSpPr>
          <p:nvPr/>
        </p:nvSpPr>
        <p:spPr>
          <a:xfrm>
            <a:off x="476250" y="740314"/>
            <a:ext cx="3711702" cy="5301713"/>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SzPct val="100000"/>
              <a:buFont typeface="Wingdings" panose="05000000000000000000" pitchFamily="2" charset="2"/>
              <a:buChar char="q"/>
              <a:defRPr sz="24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Wingdings" panose="05000000000000000000" pitchFamily="2" charset="2"/>
              <a:buChar char="q"/>
              <a:defRPr sz="20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Wingdings" panose="05000000000000000000" pitchFamily="2" charset="2"/>
              <a:buChar char="q"/>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Font typeface="Wingdings" panose="05000000000000000000" pitchFamily="2" charset="2"/>
              <a:buChar char="q"/>
              <a:defRPr sz="18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t>Monitor</a:t>
            </a:r>
          </a:p>
          <a:p>
            <a:endParaRPr lang="en-US" dirty="0"/>
          </a:p>
        </p:txBody>
      </p:sp>
      <p:pic>
        <p:nvPicPr>
          <p:cNvPr id="9" name="Picture 8">
            <a:extLst>
              <a:ext uri="{FF2B5EF4-FFF2-40B4-BE49-F238E27FC236}">
                <a16:creationId xmlns:a16="http://schemas.microsoft.com/office/drawing/2014/main" id="{91214322-D2AF-418F-86B9-87C1B606F1B4}"/>
              </a:ext>
            </a:extLst>
          </p:cNvPr>
          <p:cNvPicPr>
            <a:picLocks noChangeAspect="1"/>
          </p:cNvPicPr>
          <p:nvPr/>
        </p:nvPicPr>
        <p:blipFill>
          <a:blip r:embed="rId3"/>
          <a:stretch>
            <a:fillRect/>
          </a:stretch>
        </p:blipFill>
        <p:spPr>
          <a:xfrm>
            <a:off x="384362" y="1178106"/>
            <a:ext cx="3711702" cy="5491316"/>
          </a:xfrm>
          <a:prstGeom prst="rect">
            <a:avLst/>
          </a:prstGeom>
        </p:spPr>
      </p:pic>
      <p:pic>
        <p:nvPicPr>
          <p:cNvPr id="11" name="Picture 10">
            <a:extLst>
              <a:ext uri="{FF2B5EF4-FFF2-40B4-BE49-F238E27FC236}">
                <a16:creationId xmlns:a16="http://schemas.microsoft.com/office/drawing/2014/main" id="{7C35E264-3BD5-4D2F-A775-B7979575709B}"/>
              </a:ext>
            </a:extLst>
          </p:cNvPr>
          <p:cNvPicPr>
            <a:picLocks noChangeAspect="1"/>
          </p:cNvPicPr>
          <p:nvPr/>
        </p:nvPicPr>
        <p:blipFill>
          <a:blip r:embed="rId4"/>
          <a:stretch>
            <a:fillRect/>
          </a:stretch>
        </p:blipFill>
        <p:spPr>
          <a:xfrm>
            <a:off x="4694145" y="1032389"/>
            <a:ext cx="4235511" cy="5689087"/>
          </a:xfrm>
          <a:prstGeom prst="rect">
            <a:avLst/>
          </a:prstGeom>
        </p:spPr>
      </p:pic>
    </p:spTree>
    <p:extLst>
      <p:ext uri="{BB962C8B-B14F-4D97-AF65-F5344CB8AC3E}">
        <p14:creationId xmlns:p14="http://schemas.microsoft.com/office/powerpoint/2010/main" val="36710020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52378F-273F-F668-B929-96A5AE2E0D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AD9B88-90EF-EEFA-3452-735746A4B166}"/>
              </a:ext>
            </a:extLst>
          </p:cNvPr>
          <p:cNvSpPr>
            <a:spLocks noGrp="1"/>
          </p:cNvSpPr>
          <p:nvPr>
            <p:ph type="title"/>
          </p:nvPr>
        </p:nvSpPr>
        <p:spPr>
          <a:xfrm>
            <a:off x="451184" y="365126"/>
            <a:ext cx="8265695" cy="687638"/>
          </a:xfrm>
        </p:spPr>
        <p:txBody>
          <a:bodyPr>
            <a:noAutofit/>
          </a:bodyPr>
          <a:lstStyle/>
          <a:p>
            <a:r>
              <a:rPr lang="en-US" sz="3200" b="1" dirty="0">
                <a:latin typeface="Tenorite" panose="00000500000000000000" pitchFamily="2" charset="0"/>
              </a:rPr>
              <a:t>UVM based Verification</a:t>
            </a:r>
          </a:p>
        </p:txBody>
      </p:sp>
      <p:sp>
        <p:nvSpPr>
          <p:cNvPr id="4" name="Footer Placeholder 3">
            <a:extLst>
              <a:ext uri="{FF2B5EF4-FFF2-40B4-BE49-F238E27FC236}">
                <a16:creationId xmlns:a16="http://schemas.microsoft.com/office/drawing/2014/main" id="{72D35E9E-9A1C-108C-7875-9B404F6C2BAA}"/>
              </a:ext>
            </a:extLst>
          </p:cNvPr>
          <p:cNvSpPr>
            <a:spLocks noGrp="1"/>
          </p:cNvSpPr>
          <p:nvPr>
            <p:ph type="ftr" sz="quarter" idx="11"/>
          </p:nvPr>
        </p:nvSpPr>
        <p:spPr>
          <a:xfrm>
            <a:off x="538214" y="6179581"/>
            <a:ext cx="4672263" cy="365125"/>
          </a:xfrm>
        </p:spPr>
        <p:txBody>
          <a:bodyPr/>
          <a:lstStyle/>
          <a:p>
            <a:pPr algn="l"/>
            <a:r>
              <a:rPr lang="en-US" b="1" dirty="0">
                <a:latin typeface="Tenorite" panose="00000500000000000000" pitchFamily="2" charset="0"/>
              </a:rPr>
              <a:t>ECE-593: Fundamentals of Pre-Silicon Validation: </a:t>
            </a:r>
            <a:r>
              <a:rPr lang="en-US" b="1" dirty="0">
                <a:solidFill>
                  <a:schemeClr val="tx1"/>
                </a:solidFill>
                <a:latin typeface="Tenorite" panose="00000500000000000000" pitchFamily="2" charset="0"/>
              </a:rPr>
              <a:t>&lt;TEAM10&gt;</a:t>
            </a:r>
          </a:p>
        </p:txBody>
      </p:sp>
      <p:sp>
        <p:nvSpPr>
          <p:cNvPr id="5" name="Slide Number Placeholder 4">
            <a:extLst>
              <a:ext uri="{FF2B5EF4-FFF2-40B4-BE49-F238E27FC236}">
                <a16:creationId xmlns:a16="http://schemas.microsoft.com/office/drawing/2014/main" id="{A63C87A4-5981-4741-1286-A7CE16546DB9}"/>
              </a:ext>
            </a:extLst>
          </p:cNvPr>
          <p:cNvSpPr>
            <a:spLocks noGrp="1"/>
          </p:cNvSpPr>
          <p:nvPr>
            <p:ph type="sldNum" sz="quarter" idx="12"/>
          </p:nvPr>
        </p:nvSpPr>
        <p:spPr>
          <a:xfrm>
            <a:off x="6457950" y="6356351"/>
            <a:ext cx="2057400" cy="365125"/>
          </a:xfrm>
        </p:spPr>
        <p:txBody>
          <a:bodyPr/>
          <a:lstStyle/>
          <a:p>
            <a:fld id="{3AB4F8F5-7E28-4CCD-B37C-16288F737BD7}" type="slidenum">
              <a:rPr lang="en-US" smtClean="0"/>
              <a:t>15</a:t>
            </a:fld>
            <a:endParaRPr lang="en-US"/>
          </a:p>
        </p:txBody>
      </p:sp>
      <p:pic>
        <p:nvPicPr>
          <p:cNvPr id="6" name="Picture 5">
            <a:extLst>
              <a:ext uri="{FF2B5EF4-FFF2-40B4-BE49-F238E27FC236}">
                <a16:creationId xmlns:a16="http://schemas.microsoft.com/office/drawing/2014/main" id="{A0E36807-25F4-37B4-0114-2AD5E20D8197}"/>
              </a:ext>
            </a:extLst>
          </p:cNvPr>
          <p:cNvPicPr>
            <a:picLocks noChangeAspect="1"/>
          </p:cNvPicPr>
          <p:nvPr/>
        </p:nvPicPr>
        <p:blipFill>
          <a:blip r:embed="rId3"/>
          <a:stretch>
            <a:fillRect/>
          </a:stretch>
        </p:blipFill>
        <p:spPr>
          <a:xfrm>
            <a:off x="6864016" y="6239785"/>
            <a:ext cx="1852862" cy="505974"/>
          </a:xfrm>
          <a:prstGeom prst="rect">
            <a:avLst/>
          </a:prstGeom>
        </p:spPr>
      </p:pic>
      <p:cxnSp>
        <p:nvCxnSpPr>
          <p:cNvPr id="7" name="Straight Connector 6">
            <a:extLst>
              <a:ext uri="{FF2B5EF4-FFF2-40B4-BE49-F238E27FC236}">
                <a16:creationId xmlns:a16="http://schemas.microsoft.com/office/drawing/2014/main" id="{6814EC41-B600-0F1B-1139-329B5949D231}"/>
              </a:ext>
            </a:extLst>
          </p:cNvPr>
          <p:cNvCxnSpPr>
            <a:cxnSpLocks/>
          </p:cNvCxnSpPr>
          <p:nvPr/>
        </p:nvCxnSpPr>
        <p:spPr>
          <a:xfrm>
            <a:off x="454191" y="1167627"/>
            <a:ext cx="8235617"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2050" name="Picture 2">
            <a:extLst>
              <a:ext uri="{FF2B5EF4-FFF2-40B4-BE49-F238E27FC236}">
                <a16:creationId xmlns:a16="http://schemas.microsoft.com/office/drawing/2014/main" id="{EE5F78C4-6EB4-FACC-3D5E-18E7B88B6AD9}"/>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1311688" y="1344268"/>
            <a:ext cx="6520624" cy="4654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6097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E0D79-4CCB-D8E8-807F-38049E5BE812}"/>
              </a:ext>
            </a:extLst>
          </p:cNvPr>
          <p:cNvSpPr>
            <a:spLocks noGrp="1"/>
          </p:cNvSpPr>
          <p:nvPr>
            <p:ph type="title"/>
          </p:nvPr>
        </p:nvSpPr>
        <p:spPr>
          <a:xfrm>
            <a:off x="476250" y="105900"/>
            <a:ext cx="7886700" cy="455375"/>
          </a:xfrm>
        </p:spPr>
        <p:txBody>
          <a:bodyPr>
            <a:normAutofit fontScale="90000"/>
          </a:bodyPr>
          <a:lstStyle/>
          <a:p>
            <a:r>
              <a:rPr lang="en-US" sz="4000" b="1" dirty="0">
                <a:latin typeface="Tenorite" panose="00000500000000000000" pitchFamily="2" charset="0"/>
              </a:rPr>
              <a:t>UVM based Verification </a:t>
            </a:r>
            <a:endParaRPr lang="en-IN" sz="4000" b="1" dirty="0"/>
          </a:p>
        </p:txBody>
      </p:sp>
      <p:sp>
        <p:nvSpPr>
          <p:cNvPr id="3" name="Content Placeholder 2">
            <a:extLst>
              <a:ext uri="{FF2B5EF4-FFF2-40B4-BE49-F238E27FC236}">
                <a16:creationId xmlns:a16="http://schemas.microsoft.com/office/drawing/2014/main" id="{25E0BC04-21F2-75EC-7A73-F7D8D58ADA29}"/>
              </a:ext>
            </a:extLst>
          </p:cNvPr>
          <p:cNvSpPr>
            <a:spLocks noGrp="1"/>
          </p:cNvSpPr>
          <p:nvPr>
            <p:ph idx="1"/>
          </p:nvPr>
        </p:nvSpPr>
        <p:spPr>
          <a:xfrm>
            <a:off x="4454013" y="561276"/>
            <a:ext cx="4213739" cy="5480752"/>
          </a:xfrm>
        </p:spPr>
        <p:txBody>
          <a:bodyPr/>
          <a:lstStyle/>
          <a:p>
            <a:r>
              <a:rPr lang="en-US" sz="2000" b="1" dirty="0"/>
              <a:t>Sequencer</a:t>
            </a:r>
          </a:p>
          <a:p>
            <a:endParaRPr lang="en-US" dirty="0"/>
          </a:p>
        </p:txBody>
      </p:sp>
      <p:sp>
        <p:nvSpPr>
          <p:cNvPr id="5" name="Slide Number Placeholder 4">
            <a:extLst>
              <a:ext uri="{FF2B5EF4-FFF2-40B4-BE49-F238E27FC236}">
                <a16:creationId xmlns:a16="http://schemas.microsoft.com/office/drawing/2014/main" id="{8C2A29F2-F08C-B425-EC66-888340594ED3}"/>
              </a:ext>
            </a:extLst>
          </p:cNvPr>
          <p:cNvSpPr>
            <a:spLocks noGrp="1"/>
          </p:cNvSpPr>
          <p:nvPr>
            <p:ph type="sldNum" sz="quarter" idx="12"/>
          </p:nvPr>
        </p:nvSpPr>
        <p:spPr/>
        <p:txBody>
          <a:bodyPr/>
          <a:lstStyle/>
          <a:p>
            <a:fld id="{3AB4F8F5-7E28-4CCD-B37C-16288F737BD7}" type="slidenum">
              <a:rPr lang="en-US" smtClean="0"/>
              <a:t>16</a:t>
            </a:fld>
            <a:endParaRPr lang="en-US"/>
          </a:p>
        </p:txBody>
      </p:sp>
      <p:sp>
        <p:nvSpPr>
          <p:cNvPr id="7" name="Content Placeholder 2">
            <a:extLst>
              <a:ext uri="{FF2B5EF4-FFF2-40B4-BE49-F238E27FC236}">
                <a16:creationId xmlns:a16="http://schemas.microsoft.com/office/drawing/2014/main" id="{B12B4B48-CAE7-4C04-A3C8-455B14407CC3}"/>
              </a:ext>
            </a:extLst>
          </p:cNvPr>
          <p:cNvSpPr txBox="1">
            <a:spLocks/>
          </p:cNvSpPr>
          <p:nvPr/>
        </p:nvSpPr>
        <p:spPr>
          <a:xfrm>
            <a:off x="476250" y="561275"/>
            <a:ext cx="3711702" cy="5480752"/>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SzPct val="100000"/>
              <a:buFont typeface="Wingdings" panose="05000000000000000000" pitchFamily="2" charset="2"/>
              <a:buChar char="q"/>
              <a:defRPr sz="24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Wingdings" panose="05000000000000000000" pitchFamily="2" charset="2"/>
              <a:buChar char="q"/>
              <a:defRPr sz="20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Wingdings" panose="05000000000000000000" pitchFamily="2" charset="2"/>
              <a:buChar char="q"/>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Font typeface="Wingdings" panose="05000000000000000000" pitchFamily="2" charset="2"/>
              <a:buChar char="q"/>
              <a:defRPr sz="18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t>Sequence item</a:t>
            </a:r>
          </a:p>
          <a:p>
            <a:endParaRPr lang="en-US" dirty="0"/>
          </a:p>
        </p:txBody>
      </p:sp>
      <p:pic>
        <p:nvPicPr>
          <p:cNvPr id="8" name="Picture 7">
            <a:extLst>
              <a:ext uri="{FF2B5EF4-FFF2-40B4-BE49-F238E27FC236}">
                <a16:creationId xmlns:a16="http://schemas.microsoft.com/office/drawing/2014/main" id="{2311F95B-C810-4288-9B72-875289C04075}"/>
              </a:ext>
            </a:extLst>
          </p:cNvPr>
          <p:cNvPicPr>
            <a:picLocks noChangeAspect="1"/>
          </p:cNvPicPr>
          <p:nvPr/>
        </p:nvPicPr>
        <p:blipFill>
          <a:blip r:embed="rId3"/>
          <a:stretch>
            <a:fillRect/>
          </a:stretch>
        </p:blipFill>
        <p:spPr>
          <a:xfrm>
            <a:off x="503045" y="894630"/>
            <a:ext cx="3658111" cy="5602771"/>
          </a:xfrm>
          <a:prstGeom prst="rect">
            <a:avLst/>
          </a:prstGeom>
        </p:spPr>
      </p:pic>
      <p:pic>
        <p:nvPicPr>
          <p:cNvPr id="12" name="Picture 11">
            <a:extLst>
              <a:ext uri="{FF2B5EF4-FFF2-40B4-BE49-F238E27FC236}">
                <a16:creationId xmlns:a16="http://schemas.microsoft.com/office/drawing/2014/main" id="{86828315-8CAE-491B-9C38-C49531452A45}"/>
              </a:ext>
            </a:extLst>
          </p:cNvPr>
          <p:cNvPicPr>
            <a:picLocks noChangeAspect="1"/>
          </p:cNvPicPr>
          <p:nvPr/>
        </p:nvPicPr>
        <p:blipFill>
          <a:blip r:embed="rId4"/>
          <a:stretch>
            <a:fillRect/>
          </a:stretch>
        </p:blipFill>
        <p:spPr>
          <a:xfrm>
            <a:off x="4419600" y="875598"/>
            <a:ext cx="4537852" cy="5776867"/>
          </a:xfrm>
          <a:prstGeom prst="rect">
            <a:avLst/>
          </a:prstGeom>
        </p:spPr>
      </p:pic>
    </p:spTree>
    <p:extLst>
      <p:ext uri="{BB962C8B-B14F-4D97-AF65-F5344CB8AC3E}">
        <p14:creationId xmlns:p14="http://schemas.microsoft.com/office/powerpoint/2010/main" val="38768991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E0D79-4CCB-D8E8-807F-38049E5BE812}"/>
              </a:ext>
            </a:extLst>
          </p:cNvPr>
          <p:cNvSpPr>
            <a:spLocks noGrp="1"/>
          </p:cNvSpPr>
          <p:nvPr>
            <p:ph type="title"/>
          </p:nvPr>
        </p:nvSpPr>
        <p:spPr>
          <a:xfrm>
            <a:off x="476250" y="61144"/>
            <a:ext cx="7886700" cy="602638"/>
          </a:xfrm>
        </p:spPr>
        <p:txBody>
          <a:bodyPr>
            <a:normAutofit fontScale="90000"/>
          </a:bodyPr>
          <a:lstStyle/>
          <a:p>
            <a:r>
              <a:rPr lang="en-US" sz="4000" b="1" dirty="0">
                <a:latin typeface="Tenorite" panose="00000500000000000000" pitchFamily="2" charset="0"/>
              </a:rPr>
              <a:t>UVM based Verification </a:t>
            </a:r>
            <a:endParaRPr lang="en-IN" sz="4000" b="1" dirty="0"/>
          </a:p>
        </p:txBody>
      </p:sp>
      <p:sp>
        <p:nvSpPr>
          <p:cNvPr id="3" name="Content Placeholder 2">
            <a:extLst>
              <a:ext uri="{FF2B5EF4-FFF2-40B4-BE49-F238E27FC236}">
                <a16:creationId xmlns:a16="http://schemas.microsoft.com/office/drawing/2014/main" id="{25E0BC04-21F2-75EC-7A73-F7D8D58ADA29}"/>
              </a:ext>
            </a:extLst>
          </p:cNvPr>
          <p:cNvSpPr>
            <a:spLocks noGrp="1"/>
          </p:cNvSpPr>
          <p:nvPr>
            <p:ph idx="1"/>
          </p:nvPr>
        </p:nvSpPr>
        <p:spPr>
          <a:xfrm>
            <a:off x="4956050" y="570271"/>
            <a:ext cx="3711702" cy="5471756"/>
          </a:xfrm>
        </p:spPr>
        <p:txBody>
          <a:bodyPr/>
          <a:lstStyle/>
          <a:p>
            <a:r>
              <a:rPr lang="en-US" sz="2000" b="1" dirty="0"/>
              <a:t>Monitor</a:t>
            </a:r>
          </a:p>
          <a:p>
            <a:endParaRPr lang="en-US" dirty="0"/>
          </a:p>
        </p:txBody>
      </p:sp>
      <p:sp>
        <p:nvSpPr>
          <p:cNvPr id="5" name="Slide Number Placeholder 4">
            <a:extLst>
              <a:ext uri="{FF2B5EF4-FFF2-40B4-BE49-F238E27FC236}">
                <a16:creationId xmlns:a16="http://schemas.microsoft.com/office/drawing/2014/main" id="{8C2A29F2-F08C-B425-EC66-888340594ED3}"/>
              </a:ext>
            </a:extLst>
          </p:cNvPr>
          <p:cNvSpPr>
            <a:spLocks noGrp="1"/>
          </p:cNvSpPr>
          <p:nvPr>
            <p:ph type="sldNum" sz="quarter" idx="12"/>
          </p:nvPr>
        </p:nvSpPr>
        <p:spPr/>
        <p:txBody>
          <a:bodyPr/>
          <a:lstStyle/>
          <a:p>
            <a:fld id="{3AB4F8F5-7E28-4CCD-B37C-16288F737BD7}" type="slidenum">
              <a:rPr lang="en-US" smtClean="0"/>
              <a:t>17</a:t>
            </a:fld>
            <a:endParaRPr lang="en-US"/>
          </a:p>
        </p:txBody>
      </p:sp>
      <p:sp>
        <p:nvSpPr>
          <p:cNvPr id="7" name="Content Placeholder 2">
            <a:extLst>
              <a:ext uri="{FF2B5EF4-FFF2-40B4-BE49-F238E27FC236}">
                <a16:creationId xmlns:a16="http://schemas.microsoft.com/office/drawing/2014/main" id="{B12B4B48-CAE7-4C04-A3C8-455B14407CC3}"/>
              </a:ext>
            </a:extLst>
          </p:cNvPr>
          <p:cNvSpPr txBox="1">
            <a:spLocks/>
          </p:cNvSpPr>
          <p:nvPr/>
        </p:nvSpPr>
        <p:spPr>
          <a:xfrm>
            <a:off x="476250" y="570271"/>
            <a:ext cx="3711702" cy="5471756"/>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SzPct val="100000"/>
              <a:buFont typeface="Wingdings" panose="05000000000000000000" pitchFamily="2" charset="2"/>
              <a:buChar char="q"/>
              <a:defRPr sz="24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Wingdings" panose="05000000000000000000" pitchFamily="2" charset="2"/>
              <a:buChar char="q"/>
              <a:defRPr sz="20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Wingdings" panose="05000000000000000000" pitchFamily="2" charset="2"/>
              <a:buChar char="q"/>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Font typeface="Wingdings" panose="05000000000000000000" pitchFamily="2" charset="2"/>
              <a:buChar char="q"/>
              <a:defRPr sz="18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t>Driver</a:t>
            </a:r>
          </a:p>
          <a:p>
            <a:endParaRPr lang="en-US" dirty="0"/>
          </a:p>
        </p:txBody>
      </p:sp>
      <p:pic>
        <p:nvPicPr>
          <p:cNvPr id="9" name="Picture 8">
            <a:extLst>
              <a:ext uri="{FF2B5EF4-FFF2-40B4-BE49-F238E27FC236}">
                <a16:creationId xmlns:a16="http://schemas.microsoft.com/office/drawing/2014/main" id="{C4636BD0-DB01-4AA5-99C7-622F1E15204C}"/>
              </a:ext>
            </a:extLst>
          </p:cNvPr>
          <p:cNvPicPr>
            <a:picLocks noChangeAspect="1"/>
          </p:cNvPicPr>
          <p:nvPr/>
        </p:nvPicPr>
        <p:blipFill>
          <a:blip r:embed="rId3"/>
          <a:stretch>
            <a:fillRect/>
          </a:stretch>
        </p:blipFill>
        <p:spPr>
          <a:xfrm>
            <a:off x="711799" y="884594"/>
            <a:ext cx="3632529" cy="5471757"/>
          </a:xfrm>
          <a:prstGeom prst="rect">
            <a:avLst/>
          </a:prstGeom>
        </p:spPr>
      </p:pic>
      <p:pic>
        <p:nvPicPr>
          <p:cNvPr id="11" name="Picture 10">
            <a:extLst>
              <a:ext uri="{FF2B5EF4-FFF2-40B4-BE49-F238E27FC236}">
                <a16:creationId xmlns:a16="http://schemas.microsoft.com/office/drawing/2014/main" id="{7681FFA6-83F3-4826-A175-9BBB45A2495B}"/>
              </a:ext>
            </a:extLst>
          </p:cNvPr>
          <p:cNvPicPr>
            <a:picLocks noChangeAspect="1"/>
          </p:cNvPicPr>
          <p:nvPr/>
        </p:nvPicPr>
        <p:blipFill>
          <a:blip r:embed="rId4"/>
          <a:stretch>
            <a:fillRect/>
          </a:stretch>
        </p:blipFill>
        <p:spPr>
          <a:xfrm>
            <a:off x="4885990" y="884594"/>
            <a:ext cx="3851822" cy="2663057"/>
          </a:xfrm>
          <a:prstGeom prst="rect">
            <a:avLst/>
          </a:prstGeom>
        </p:spPr>
      </p:pic>
      <p:pic>
        <p:nvPicPr>
          <p:cNvPr id="14" name="Picture 13">
            <a:extLst>
              <a:ext uri="{FF2B5EF4-FFF2-40B4-BE49-F238E27FC236}">
                <a16:creationId xmlns:a16="http://schemas.microsoft.com/office/drawing/2014/main" id="{481F94E6-AD37-445F-BBFE-D9E391C8D701}"/>
              </a:ext>
            </a:extLst>
          </p:cNvPr>
          <p:cNvPicPr>
            <a:picLocks noChangeAspect="1"/>
          </p:cNvPicPr>
          <p:nvPr/>
        </p:nvPicPr>
        <p:blipFill>
          <a:blip r:embed="rId5"/>
          <a:stretch>
            <a:fillRect/>
          </a:stretch>
        </p:blipFill>
        <p:spPr>
          <a:xfrm>
            <a:off x="4799672" y="3667432"/>
            <a:ext cx="3938139" cy="2762865"/>
          </a:xfrm>
          <a:prstGeom prst="rect">
            <a:avLst/>
          </a:prstGeom>
        </p:spPr>
      </p:pic>
    </p:spTree>
    <p:extLst>
      <p:ext uri="{BB962C8B-B14F-4D97-AF65-F5344CB8AC3E}">
        <p14:creationId xmlns:p14="http://schemas.microsoft.com/office/powerpoint/2010/main" val="1539080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E0D79-4CCB-D8E8-807F-38049E5BE812}"/>
              </a:ext>
            </a:extLst>
          </p:cNvPr>
          <p:cNvSpPr>
            <a:spLocks noGrp="1"/>
          </p:cNvSpPr>
          <p:nvPr>
            <p:ph type="title"/>
          </p:nvPr>
        </p:nvSpPr>
        <p:spPr>
          <a:xfrm>
            <a:off x="596598" y="0"/>
            <a:ext cx="7886700" cy="365125"/>
          </a:xfrm>
        </p:spPr>
        <p:txBody>
          <a:bodyPr>
            <a:normAutofit fontScale="90000"/>
          </a:bodyPr>
          <a:lstStyle/>
          <a:p>
            <a:r>
              <a:rPr lang="en-US" sz="4000" b="1" dirty="0">
                <a:latin typeface="Tenorite" panose="00000500000000000000" pitchFamily="2" charset="0"/>
              </a:rPr>
              <a:t>UVM based Verification </a:t>
            </a:r>
            <a:endParaRPr lang="en-IN" sz="4000" b="1" dirty="0"/>
          </a:p>
        </p:txBody>
      </p:sp>
      <p:sp>
        <p:nvSpPr>
          <p:cNvPr id="3" name="Content Placeholder 2">
            <a:extLst>
              <a:ext uri="{FF2B5EF4-FFF2-40B4-BE49-F238E27FC236}">
                <a16:creationId xmlns:a16="http://schemas.microsoft.com/office/drawing/2014/main" id="{25E0BC04-21F2-75EC-7A73-F7D8D58ADA29}"/>
              </a:ext>
            </a:extLst>
          </p:cNvPr>
          <p:cNvSpPr>
            <a:spLocks noGrp="1"/>
          </p:cNvSpPr>
          <p:nvPr>
            <p:ph idx="1"/>
          </p:nvPr>
        </p:nvSpPr>
        <p:spPr>
          <a:xfrm>
            <a:off x="4956050" y="365125"/>
            <a:ext cx="3711702" cy="5676902"/>
          </a:xfrm>
        </p:spPr>
        <p:txBody>
          <a:bodyPr/>
          <a:lstStyle/>
          <a:p>
            <a:r>
              <a:rPr lang="en-US" sz="2000" b="1" dirty="0"/>
              <a:t>Scoreboard</a:t>
            </a:r>
          </a:p>
          <a:p>
            <a:endParaRPr lang="en-US" dirty="0"/>
          </a:p>
        </p:txBody>
      </p:sp>
      <p:sp>
        <p:nvSpPr>
          <p:cNvPr id="5" name="Slide Number Placeholder 4">
            <a:extLst>
              <a:ext uri="{FF2B5EF4-FFF2-40B4-BE49-F238E27FC236}">
                <a16:creationId xmlns:a16="http://schemas.microsoft.com/office/drawing/2014/main" id="{8C2A29F2-F08C-B425-EC66-888340594ED3}"/>
              </a:ext>
            </a:extLst>
          </p:cNvPr>
          <p:cNvSpPr>
            <a:spLocks noGrp="1"/>
          </p:cNvSpPr>
          <p:nvPr>
            <p:ph type="sldNum" sz="quarter" idx="12"/>
          </p:nvPr>
        </p:nvSpPr>
        <p:spPr/>
        <p:txBody>
          <a:bodyPr/>
          <a:lstStyle/>
          <a:p>
            <a:fld id="{3AB4F8F5-7E28-4CCD-B37C-16288F737BD7}" type="slidenum">
              <a:rPr lang="en-US" smtClean="0"/>
              <a:t>18</a:t>
            </a:fld>
            <a:endParaRPr lang="en-US"/>
          </a:p>
        </p:txBody>
      </p:sp>
      <p:sp>
        <p:nvSpPr>
          <p:cNvPr id="7" name="Content Placeholder 2">
            <a:extLst>
              <a:ext uri="{FF2B5EF4-FFF2-40B4-BE49-F238E27FC236}">
                <a16:creationId xmlns:a16="http://schemas.microsoft.com/office/drawing/2014/main" id="{B12B4B48-CAE7-4C04-A3C8-455B14407CC3}"/>
              </a:ext>
            </a:extLst>
          </p:cNvPr>
          <p:cNvSpPr txBox="1">
            <a:spLocks/>
          </p:cNvSpPr>
          <p:nvPr/>
        </p:nvSpPr>
        <p:spPr>
          <a:xfrm>
            <a:off x="476250" y="365125"/>
            <a:ext cx="3711702" cy="5676902"/>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SzPct val="100000"/>
              <a:buFont typeface="Wingdings" panose="05000000000000000000" pitchFamily="2" charset="2"/>
              <a:buChar char="q"/>
              <a:defRPr sz="24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Wingdings" panose="05000000000000000000" pitchFamily="2" charset="2"/>
              <a:buChar char="q"/>
              <a:defRPr sz="20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Wingdings" panose="05000000000000000000" pitchFamily="2" charset="2"/>
              <a:buChar char="q"/>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Font typeface="Wingdings" panose="05000000000000000000" pitchFamily="2" charset="2"/>
              <a:buChar char="q"/>
              <a:defRPr sz="18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t>Agent</a:t>
            </a:r>
          </a:p>
          <a:p>
            <a:endParaRPr lang="en-US" dirty="0"/>
          </a:p>
        </p:txBody>
      </p:sp>
      <p:pic>
        <p:nvPicPr>
          <p:cNvPr id="8" name="Picture 7">
            <a:extLst>
              <a:ext uri="{FF2B5EF4-FFF2-40B4-BE49-F238E27FC236}">
                <a16:creationId xmlns:a16="http://schemas.microsoft.com/office/drawing/2014/main" id="{86F9DD04-AD85-4507-8207-4A629EC297A7}"/>
              </a:ext>
            </a:extLst>
          </p:cNvPr>
          <p:cNvPicPr>
            <a:picLocks noChangeAspect="1"/>
          </p:cNvPicPr>
          <p:nvPr/>
        </p:nvPicPr>
        <p:blipFill>
          <a:blip r:embed="rId3"/>
          <a:stretch>
            <a:fillRect/>
          </a:stretch>
        </p:blipFill>
        <p:spPr>
          <a:xfrm>
            <a:off x="221463" y="730250"/>
            <a:ext cx="4350537" cy="2583221"/>
          </a:xfrm>
          <a:prstGeom prst="rect">
            <a:avLst/>
          </a:prstGeom>
        </p:spPr>
      </p:pic>
      <p:pic>
        <p:nvPicPr>
          <p:cNvPr id="12" name="Picture 11">
            <a:extLst>
              <a:ext uri="{FF2B5EF4-FFF2-40B4-BE49-F238E27FC236}">
                <a16:creationId xmlns:a16="http://schemas.microsoft.com/office/drawing/2014/main" id="{33C74B0D-B9AE-424A-B2F2-B2BC14BADB9C}"/>
              </a:ext>
            </a:extLst>
          </p:cNvPr>
          <p:cNvPicPr>
            <a:picLocks noChangeAspect="1"/>
          </p:cNvPicPr>
          <p:nvPr/>
        </p:nvPicPr>
        <p:blipFill>
          <a:blip r:embed="rId4"/>
          <a:stretch>
            <a:fillRect/>
          </a:stretch>
        </p:blipFill>
        <p:spPr>
          <a:xfrm>
            <a:off x="221462" y="3452454"/>
            <a:ext cx="4401164" cy="3269022"/>
          </a:xfrm>
          <a:prstGeom prst="rect">
            <a:avLst/>
          </a:prstGeom>
        </p:spPr>
      </p:pic>
      <p:pic>
        <p:nvPicPr>
          <p:cNvPr id="14" name="Picture 13">
            <a:extLst>
              <a:ext uri="{FF2B5EF4-FFF2-40B4-BE49-F238E27FC236}">
                <a16:creationId xmlns:a16="http://schemas.microsoft.com/office/drawing/2014/main" id="{D0FBF850-59EE-4602-9D31-78449422110F}"/>
              </a:ext>
            </a:extLst>
          </p:cNvPr>
          <p:cNvPicPr>
            <a:picLocks noChangeAspect="1"/>
          </p:cNvPicPr>
          <p:nvPr/>
        </p:nvPicPr>
        <p:blipFill>
          <a:blip r:embed="rId5"/>
          <a:stretch>
            <a:fillRect/>
          </a:stretch>
        </p:blipFill>
        <p:spPr>
          <a:xfrm>
            <a:off x="4622626" y="884903"/>
            <a:ext cx="4157580" cy="5522249"/>
          </a:xfrm>
          <a:prstGeom prst="rect">
            <a:avLst/>
          </a:prstGeom>
        </p:spPr>
      </p:pic>
    </p:spTree>
    <p:extLst>
      <p:ext uri="{BB962C8B-B14F-4D97-AF65-F5344CB8AC3E}">
        <p14:creationId xmlns:p14="http://schemas.microsoft.com/office/powerpoint/2010/main" val="28491290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E0D79-4CCB-D8E8-807F-38049E5BE812}"/>
              </a:ext>
            </a:extLst>
          </p:cNvPr>
          <p:cNvSpPr>
            <a:spLocks noGrp="1"/>
          </p:cNvSpPr>
          <p:nvPr>
            <p:ph type="title"/>
          </p:nvPr>
        </p:nvSpPr>
        <p:spPr>
          <a:xfrm>
            <a:off x="408225" y="100323"/>
            <a:ext cx="7886700" cy="499445"/>
          </a:xfrm>
        </p:spPr>
        <p:txBody>
          <a:bodyPr>
            <a:normAutofit fontScale="90000"/>
          </a:bodyPr>
          <a:lstStyle/>
          <a:p>
            <a:r>
              <a:rPr lang="en-US" sz="4000" b="1" dirty="0">
                <a:latin typeface="Tenorite" panose="00000500000000000000" pitchFamily="2" charset="0"/>
              </a:rPr>
              <a:t>UVM based Verification </a:t>
            </a:r>
            <a:endParaRPr lang="en-IN" sz="4000" b="1" dirty="0"/>
          </a:p>
        </p:txBody>
      </p:sp>
      <p:sp>
        <p:nvSpPr>
          <p:cNvPr id="3" name="Content Placeholder 2">
            <a:extLst>
              <a:ext uri="{FF2B5EF4-FFF2-40B4-BE49-F238E27FC236}">
                <a16:creationId xmlns:a16="http://schemas.microsoft.com/office/drawing/2014/main" id="{25E0BC04-21F2-75EC-7A73-F7D8D58ADA29}"/>
              </a:ext>
            </a:extLst>
          </p:cNvPr>
          <p:cNvSpPr>
            <a:spLocks noGrp="1"/>
          </p:cNvSpPr>
          <p:nvPr>
            <p:ph idx="1"/>
          </p:nvPr>
        </p:nvSpPr>
        <p:spPr>
          <a:xfrm>
            <a:off x="4956050" y="599768"/>
            <a:ext cx="3711702" cy="5948515"/>
          </a:xfrm>
        </p:spPr>
        <p:txBody>
          <a:bodyPr/>
          <a:lstStyle/>
          <a:p>
            <a:r>
              <a:rPr lang="en-US" sz="2000" b="1" dirty="0"/>
              <a:t>Test</a:t>
            </a:r>
          </a:p>
          <a:p>
            <a:endParaRPr lang="en-US" dirty="0"/>
          </a:p>
        </p:txBody>
      </p:sp>
      <p:sp>
        <p:nvSpPr>
          <p:cNvPr id="5" name="Slide Number Placeholder 4">
            <a:extLst>
              <a:ext uri="{FF2B5EF4-FFF2-40B4-BE49-F238E27FC236}">
                <a16:creationId xmlns:a16="http://schemas.microsoft.com/office/drawing/2014/main" id="{8C2A29F2-F08C-B425-EC66-888340594ED3}"/>
              </a:ext>
            </a:extLst>
          </p:cNvPr>
          <p:cNvSpPr>
            <a:spLocks noGrp="1"/>
          </p:cNvSpPr>
          <p:nvPr>
            <p:ph type="sldNum" sz="quarter" idx="12"/>
          </p:nvPr>
        </p:nvSpPr>
        <p:spPr>
          <a:xfrm>
            <a:off x="8131276" y="6356351"/>
            <a:ext cx="384073" cy="365125"/>
          </a:xfrm>
        </p:spPr>
        <p:txBody>
          <a:bodyPr/>
          <a:lstStyle/>
          <a:p>
            <a:fld id="{3AB4F8F5-7E28-4CCD-B37C-16288F737BD7}" type="slidenum">
              <a:rPr lang="en-US" smtClean="0"/>
              <a:t>19</a:t>
            </a:fld>
            <a:endParaRPr lang="en-US"/>
          </a:p>
        </p:txBody>
      </p:sp>
      <p:sp>
        <p:nvSpPr>
          <p:cNvPr id="7" name="Content Placeholder 2">
            <a:extLst>
              <a:ext uri="{FF2B5EF4-FFF2-40B4-BE49-F238E27FC236}">
                <a16:creationId xmlns:a16="http://schemas.microsoft.com/office/drawing/2014/main" id="{B12B4B48-CAE7-4C04-A3C8-455B14407CC3}"/>
              </a:ext>
            </a:extLst>
          </p:cNvPr>
          <p:cNvSpPr txBox="1">
            <a:spLocks/>
          </p:cNvSpPr>
          <p:nvPr/>
        </p:nvSpPr>
        <p:spPr>
          <a:xfrm>
            <a:off x="476250" y="599768"/>
            <a:ext cx="3711702" cy="5948515"/>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SzPct val="100000"/>
              <a:buFont typeface="Wingdings" panose="05000000000000000000" pitchFamily="2" charset="2"/>
              <a:buChar char="q"/>
              <a:defRPr sz="24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Wingdings" panose="05000000000000000000" pitchFamily="2" charset="2"/>
              <a:buChar char="q"/>
              <a:defRPr sz="20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Wingdings" panose="05000000000000000000" pitchFamily="2" charset="2"/>
              <a:buChar char="q"/>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Font typeface="Wingdings" panose="05000000000000000000" pitchFamily="2" charset="2"/>
              <a:buChar char="q"/>
              <a:defRPr sz="18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t>Environment</a:t>
            </a:r>
          </a:p>
          <a:p>
            <a:endParaRPr lang="en-US" dirty="0"/>
          </a:p>
        </p:txBody>
      </p:sp>
      <p:pic>
        <p:nvPicPr>
          <p:cNvPr id="9" name="Picture 8">
            <a:extLst>
              <a:ext uri="{FF2B5EF4-FFF2-40B4-BE49-F238E27FC236}">
                <a16:creationId xmlns:a16="http://schemas.microsoft.com/office/drawing/2014/main" id="{0604A22A-BB73-4BC4-84F9-D34B405363DE}"/>
              </a:ext>
            </a:extLst>
          </p:cNvPr>
          <p:cNvPicPr>
            <a:picLocks noChangeAspect="1"/>
          </p:cNvPicPr>
          <p:nvPr/>
        </p:nvPicPr>
        <p:blipFill>
          <a:blip r:embed="rId3"/>
          <a:stretch>
            <a:fillRect/>
          </a:stretch>
        </p:blipFill>
        <p:spPr>
          <a:xfrm>
            <a:off x="281693" y="1025792"/>
            <a:ext cx="4290307" cy="5232439"/>
          </a:xfrm>
          <a:prstGeom prst="rect">
            <a:avLst/>
          </a:prstGeom>
        </p:spPr>
      </p:pic>
      <p:pic>
        <p:nvPicPr>
          <p:cNvPr id="11" name="Picture 10">
            <a:extLst>
              <a:ext uri="{FF2B5EF4-FFF2-40B4-BE49-F238E27FC236}">
                <a16:creationId xmlns:a16="http://schemas.microsoft.com/office/drawing/2014/main" id="{F005DC2D-CCA2-413C-B6A7-AE356353BF06}"/>
              </a:ext>
            </a:extLst>
          </p:cNvPr>
          <p:cNvPicPr>
            <a:picLocks noChangeAspect="1"/>
          </p:cNvPicPr>
          <p:nvPr/>
        </p:nvPicPr>
        <p:blipFill>
          <a:blip r:embed="rId4"/>
          <a:stretch>
            <a:fillRect/>
          </a:stretch>
        </p:blipFill>
        <p:spPr>
          <a:xfrm>
            <a:off x="4766557" y="1025792"/>
            <a:ext cx="3901193" cy="5157366"/>
          </a:xfrm>
          <a:prstGeom prst="rect">
            <a:avLst/>
          </a:prstGeom>
        </p:spPr>
      </p:pic>
    </p:spTree>
    <p:extLst>
      <p:ext uri="{BB962C8B-B14F-4D97-AF65-F5344CB8AC3E}">
        <p14:creationId xmlns:p14="http://schemas.microsoft.com/office/powerpoint/2010/main" val="3534244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85800" y="609600"/>
            <a:ext cx="8077200" cy="1600200"/>
          </a:xfrm>
        </p:spPr>
        <p:txBody>
          <a:bodyPr/>
          <a:lstStyle/>
          <a:p>
            <a:r>
              <a:rPr lang="en-US" sz="3200" b="1" kern="0" dirty="0">
                <a:solidFill>
                  <a:schemeClr val="tx1"/>
                </a:solidFill>
              </a:rPr>
              <a:t>Design and Verification of Asynchronous FIFO</a:t>
            </a:r>
            <a:br>
              <a:rPr lang="en-US" altLang="en-US" dirty="0">
                <a:latin typeface="Tenorite" panose="00000500000000000000" pitchFamily="2" charset="0"/>
              </a:rPr>
            </a:br>
            <a:r>
              <a:rPr lang="en-US" i="0" dirty="0">
                <a:latin typeface="Times New Roman" panose="02020603050405020304" pitchFamily="18" charset="0"/>
                <a:cs typeface="Times New Roman" panose="02020603050405020304" pitchFamily="18" charset="0"/>
              </a:rPr>
              <a:t>Winter 2025 – Session 2 – Group 10</a:t>
            </a:r>
            <a:endParaRPr lang="en-US" altLang="en-US" dirty="0">
              <a:latin typeface="Times New Roman" panose="02020603050405020304" pitchFamily="18" charset="0"/>
              <a:cs typeface="Times New Roman" panose="02020603050405020304" pitchFamily="18" charset="0"/>
            </a:endParaRPr>
          </a:p>
        </p:txBody>
      </p:sp>
      <p:sp>
        <p:nvSpPr>
          <p:cNvPr id="507907" name="Rectangle 3"/>
          <p:cNvSpPr>
            <a:spLocks noGrp="1" noChangeArrowheads="1"/>
          </p:cNvSpPr>
          <p:nvPr>
            <p:ph type="subTitle" idx="1"/>
          </p:nvPr>
        </p:nvSpPr>
        <p:spPr>
          <a:xfrm>
            <a:off x="226143" y="2438400"/>
            <a:ext cx="8780206" cy="3581400"/>
          </a:xfrm>
        </p:spPr>
        <p:txBody>
          <a:bodyPr/>
          <a:lstStyle/>
          <a:p>
            <a:pPr marL="1371600" indent="-1371600" eaLnBrk="1" hangingPunct="1">
              <a:spcBef>
                <a:spcPts val="0"/>
              </a:spcBef>
              <a:defRPr/>
            </a:pPr>
            <a:endParaRPr lang="en-US" sz="2000" b="1" dirty="0">
              <a:latin typeface="Times New Roman" panose="02020603050405020304" pitchFamily="18" charset="0"/>
              <a:cs typeface="Times New Roman" panose="02020603050405020304" pitchFamily="18" charset="0"/>
            </a:endParaRPr>
          </a:p>
          <a:p>
            <a:pPr marL="1371600" indent="-1371600" eaLnBrk="1" hangingPunct="1">
              <a:spcBef>
                <a:spcPts val="0"/>
              </a:spcBef>
              <a:defRPr/>
            </a:pPr>
            <a:r>
              <a:rPr lang="en-US" sz="2000" b="1" dirty="0" err="1">
                <a:latin typeface="Times New Roman" panose="02020603050405020304" pitchFamily="18" charset="0"/>
                <a:cs typeface="Times New Roman" panose="02020603050405020304" pitchFamily="18" charset="0"/>
              </a:rPr>
              <a:t>Aadityasingh</a:t>
            </a:r>
            <a:r>
              <a:rPr lang="en-US" sz="2000" b="1" dirty="0">
                <a:latin typeface="Times New Roman" panose="02020603050405020304" pitchFamily="18" charset="0"/>
                <a:cs typeface="Times New Roman" panose="02020603050405020304" pitchFamily="18" charset="0"/>
              </a:rPr>
              <a:t> Chouhan	       	       Moulya Raju Machohalli Thimmaraju</a:t>
            </a:r>
          </a:p>
          <a:p>
            <a:pPr marL="1371600" indent="-1371600" eaLnBrk="1" hangingPunct="1">
              <a:spcBef>
                <a:spcPts val="0"/>
              </a:spcBef>
              <a:defRPr/>
            </a:pPr>
            <a:r>
              <a:rPr lang="en-US" sz="2000" dirty="0">
                <a:latin typeface="Times New Roman" panose="02020603050405020304" pitchFamily="18" charset="0"/>
                <a:cs typeface="Times New Roman" panose="02020603050405020304" pitchFamily="18" charset="0"/>
              </a:rPr>
              <a:t>Email Id : </a:t>
            </a:r>
            <a:r>
              <a:rPr lang="en-US" sz="2000" dirty="0">
                <a:latin typeface="Times New Roman" panose="02020603050405020304" pitchFamily="18" charset="0"/>
                <a:cs typeface="Times New Roman" panose="02020603050405020304" pitchFamily="18" charset="0"/>
                <a:hlinkClick r:id="rId3"/>
              </a:rPr>
              <a:t>aadityac@pdx.edu</a:t>
            </a:r>
            <a:r>
              <a:rPr lang="en-US" sz="2000" dirty="0">
                <a:latin typeface="Times New Roman" panose="02020603050405020304" pitchFamily="18" charset="0"/>
                <a:cs typeface="Times New Roman" panose="02020603050405020304" pitchFamily="18" charset="0"/>
              </a:rPr>
              <a:t>	       Email Id : </a:t>
            </a:r>
            <a:r>
              <a:rPr lang="en-US" sz="2000" dirty="0">
                <a:latin typeface="Times New Roman" panose="02020603050405020304" pitchFamily="18" charset="0"/>
                <a:cs typeface="Times New Roman" panose="02020603050405020304" pitchFamily="18" charset="0"/>
                <a:hlinkClick r:id="rId4"/>
              </a:rPr>
              <a:t>moulya@pdx.edu</a:t>
            </a:r>
            <a:endParaRPr lang="en-US" sz="2000" dirty="0">
              <a:latin typeface="Times New Roman" panose="02020603050405020304" pitchFamily="18" charset="0"/>
              <a:cs typeface="Times New Roman" panose="02020603050405020304" pitchFamily="18" charset="0"/>
            </a:endParaRPr>
          </a:p>
          <a:p>
            <a:pPr marL="1371600" indent="-1371600" eaLnBrk="1" hangingPunct="1">
              <a:spcBef>
                <a:spcPts val="0"/>
              </a:spcBef>
              <a:defRPr/>
            </a:pPr>
            <a:r>
              <a:rPr lang="en-US" sz="2000" dirty="0">
                <a:latin typeface="Times New Roman" panose="02020603050405020304" pitchFamily="18" charset="0"/>
                <a:cs typeface="Times New Roman" panose="02020603050405020304" pitchFamily="18" charset="0"/>
              </a:rPr>
              <a:t>PSU ID : 960054443		       PSU ID : 947898393</a:t>
            </a:r>
          </a:p>
          <a:p>
            <a:pPr marL="1371600" indent="-1371600" eaLnBrk="1" hangingPunct="1">
              <a:spcBef>
                <a:spcPts val="0"/>
              </a:spcBef>
              <a:defRPr/>
            </a:pPr>
            <a:endParaRPr lang="en-US" sz="2000" dirty="0">
              <a:latin typeface="Times New Roman" panose="02020603050405020304" pitchFamily="18" charset="0"/>
              <a:cs typeface="Times New Roman" panose="02020603050405020304" pitchFamily="18" charset="0"/>
            </a:endParaRPr>
          </a:p>
          <a:p>
            <a:pPr marL="1371600" indent="-1371600" eaLnBrk="1" hangingPunct="1">
              <a:spcBef>
                <a:spcPts val="0"/>
              </a:spcBef>
              <a:defRPr/>
            </a:pPr>
            <a:r>
              <a:rPr lang="en-US" sz="2000" b="1" dirty="0" err="1">
                <a:latin typeface="Times New Roman" panose="02020603050405020304" pitchFamily="18" charset="0"/>
                <a:cs typeface="Times New Roman" panose="02020603050405020304" pitchFamily="18" charset="0"/>
              </a:rPr>
              <a:t>Rakshith</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Rajashekhara</a:t>
            </a:r>
            <a:r>
              <a:rPr lang="en-US" sz="2000" b="1" dirty="0">
                <a:latin typeface="Times New Roman" panose="02020603050405020304" pitchFamily="18" charset="0"/>
                <a:cs typeface="Times New Roman" panose="02020603050405020304" pitchFamily="18" charset="0"/>
              </a:rPr>
              <a:t> Bharadwaj    Subramanya </a:t>
            </a:r>
            <a:r>
              <a:rPr lang="en-US" sz="2000" b="1" dirty="0" err="1">
                <a:latin typeface="Times New Roman" panose="02020603050405020304" pitchFamily="18" charset="0"/>
                <a:cs typeface="Times New Roman" panose="02020603050405020304" pitchFamily="18" charset="0"/>
              </a:rPr>
              <a:t>Dhanajaya</a:t>
            </a:r>
            <a:endParaRPr lang="en-US" sz="2000" b="1" dirty="0">
              <a:latin typeface="Times New Roman" panose="02020603050405020304" pitchFamily="18" charset="0"/>
              <a:cs typeface="Times New Roman" panose="02020603050405020304" pitchFamily="18" charset="0"/>
            </a:endParaRPr>
          </a:p>
          <a:p>
            <a:pPr marL="1371600" indent="-1371600" eaLnBrk="1" hangingPunct="1">
              <a:spcBef>
                <a:spcPts val="0"/>
              </a:spcBef>
              <a:defRPr/>
            </a:pPr>
            <a:r>
              <a:rPr lang="en-US" sz="2000" dirty="0">
                <a:latin typeface="Times New Roman" panose="02020603050405020304" pitchFamily="18" charset="0"/>
                <a:cs typeface="Times New Roman" panose="02020603050405020304" pitchFamily="18" charset="0"/>
              </a:rPr>
              <a:t>Email Id : </a:t>
            </a:r>
            <a:r>
              <a:rPr lang="en-US" sz="2000" dirty="0">
                <a:latin typeface="Times New Roman" panose="02020603050405020304" pitchFamily="18" charset="0"/>
                <a:cs typeface="Times New Roman" panose="02020603050405020304" pitchFamily="18" charset="0"/>
                <a:hlinkClick r:id="rId5"/>
              </a:rPr>
              <a:t>rbharadw@pdx.edu</a:t>
            </a:r>
            <a:r>
              <a:rPr lang="en-US" sz="2000" dirty="0">
                <a:latin typeface="Times New Roman" panose="02020603050405020304" pitchFamily="18" charset="0"/>
                <a:cs typeface="Times New Roman" panose="02020603050405020304" pitchFamily="18" charset="0"/>
              </a:rPr>
              <a:t>	       Email Id : </a:t>
            </a:r>
            <a:r>
              <a:rPr lang="en-US" sz="2000" dirty="0">
                <a:latin typeface="Times New Roman" panose="02020603050405020304" pitchFamily="18" charset="0"/>
                <a:cs typeface="Times New Roman" panose="02020603050405020304" pitchFamily="18" charset="0"/>
                <a:hlinkClick r:id="rId6"/>
              </a:rPr>
              <a:t>subrama@pdx.edu</a:t>
            </a:r>
            <a:endParaRPr lang="en-US" sz="2000" dirty="0">
              <a:latin typeface="Times New Roman" panose="02020603050405020304" pitchFamily="18" charset="0"/>
              <a:cs typeface="Times New Roman" panose="02020603050405020304" pitchFamily="18" charset="0"/>
            </a:endParaRPr>
          </a:p>
          <a:p>
            <a:pPr marL="1371600" indent="-1371600" eaLnBrk="1" hangingPunct="1">
              <a:spcBef>
                <a:spcPts val="0"/>
              </a:spcBef>
              <a:defRPr/>
            </a:pPr>
            <a:r>
              <a:rPr lang="en-US" sz="2000" dirty="0">
                <a:latin typeface="Times New Roman" panose="02020603050405020304" pitchFamily="18" charset="0"/>
                <a:cs typeface="Times New Roman" panose="02020603050405020304" pitchFamily="18" charset="0"/>
              </a:rPr>
              <a:t>PSU ID : 929940720		       PSU ID : 941540243</a:t>
            </a:r>
          </a:p>
          <a:p>
            <a:pPr marL="1371600" indent="-1371600" eaLnBrk="1" hangingPunct="1">
              <a:spcBef>
                <a:spcPts val="0"/>
              </a:spcBef>
              <a:defRPr/>
            </a:pPr>
            <a:endParaRPr lang="en-US" sz="2000" dirty="0">
              <a:latin typeface="Times New Roman" panose="02020603050405020304" pitchFamily="18" charset="0"/>
              <a:cs typeface="Times New Roman" panose="02020603050405020304" pitchFamily="18" charset="0"/>
            </a:endParaRPr>
          </a:p>
          <a:p>
            <a:pPr marL="1371600" indent="-1371600" eaLnBrk="1" hangingPunct="1">
              <a:spcBef>
                <a:spcPts val="0"/>
              </a:spcBef>
              <a:defRPr/>
            </a:pPr>
            <a:endParaRPr lang="en-US" b="1" dirty="0">
              <a:latin typeface="Tenorite" panose="00000500000000000000" pitchFamily="2" charset="0"/>
            </a:endParaRPr>
          </a:p>
          <a:p>
            <a:pPr marL="1371600" indent="-1371600" eaLnBrk="1" hangingPunct="1">
              <a:defRPr/>
            </a:pPr>
            <a:endParaRPr lang="en-US" sz="1400" i="1" dirty="0">
              <a:solidFill>
                <a:schemeClr val="bg2">
                  <a:lumMod val="50000"/>
                </a:schemeClr>
              </a:solidFill>
            </a:endParaRPr>
          </a:p>
          <a:p>
            <a:pPr marL="1371600" indent="-1371600" eaLnBrk="1" hangingPunct="1">
              <a:defRPr/>
            </a:pPr>
            <a:endParaRPr lang="en-US" sz="1400" i="1" dirty="0"/>
          </a:p>
        </p:txBody>
      </p:sp>
      <p:pic>
        <p:nvPicPr>
          <p:cNvPr id="5124" name="Picture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5960090"/>
            <a:ext cx="9144000" cy="84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0305819"/>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E0D79-4CCB-D8E8-807F-38049E5BE812}"/>
              </a:ext>
            </a:extLst>
          </p:cNvPr>
          <p:cNvSpPr>
            <a:spLocks noGrp="1"/>
          </p:cNvSpPr>
          <p:nvPr>
            <p:ph type="title"/>
          </p:nvPr>
        </p:nvSpPr>
        <p:spPr>
          <a:xfrm>
            <a:off x="781052" y="0"/>
            <a:ext cx="7886700" cy="365125"/>
          </a:xfrm>
        </p:spPr>
        <p:txBody>
          <a:bodyPr>
            <a:normAutofit fontScale="90000"/>
          </a:bodyPr>
          <a:lstStyle/>
          <a:p>
            <a:r>
              <a:rPr lang="en-US" sz="4000" b="1" dirty="0">
                <a:latin typeface="Tenorite" panose="00000500000000000000" pitchFamily="2" charset="0"/>
              </a:rPr>
              <a:t>UVM based Verification </a:t>
            </a:r>
            <a:endParaRPr lang="en-IN" sz="4000" b="1" dirty="0"/>
          </a:p>
        </p:txBody>
      </p:sp>
      <p:sp>
        <p:nvSpPr>
          <p:cNvPr id="3" name="Content Placeholder 2">
            <a:extLst>
              <a:ext uri="{FF2B5EF4-FFF2-40B4-BE49-F238E27FC236}">
                <a16:creationId xmlns:a16="http://schemas.microsoft.com/office/drawing/2014/main" id="{25E0BC04-21F2-75EC-7A73-F7D8D58ADA29}"/>
              </a:ext>
            </a:extLst>
          </p:cNvPr>
          <p:cNvSpPr>
            <a:spLocks noGrp="1"/>
          </p:cNvSpPr>
          <p:nvPr>
            <p:ph idx="1"/>
          </p:nvPr>
        </p:nvSpPr>
        <p:spPr>
          <a:xfrm>
            <a:off x="4956050" y="365125"/>
            <a:ext cx="3711702" cy="5676902"/>
          </a:xfrm>
        </p:spPr>
        <p:txBody>
          <a:bodyPr/>
          <a:lstStyle/>
          <a:p>
            <a:r>
              <a:rPr lang="en-US" sz="2000" b="1" dirty="0"/>
              <a:t>Top</a:t>
            </a:r>
          </a:p>
          <a:p>
            <a:endParaRPr lang="en-US" dirty="0"/>
          </a:p>
        </p:txBody>
      </p:sp>
      <p:sp>
        <p:nvSpPr>
          <p:cNvPr id="5" name="Slide Number Placeholder 4">
            <a:extLst>
              <a:ext uri="{FF2B5EF4-FFF2-40B4-BE49-F238E27FC236}">
                <a16:creationId xmlns:a16="http://schemas.microsoft.com/office/drawing/2014/main" id="{8C2A29F2-F08C-B425-EC66-888340594ED3}"/>
              </a:ext>
            </a:extLst>
          </p:cNvPr>
          <p:cNvSpPr>
            <a:spLocks noGrp="1"/>
          </p:cNvSpPr>
          <p:nvPr>
            <p:ph type="sldNum" sz="quarter" idx="12"/>
          </p:nvPr>
        </p:nvSpPr>
        <p:spPr/>
        <p:txBody>
          <a:bodyPr/>
          <a:lstStyle/>
          <a:p>
            <a:fld id="{3AB4F8F5-7E28-4CCD-B37C-16288F737BD7}" type="slidenum">
              <a:rPr lang="en-US" smtClean="0"/>
              <a:t>20</a:t>
            </a:fld>
            <a:endParaRPr lang="en-US"/>
          </a:p>
        </p:txBody>
      </p:sp>
      <p:sp>
        <p:nvSpPr>
          <p:cNvPr id="7" name="Content Placeholder 2">
            <a:extLst>
              <a:ext uri="{FF2B5EF4-FFF2-40B4-BE49-F238E27FC236}">
                <a16:creationId xmlns:a16="http://schemas.microsoft.com/office/drawing/2014/main" id="{B12B4B48-CAE7-4C04-A3C8-455B14407CC3}"/>
              </a:ext>
            </a:extLst>
          </p:cNvPr>
          <p:cNvSpPr txBox="1">
            <a:spLocks/>
          </p:cNvSpPr>
          <p:nvPr/>
        </p:nvSpPr>
        <p:spPr>
          <a:xfrm>
            <a:off x="476250" y="365125"/>
            <a:ext cx="3711702" cy="5676902"/>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SzPct val="100000"/>
              <a:buFont typeface="Wingdings" panose="05000000000000000000" pitchFamily="2" charset="2"/>
              <a:buChar char="q"/>
              <a:defRPr sz="24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Wingdings" panose="05000000000000000000" pitchFamily="2" charset="2"/>
              <a:buChar char="q"/>
              <a:defRPr sz="20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Wingdings" panose="05000000000000000000" pitchFamily="2" charset="2"/>
              <a:buChar char="q"/>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Font typeface="Wingdings" panose="05000000000000000000" pitchFamily="2" charset="2"/>
              <a:buChar char="q"/>
              <a:defRPr sz="18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t>Coverage</a:t>
            </a:r>
          </a:p>
          <a:p>
            <a:endParaRPr lang="en-US" dirty="0"/>
          </a:p>
        </p:txBody>
      </p:sp>
      <p:pic>
        <p:nvPicPr>
          <p:cNvPr id="8" name="Picture 7">
            <a:extLst>
              <a:ext uri="{FF2B5EF4-FFF2-40B4-BE49-F238E27FC236}">
                <a16:creationId xmlns:a16="http://schemas.microsoft.com/office/drawing/2014/main" id="{5A5DB625-F721-4368-8D46-84F742540DAA}"/>
              </a:ext>
            </a:extLst>
          </p:cNvPr>
          <p:cNvPicPr>
            <a:picLocks noChangeAspect="1"/>
          </p:cNvPicPr>
          <p:nvPr/>
        </p:nvPicPr>
        <p:blipFill>
          <a:blip r:embed="rId3"/>
          <a:stretch>
            <a:fillRect/>
          </a:stretch>
        </p:blipFill>
        <p:spPr>
          <a:xfrm>
            <a:off x="530640" y="730250"/>
            <a:ext cx="3602922" cy="5847531"/>
          </a:xfrm>
          <a:prstGeom prst="rect">
            <a:avLst/>
          </a:prstGeom>
        </p:spPr>
      </p:pic>
      <p:pic>
        <p:nvPicPr>
          <p:cNvPr id="12" name="Picture 11">
            <a:extLst>
              <a:ext uri="{FF2B5EF4-FFF2-40B4-BE49-F238E27FC236}">
                <a16:creationId xmlns:a16="http://schemas.microsoft.com/office/drawing/2014/main" id="{BE685061-8DB8-4D8F-9362-77310E05022D}"/>
              </a:ext>
            </a:extLst>
          </p:cNvPr>
          <p:cNvPicPr>
            <a:picLocks noChangeAspect="1"/>
          </p:cNvPicPr>
          <p:nvPr/>
        </p:nvPicPr>
        <p:blipFill>
          <a:blip r:embed="rId4"/>
          <a:stretch>
            <a:fillRect/>
          </a:stretch>
        </p:blipFill>
        <p:spPr>
          <a:xfrm>
            <a:off x="4553617" y="730250"/>
            <a:ext cx="4516567" cy="6042027"/>
          </a:xfrm>
          <a:prstGeom prst="rect">
            <a:avLst/>
          </a:prstGeom>
        </p:spPr>
      </p:pic>
    </p:spTree>
    <p:extLst>
      <p:ext uri="{BB962C8B-B14F-4D97-AF65-F5344CB8AC3E}">
        <p14:creationId xmlns:p14="http://schemas.microsoft.com/office/powerpoint/2010/main" val="16155843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52378F-273F-F668-B929-96A5AE2E0D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AD9B88-90EF-EEFA-3452-735746A4B166}"/>
              </a:ext>
            </a:extLst>
          </p:cNvPr>
          <p:cNvSpPr>
            <a:spLocks noGrp="1"/>
          </p:cNvSpPr>
          <p:nvPr>
            <p:ph type="title"/>
          </p:nvPr>
        </p:nvSpPr>
        <p:spPr>
          <a:xfrm>
            <a:off x="451184" y="365126"/>
            <a:ext cx="8265695" cy="687638"/>
          </a:xfrm>
        </p:spPr>
        <p:txBody>
          <a:bodyPr>
            <a:noAutofit/>
          </a:bodyPr>
          <a:lstStyle/>
          <a:p>
            <a:r>
              <a:rPr lang="en-US" sz="3200" b="1" dirty="0">
                <a:latin typeface="Tenorite" panose="00000500000000000000" pitchFamily="2" charset="0"/>
              </a:rPr>
              <a:t>Coverage </a:t>
            </a:r>
          </a:p>
        </p:txBody>
      </p:sp>
      <p:sp>
        <p:nvSpPr>
          <p:cNvPr id="4" name="Footer Placeholder 3">
            <a:extLst>
              <a:ext uri="{FF2B5EF4-FFF2-40B4-BE49-F238E27FC236}">
                <a16:creationId xmlns:a16="http://schemas.microsoft.com/office/drawing/2014/main" id="{72D35E9E-9A1C-108C-7875-9B404F6C2BAA}"/>
              </a:ext>
            </a:extLst>
          </p:cNvPr>
          <p:cNvSpPr>
            <a:spLocks noGrp="1"/>
          </p:cNvSpPr>
          <p:nvPr>
            <p:ph type="ftr" sz="quarter" idx="11"/>
          </p:nvPr>
        </p:nvSpPr>
        <p:spPr>
          <a:xfrm>
            <a:off x="538214" y="6179581"/>
            <a:ext cx="4672263" cy="365125"/>
          </a:xfrm>
        </p:spPr>
        <p:txBody>
          <a:bodyPr/>
          <a:lstStyle/>
          <a:p>
            <a:pPr algn="l"/>
            <a:r>
              <a:rPr lang="en-US" b="1" dirty="0">
                <a:latin typeface="Tenorite" panose="00000500000000000000" pitchFamily="2" charset="0"/>
              </a:rPr>
              <a:t>ECE-593: Fundamentals of Pre-Silicon Validation: </a:t>
            </a:r>
            <a:r>
              <a:rPr lang="en-US" b="1" dirty="0">
                <a:solidFill>
                  <a:schemeClr val="tx1"/>
                </a:solidFill>
                <a:latin typeface="Tenorite" panose="00000500000000000000" pitchFamily="2" charset="0"/>
              </a:rPr>
              <a:t>&lt;TEAM10&gt;</a:t>
            </a:r>
          </a:p>
        </p:txBody>
      </p:sp>
      <p:sp>
        <p:nvSpPr>
          <p:cNvPr id="5" name="Slide Number Placeholder 4">
            <a:extLst>
              <a:ext uri="{FF2B5EF4-FFF2-40B4-BE49-F238E27FC236}">
                <a16:creationId xmlns:a16="http://schemas.microsoft.com/office/drawing/2014/main" id="{A63C87A4-5981-4741-1286-A7CE16546DB9}"/>
              </a:ext>
            </a:extLst>
          </p:cNvPr>
          <p:cNvSpPr>
            <a:spLocks noGrp="1"/>
          </p:cNvSpPr>
          <p:nvPr>
            <p:ph type="sldNum" sz="quarter" idx="12"/>
          </p:nvPr>
        </p:nvSpPr>
        <p:spPr>
          <a:xfrm>
            <a:off x="6457950" y="6356351"/>
            <a:ext cx="2057400" cy="365125"/>
          </a:xfrm>
        </p:spPr>
        <p:txBody>
          <a:bodyPr/>
          <a:lstStyle/>
          <a:p>
            <a:fld id="{3AB4F8F5-7E28-4CCD-B37C-16288F737BD7}" type="slidenum">
              <a:rPr lang="en-US" smtClean="0"/>
              <a:t>21</a:t>
            </a:fld>
            <a:endParaRPr lang="en-US"/>
          </a:p>
        </p:txBody>
      </p:sp>
      <p:pic>
        <p:nvPicPr>
          <p:cNvPr id="6" name="Picture 5">
            <a:extLst>
              <a:ext uri="{FF2B5EF4-FFF2-40B4-BE49-F238E27FC236}">
                <a16:creationId xmlns:a16="http://schemas.microsoft.com/office/drawing/2014/main" id="{A0E36807-25F4-37B4-0114-2AD5E20D8197}"/>
              </a:ext>
            </a:extLst>
          </p:cNvPr>
          <p:cNvPicPr>
            <a:picLocks noChangeAspect="1"/>
          </p:cNvPicPr>
          <p:nvPr/>
        </p:nvPicPr>
        <p:blipFill>
          <a:blip r:embed="rId3"/>
          <a:stretch>
            <a:fillRect/>
          </a:stretch>
        </p:blipFill>
        <p:spPr>
          <a:xfrm>
            <a:off x="6864016" y="6239785"/>
            <a:ext cx="1852862" cy="505974"/>
          </a:xfrm>
          <a:prstGeom prst="rect">
            <a:avLst/>
          </a:prstGeom>
        </p:spPr>
      </p:pic>
      <p:cxnSp>
        <p:nvCxnSpPr>
          <p:cNvPr id="7" name="Straight Connector 6">
            <a:extLst>
              <a:ext uri="{FF2B5EF4-FFF2-40B4-BE49-F238E27FC236}">
                <a16:creationId xmlns:a16="http://schemas.microsoft.com/office/drawing/2014/main" id="{6814EC41-B600-0F1B-1139-329B5949D231}"/>
              </a:ext>
            </a:extLst>
          </p:cNvPr>
          <p:cNvCxnSpPr>
            <a:cxnSpLocks/>
          </p:cNvCxnSpPr>
          <p:nvPr/>
        </p:nvCxnSpPr>
        <p:spPr>
          <a:xfrm>
            <a:off x="454191" y="1167627"/>
            <a:ext cx="8235617"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 name="AutoShape 2">
            <a:extLst>
              <a:ext uri="{FF2B5EF4-FFF2-40B4-BE49-F238E27FC236}">
                <a16:creationId xmlns:a16="http://schemas.microsoft.com/office/drawing/2014/main" id="{DAA7E30B-3596-2A8D-08B7-48794A8144F5}"/>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7" name="Content Placeholder 16">
            <a:extLst>
              <a:ext uri="{FF2B5EF4-FFF2-40B4-BE49-F238E27FC236}">
                <a16:creationId xmlns:a16="http://schemas.microsoft.com/office/drawing/2014/main" id="{824BDBA3-F031-47B9-AD59-F1874FA00902}"/>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76250" y="1380042"/>
            <a:ext cx="8213558" cy="4391492"/>
          </a:xfrm>
        </p:spPr>
      </p:pic>
    </p:spTree>
    <p:extLst>
      <p:ext uri="{BB962C8B-B14F-4D97-AF65-F5344CB8AC3E}">
        <p14:creationId xmlns:p14="http://schemas.microsoft.com/office/powerpoint/2010/main" val="34653598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52378F-273F-F668-B929-96A5AE2E0D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AD9B88-90EF-EEFA-3452-735746A4B166}"/>
              </a:ext>
            </a:extLst>
          </p:cNvPr>
          <p:cNvSpPr>
            <a:spLocks noGrp="1"/>
          </p:cNvSpPr>
          <p:nvPr>
            <p:ph type="title"/>
          </p:nvPr>
        </p:nvSpPr>
        <p:spPr>
          <a:xfrm>
            <a:off x="451186" y="365126"/>
            <a:ext cx="8265695" cy="687638"/>
          </a:xfrm>
        </p:spPr>
        <p:txBody>
          <a:bodyPr>
            <a:noAutofit/>
          </a:bodyPr>
          <a:lstStyle/>
          <a:p>
            <a:r>
              <a:rPr lang="en-US" sz="3200" b="1" dirty="0">
                <a:latin typeface="Tenorite" panose="00000500000000000000" pitchFamily="2" charset="0"/>
              </a:rPr>
              <a:t>SV Simulation Results</a:t>
            </a:r>
          </a:p>
        </p:txBody>
      </p:sp>
      <p:sp>
        <p:nvSpPr>
          <p:cNvPr id="4" name="Footer Placeholder 3">
            <a:extLst>
              <a:ext uri="{FF2B5EF4-FFF2-40B4-BE49-F238E27FC236}">
                <a16:creationId xmlns:a16="http://schemas.microsoft.com/office/drawing/2014/main" id="{72D35E9E-9A1C-108C-7875-9B404F6C2BAA}"/>
              </a:ext>
            </a:extLst>
          </p:cNvPr>
          <p:cNvSpPr>
            <a:spLocks noGrp="1"/>
          </p:cNvSpPr>
          <p:nvPr>
            <p:ph type="ftr" sz="quarter" idx="11"/>
          </p:nvPr>
        </p:nvSpPr>
        <p:spPr>
          <a:xfrm>
            <a:off x="538216" y="6179583"/>
            <a:ext cx="4672263" cy="365125"/>
          </a:xfrm>
        </p:spPr>
        <p:txBody>
          <a:bodyPr/>
          <a:lstStyle/>
          <a:p>
            <a:pPr algn="l"/>
            <a:r>
              <a:rPr lang="en-US" b="1" dirty="0">
                <a:latin typeface="Tenorite" panose="00000500000000000000" pitchFamily="2" charset="0"/>
              </a:rPr>
              <a:t>ECE-593: Fundamentals of Pre-Silicon Validation: </a:t>
            </a:r>
            <a:r>
              <a:rPr lang="en-US" b="1" dirty="0">
                <a:solidFill>
                  <a:schemeClr val="tx1"/>
                </a:solidFill>
                <a:latin typeface="Tenorite" panose="00000500000000000000" pitchFamily="2" charset="0"/>
              </a:rPr>
              <a:t>TEAM-10</a:t>
            </a:r>
          </a:p>
        </p:txBody>
      </p:sp>
      <p:sp>
        <p:nvSpPr>
          <p:cNvPr id="5" name="Slide Number Placeholder 4">
            <a:extLst>
              <a:ext uri="{FF2B5EF4-FFF2-40B4-BE49-F238E27FC236}">
                <a16:creationId xmlns:a16="http://schemas.microsoft.com/office/drawing/2014/main" id="{A63C87A4-5981-4741-1286-A7CE16546DB9}"/>
              </a:ext>
            </a:extLst>
          </p:cNvPr>
          <p:cNvSpPr>
            <a:spLocks noGrp="1"/>
          </p:cNvSpPr>
          <p:nvPr>
            <p:ph type="sldNum" sz="quarter" idx="12"/>
          </p:nvPr>
        </p:nvSpPr>
        <p:spPr>
          <a:xfrm>
            <a:off x="6457950" y="6356353"/>
            <a:ext cx="2057400" cy="365125"/>
          </a:xfrm>
        </p:spPr>
        <p:txBody>
          <a:bodyPr/>
          <a:lstStyle/>
          <a:p>
            <a:fld id="{3AB4F8F5-7E28-4CCD-B37C-16288F737BD7}" type="slidenum">
              <a:rPr lang="en-US" smtClean="0"/>
              <a:t>22</a:t>
            </a:fld>
            <a:endParaRPr lang="en-US"/>
          </a:p>
        </p:txBody>
      </p:sp>
      <p:pic>
        <p:nvPicPr>
          <p:cNvPr id="6" name="Picture 5">
            <a:extLst>
              <a:ext uri="{FF2B5EF4-FFF2-40B4-BE49-F238E27FC236}">
                <a16:creationId xmlns:a16="http://schemas.microsoft.com/office/drawing/2014/main" id="{A0E36807-25F4-37B4-0114-2AD5E20D8197}"/>
              </a:ext>
            </a:extLst>
          </p:cNvPr>
          <p:cNvPicPr>
            <a:picLocks noChangeAspect="1"/>
          </p:cNvPicPr>
          <p:nvPr/>
        </p:nvPicPr>
        <p:blipFill>
          <a:blip r:embed="rId3"/>
          <a:stretch>
            <a:fillRect/>
          </a:stretch>
        </p:blipFill>
        <p:spPr>
          <a:xfrm>
            <a:off x="6864016" y="6239785"/>
            <a:ext cx="1852862" cy="505974"/>
          </a:xfrm>
          <a:prstGeom prst="rect">
            <a:avLst/>
          </a:prstGeom>
        </p:spPr>
      </p:pic>
      <p:cxnSp>
        <p:nvCxnSpPr>
          <p:cNvPr id="7" name="Straight Connector 6">
            <a:extLst>
              <a:ext uri="{FF2B5EF4-FFF2-40B4-BE49-F238E27FC236}">
                <a16:creationId xmlns:a16="http://schemas.microsoft.com/office/drawing/2014/main" id="{6814EC41-B600-0F1B-1139-329B5949D231}"/>
              </a:ext>
            </a:extLst>
          </p:cNvPr>
          <p:cNvCxnSpPr>
            <a:cxnSpLocks/>
          </p:cNvCxnSpPr>
          <p:nvPr/>
        </p:nvCxnSpPr>
        <p:spPr>
          <a:xfrm>
            <a:off x="454193" y="1167627"/>
            <a:ext cx="8235617"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 name="Rectangle 1">
            <a:extLst>
              <a:ext uri="{FF2B5EF4-FFF2-40B4-BE49-F238E27FC236}">
                <a16:creationId xmlns:a16="http://schemas.microsoft.com/office/drawing/2014/main" id="{2EB9FE01-F2C2-A914-CBA0-E42085C2A3E3}"/>
              </a:ext>
            </a:extLst>
          </p:cNvPr>
          <p:cNvSpPr>
            <a:spLocks noChangeArrowheads="1"/>
          </p:cNvSpPr>
          <p:nvPr/>
        </p:nvSpPr>
        <p:spPr bwMode="auto">
          <a:xfrm>
            <a:off x="451186" y="1288730"/>
            <a:ext cx="76804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en-US" dirty="0">
                <a:latin typeface="Times New Roman" panose="02020603050405020304" pitchFamily="18" charset="0"/>
                <a:cs typeface="Times New Roman" panose="02020603050405020304" pitchFamily="18" charset="0"/>
              </a:rPr>
              <a:t>SV Class based Results</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8FEA76A7-1F5F-48FA-99E0-423CCD5BE4C5}"/>
              </a:ext>
            </a:extLst>
          </p:cNvPr>
          <p:cNvPicPr>
            <a:picLocks noChangeAspect="1"/>
          </p:cNvPicPr>
          <p:nvPr/>
        </p:nvPicPr>
        <p:blipFill>
          <a:blip r:embed="rId4"/>
          <a:stretch>
            <a:fillRect/>
          </a:stretch>
        </p:blipFill>
        <p:spPr>
          <a:xfrm>
            <a:off x="627836" y="1611895"/>
            <a:ext cx="6677532" cy="4513026"/>
          </a:xfrm>
          <a:prstGeom prst="rect">
            <a:avLst/>
          </a:prstGeom>
        </p:spPr>
      </p:pic>
    </p:spTree>
    <p:extLst>
      <p:ext uri="{BB962C8B-B14F-4D97-AF65-F5344CB8AC3E}">
        <p14:creationId xmlns:p14="http://schemas.microsoft.com/office/powerpoint/2010/main" val="25120329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52378F-273F-F668-B929-96A5AE2E0D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AD9B88-90EF-EEFA-3452-735746A4B166}"/>
              </a:ext>
            </a:extLst>
          </p:cNvPr>
          <p:cNvSpPr>
            <a:spLocks noGrp="1"/>
          </p:cNvSpPr>
          <p:nvPr>
            <p:ph type="title"/>
          </p:nvPr>
        </p:nvSpPr>
        <p:spPr>
          <a:xfrm>
            <a:off x="454193" y="0"/>
            <a:ext cx="8265695" cy="422786"/>
          </a:xfrm>
        </p:spPr>
        <p:txBody>
          <a:bodyPr>
            <a:noAutofit/>
          </a:bodyPr>
          <a:lstStyle/>
          <a:p>
            <a:r>
              <a:rPr lang="en-US" sz="3200" b="1" dirty="0">
                <a:latin typeface="Tenorite" panose="00000500000000000000" pitchFamily="2" charset="0"/>
              </a:rPr>
              <a:t>UVM Simulation Results</a:t>
            </a:r>
          </a:p>
        </p:txBody>
      </p:sp>
      <p:sp>
        <p:nvSpPr>
          <p:cNvPr id="4" name="Footer Placeholder 3">
            <a:extLst>
              <a:ext uri="{FF2B5EF4-FFF2-40B4-BE49-F238E27FC236}">
                <a16:creationId xmlns:a16="http://schemas.microsoft.com/office/drawing/2014/main" id="{72D35E9E-9A1C-108C-7875-9B404F6C2BAA}"/>
              </a:ext>
            </a:extLst>
          </p:cNvPr>
          <p:cNvSpPr>
            <a:spLocks noGrp="1"/>
          </p:cNvSpPr>
          <p:nvPr>
            <p:ph type="ftr" sz="quarter" idx="11"/>
          </p:nvPr>
        </p:nvSpPr>
        <p:spPr>
          <a:xfrm>
            <a:off x="628650" y="6538915"/>
            <a:ext cx="4672263" cy="365125"/>
          </a:xfrm>
        </p:spPr>
        <p:txBody>
          <a:bodyPr/>
          <a:lstStyle/>
          <a:p>
            <a:pPr algn="l"/>
            <a:r>
              <a:rPr lang="en-US" b="1" dirty="0">
                <a:latin typeface="Tenorite" panose="00000500000000000000" pitchFamily="2" charset="0"/>
              </a:rPr>
              <a:t>ECE-593: Fundamentals of Pre-Silicon Validation: </a:t>
            </a:r>
            <a:r>
              <a:rPr lang="en-US" b="1" dirty="0">
                <a:solidFill>
                  <a:schemeClr val="tx1"/>
                </a:solidFill>
                <a:latin typeface="Tenorite" panose="00000500000000000000" pitchFamily="2" charset="0"/>
              </a:rPr>
              <a:t>TEAM-10</a:t>
            </a:r>
          </a:p>
        </p:txBody>
      </p:sp>
      <p:sp>
        <p:nvSpPr>
          <p:cNvPr id="5" name="Slide Number Placeholder 4">
            <a:extLst>
              <a:ext uri="{FF2B5EF4-FFF2-40B4-BE49-F238E27FC236}">
                <a16:creationId xmlns:a16="http://schemas.microsoft.com/office/drawing/2014/main" id="{A63C87A4-5981-4741-1286-A7CE16546DB9}"/>
              </a:ext>
            </a:extLst>
          </p:cNvPr>
          <p:cNvSpPr>
            <a:spLocks noGrp="1"/>
          </p:cNvSpPr>
          <p:nvPr>
            <p:ph type="sldNum" sz="quarter" idx="12"/>
          </p:nvPr>
        </p:nvSpPr>
        <p:spPr>
          <a:xfrm>
            <a:off x="6457950" y="6356353"/>
            <a:ext cx="2057400" cy="365125"/>
          </a:xfrm>
        </p:spPr>
        <p:txBody>
          <a:bodyPr/>
          <a:lstStyle/>
          <a:p>
            <a:fld id="{3AB4F8F5-7E28-4CCD-B37C-16288F737BD7}" type="slidenum">
              <a:rPr lang="en-US" smtClean="0"/>
              <a:t>23</a:t>
            </a:fld>
            <a:endParaRPr lang="en-US"/>
          </a:p>
        </p:txBody>
      </p:sp>
      <p:pic>
        <p:nvPicPr>
          <p:cNvPr id="6" name="Picture 5">
            <a:extLst>
              <a:ext uri="{FF2B5EF4-FFF2-40B4-BE49-F238E27FC236}">
                <a16:creationId xmlns:a16="http://schemas.microsoft.com/office/drawing/2014/main" id="{A0E36807-25F4-37B4-0114-2AD5E20D8197}"/>
              </a:ext>
            </a:extLst>
          </p:cNvPr>
          <p:cNvPicPr>
            <a:picLocks noChangeAspect="1"/>
          </p:cNvPicPr>
          <p:nvPr/>
        </p:nvPicPr>
        <p:blipFill>
          <a:blip r:embed="rId3"/>
          <a:stretch>
            <a:fillRect/>
          </a:stretch>
        </p:blipFill>
        <p:spPr>
          <a:xfrm>
            <a:off x="6942674" y="6331773"/>
            <a:ext cx="1852862" cy="505974"/>
          </a:xfrm>
          <a:prstGeom prst="rect">
            <a:avLst/>
          </a:prstGeom>
        </p:spPr>
      </p:pic>
      <p:cxnSp>
        <p:nvCxnSpPr>
          <p:cNvPr id="7" name="Straight Connector 6">
            <a:extLst>
              <a:ext uri="{FF2B5EF4-FFF2-40B4-BE49-F238E27FC236}">
                <a16:creationId xmlns:a16="http://schemas.microsoft.com/office/drawing/2014/main" id="{6814EC41-B600-0F1B-1139-329B5949D231}"/>
              </a:ext>
            </a:extLst>
          </p:cNvPr>
          <p:cNvCxnSpPr>
            <a:cxnSpLocks/>
          </p:cNvCxnSpPr>
          <p:nvPr/>
        </p:nvCxnSpPr>
        <p:spPr>
          <a:xfrm>
            <a:off x="424112" y="422786"/>
            <a:ext cx="8235617"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0AD976FD-14EA-483D-9759-742B9ED86F9B}"/>
              </a:ext>
            </a:extLst>
          </p:cNvPr>
          <p:cNvPicPr>
            <a:picLocks noChangeAspect="1"/>
          </p:cNvPicPr>
          <p:nvPr/>
        </p:nvPicPr>
        <p:blipFill>
          <a:blip r:embed="rId4"/>
          <a:stretch>
            <a:fillRect/>
          </a:stretch>
        </p:blipFill>
        <p:spPr>
          <a:xfrm>
            <a:off x="1086655" y="422786"/>
            <a:ext cx="6970690" cy="6012428"/>
          </a:xfrm>
          <a:prstGeom prst="rect">
            <a:avLst/>
          </a:prstGeom>
        </p:spPr>
      </p:pic>
    </p:spTree>
    <p:extLst>
      <p:ext uri="{BB962C8B-B14F-4D97-AF65-F5344CB8AC3E}">
        <p14:creationId xmlns:p14="http://schemas.microsoft.com/office/powerpoint/2010/main" val="36838526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52378F-273F-F668-B929-96A5AE2E0D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AD9B88-90EF-EEFA-3452-735746A4B166}"/>
              </a:ext>
            </a:extLst>
          </p:cNvPr>
          <p:cNvSpPr>
            <a:spLocks noGrp="1"/>
          </p:cNvSpPr>
          <p:nvPr>
            <p:ph type="title"/>
          </p:nvPr>
        </p:nvSpPr>
        <p:spPr>
          <a:xfrm>
            <a:off x="628650" y="-78654"/>
            <a:ext cx="7886700" cy="816073"/>
          </a:xfrm>
        </p:spPr>
        <p:txBody>
          <a:bodyPr>
            <a:noAutofit/>
          </a:bodyPr>
          <a:lstStyle/>
          <a:p>
            <a:r>
              <a:rPr lang="en-US" sz="3200" b="1" dirty="0">
                <a:latin typeface="Tenorite" panose="00000500000000000000" pitchFamily="2" charset="0"/>
              </a:rPr>
              <a:t>Challenges faced</a:t>
            </a:r>
          </a:p>
        </p:txBody>
      </p:sp>
      <p:sp>
        <p:nvSpPr>
          <p:cNvPr id="11" name="Content Placeholder 10">
            <a:extLst>
              <a:ext uri="{FF2B5EF4-FFF2-40B4-BE49-F238E27FC236}">
                <a16:creationId xmlns:a16="http://schemas.microsoft.com/office/drawing/2014/main" id="{B88175F2-E12C-4568-951D-3E022BD29EBC}"/>
              </a:ext>
            </a:extLst>
          </p:cNvPr>
          <p:cNvSpPr>
            <a:spLocks noGrp="1"/>
          </p:cNvSpPr>
          <p:nvPr>
            <p:ph idx="1"/>
          </p:nvPr>
        </p:nvSpPr>
        <p:spPr>
          <a:xfrm>
            <a:off x="628650" y="1091381"/>
            <a:ext cx="7886700" cy="5120488"/>
          </a:xfrm>
        </p:spPr>
        <p:txBody>
          <a:bodyPr>
            <a:normAutofit fontScale="77500" lnSpcReduction="20000"/>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During our initial test run, we quickly identified an issue. The `</a:t>
            </a:r>
            <a:r>
              <a:rPr lang="en-US" dirty="0" err="1">
                <a:latin typeface="Times New Roman" panose="02020603050405020304" pitchFamily="18" charset="0"/>
                <a:cs typeface="Times New Roman" panose="02020603050405020304" pitchFamily="18" charset="0"/>
              </a:rPr>
              <a:t>data_out</a:t>
            </a:r>
            <a:r>
              <a:rPr lang="en-US" dirty="0">
                <a:latin typeface="Times New Roman" panose="02020603050405020304" pitchFamily="18" charset="0"/>
                <a:cs typeface="Times New Roman" panose="02020603050405020304" pitchFamily="18" charset="0"/>
              </a:rPr>
              <a:t>` value was incorrectly received as 'x' due to a faulty connection during setup, leading to unexpected behavior. It was frustrating to see the read address increment values completely misaligned.  </a:t>
            </a:r>
          </a:p>
          <a:p>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After completing the read and write transfers, we anticipated the correct assertion of full and empty signals, but they failed to appear. Each read transfer was supposed to extract the latest data from the monitor and driver, yet the system remained unresponsive, seemingly stuck without updating properly.  </a:t>
            </a:r>
          </a:p>
          <a:p>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significant problem was the lack of an error detection and correction mechanism, making it impossible to verify the asynchronous FIFO accurately. Additionally, race conditions between the write and read pointers caused instability and confusion. The most frustrating part was the system's failure to revert to a previously functional state, leaving us with a broken setup and no immediate resolution.</a:t>
            </a:r>
          </a:p>
        </p:txBody>
      </p:sp>
      <p:sp>
        <p:nvSpPr>
          <p:cNvPr id="4" name="Footer Placeholder 3">
            <a:extLst>
              <a:ext uri="{FF2B5EF4-FFF2-40B4-BE49-F238E27FC236}">
                <a16:creationId xmlns:a16="http://schemas.microsoft.com/office/drawing/2014/main" id="{72D35E9E-9A1C-108C-7875-9B404F6C2BAA}"/>
              </a:ext>
            </a:extLst>
          </p:cNvPr>
          <p:cNvSpPr>
            <a:spLocks noGrp="1"/>
          </p:cNvSpPr>
          <p:nvPr>
            <p:ph type="ftr" sz="quarter" idx="11"/>
          </p:nvPr>
        </p:nvSpPr>
        <p:spPr/>
        <p:txBody>
          <a:bodyPr/>
          <a:lstStyle/>
          <a:p>
            <a:pPr algn="l"/>
            <a:r>
              <a:rPr lang="en-US" b="1" dirty="0">
                <a:latin typeface="Tenorite" panose="00000500000000000000" pitchFamily="2" charset="0"/>
              </a:rPr>
              <a:t>ECE-593: Fundamentals of Pre-Silicon Validation: </a:t>
            </a:r>
            <a:r>
              <a:rPr lang="en-US" b="1" dirty="0">
                <a:solidFill>
                  <a:schemeClr val="tx1"/>
                </a:solidFill>
                <a:latin typeface="Tenorite" panose="00000500000000000000" pitchFamily="2" charset="0"/>
              </a:rPr>
              <a:t>TEAM-10</a:t>
            </a:r>
          </a:p>
        </p:txBody>
      </p:sp>
      <p:sp>
        <p:nvSpPr>
          <p:cNvPr id="5" name="Slide Number Placeholder 4">
            <a:extLst>
              <a:ext uri="{FF2B5EF4-FFF2-40B4-BE49-F238E27FC236}">
                <a16:creationId xmlns:a16="http://schemas.microsoft.com/office/drawing/2014/main" id="{A63C87A4-5981-4741-1286-A7CE16546DB9}"/>
              </a:ext>
            </a:extLst>
          </p:cNvPr>
          <p:cNvSpPr>
            <a:spLocks noGrp="1"/>
          </p:cNvSpPr>
          <p:nvPr>
            <p:ph type="sldNum" sz="quarter" idx="12"/>
          </p:nvPr>
        </p:nvSpPr>
        <p:spPr/>
        <p:txBody>
          <a:bodyPr/>
          <a:lstStyle/>
          <a:p>
            <a:fld id="{3AB4F8F5-7E28-4CCD-B37C-16288F737BD7}" type="slidenum">
              <a:rPr lang="en-US" smtClean="0"/>
              <a:t>24</a:t>
            </a:fld>
            <a:endParaRPr lang="en-US"/>
          </a:p>
        </p:txBody>
      </p:sp>
      <p:pic>
        <p:nvPicPr>
          <p:cNvPr id="6" name="Picture 5">
            <a:extLst>
              <a:ext uri="{FF2B5EF4-FFF2-40B4-BE49-F238E27FC236}">
                <a16:creationId xmlns:a16="http://schemas.microsoft.com/office/drawing/2014/main" id="{A0E36807-25F4-37B4-0114-2AD5E20D8197}"/>
              </a:ext>
            </a:extLst>
          </p:cNvPr>
          <p:cNvPicPr>
            <a:picLocks noChangeAspect="1"/>
          </p:cNvPicPr>
          <p:nvPr/>
        </p:nvPicPr>
        <p:blipFill>
          <a:blip r:embed="rId3"/>
          <a:stretch>
            <a:fillRect/>
          </a:stretch>
        </p:blipFill>
        <p:spPr>
          <a:xfrm>
            <a:off x="6864016" y="6239785"/>
            <a:ext cx="1852862" cy="505974"/>
          </a:xfrm>
          <a:prstGeom prst="rect">
            <a:avLst/>
          </a:prstGeom>
        </p:spPr>
      </p:pic>
      <p:cxnSp>
        <p:nvCxnSpPr>
          <p:cNvPr id="7" name="Straight Connector 6">
            <a:extLst>
              <a:ext uri="{FF2B5EF4-FFF2-40B4-BE49-F238E27FC236}">
                <a16:creationId xmlns:a16="http://schemas.microsoft.com/office/drawing/2014/main" id="{6814EC41-B600-0F1B-1139-329B5949D231}"/>
              </a:ext>
            </a:extLst>
          </p:cNvPr>
          <p:cNvCxnSpPr>
            <a:cxnSpLocks/>
          </p:cNvCxnSpPr>
          <p:nvPr/>
        </p:nvCxnSpPr>
        <p:spPr>
          <a:xfrm>
            <a:off x="552516" y="725175"/>
            <a:ext cx="8235617"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36864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52378F-273F-F668-B929-96A5AE2E0D0D}"/>
            </a:ext>
          </a:extLst>
        </p:cNvPr>
        <p:cNvGrpSpPr/>
        <p:nvPr/>
      </p:nvGrpSpPr>
      <p:grpSpPr>
        <a:xfrm>
          <a:off x="0" y="0"/>
          <a:ext cx="0" cy="0"/>
          <a:chOff x="0" y="0"/>
          <a:chExt cx="0" cy="0"/>
        </a:xfrm>
      </p:grpSpPr>
      <p:sp>
        <p:nvSpPr>
          <p:cNvPr id="9" name="Content Placeholder 8">
            <a:extLst>
              <a:ext uri="{FF2B5EF4-FFF2-40B4-BE49-F238E27FC236}">
                <a16:creationId xmlns:a16="http://schemas.microsoft.com/office/drawing/2014/main" id="{71BEC647-63FB-7697-132F-47402DD5471B}"/>
              </a:ext>
            </a:extLst>
          </p:cNvPr>
          <p:cNvSpPr>
            <a:spLocks noGrp="1"/>
          </p:cNvSpPr>
          <p:nvPr>
            <p:ph idx="1"/>
          </p:nvPr>
        </p:nvSpPr>
        <p:spPr>
          <a:xfrm>
            <a:off x="451184" y="1339035"/>
            <a:ext cx="7886700" cy="4351338"/>
          </a:xfrm>
        </p:spPr>
        <p:txBody>
          <a:bodyPr>
            <a:noAutofit/>
          </a:bodyPr>
          <a:lstStyle/>
          <a:p>
            <a:pPr marL="342900" lvl="0" indent="-342900" algn="l" rtl="0">
              <a:spcBef>
                <a:spcPts val="0"/>
              </a:spcBef>
              <a:spcAft>
                <a:spcPts val="0"/>
              </a:spcAft>
              <a:buSzPts val="1440"/>
              <a:buFont typeface="Arial"/>
              <a:buChar char="•"/>
            </a:pPr>
            <a:r>
              <a:rPr lang="en-US" sz="2400" b="0" i="0" dirty="0">
                <a:solidFill>
                  <a:srgbClr val="0D0D0D"/>
                </a:solidFill>
                <a:latin typeface="Times New Roman" panose="02020603050405020304" pitchFamily="18" charset="0"/>
                <a:ea typeface="Arial"/>
                <a:cs typeface="Times New Roman" panose="02020603050405020304" pitchFamily="18" charset="0"/>
                <a:sym typeface="Arial"/>
              </a:rPr>
              <a:t>The design and verification of an asynchronous FIFO using </a:t>
            </a:r>
            <a:r>
              <a:rPr lang="en-US" sz="2400" b="0" i="0" dirty="0" err="1">
                <a:solidFill>
                  <a:srgbClr val="0D0D0D"/>
                </a:solidFill>
                <a:latin typeface="Times New Roman" panose="02020603050405020304" pitchFamily="18" charset="0"/>
                <a:ea typeface="Arial"/>
                <a:cs typeface="Times New Roman" panose="02020603050405020304" pitchFamily="18" charset="0"/>
                <a:sym typeface="Arial"/>
              </a:rPr>
              <a:t>SystemVerilog</a:t>
            </a:r>
            <a:r>
              <a:rPr lang="en-US" sz="2400" b="0" i="0" dirty="0">
                <a:solidFill>
                  <a:srgbClr val="0D0D0D"/>
                </a:solidFill>
                <a:latin typeface="Times New Roman" panose="02020603050405020304" pitchFamily="18" charset="0"/>
                <a:ea typeface="Arial"/>
                <a:cs typeface="Times New Roman" panose="02020603050405020304" pitchFamily="18" charset="0"/>
                <a:sym typeface="Arial"/>
              </a:rPr>
              <a:t> (SV) and Universal Verification Methodology (UVM) ensure accuracy and reliability.  </a:t>
            </a:r>
          </a:p>
          <a:p>
            <a:pPr marL="342900" lvl="0" indent="-342900" algn="l" rtl="0">
              <a:spcBef>
                <a:spcPts val="0"/>
              </a:spcBef>
              <a:spcAft>
                <a:spcPts val="0"/>
              </a:spcAft>
              <a:buSzPts val="1440"/>
              <a:buFont typeface="Arial"/>
              <a:buChar char="•"/>
            </a:pPr>
            <a:r>
              <a:rPr lang="en-US" sz="2400" b="0" i="0" dirty="0">
                <a:solidFill>
                  <a:srgbClr val="0D0D0D"/>
                </a:solidFill>
                <a:latin typeface="Times New Roman" panose="02020603050405020304" pitchFamily="18" charset="0"/>
                <a:ea typeface="Arial"/>
                <a:cs typeface="Times New Roman" panose="02020603050405020304" pitchFamily="18" charset="0"/>
                <a:sym typeface="Arial"/>
              </a:rPr>
              <a:t>Key techniques include functional coverage analysis, assertions, and a well-structured design approach.  </a:t>
            </a:r>
          </a:p>
          <a:p>
            <a:pPr marL="342900" lvl="0" indent="-342900" algn="l" rtl="0">
              <a:spcBef>
                <a:spcPts val="0"/>
              </a:spcBef>
              <a:spcAft>
                <a:spcPts val="0"/>
              </a:spcAft>
              <a:buSzPts val="1440"/>
              <a:buFont typeface="Arial"/>
              <a:buChar char="•"/>
            </a:pPr>
            <a:r>
              <a:rPr lang="en-US" sz="2400" b="0" i="0" dirty="0">
                <a:solidFill>
                  <a:srgbClr val="0D0D0D"/>
                </a:solidFill>
                <a:latin typeface="Times New Roman" panose="02020603050405020304" pitchFamily="18" charset="0"/>
                <a:ea typeface="Arial"/>
                <a:cs typeface="Times New Roman" panose="02020603050405020304" pitchFamily="18" charset="0"/>
                <a:sym typeface="Arial"/>
              </a:rPr>
              <a:t>SV and UVM enhance verification by providing modularity, reusability, and scalability.  </a:t>
            </a:r>
          </a:p>
          <a:p>
            <a:pPr marL="342900" lvl="0" indent="-342900" algn="l" rtl="0">
              <a:spcBef>
                <a:spcPts val="0"/>
              </a:spcBef>
              <a:spcAft>
                <a:spcPts val="0"/>
              </a:spcAft>
              <a:buSzPts val="1440"/>
              <a:buFont typeface="Arial"/>
              <a:buChar char="•"/>
            </a:pPr>
            <a:r>
              <a:rPr lang="en-US" sz="2400" b="0" i="0" dirty="0">
                <a:solidFill>
                  <a:srgbClr val="0D0D0D"/>
                </a:solidFill>
                <a:latin typeface="Times New Roman" panose="02020603050405020304" pitchFamily="18" charset="0"/>
                <a:ea typeface="Arial"/>
                <a:cs typeface="Times New Roman" panose="02020603050405020304" pitchFamily="18" charset="0"/>
                <a:sym typeface="Arial"/>
              </a:rPr>
              <a:t>Directed testing focuses on critical scenarios, while random testing helps identify edge cases.  </a:t>
            </a:r>
          </a:p>
          <a:p>
            <a:pPr marL="342900" lvl="0" indent="-342900" algn="l" rtl="0">
              <a:spcBef>
                <a:spcPts val="0"/>
              </a:spcBef>
              <a:spcAft>
                <a:spcPts val="0"/>
              </a:spcAft>
              <a:buSzPts val="1440"/>
              <a:buFont typeface="Arial"/>
              <a:buChar char="•"/>
            </a:pPr>
            <a:r>
              <a:rPr lang="en-US" sz="2400" b="0" i="0" dirty="0">
                <a:solidFill>
                  <a:srgbClr val="0D0D0D"/>
                </a:solidFill>
                <a:latin typeface="Times New Roman" panose="02020603050405020304" pitchFamily="18" charset="0"/>
                <a:ea typeface="Arial"/>
                <a:cs typeface="Times New Roman" panose="02020603050405020304" pitchFamily="18" charset="0"/>
                <a:sym typeface="Arial"/>
              </a:rPr>
              <a:t>By integrating these methodologies, the design meets its requirements and functions reliably.  </a:t>
            </a:r>
          </a:p>
          <a:p>
            <a:pPr marL="342900" lvl="0" indent="-342900" algn="l" rtl="0">
              <a:spcBef>
                <a:spcPts val="0"/>
              </a:spcBef>
              <a:spcAft>
                <a:spcPts val="0"/>
              </a:spcAft>
              <a:buSzPts val="1440"/>
              <a:buFont typeface="Arial"/>
              <a:buChar char="•"/>
            </a:pPr>
            <a:r>
              <a:rPr lang="en-US" sz="2400" b="0" i="0" dirty="0">
                <a:solidFill>
                  <a:srgbClr val="0D0D0D"/>
                </a:solidFill>
                <a:latin typeface="Times New Roman" panose="02020603050405020304" pitchFamily="18" charset="0"/>
                <a:ea typeface="Arial"/>
                <a:cs typeface="Times New Roman" panose="02020603050405020304" pitchFamily="18" charset="0"/>
                <a:sym typeface="Arial"/>
              </a:rPr>
              <a:t>This project achieved approximately 95% coverage, including both code and functional coverage.</a:t>
            </a:r>
            <a:endParaRPr lang="en-US" sz="2400" dirty="0">
              <a:latin typeface="Times New Roman" panose="02020603050405020304" pitchFamily="18" charset="0"/>
              <a:cs typeface="Times New Roman" panose="02020603050405020304" pitchFamily="18" charset="0"/>
            </a:endParaRPr>
          </a:p>
          <a:p>
            <a:pPr marL="342900" lvl="0" indent="-241300" algn="l" rtl="0">
              <a:spcBef>
                <a:spcPts val="1000"/>
              </a:spcBef>
              <a:spcAft>
                <a:spcPts val="0"/>
              </a:spcAft>
              <a:buSzPts val="1600"/>
              <a:buFont typeface="Noto Sans Symbols"/>
              <a:buNone/>
            </a:pPr>
            <a:endParaRPr lang="en-US" sz="2400" dirty="0">
              <a:latin typeface="Times New Roman" panose="02020603050405020304" pitchFamily="18" charset="0"/>
              <a:ea typeface="Arial"/>
              <a:cs typeface="Times New Roman" panose="02020603050405020304" pitchFamily="18" charset="0"/>
              <a:sym typeface="Arial"/>
            </a:endParaRPr>
          </a:p>
          <a:p>
            <a:pPr algn="just"/>
            <a:endParaRPr lang="en-US" sz="24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52AD9B88-90EF-EEFA-3452-735746A4B166}"/>
              </a:ext>
            </a:extLst>
          </p:cNvPr>
          <p:cNvSpPr>
            <a:spLocks noGrp="1"/>
          </p:cNvSpPr>
          <p:nvPr>
            <p:ph type="title"/>
          </p:nvPr>
        </p:nvSpPr>
        <p:spPr>
          <a:xfrm>
            <a:off x="451184" y="365126"/>
            <a:ext cx="8265695" cy="687638"/>
          </a:xfrm>
        </p:spPr>
        <p:txBody>
          <a:bodyPr>
            <a:noAutofit/>
          </a:bodyPr>
          <a:lstStyle/>
          <a:p>
            <a:r>
              <a:rPr lang="en-US" sz="3200" b="1" dirty="0">
                <a:latin typeface="Tenorite" panose="00000500000000000000" pitchFamily="2" charset="0"/>
              </a:rPr>
              <a:t>Conclusion</a:t>
            </a:r>
          </a:p>
        </p:txBody>
      </p:sp>
      <p:sp>
        <p:nvSpPr>
          <p:cNvPr id="4" name="Footer Placeholder 3">
            <a:extLst>
              <a:ext uri="{FF2B5EF4-FFF2-40B4-BE49-F238E27FC236}">
                <a16:creationId xmlns:a16="http://schemas.microsoft.com/office/drawing/2014/main" id="{72D35E9E-9A1C-108C-7875-9B404F6C2BAA}"/>
              </a:ext>
            </a:extLst>
          </p:cNvPr>
          <p:cNvSpPr>
            <a:spLocks noGrp="1"/>
          </p:cNvSpPr>
          <p:nvPr>
            <p:ph type="ftr" sz="quarter" idx="11"/>
          </p:nvPr>
        </p:nvSpPr>
        <p:spPr>
          <a:xfrm>
            <a:off x="538214" y="6179581"/>
            <a:ext cx="4672263" cy="365125"/>
          </a:xfrm>
        </p:spPr>
        <p:txBody>
          <a:bodyPr/>
          <a:lstStyle/>
          <a:p>
            <a:pPr algn="l"/>
            <a:r>
              <a:rPr lang="en-US" b="1" dirty="0">
                <a:latin typeface="Tenorite" panose="00000500000000000000" pitchFamily="2" charset="0"/>
              </a:rPr>
              <a:t>ECE-593: Fundamentals of Pre-Silicon Validation: </a:t>
            </a:r>
            <a:r>
              <a:rPr lang="en-US" b="1" dirty="0">
                <a:solidFill>
                  <a:schemeClr val="tx1"/>
                </a:solidFill>
                <a:latin typeface="Tenorite" panose="00000500000000000000" pitchFamily="2" charset="0"/>
              </a:rPr>
              <a:t>&lt;TEAM10&gt;</a:t>
            </a:r>
          </a:p>
        </p:txBody>
      </p:sp>
      <p:sp>
        <p:nvSpPr>
          <p:cNvPr id="5" name="Slide Number Placeholder 4">
            <a:extLst>
              <a:ext uri="{FF2B5EF4-FFF2-40B4-BE49-F238E27FC236}">
                <a16:creationId xmlns:a16="http://schemas.microsoft.com/office/drawing/2014/main" id="{A63C87A4-5981-4741-1286-A7CE16546DB9}"/>
              </a:ext>
            </a:extLst>
          </p:cNvPr>
          <p:cNvSpPr>
            <a:spLocks noGrp="1"/>
          </p:cNvSpPr>
          <p:nvPr>
            <p:ph type="sldNum" sz="quarter" idx="12"/>
          </p:nvPr>
        </p:nvSpPr>
        <p:spPr>
          <a:xfrm>
            <a:off x="6457950" y="6356351"/>
            <a:ext cx="2057400" cy="365125"/>
          </a:xfrm>
        </p:spPr>
        <p:txBody>
          <a:bodyPr/>
          <a:lstStyle/>
          <a:p>
            <a:fld id="{3AB4F8F5-7E28-4CCD-B37C-16288F737BD7}" type="slidenum">
              <a:rPr lang="en-US" smtClean="0"/>
              <a:t>25</a:t>
            </a:fld>
            <a:endParaRPr lang="en-US"/>
          </a:p>
        </p:txBody>
      </p:sp>
      <p:pic>
        <p:nvPicPr>
          <p:cNvPr id="6" name="Picture 5">
            <a:extLst>
              <a:ext uri="{FF2B5EF4-FFF2-40B4-BE49-F238E27FC236}">
                <a16:creationId xmlns:a16="http://schemas.microsoft.com/office/drawing/2014/main" id="{A0E36807-25F4-37B4-0114-2AD5E20D8197}"/>
              </a:ext>
            </a:extLst>
          </p:cNvPr>
          <p:cNvPicPr>
            <a:picLocks noChangeAspect="1"/>
          </p:cNvPicPr>
          <p:nvPr/>
        </p:nvPicPr>
        <p:blipFill>
          <a:blip r:embed="rId3"/>
          <a:stretch>
            <a:fillRect/>
          </a:stretch>
        </p:blipFill>
        <p:spPr>
          <a:xfrm>
            <a:off x="6864016" y="6239785"/>
            <a:ext cx="1852862" cy="505974"/>
          </a:xfrm>
          <a:prstGeom prst="rect">
            <a:avLst/>
          </a:prstGeom>
        </p:spPr>
      </p:pic>
      <p:cxnSp>
        <p:nvCxnSpPr>
          <p:cNvPr id="7" name="Straight Connector 6">
            <a:extLst>
              <a:ext uri="{FF2B5EF4-FFF2-40B4-BE49-F238E27FC236}">
                <a16:creationId xmlns:a16="http://schemas.microsoft.com/office/drawing/2014/main" id="{6814EC41-B600-0F1B-1139-329B5949D231}"/>
              </a:ext>
            </a:extLst>
          </p:cNvPr>
          <p:cNvCxnSpPr>
            <a:cxnSpLocks/>
          </p:cNvCxnSpPr>
          <p:nvPr/>
        </p:nvCxnSpPr>
        <p:spPr>
          <a:xfrm>
            <a:off x="454191" y="1167627"/>
            <a:ext cx="8235617"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94680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52378F-273F-F668-B929-96A5AE2E0D0D}"/>
            </a:ext>
          </a:extLst>
        </p:cNvPr>
        <p:cNvGrpSpPr/>
        <p:nvPr/>
      </p:nvGrpSpPr>
      <p:grpSpPr>
        <a:xfrm>
          <a:off x="0" y="0"/>
          <a:ext cx="0" cy="0"/>
          <a:chOff x="0" y="0"/>
          <a:chExt cx="0" cy="0"/>
        </a:xfrm>
      </p:grpSpPr>
      <p:sp>
        <p:nvSpPr>
          <p:cNvPr id="9" name="Content Placeholder 8">
            <a:extLst>
              <a:ext uri="{FF2B5EF4-FFF2-40B4-BE49-F238E27FC236}">
                <a16:creationId xmlns:a16="http://schemas.microsoft.com/office/drawing/2014/main" id="{71BEC647-63FB-7697-132F-47402DD5471B}"/>
              </a:ext>
            </a:extLst>
          </p:cNvPr>
          <p:cNvSpPr>
            <a:spLocks noGrp="1"/>
          </p:cNvSpPr>
          <p:nvPr>
            <p:ph idx="1"/>
          </p:nvPr>
        </p:nvSpPr>
        <p:spPr>
          <a:xfrm>
            <a:off x="451184" y="1339035"/>
            <a:ext cx="7886700" cy="2775764"/>
          </a:xfrm>
        </p:spPr>
        <p:txBody>
          <a:bodyPr>
            <a:noAutofit/>
          </a:bodyPr>
          <a:lstStyle/>
          <a:p>
            <a:pPr marL="0" lvl="0" indent="0" algn="l" rtl="0">
              <a:spcBef>
                <a:spcPts val="0"/>
              </a:spcBef>
              <a:spcAft>
                <a:spcPts val="0"/>
              </a:spcAft>
              <a:buSzPts val="1280"/>
              <a:buNone/>
            </a:pPr>
            <a:r>
              <a:rPr lang="en-US" sz="2000" dirty="0"/>
              <a:t>1. S. Cummings, "FIFOs: Fast, predictable, and deep," in Proceedings of SNUG, 2002. [Online]. </a:t>
            </a:r>
            <a:r>
              <a:rPr lang="en-US" sz="2000" dirty="0" err="1"/>
              <a:t>Available:</a:t>
            </a:r>
            <a:r>
              <a:rPr lang="en-US" sz="2000" u="sng" dirty="0" err="1">
                <a:solidFill>
                  <a:schemeClr val="hlink"/>
                </a:solidFill>
                <a:hlinkClick r:id="rId3"/>
              </a:rPr>
              <a:t>http</a:t>
            </a:r>
            <a:r>
              <a:rPr lang="en-US" sz="2000" u="sng" dirty="0">
                <a:solidFill>
                  <a:schemeClr val="hlink"/>
                </a:solidFill>
                <a:hlinkClick r:id="rId3"/>
              </a:rPr>
              <a:t>://www.sunburst-design.com/papers/CummingsSNUG2002SJ_FIFO1.pdf</a:t>
            </a:r>
            <a:endParaRPr lang="en-US" sz="2000" dirty="0"/>
          </a:p>
          <a:p>
            <a:pPr marL="0" lvl="0" indent="0" algn="l" rtl="0">
              <a:spcBef>
                <a:spcPts val="1000"/>
              </a:spcBef>
              <a:spcAft>
                <a:spcPts val="0"/>
              </a:spcAft>
              <a:buSzPts val="1280"/>
              <a:buNone/>
            </a:pPr>
            <a:r>
              <a:rPr lang="en-US" sz="2000" dirty="0"/>
              <a:t>2. S. Cummings, "FIFOs: Fast, predictable, and deep (Part II)," in Proceedings of SNUG, 2002. [Online]. Available: </a:t>
            </a:r>
            <a:r>
              <a:rPr lang="en-US" sz="2000" u="sng" dirty="0">
                <a:solidFill>
                  <a:schemeClr val="hlink"/>
                </a:solidFill>
                <a:hlinkClick r:id="rId3"/>
              </a:rPr>
              <a:t>http://www.sunburst-design.com/papers/CummingsSNUG2002SJ_FIFO2.pdf</a:t>
            </a:r>
            <a:endParaRPr lang="en-US" sz="2000" dirty="0"/>
          </a:p>
          <a:p>
            <a:pPr marL="0" lvl="0" indent="0" algn="l" rtl="0">
              <a:spcBef>
                <a:spcPts val="1000"/>
              </a:spcBef>
              <a:spcAft>
                <a:spcPts val="0"/>
              </a:spcAft>
              <a:buSzPts val="1280"/>
              <a:buNone/>
            </a:pPr>
            <a:r>
              <a:rPr lang="en-US" sz="2000" dirty="0"/>
              <a:t>3. </a:t>
            </a:r>
            <a:r>
              <a:rPr lang="en-US" sz="2000" dirty="0" err="1"/>
              <a:t>Putta</a:t>
            </a:r>
            <a:r>
              <a:rPr lang="en-US" sz="2000" dirty="0"/>
              <a:t> Satish, "FIFO Depth Calculation Made Easy," [Online]. Available: </a:t>
            </a:r>
            <a:r>
              <a:rPr lang="en-US" sz="2000" u="sng" dirty="0">
                <a:solidFill>
                  <a:schemeClr val="hlink"/>
                </a:solidFill>
                <a:hlinkClick r:id="rId3"/>
              </a:rPr>
              <a:t>https://hardwaregeeksblog.files.wordpress.com/2016/12/fifodepthcalculationmadeeasy2.pdf </a:t>
            </a:r>
            <a:endParaRPr lang="en-US" sz="2000" dirty="0"/>
          </a:p>
          <a:p>
            <a:pPr marL="0" lvl="0" indent="0" algn="l" rtl="0">
              <a:spcBef>
                <a:spcPts val="1000"/>
              </a:spcBef>
              <a:spcAft>
                <a:spcPts val="0"/>
              </a:spcAft>
              <a:buSzPts val="1280"/>
              <a:buNone/>
            </a:pPr>
            <a:r>
              <a:rPr lang="en-US" sz="2000" dirty="0"/>
              <a:t>4. A. Author et al., "Title of the Paper," in Proceedings of the Conference, 2015, pp. 123-456. [Online]. Available: </a:t>
            </a:r>
            <a:r>
              <a:rPr lang="en-US" sz="2000" u="sng" dirty="0">
                <a:solidFill>
                  <a:schemeClr val="hlink"/>
                </a:solidFill>
                <a:hlinkClick r:id="rId3"/>
              </a:rPr>
              <a:t>https://ieeexplore.ieee.org/abstract/document/7237325.</a:t>
            </a:r>
            <a:r>
              <a:rPr lang="en-US" sz="2000" dirty="0"/>
              <a:t> </a:t>
            </a:r>
            <a:endParaRPr lang="en-US" sz="1400" dirty="0"/>
          </a:p>
          <a:p>
            <a:pPr marL="0" indent="0" algn="just">
              <a:buNone/>
            </a:pPr>
            <a:endParaRPr lang="en-US" sz="20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52AD9B88-90EF-EEFA-3452-735746A4B166}"/>
              </a:ext>
            </a:extLst>
          </p:cNvPr>
          <p:cNvSpPr>
            <a:spLocks noGrp="1"/>
          </p:cNvSpPr>
          <p:nvPr>
            <p:ph type="title"/>
          </p:nvPr>
        </p:nvSpPr>
        <p:spPr>
          <a:xfrm>
            <a:off x="451184" y="365126"/>
            <a:ext cx="8265695" cy="687638"/>
          </a:xfrm>
        </p:spPr>
        <p:txBody>
          <a:bodyPr>
            <a:noAutofit/>
          </a:bodyPr>
          <a:lstStyle/>
          <a:p>
            <a:r>
              <a:rPr lang="en-US" sz="3200" b="1" dirty="0">
                <a:latin typeface="Tenorite" panose="00000500000000000000" pitchFamily="2" charset="0"/>
              </a:rPr>
              <a:t>References and Citations</a:t>
            </a:r>
          </a:p>
        </p:txBody>
      </p:sp>
      <p:sp>
        <p:nvSpPr>
          <p:cNvPr id="4" name="Footer Placeholder 3">
            <a:extLst>
              <a:ext uri="{FF2B5EF4-FFF2-40B4-BE49-F238E27FC236}">
                <a16:creationId xmlns:a16="http://schemas.microsoft.com/office/drawing/2014/main" id="{72D35E9E-9A1C-108C-7875-9B404F6C2BAA}"/>
              </a:ext>
            </a:extLst>
          </p:cNvPr>
          <p:cNvSpPr>
            <a:spLocks noGrp="1"/>
          </p:cNvSpPr>
          <p:nvPr>
            <p:ph type="ftr" sz="quarter" idx="11"/>
          </p:nvPr>
        </p:nvSpPr>
        <p:spPr>
          <a:xfrm>
            <a:off x="538214" y="6179581"/>
            <a:ext cx="4672263" cy="365125"/>
          </a:xfrm>
        </p:spPr>
        <p:txBody>
          <a:bodyPr/>
          <a:lstStyle/>
          <a:p>
            <a:pPr algn="l"/>
            <a:r>
              <a:rPr lang="en-US" b="1" dirty="0">
                <a:latin typeface="Tenorite" panose="00000500000000000000" pitchFamily="2" charset="0"/>
              </a:rPr>
              <a:t>ECE-593: Fundamentals of Pre-Silicon Validation: </a:t>
            </a:r>
            <a:r>
              <a:rPr lang="en-US" b="1" dirty="0">
                <a:solidFill>
                  <a:schemeClr val="tx1"/>
                </a:solidFill>
                <a:latin typeface="Tenorite" panose="00000500000000000000" pitchFamily="2" charset="0"/>
              </a:rPr>
              <a:t>&lt;TEAM10&gt;</a:t>
            </a:r>
          </a:p>
        </p:txBody>
      </p:sp>
      <p:sp>
        <p:nvSpPr>
          <p:cNvPr id="5" name="Slide Number Placeholder 4">
            <a:extLst>
              <a:ext uri="{FF2B5EF4-FFF2-40B4-BE49-F238E27FC236}">
                <a16:creationId xmlns:a16="http://schemas.microsoft.com/office/drawing/2014/main" id="{A63C87A4-5981-4741-1286-A7CE16546DB9}"/>
              </a:ext>
            </a:extLst>
          </p:cNvPr>
          <p:cNvSpPr>
            <a:spLocks noGrp="1"/>
          </p:cNvSpPr>
          <p:nvPr>
            <p:ph type="sldNum" sz="quarter" idx="12"/>
          </p:nvPr>
        </p:nvSpPr>
        <p:spPr>
          <a:xfrm>
            <a:off x="6457950" y="6356351"/>
            <a:ext cx="2057400" cy="365125"/>
          </a:xfrm>
        </p:spPr>
        <p:txBody>
          <a:bodyPr/>
          <a:lstStyle/>
          <a:p>
            <a:fld id="{3AB4F8F5-7E28-4CCD-B37C-16288F737BD7}" type="slidenum">
              <a:rPr lang="en-US" smtClean="0"/>
              <a:t>26</a:t>
            </a:fld>
            <a:endParaRPr lang="en-US"/>
          </a:p>
        </p:txBody>
      </p:sp>
      <p:pic>
        <p:nvPicPr>
          <p:cNvPr id="6" name="Picture 5">
            <a:extLst>
              <a:ext uri="{FF2B5EF4-FFF2-40B4-BE49-F238E27FC236}">
                <a16:creationId xmlns:a16="http://schemas.microsoft.com/office/drawing/2014/main" id="{A0E36807-25F4-37B4-0114-2AD5E20D8197}"/>
              </a:ext>
            </a:extLst>
          </p:cNvPr>
          <p:cNvPicPr>
            <a:picLocks noChangeAspect="1"/>
          </p:cNvPicPr>
          <p:nvPr/>
        </p:nvPicPr>
        <p:blipFill>
          <a:blip r:embed="rId4"/>
          <a:stretch>
            <a:fillRect/>
          </a:stretch>
        </p:blipFill>
        <p:spPr>
          <a:xfrm>
            <a:off x="6864016" y="6239785"/>
            <a:ext cx="1852862" cy="505974"/>
          </a:xfrm>
          <a:prstGeom prst="rect">
            <a:avLst/>
          </a:prstGeom>
        </p:spPr>
      </p:pic>
      <p:cxnSp>
        <p:nvCxnSpPr>
          <p:cNvPr id="7" name="Straight Connector 6">
            <a:extLst>
              <a:ext uri="{FF2B5EF4-FFF2-40B4-BE49-F238E27FC236}">
                <a16:creationId xmlns:a16="http://schemas.microsoft.com/office/drawing/2014/main" id="{6814EC41-B600-0F1B-1139-329B5949D231}"/>
              </a:ext>
            </a:extLst>
          </p:cNvPr>
          <p:cNvCxnSpPr>
            <a:cxnSpLocks/>
          </p:cNvCxnSpPr>
          <p:nvPr/>
        </p:nvCxnSpPr>
        <p:spPr>
          <a:xfrm>
            <a:off x="454191" y="1167627"/>
            <a:ext cx="8235617"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63968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52378F-273F-F668-B929-96A5AE2E0D0D}"/>
            </a:ext>
          </a:extLst>
        </p:cNvPr>
        <p:cNvGrpSpPr/>
        <p:nvPr/>
      </p:nvGrpSpPr>
      <p:grpSpPr>
        <a:xfrm>
          <a:off x="0" y="0"/>
          <a:ext cx="0" cy="0"/>
          <a:chOff x="0" y="0"/>
          <a:chExt cx="0" cy="0"/>
        </a:xfrm>
      </p:grpSpPr>
      <p:sp>
        <p:nvSpPr>
          <p:cNvPr id="9" name="Content Placeholder 8">
            <a:extLst>
              <a:ext uri="{FF2B5EF4-FFF2-40B4-BE49-F238E27FC236}">
                <a16:creationId xmlns:a16="http://schemas.microsoft.com/office/drawing/2014/main" id="{71BEC647-63FB-7697-132F-47402DD5471B}"/>
              </a:ext>
            </a:extLst>
          </p:cNvPr>
          <p:cNvSpPr>
            <a:spLocks noGrp="1"/>
          </p:cNvSpPr>
          <p:nvPr>
            <p:ph idx="1"/>
          </p:nvPr>
        </p:nvSpPr>
        <p:spPr>
          <a:xfrm>
            <a:off x="451184" y="1339034"/>
            <a:ext cx="7886700" cy="3036317"/>
          </a:xfrm>
        </p:spPr>
        <p:txBody>
          <a:bodyPr>
            <a:noAutofit/>
          </a:bodyPr>
          <a:lstStyle/>
          <a:p>
            <a:pPr marL="0" lvl="0" indent="0" algn="l" rtl="0">
              <a:spcBef>
                <a:spcPts val="1000"/>
              </a:spcBef>
              <a:spcAft>
                <a:spcPts val="0"/>
              </a:spcAft>
              <a:buSzPts val="1280"/>
              <a:buNone/>
            </a:pPr>
            <a:r>
              <a:rPr lang="en-US" sz="2000" dirty="0"/>
              <a:t>5. M. Last Name et al., "Designing Asynchronous FIFO," [Online]. Available: </a:t>
            </a:r>
            <a:r>
              <a:rPr lang="en-US" sz="2000" u="sng" dirty="0">
                <a:solidFill>
                  <a:schemeClr val="hlink"/>
                </a:solidFill>
                <a:hlinkClick r:id="rId3"/>
              </a:rPr>
              <a:t>https://d1wqtxts1xzle7.cloudfront.net/56108360/EC109-libre.pdf</a:t>
            </a:r>
            <a:r>
              <a:rPr lang="en-US" sz="2000" dirty="0"/>
              <a:t>.</a:t>
            </a:r>
            <a:endParaRPr lang="en-US" sz="1400" dirty="0"/>
          </a:p>
          <a:p>
            <a:pPr marL="0" lvl="0" indent="0" algn="l" rtl="0">
              <a:spcBef>
                <a:spcPts val="1000"/>
              </a:spcBef>
              <a:spcAft>
                <a:spcPts val="0"/>
              </a:spcAft>
              <a:buSzPts val="1280"/>
              <a:buNone/>
            </a:pPr>
            <a:r>
              <a:rPr lang="en-US" sz="2000" dirty="0"/>
              <a:t>6. A. Author et al., "Title of the Paper," in Proceedings of the Conference, 2011, pp. 789-012. [Online]. Available: </a:t>
            </a:r>
            <a:r>
              <a:rPr lang="en-US" sz="2000" u="sng" dirty="0">
                <a:solidFill>
                  <a:schemeClr val="hlink"/>
                </a:solidFill>
                <a:hlinkClick r:id="rId4"/>
              </a:rPr>
              <a:t>https://ieeexplore.ieee.org/stamp/stamp.jsp?arnumber=6041338 </a:t>
            </a:r>
            <a:endParaRPr lang="en-US" sz="2000" dirty="0"/>
          </a:p>
          <a:p>
            <a:pPr marL="0" lvl="0" indent="0" algn="l" rtl="0">
              <a:spcBef>
                <a:spcPts val="1000"/>
              </a:spcBef>
              <a:spcAft>
                <a:spcPts val="0"/>
              </a:spcAft>
              <a:buSzPts val="1280"/>
              <a:buNone/>
            </a:pPr>
            <a:r>
              <a:rPr lang="en-US" sz="2000" dirty="0"/>
              <a:t>7. </a:t>
            </a:r>
            <a:r>
              <a:rPr lang="en-US" sz="2000" dirty="0" err="1"/>
              <a:t>Aldec</a:t>
            </a:r>
            <a:r>
              <a:rPr lang="en-US" sz="2000" dirty="0"/>
              <a:t> website </a:t>
            </a:r>
            <a:r>
              <a:rPr lang="en-US" sz="2000" dirty="0">
                <a:hlinkClick r:id="rId5"/>
              </a:rPr>
              <a:t>https://www.aldec.com/en/company/blog/168--verification-effectiveness-with-riviera-pro-systemverilog-randomized-layered-testbench</a:t>
            </a:r>
            <a:endParaRPr lang="en-US" sz="2000" dirty="0"/>
          </a:p>
          <a:p>
            <a:pPr marL="0" lvl="0" indent="0" algn="l" rtl="0">
              <a:spcBef>
                <a:spcPts val="1000"/>
              </a:spcBef>
              <a:spcAft>
                <a:spcPts val="0"/>
              </a:spcAft>
              <a:buSzPts val="1280"/>
              <a:buNone/>
            </a:pPr>
            <a:r>
              <a:rPr lang="en-US" sz="2000" dirty="0"/>
              <a:t>8. [1] Chip Verify. [Online]. Available: </a:t>
            </a:r>
            <a:r>
              <a:rPr lang="en-US" sz="2000" u="sng" dirty="0">
                <a:solidFill>
                  <a:schemeClr val="hlink"/>
                </a:solidFill>
                <a:hlinkClick r:id="rId4"/>
              </a:rPr>
              <a:t>https://www.chipverify.com </a:t>
            </a:r>
            <a:endParaRPr lang="en-US" sz="2000" dirty="0"/>
          </a:p>
          <a:p>
            <a:pPr marL="0" indent="0" algn="just">
              <a:buNone/>
            </a:pPr>
            <a:endParaRPr lang="en-US" sz="20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52AD9B88-90EF-EEFA-3452-735746A4B166}"/>
              </a:ext>
            </a:extLst>
          </p:cNvPr>
          <p:cNvSpPr>
            <a:spLocks noGrp="1"/>
          </p:cNvSpPr>
          <p:nvPr>
            <p:ph type="title"/>
          </p:nvPr>
        </p:nvSpPr>
        <p:spPr>
          <a:xfrm>
            <a:off x="451184" y="365126"/>
            <a:ext cx="8265695" cy="687638"/>
          </a:xfrm>
        </p:spPr>
        <p:txBody>
          <a:bodyPr>
            <a:noAutofit/>
          </a:bodyPr>
          <a:lstStyle/>
          <a:p>
            <a:r>
              <a:rPr lang="en-US" sz="3200" b="1" dirty="0">
                <a:latin typeface="Tenorite" panose="00000500000000000000" pitchFamily="2" charset="0"/>
              </a:rPr>
              <a:t>References and Citations</a:t>
            </a:r>
          </a:p>
        </p:txBody>
      </p:sp>
      <p:sp>
        <p:nvSpPr>
          <p:cNvPr id="4" name="Footer Placeholder 3">
            <a:extLst>
              <a:ext uri="{FF2B5EF4-FFF2-40B4-BE49-F238E27FC236}">
                <a16:creationId xmlns:a16="http://schemas.microsoft.com/office/drawing/2014/main" id="{72D35E9E-9A1C-108C-7875-9B404F6C2BAA}"/>
              </a:ext>
            </a:extLst>
          </p:cNvPr>
          <p:cNvSpPr>
            <a:spLocks noGrp="1"/>
          </p:cNvSpPr>
          <p:nvPr>
            <p:ph type="ftr" sz="quarter" idx="11"/>
          </p:nvPr>
        </p:nvSpPr>
        <p:spPr>
          <a:xfrm>
            <a:off x="538214" y="6179581"/>
            <a:ext cx="4672263" cy="365125"/>
          </a:xfrm>
        </p:spPr>
        <p:txBody>
          <a:bodyPr/>
          <a:lstStyle/>
          <a:p>
            <a:pPr algn="l"/>
            <a:r>
              <a:rPr lang="en-US" b="1" dirty="0">
                <a:latin typeface="Tenorite" panose="00000500000000000000" pitchFamily="2" charset="0"/>
              </a:rPr>
              <a:t>ECE-593: Fundamentals of Pre-Silicon Validation: </a:t>
            </a:r>
            <a:r>
              <a:rPr lang="en-US" b="1" dirty="0">
                <a:solidFill>
                  <a:schemeClr val="tx1"/>
                </a:solidFill>
                <a:latin typeface="Tenorite" panose="00000500000000000000" pitchFamily="2" charset="0"/>
              </a:rPr>
              <a:t>&lt;TEAM10&gt;</a:t>
            </a:r>
          </a:p>
        </p:txBody>
      </p:sp>
      <p:sp>
        <p:nvSpPr>
          <p:cNvPr id="5" name="Slide Number Placeholder 4">
            <a:extLst>
              <a:ext uri="{FF2B5EF4-FFF2-40B4-BE49-F238E27FC236}">
                <a16:creationId xmlns:a16="http://schemas.microsoft.com/office/drawing/2014/main" id="{A63C87A4-5981-4741-1286-A7CE16546DB9}"/>
              </a:ext>
            </a:extLst>
          </p:cNvPr>
          <p:cNvSpPr>
            <a:spLocks noGrp="1"/>
          </p:cNvSpPr>
          <p:nvPr>
            <p:ph type="sldNum" sz="quarter" idx="12"/>
          </p:nvPr>
        </p:nvSpPr>
        <p:spPr>
          <a:xfrm>
            <a:off x="6457950" y="6356351"/>
            <a:ext cx="2057400" cy="365125"/>
          </a:xfrm>
        </p:spPr>
        <p:txBody>
          <a:bodyPr/>
          <a:lstStyle/>
          <a:p>
            <a:fld id="{3AB4F8F5-7E28-4CCD-B37C-16288F737BD7}" type="slidenum">
              <a:rPr lang="en-US" smtClean="0"/>
              <a:t>27</a:t>
            </a:fld>
            <a:endParaRPr lang="en-US"/>
          </a:p>
        </p:txBody>
      </p:sp>
      <p:pic>
        <p:nvPicPr>
          <p:cNvPr id="6" name="Picture 5">
            <a:extLst>
              <a:ext uri="{FF2B5EF4-FFF2-40B4-BE49-F238E27FC236}">
                <a16:creationId xmlns:a16="http://schemas.microsoft.com/office/drawing/2014/main" id="{A0E36807-25F4-37B4-0114-2AD5E20D8197}"/>
              </a:ext>
            </a:extLst>
          </p:cNvPr>
          <p:cNvPicPr>
            <a:picLocks noChangeAspect="1"/>
          </p:cNvPicPr>
          <p:nvPr/>
        </p:nvPicPr>
        <p:blipFill>
          <a:blip r:embed="rId6"/>
          <a:stretch>
            <a:fillRect/>
          </a:stretch>
        </p:blipFill>
        <p:spPr>
          <a:xfrm>
            <a:off x="6864016" y="6239785"/>
            <a:ext cx="1852862" cy="505974"/>
          </a:xfrm>
          <a:prstGeom prst="rect">
            <a:avLst/>
          </a:prstGeom>
        </p:spPr>
      </p:pic>
      <p:cxnSp>
        <p:nvCxnSpPr>
          <p:cNvPr id="7" name="Straight Connector 6">
            <a:extLst>
              <a:ext uri="{FF2B5EF4-FFF2-40B4-BE49-F238E27FC236}">
                <a16:creationId xmlns:a16="http://schemas.microsoft.com/office/drawing/2014/main" id="{6814EC41-B600-0F1B-1139-329B5949D231}"/>
              </a:ext>
            </a:extLst>
          </p:cNvPr>
          <p:cNvCxnSpPr>
            <a:cxnSpLocks/>
          </p:cNvCxnSpPr>
          <p:nvPr/>
        </p:nvCxnSpPr>
        <p:spPr>
          <a:xfrm>
            <a:off x="454191" y="1167627"/>
            <a:ext cx="8235617"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4740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52378F-273F-F668-B929-96A5AE2E0D0D}"/>
            </a:ext>
          </a:extLst>
        </p:cNvPr>
        <p:cNvGrpSpPr/>
        <p:nvPr/>
      </p:nvGrpSpPr>
      <p:grpSpPr>
        <a:xfrm>
          <a:off x="0" y="0"/>
          <a:ext cx="0" cy="0"/>
          <a:chOff x="0" y="0"/>
          <a:chExt cx="0" cy="0"/>
        </a:xfrm>
      </p:grpSpPr>
      <p:sp>
        <p:nvSpPr>
          <p:cNvPr id="9" name="Content Placeholder 8">
            <a:extLst>
              <a:ext uri="{FF2B5EF4-FFF2-40B4-BE49-F238E27FC236}">
                <a16:creationId xmlns:a16="http://schemas.microsoft.com/office/drawing/2014/main" id="{71BEC647-63FB-7697-132F-47402DD5471B}"/>
              </a:ext>
            </a:extLst>
          </p:cNvPr>
          <p:cNvSpPr>
            <a:spLocks noGrp="1"/>
          </p:cNvSpPr>
          <p:nvPr>
            <p:ph idx="1"/>
          </p:nvPr>
        </p:nvSpPr>
        <p:spPr>
          <a:xfrm>
            <a:off x="4669537" y="1542282"/>
            <a:ext cx="4047341" cy="4697502"/>
          </a:xfrm>
        </p:spPr>
        <p:txBody>
          <a:bodyPr>
            <a:normAutofit/>
          </a:bodyPr>
          <a:lstStyle/>
          <a:p>
            <a:pPr marL="0" indent="0">
              <a:buNone/>
            </a:pPr>
            <a:r>
              <a:rPr lang="en-US" sz="2000" b="1" u="sng" dirty="0" err="1">
                <a:latin typeface="Times New Roman" panose="02020603050405020304" pitchFamily="18" charset="0"/>
                <a:cs typeface="Times New Roman" panose="02020603050405020304" pitchFamily="18" charset="0"/>
              </a:rPr>
              <a:t>Rakshith</a:t>
            </a:r>
            <a:r>
              <a:rPr lang="en-US" sz="2000" b="1" u="sng" dirty="0">
                <a:latin typeface="Times New Roman" panose="02020603050405020304" pitchFamily="18" charset="0"/>
                <a:cs typeface="Times New Roman" panose="02020603050405020304" pitchFamily="18" charset="0"/>
              </a:rPr>
              <a:t> </a:t>
            </a:r>
            <a:r>
              <a:rPr lang="en-US" sz="2000" b="1" u="sng" dirty="0" err="1">
                <a:latin typeface="Times New Roman" panose="02020603050405020304" pitchFamily="18" charset="0"/>
                <a:cs typeface="Times New Roman" panose="02020603050405020304" pitchFamily="18" charset="0"/>
              </a:rPr>
              <a:t>Rajashekara</a:t>
            </a:r>
            <a:r>
              <a:rPr lang="en-US" sz="2000" b="1" u="sng" dirty="0">
                <a:latin typeface="Times New Roman" panose="02020603050405020304" pitchFamily="18" charset="0"/>
                <a:cs typeface="Times New Roman" panose="02020603050405020304" pitchFamily="18" charset="0"/>
              </a:rPr>
              <a:t> </a:t>
            </a:r>
            <a:r>
              <a:rPr lang="en-US" sz="2000" b="1" u="sng" dirty="0" err="1">
                <a:latin typeface="Times New Roman" panose="02020603050405020304" pitchFamily="18" charset="0"/>
                <a:cs typeface="Times New Roman" panose="02020603050405020304" pitchFamily="18" charset="0"/>
              </a:rPr>
              <a:t>Bharadhwaj</a:t>
            </a:r>
            <a:endParaRPr lang="en-US" sz="2000" b="1" u="sng" dirty="0">
              <a:latin typeface="Times New Roman" panose="02020603050405020304" pitchFamily="18" charset="0"/>
              <a:cs typeface="Times New Roman" panose="02020603050405020304" pitchFamily="18" charset="0"/>
            </a:endParaRPr>
          </a:p>
          <a:p>
            <a:pPr marL="0" indent="0" algn="just">
              <a:lnSpc>
                <a:spcPct val="100000"/>
              </a:lnSpc>
              <a:spcBef>
                <a:spcPts val="0"/>
              </a:spcBef>
              <a:buNone/>
            </a:pPr>
            <a:r>
              <a:rPr lang="en-US" sz="2000" b="1" dirty="0">
                <a:latin typeface="Times New Roman" panose="02020603050405020304" pitchFamily="18" charset="0"/>
                <a:cs typeface="Times New Roman" panose="02020603050405020304" pitchFamily="18" charset="0"/>
              </a:rPr>
              <a:t>System Verilog</a:t>
            </a:r>
          </a:p>
          <a:p>
            <a:pPr lvl="1" algn="just">
              <a:lnSpc>
                <a:spcPct val="10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Flat Testbench</a:t>
            </a:r>
          </a:p>
          <a:p>
            <a:pPr marL="457200" lvl="1" indent="0" algn="just">
              <a:lnSpc>
                <a:spcPct val="100000"/>
              </a:lnSpc>
              <a:spcBef>
                <a:spcPts val="0"/>
              </a:spcBef>
              <a:buNone/>
            </a:pPr>
            <a:endParaRPr lang="en-US" sz="2000" dirty="0">
              <a:latin typeface="Times New Roman" panose="02020603050405020304" pitchFamily="18" charset="0"/>
              <a:cs typeface="Times New Roman" panose="02020603050405020304" pitchFamily="18" charset="0"/>
            </a:endParaRPr>
          </a:p>
          <a:p>
            <a:pPr marL="0" indent="0" defTabSz="457200">
              <a:lnSpc>
                <a:spcPct val="100000"/>
              </a:lnSpc>
              <a:spcBef>
                <a:spcPts val="0"/>
              </a:spcBef>
              <a:buFontTx/>
              <a:buNone/>
              <a:defRPr/>
            </a:pPr>
            <a:r>
              <a:rPr lang="en-US" sz="2000" b="1" dirty="0">
                <a:latin typeface="Times New Roman" panose="02020603050405020304" pitchFamily="18" charset="0"/>
                <a:cs typeface="Times New Roman" panose="02020603050405020304" pitchFamily="18" charset="0"/>
              </a:rPr>
              <a:t>Class Based Verification</a:t>
            </a:r>
          </a:p>
          <a:p>
            <a:pPr lvl="1" algn="just">
              <a:lnSpc>
                <a:spcPct val="100000"/>
              </a:lnSpc>
              <a:spcBef>
                <a:spcPts val="0"/>
              </a:spcBef>
              <a:buFont typeface="Wingdings" panose="05000000000000000000" pitchFamily="2" charset="2"/>
              <a:buChar char="Ø"/>
            </a:pPr>
            <a:r>
              <a:rPr kumimoji="0" lang="en-US" sz="20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Finalized RTL</a:t>
            </a:r>
          </a:p>
          <a:p>
            <a:pPr lvl="1" algn="just">
              <a:lnSpc>
                <a:spcPct val="100000"/>
              </a:lnSpc>
              <a:spcBef>
                <a:spcPts val="0"/>
              </a:spcBef>
              <a:buFont typeface="Wingdings" panose="05000000000000000000" pitchFamily="2" charset="2"/>
              <a:buChar char="Ø"/>
            </a:pPr>
            <a:r>
              <a:rPr kumimoji="0" lang="en-US" sz="20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Class based Testbench</a:t>
            </a:r>
          </a:p>
          <a:p>
            <a:pPr marL="457200" lvl="1" indent="0" algn="just">
              <a:lnSpc>
                <a:spcPct val="100000"/>
              </a:lnSpc>
              <a:spcBef>
                <a:spcPts val="0"/>
              </a:spcBef>
              <a:buNone/>
            </a:pPr>
            <a:endParaRPr kumimoji="0" lang="en-US" sz="20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UVM Verification Environment</a:t>
            </a:r>
          </a:p>
          <a:p>
            <a:pPr marL="742950" marR="0" lvl="1"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0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UVM Scoreboard</a:t>
            </a:r>
          </a:p>
          <a:p>
            <a:pPr marL="742950" marR="0" lvl="1"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000" dirty="0">
                <a:latin typeface="Times New Roman" panose="02020603050405020304" pitchFamily="18" charset="0"/>
                <a:cs typeface="Times New Roman" panose="02020603050405020304" pitchFamily="18" charset="0"/>
              </a:rPr>
              <a:t>Monitor</a:t>
            </a:r>
          </a:p>
          <a:p>
            <a:pPr marL="742950" marR="0" lvl="1"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000" dirty="0">
                <a:latin typeface="Times New Roman" panose="02020603050405020304" pitchFamily="18" charset="0"/>
                <a:cs typeface="Times New Roman" panose="02020603050405020304" pitchFamily="18" charset="0"/>
              </a:rPr>
              <a:t>TLM Communications</a:t>
            </a:r>
            <a:endParaRPr kumimoji="0" lang="en-US" sz="20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None/>
              <a:tabLst/>
              <a:defRPr/>
            </a:pPr>
            <a:endParaRPr lang="en-US" sz="2000" dirty="0">
              <a:latin typeface="Times New Roman" panose="02020603050405020304" pitchFamily="18" charset="0"/>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None/>
              <a:tabLst/>
              <a:defRPr/>
            </a:pPr>
            <a:endParaRPr lang="en-US" sz="2000" dirty="0">
              <a:latin typeface="Times New Roman" panose="02020603050405020304" pitchFamily="18" charset="0"/>
              <a:cs typeface="Times New Roman" panose="02020603050405020304" pitchFamily="18" charset="0"/>
            </a:endParaRPr>
          </a:p>
          <a:p>
            <a:pPr marL="0" indent="0">
              <a:lnSpc>
                <a:spcPct val="100000"/>
              </a:lnSpc>
              <a:spcBef>
                <a:spcPts val="0"/>
              </a:spcBef>
              <a:buNone/>
            </a:pPr>
            <a:endParaRPr lang="en-US" sz="20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52AD9B88-90EF-EEFA-3452-735746A4B166}"/>
              </a:ext>
            </a:extLst>
          </p:cNvPr>
          <p:cNvSpPr>
            <a:spLocks noGrp="1"/>
          </p:cNvSpPr>
          <p:nvPr>
            <p:ph type="title"/>
          </p:nvPr>
        </p:nvSpPr>
        <p:spPr>
          <a:xfrm>
            <a:off x="451184" y="365126"/>
            <a:ext cx="8265695" cy="687638"/>
          </a:xfrm>
        </p:spPr>
        <p:txBody>
          <a:bodyPr>
            <a:noAutofit/>
          </a:bodyPr>
          <a:lstStyle/>
          <a:p>
            <a:r>
              <a:rPr lang="en-US" sz="3200" b="1" dirty="0">
                <a:latin typeface="Tenorite" panose="00000500000000000000" pitchFamily="2" charset="0"/>
              </a:rPr>
              <a:t>Project Introduction</a:t>
            </a:r>
          </a:p>
        </p:txBody>
      </p:sp>
      <p:sp>
        <p:nvSpPr>
          <p:cNvPr id="4" name="Footer Placeholder 3">
            <a:extLst>
              <a:ext uri="{FF2B5EF4-FFF2-40B4-BE49-F238E27FC236}">
                <a16:creationId xmlns:a16="http://schemas.microsoft.com/office/drawing/2014/main" id="{72D35E9E-9A1C-108C-7875-9B404F6C2BAA}"/>
              </a:ext>
            </a:extLst>
          </p:cNvPr>
          <p:cNvSpPr>
            <a:spLocks noGrp="1"/>
          </p:cNvSpPr>
          <p:nvPr>
            <p:ph type="ftr" sz="quarter" idx="11"/>
          </p:nvPr>
        </p:nvSpPr>
        <p:spPr>
          <a:xfrm>
            <a:off x="538214" y="6179581"/>
            <a:ext cx="4672263" cy="365125"/>
          </a:xfrm>
        </p:spPr>
        <p:txBody>
          <a:bodyPr/>
          <a:lstStyle/>
          <a:p>
            <a:pPr algn="l"/>
            <a:r>
              <a:rPr lang="en-US" b="1" dirty="0">
                <a:latin typeface="Tenorite" panose="00000500000000000000" pitchFamily="2" charset="0"/>
              </a:rPr>
              <a:t>ECE-593: Fundamentals of Pre-Silicon Validation: </a:t>
            </a:r>
            <a:r>
              <a:rPr lang="en-US" b="1" dirty="0">
                <a:solidFill>
                  <a:schemeClr val="tx1"/>
                </a:solidFill>
                <a:latin typeface="Tenorite" panose="00000500000000000000" pitchFamily="2" charset="0"/>
              </a:rPr>
              <a:t>&lt;TEAM10&gt;</a:t>
            </a:r>
          </a:p>
        </p:txBody>
      </p:sp>
      <p:sp>
        <p:nvSpPr>
          <p:cNvPr id="5" name="Slide Number Placeholder 4">
            <a:extLst>
              <a:ext uri="{FF2B5EF4-FFF2-40B4-BE49-F238E27FC236}">
                <a16:creationId xmlns:a16="http://schemas.microsoft.com/office/drawing/2014/main" id="{A63C87A4-5981-4741-1286-A7CE16546DB9}"/>
              </a:ext>
            </a:extLst>
          </p:cNvPr>
          <p:cNvSpPr>
            <a:spLocks noGrp="1"/>
          </p:cNvSpPr>
          <p:nvPr>
            <p:ph type="sldNum" sz="quarter" idx="12"/>
          </p:nvPr>
        </p:nvSpPr>
        <p:spPr>
          <a:xfrm>
            <a:off x="6457950" y="6356351"/>
            <a:ext cx="2057400" cy="365125"/>
          </a:xfrm>
        </p:spPr>
        <p:txBody>
          <a:bodyPr/>
          <a:lstStyle/>
          <a:p>
            <a:fld id="{3AB4F8F5-7E28-4CCD-B37C-16288F737BD7}" type="slidenum">
              <a:rPr lang="en-US" smtClean="0"/>
              <a:t>3</a:t>
            </a:fld>
            <a:endParaRPr lang="en-US"/>
          </a:p>
        </p:txBody>
      </p:sp>
      <p:pic>
        <p:nvPicPr>
          <p:cNvPr id="6" name="Picture 5">
            <a:extLst>
              <a:ext uri="{FF2B5EF4-FFF2-40B4-BE49-F238E27FC236}">
                <a16:creationId xmlns:a16="http://schemas.microsoft.com/office/drawing/2014/main" id="{A0E36807-25F4-37B4-0114-2AD5E20D8197}"/>
              </a:ext>
            </a:extLst>
          </p:cNvPr>
          <p:cNvPicPr>
            <a:picLocks noChangeAspect="1"/>
          </p:cNvPicPr>
          <p:nvPr/>
        </p:nvPicPr>
        <p:blipFill>
          <a:blip r:embed="rId3"/>
          <a:stretch>
            <a:fillRect/>
          </a:stretch>
        </p:blipFill>
        <p:spPr>
          <a:xfrm>
            <a:off x="6864016" y="6239785"/>
            <a:ext cx="1852862" cy="505974"/>
          </a:xfrm>
          <a:prstGeom prst="rect">
            <a:avLst/>
          </a:prstGeom>
        </p:spPr>
      </p:pic>
      <p:cxnSp>
        <p:nvCxnSpPr>
          <p:cNvPr id="7" name="Straight Connector 6">
            <a:extLst>
              <a:ext uri="{FF2B5EF4-FFF2-40B4-BE49-F238E27FC236}">
                <a16:creationId xmlns:a16="http://schemas.microsoft.com/office/drawing/2014/main" id="{6814EC41-B600-0F1B-1139-329B5949D231}"/>
              </a:ext>
            </a:extLst>
          </p:cNvPr>
          <p:cNvCxnSpPr>
            <a:cxnSpLocks/>
          </p:cNvCxnSpPr>
          <p:nvPr/>
        </p:nvCxnSpPr>
        <p:spPr>
          <a:xfrm>
            <a:off x="454191" y="1167627"/>
            <a:ext cx="8235617"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 name="Content Placeholder 8">
            <a:extLst>
              <a:ext uri="{FF2B5EF4-FFF2-40B4-BE49-F238E27FC236}">
                <a16:creationId xmlns:a16="http://schemas.microsoft.com/office/drawing/2014/main" id="{DA370F7A-063D-F300-1B80-6A57550D0877}"/>
              </a:ext>
            </a:extLst>
          </p:cNvPr>
          <p:cNvSpPr txBox="1">
            <a:spLocks/>
          </p:cNvSpPr>
          <p:nvPr/>
        </p:nvSpPr>
        <p:spPr>
          <a:xfrm>
            <a:off x="825846" y="1542281"/>
            <a:ext cx="3972508" cy="4655210"/>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SzPct val="100000"/>
              <a:buFont typeface="Wingdings" panose="05000000000000000000" pitchFamily="2" charset="2"/>
              <a:buChar char="q"/>
              <a:defRPr sz="24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Wingdings" panose="05000000000000000000" pitchFamily="2" charset="2"/>
              <a:buChar char="q"/>
              <a:defRPr sz="20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Wingdings" panose="05000000000000000000" pitchFamily="2" charset="2"/>
              <a:buChar char="q"/>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Font typeface="Wingdings" panose="05000000000000000000" pitchFamily="2" charset="2"/>
              <a:buChar char="q"/>
              <a:defRPr sz="18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sz="2000" b="1" u="sng" dirty="0" err="1">
                <a:latin typeface="Times New Roman" panose="02020603050405020304" pitchFamily="18" charset="0"/>
                <a:cs typeface="Times New Roman" panose="02020603050405020304" pitchFamily="18" charset="0"/>
              </a:rPr>
              <a:t>Aadithyasingh</a:t>
            </a:r>
            <a:r>
              <a:rPr lang="en-US" sz="2000" b="1" u="sng" dirty="0">
                <a:latin typeface="Times New Roman" panose="02020603050405020304" pitchFamily="18" charset="0"/>
                <a:cs typeface="Times New Roman" panose="02020603050405020304" pitchFamily="18" charset="0"/>
              </a:rPr>
              <a:t> Chouhan</a:t>
            </a:r>
          </a:p>
          <a:p>
            <a:pPr marL="0" indent="0">
              <a:lnSpc>
                <a:spcPct val="100000"/>
              </a:lnSpc>
              <a:spcBef>
                <a:spcPts val="0"/>
              </a:spcBef>
              <a:buFont typeface="Wingdings" panose="05000000000000000000" pitchFamily="2" charset="2"/>
              <a:buNone/>
            </a:pPr>
            <a:r>
              <a:rPr lang="en-US" sz="2000" b="1" dirty="0">
                <a:latin typeface="Times New Roman" panose="02020603050405020304" pitchFamily="18" charset="0"/>
                <a:cs typeface="Times New Roman" panose="02020603050405020304" pitchFamily="18" charset="0"/>
              </a:rPr>
              <a:t>System Verilog</a:t>
            </a:r>
          </a:p>
          <a:p>
            <a:pPr lvl="1" algn="just">
              <a:lnSpc>
                <a:spcPct val="10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Design </a:t>
            </a:r>
          </a:p>
          <a:p>
            <a:pPr lvl="1" algn="just">
              <a:lnSpc>
                <a:spcPct val="10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FIFO Depth Calculation</a:t>
            </a:r>
          </a:p>
          <a:p>
            <a:pPr marL="457200" lvl="1" indent="0">
              <a:lnSpc>
                <a:spcPct val="100000"/>
              </a:lnSpc>
              <a:spcBef>
                <a:spcPts val="0"/>
              </a:spcBef>
              <a:buNone/>
            </a:pPr>
            <a:endParaRPr lang="en-US" sz="2000" dirty="0">
              <a:latin typeface="Times New Roman" panose="02020603050405020304" pitchFamily="18" charset="0"/>
              <a:cs typeface="Times New Roman" panose="02020603050405020304" pitchFamily="18" charset="0"/>
            </a:endParaRPr>
          </a:p>
          <a:p>
            <a:pPr marL="0" indent="0" defTabSz="457200">
              <a:lnSpc>
                <a:spcPct val="100000"/>
              </a:lnSpc>
              <a:spcBef>
                <a:spcPts val="0"/>
              </a:spcBef>
              <a:buFontTx/>
              <a:buNone/>
              <a:defRPr/>
            </a:pPr>
            <a:r>
              <a:rPr lang="en-US" sz="2000" b="1" dirty="0">
                <a:latin typeface="Times New Roman" panose="02020603050405020304" pitchFamily="18" charset="0"/>
                <a:cs typeface="Times New Roman" panose="02020603050405020304" pitchFamily="18" charset="0"/>
              </a:rPr>
              <a:t>Class Based Verification</a:t>
            </a:r>
          </a:p>
          <a:p>
            <a:pPr marL="742950" lvl="1" indent="-285750" defTabSz="457200">
              <a:lnSpc>
                <a:spcPct val="100000"/>
              </a:lnSpc>
              <a:spcBef>
                <a:spcPts val="0"/>
              </a:spcBef>
              <a:buSzTx/>
              <a:buFont typeface="Wingdings" panose="05000000000000000000" pitchFamily="2" charset="2"/>
              <a:buChar char="Ø"/>
              <a:defRPr/>
            </a:pPr>
            <a:r>
              <a:rPr lang="en-US" sz="2000" dirty="0">
                <a:latin typeface="Times New Roman" panose="02020603050405020304" pitchFamily="18" charset="0"/>
                <a:cs typeface="Times New Roman" panose="02020603050405020304" pitchFamily="18" charset="0"/>
              </a:rPr>
              <a:t>Generator</a:t>
            </a:r>
          </a:p>
          <a:p>
            <a:pPr marL="742950" lvl="1" indent="-285750" defTabSz="457200">
              <a:lnSpc>
                <a:spcPct val="100000"/>
              </a:lnSpc>
              <a:spcBef>
                <a:spcPts val="0"/>
              </a:spcBef>
              <a:buSzTx/>
              <a:buFont typeface="Wingdings" panose="05000000000000000000" pitchFamily="2" charset="2"/>
              <a:buChar char="Ø"/>
              <a:defRPr/>
            </a:pPr>
            <a:r>
              <a:rPr lang="en-US" sz="2000" dirty="0">
                <a:latin typeface="Times New Roman" panose="02020603050405020304" pitchFamily="18" charset="0"/>
                <a:cs typeface="Times New Roman" panose="02020603050405020304" pitchFamily="18" charset="0"/>
              </a:rPr>
              <a:t>Interface</a:t>
            </a:r>
          </a:p>
          <a:p>
            <a:pPr marL="742950" lvl="1" indent="-285750" defTabSz="457200">
              <a:lnSpc>
                <a:spcPct val="100000"/>
              </a:lnSpc>
              <a:spcBef>
                <a:spcPts val="0"/>
              </a:spcBef>
              <a:buSzTx/>
              <a:buFont typeface="Wingdings" panose="05000000000000000000" pitchFamily="2" charset="2"/>
              <a:buChar char="Ø"/>
              <a:defRPr/>
            </a:pPr>
            <a:r>
              <a:rPr lang="en-US" sz="2000" dirty="0">
                <a:latin typeface="Times New Roman" panose="02020603050405020304" pitchFamily="18" charset="0"/>
                <a:cs typeface="Times New Roman" panose="02020603050405020304" pitchFamily="18" charset="0"/>
              </a:rPr>
              <a:t>Environment</a:t>
            </a:r>
          </a:p>
          <a:p>
            <a:pPr marL="457200" lvl="1" indent="0" defTabSz="457200">
              <a:lnSpc>
                <a:spcPct val="100000"/>
              </a:lnSpc>
              <a:spcBef>
                <a:spcPts val="0"/>
              </a:spcBef>
              <a:buSzTx/>
              <a:buNone/>
              <a:defRPr/>
            </a:pPr>
            <a:endParaRPr lang="en-US" sz="2000" dirty="0">
              <a:latin typeface="Times New Roman" panose="02020603050405020304" pitchFamily="18" charset="0"/>
              <a:cs typeface="Times New Roman" panose="02020603050405020304" pitchFamily="18" charset="0"/>
            </a:endParaRPr>
          </a:p>
          <a:p>
            <a:pPr marL="0" indent="0" defTabSz="457200">
              <a:lnSpc>
                <a:spcPct val="100000"/>
              </a:lnSpc>
              <a:spcBef>
                <a:spcPts val="0"/>
              </a:spcBef>
              <a:buFontTx/>
              <a:buNone/>
              <a:defRPr/>
            </a:pPr>
            <a:r>
              <a:rPr lang="en-US" sz="2000" b="1" dirty="0">
                <a:latin typeface="Times New Roman" panose="02020603050405020304" pitchFamily="18" charset="0"/>
                <a:cs typeface="Times New Roman" panose="02020603050405020304" pitchFamily="18" charset="0"/>
              </a:rPr>
              <a:t>UVM Verification Environment</a:t>
            </a:r>
          </a:p>
          <a:p>
            <a:pPr marL="742950" lvl="1" indent="-285750" defTabSz="457200">
              <a:lnSpc>
                <a:spcPct val="100000"/>
              </a:lnSpc>
              <a:spcBef>
                <a:spcPts val="0"/>
              </a:spcBef>
              <a:buSzTx/>
              <a:buFont typeface="Wingdings" panose="05000000000000000000" pitchFamily="2" charset="2"/>
              <a:buChar char="Ø"/>
              <a:defRPr/>
            </a:pPr>
            <a:r>
              <a:rPr lang="en-US" sz="2000" dirty="0">
                <a:latin typeface="Times New Roman" panose="02020603050405020304" pitchFamily="18" charset="0"/>
                <a:cs typeface="Times New Roman" panose="02020603050405020304" pitchFamily="18" charset="0"/>
              </a:rPr>
              <a:t>Environment</a:t>
            </a:r>
          </a:p>
          <a:p>
            <a:pPr marL="742950" lvl="1" indent="-285750" defTabSz="457200">
              <a:lnSpc>
                <a:spcPct val="100000"/>
              </a:lnSpc>
              <a:spcBef>
                <a:spcPts val="0"/>
              </a:spcBef>
              <a:buSzTx/>
              <a:buFont typeface="Wingdings" panose="05000000000000000000" pitchFamily="2" charset="2"/>
              <a:buChar char="Ø"/>
              <a:defRPr/>
            </a:pPr>
            <a:r>
              <a:rPr lang="en-US" sz="2000" dirty="0">
                <a:latin typeface="Times New Roman" panose="02020603050405020304" pitchFamily="18" charset="0"/>
                <a:cs typeface="Times New Roman" panose="02020603050405020304" pitchFamily="18" charset="0"/>
              </a:rPr>
              <a:t>Interface</a:t>
            </a:r>
          </a:p>
          <a:p>
            <a:pPr marL="742950" lvl="1" indent="-285750" defTabSz="457200">
              <a:lnSpc>
                <a:spcPct val="100000"/>
              </a:lnSpc>
              <a:spcBef>
                <a:spcPts val="0"/>
              </a:spcBef>
              <a:buSzTx/>
              <a:buFont typeface="Wingdings" panose="05000000000000000000" pitchFamily="2" charset="2"/>
              <a:buChar char="Ø"/>
              <a:defRPr/>
            </a:pPr>
            <a:r>
              <a:rPr lang="en-US" sz="2000" dirty="0">
                <a:latin typeface="Times New Roman" panose="02020603050405020304" pitchFamily="18" charset="0"/>
                <a:cs typeface="Times New Roman" panose="02020603050405020304" pitchFamily="18" charset="0"/>
              </a:rPr>
              <a:t>Sequence</a:t>
            </a:r>
            <a:endParaRPr lang="en-US" sz="2000" b="1" u="sng" dirty="0">
              <a:latin typeface="Times New Roman" panose="02020603050405020304" pitchFamily="18" charset="0"/>
              <a:cs typeface="Times New Roman" panose="02020603050405020304" pitchFamily="18" charset="0"/>
            </a:endParaRPr>
          </a:p>
          <a:p>
            <a:pPr marL="457200" lvl="1" indent="0" defTabSz="457200">
              <a:lnSpc>
                <a:spcPct val="100000"/>
              </a:lnSpc>
              <a:spcBef>
                <a:spcPts val="0"/>
              </a:spcBef>
              <a:buSzTx/>
              <a:buFont typeface="Wingdings" panose="05000000000000000000" pitchFamily="2" charset="2"/>
              <a:buNone/>
              <a:defRPr/>
            </a:pPr>
            <a:endParaRPr lang="en-US" sz="2000" dirty="0">
              <a:latin typeface="Times New Roman" panose="02020603050405020304" pitchFamily="18" charset="0"/>
              <a:cs typeface="Times New Roman" panose="02020603050405020304" pitchFamily="18" charset="0"/>
            </a:endParaRPr>
          </a:p>
          <a:p>
            <a:pPr marL="0" indent="0" defTabSz="457200">
              <a:lnSpc>
                <a:spcPct val="100000"/>
              </a:lnSpc>
              <a:spcBef>
                <a:spcPts val="0"/>
              </a:spcBef>
              <a:buFont typeface="Wingdings" panose="05000000000000000000" pitchFamily="2" charset="2"/>
              <a:buNone/>
              <a:defRPr/>
            </a:pPr>
            <a:endParaRPr lang="en-US" sz="2000" dirty="0">
              <a:latin typeface="Times New Roman" panose="02020603050405020304" pitchFamily="18" charset="0"/>
              <a:cs typeface="Times New Roman" panose="02020603050405020304" pitchFamily="18" charset="0"/>
            </a:endParaRPr>
          </a:p>
          <a:p>
            <a:pPr marL="0" indent="0" defTabSz="457200">
              <a:lnSpc>
                <a:spcPct val="100000"/>
              </a:lnSpc>
              <a:spcBef>
                <a:spcPts val="0"/>
              </a:spcBef>
              <a:buFont typeface="Wingdings" panose="05000000000000000000" pitchFamily="2" charset="2"/>
              <a:buNone/>
              <a:defRPr/>
            </a:pPr>
            <a:endParaRPr lang="en-US" sz="2000" dirty="0">
              <a:latin typeface="Times New Roman" panose="02020603050405020304" pitchFamily="18" charset="0"/>
              <a:cs typeface="Times New Roman" panose="02020603050405020304" pitchFamily="18" charset="0"/>
            </a:endParaRPr>
          </a:p>
          <a:p>
            <a:pPr marL="0" indent="0">
              <a:lnSpc>
                <a:spcPct val="100000"/>
              </a:lnSpc>
              <a:spcBef>
                <a:spcPts val="0"/>
              </a:spcBef>
              <a:buFont typeface="Wingdings" panose="05000000000000000000" pitchFamily="2" charset="2"/>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9641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52378F-273F-F668-B929-96A5AE2E0D0D}"/>
            </a:ext>
          </a:extLst>
        </p:cNvPr>
        <p:cNvGrpSpPr/>
        <p:nvPr/>
      </p:nvGrpSpPr>
      <p:grpSpPr>
        <a:xfrm>
          <a:off x="0" y="0"/>
          <a:ext cx="0" cy="0"/>
          <a:chOff x="0" y="0"/>
          <a:chExt cx="0" cy="0"/>
        </a:xfrm>
      </p:grpSpPr>
      <p:sp>
        <p:nvSpPr>
          <p:cNvPr id="9" name="Content Placeholder 8">
            <a:extLst>
              <a:ext uri="{FF2B5EF4-FFF2-40B4-BE49-F238E27FC236}">
                <a16:creationId xmlns:a16="http://schemas.microsoft.com/office/drawing/2014/main" id="{71BEC647-63FB-7697-132F-47402DD5471B}"/>
              </a:ext>
            </a:extLst>
          </p:cNvPr>
          <p:cNvSpPr>
            <a:spLocks noGrp="1"/>
          </p:cNvSpPr>
          <p:nvPr>
            <p:ph idx="1"/>
          </p:nvPr>
        </p:nvSpPr>
        <p:spPr>
          <a:xfrm>
            <a:off x="4669538" y="1556612"/>
            <a:ext cx="3972508" cy="4318114"/>
          </a:xfrm>
        </p:spPr>
        <p:txBody>
          <a:bodyPr>
            <a:normAutofit/>
          </a:bodyPr>
          <a:lstStyle/>
          <a:p>
            <a:pPr marL="0" indent="0">
              <a:buNone/>
            </a:pPr>
            <a:r>
              <a:rPr lang="en-US" sz="2000" b="1" u="sng" dirty="0">
                <a:latin typeface="Times New Roman" panose="02020603050405020304" pitchFamily="18" charset="0"/>
                <a:cs typeface="Times New Roman" panose="02020603050405020304" pitchFamily="18" charset="0"/>
              </a:rPr>
              <a:t>Subramanya </a:t>
            </a:r>
            <a:r>
              <a:rPr lang="en-US" sz="2000" b="1" u="sng" dirty="0" err="1">
                <a:latin typeface="Times New Roman" panose="02020603050405020304" pitchFamily="18" charset="0"/>
                <a:cs typeface="Times New Roman" panose="02020603050405020304" pitchFamily="18" charset="0"/>
              </a:rPr>
              <a:t>Dhanajay</a:t>
            </a:r>
            <a:endParaRPr lang="en-US" sz="2000" b="1" u="sng" dirty="0">
              <a:latin typeface="Times New Roman" panose="02020603050405020304" pitchFamily="18" charset="0"/>
              <a:cs typeface="Times New Roman" panose="02020603050405020304" pitchFamily="18" charset="0"/>
            </a:endParaRPr>
          </a:p>
          <a:p>
            <a:pPr marL="0" indent="0" algn="just">
              <a:lnSpc>
                <a:spcPct val="100000"/>
              </a:lnSpc>
              <a:spcBef>
                <a:spcPts val="0"/>
              </a:spcBef>
              <a:buNone/>
            </a:pPr>
            <a:r>
              <a:rPr lang="en-US" sz="2000" b="1" dirty="0">
                <a:latin typeface="Times New Roman" panose="02020603050405020304" pitchFamily="18" charset="0"/>
                <a:cs typeface="Times New Roman" panose="02020603050405020304" pitchFamily="18" charset="0"/>
              </a:rPr>
              <a:t>System Verilog</a:t>
            </a:r>
          </a:p>
          <a:p>
            <a:pPr lvl="1" algn="just">
              <a:lnSpc>
                <a:spcPct val="10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FIFO Write</a:t>
            </a:r>
          </a:p>
          <a:p>
            <a:pPr marL="457200" lvl="1" indent="0" algn="just">
              <a:lnSpc>
                <a:spcPct val="100000"/>
              </a:lnSpc>
              <a:spcBef>
                <a:spcPts val="0"/>
              </a:spcBef>
              <a:buNone/>
            </a:pPr>
            <a:endParaRPr lang="en-US" sz="2000" dirty="0">
              <a:latin typeface="Times New Roman" panose="02020603050405020304" pitchFamily="18" charset="0"/>
              <a:cs typeface="Times New Roman" panose="02020603050405020304" pitchFamily="18" charset="0"/>
            </a:endParaRPr>
          </a:p>
          <a:p>
            <a:pPr marL="0" indent="0" defTabSz="457200">
              <a:lnSpc>
                <a:spcPct val="100000"/>
              </a:lnSpc>
              <a:spcBef>
                <a:spcPts val="0"/>
              </a:spcBef>
              <a:buFontTx/>
              <a:buNone/>
              <a:defRPr/>
            </a:pPr>
            <a:r>
              <a:rPr lang="en-US" sz="2000" b="1" dirty="0">
                <a:latin typeface="Times New Roman" panose="02020603050405020304" pitchFamily="18" charset="0"/>
                <a:cs typeface="Times New Roman" panose="02020603050405020304" pitchFamily="18" charset="0"/>
              </a:rPr>
              <a:t>Class Based Verification</a:t>
            </a:r>
          </a:p>
          <a:p>
            <a:pPr lvl="1" algn="just">
              <a:lnSpc>
                <a:spcPct val="100000"/>
              </a:lnSpc>
              <a:spcBef>
                <a:spcPts val="0"/>
              </a:spcBef>
              <a:buFont typeface="Wingdings" panose="05000000000000000000" pitchFamily="2" charset="2"/>
              <a:buChar char="Ø"/>
            </a:pPr>
            <a:r>
              <a:rPr kumimoji="0" lang="en-US" sz="20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Driver</a:t>
            </a:r>
          </a:p>
          <a:p>
            <a:pPr lvl="1" algn="just">
              <a:lnSpc>
                <a:spcPct val="10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Transaction</a:t>
            </a:r>
          </a:p>
          <a:p>
            <a:pPr lvl="1" algn="just">
              <a:lnSpc>
                <a:spcPct val="100000"/>
              </a:lnSpc>
              <a:spcBef>
                <a:spcPts val="0"/>
              </a:spcBef>
              <a:buFont typeface="Wingdings" panose="05000000000000000000" pitchFamily="2" charset="2"/>
              <a:buChar char="Ø"/>
            </a:pPr>
            <a:r>
              <a:rPr kumimoji="0" lang="en-US" sz="20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Scoreboard</a:t>
            </a:r>
          </a:p>
          <a:p>
            <a:pPr marL="457200" lvl="1" indent="0" algn="just">
              <a:lnSpc>
                <a:spcPct val="100000"/>
              </a:lnSpc>
              <a:spcBef>
                <a:spcPts val="0"/>
              </a:spcBef>
              <a:buNone/>
            </a:pPr>
            <a:endParaRPr kumimoji="0" lang="en-US" sz="20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UVM Verification Environment</a:t>
            </a:r>
          </a:p>
          <a:p>
            <a:pPr marL="742950" marR="0" lvl="1"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000" dirty="0">
                <a:latin typeface="Times New Roman" panose="02020603050405020304" pitchFamily="18" charset="0"/>
                <a:cs typeface="Times New Roman" panose="02020603050405020304" pitchFamily="18" charset="0"/>
              </a:rPr>
              <a:t>Sequence</a:t>
            </a:r>
          </a:p>
          <a:p>
            <a:pPr marL="742950" marR="0" lvl="1"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000" dirty="0">
                <a:latin typeface="Times New Roman" panose="02020603050405020304" pitchFamily="18" charset="0"/>
                <a:cs typeface="Times New Roman" panose="02020603050405020304" pitchFamily="18" charset="0"/>
              </a:rPr>
              <a:t>Sequencer</a:t>
            </a:r>
          </a:p>
          <a:p>
            <a:pPr marL="742950" marR="0" lvl="1"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000" dirty="0">
                <a:latin typeface="Times New Roman" panose="02020603050405020304" pitchFamily="18" charset="0"/>
                <a:cs typeface="Times New Roman" panose="02020603050405020304" pitchFamily="18" charset="0"/>
              </a:rPr>
              <a:t>Driver</a:t>
            </a:r>
          </a:p>
          <a:p>
            <a:pPr marL="742950" marR="0" lvl="1"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lang="en-US" sz="2000" dirty="0">
              <a:latin typeface="Times New Roman" panose="02020603050405020304" pitchFamily="18" charset="0"/>
              <a:cs typeface="Times New Roman" panose="02020603050405020304" pitchFamily="18" charset="0"/>
            </a:endParaRPr>
          </a:p>
          <a:p>
            <a:pPr marL="457200" marR="0" lvl="1" indent="0" algn="just" defTabSz="457200" rtl="0" eaLnBrk="1" fontAlgn="auto" latinLnBrk="0" hangingPunct="1">
              <a:lnSpc>
                <a:spcPct val="100000"/>
              </a:lnSpc>
              <a:spcBef>
                <a:spcPts val="0"/>
              </a:spcBef>
              <a:spcAft>
                <a:spcPts val="0"/>
              </a:spcAft>
              <a:buClrTx/>
              <a:buSzTx/>
              <a:buNone/>
              <a:tabLst/>
              <a:defRPr/>
            </a:pPr>
            <a:endParaRPr kumimoji="0" lang="en-US" sz="20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None/>
              <a:tabLst/>
              <a:defRPr/>
            </a:pPr>
            <a:endParaRPr lang="en-US" sz="2000" dirty="0">
              <a:latin typeface="Times New Roman" panose="02020603050405020304" pitchFamily="18" charset="0"/>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None/>
              <a:tabLst/>
              <a:defRPr/>
            </a:pPr>
            <a:endParaRPr lang="en-US" sz="2000" dirty="0">
              <a:latin typeface="Times New Roman" panose="02020603050405020304" pitchFamily="18" charset="0"/>
              <a:cs typeface="Times New Roman" panose="02020603050405020304" pitchFamily="18" charset="0"/>
            </a:endParaRPr>
          </a:p>
          <a:p>
            <a:pPr marL="0" indent="0">
              <a:lnSpc>
                <a:spcPct val="100000"/>
              </a:lnSpc>
              <a:spcBef>
                <a:spcPts val="0"/>
              </a:spcBef>
              <a:buNone/>
            </a:pPr>
            <a:endParaRPr lang="en-US" sz="20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52AD9B88-90EF-EEFA-3452-735746A4B166}"/>
              </a:ext>
            </a:extLst>
          </p:cNvPr>
          <p:cNvSpPr>
            <a:spLocks noGrp="1"/>
          </p:cNvSpPr>
          <p:nvPr>
            <p:ph type="title"/>
          </p:nvPr>
        </p:nvSpPr>
        <p:spPr>
          <a:xfrm>
            <a:off x="451184" y="365126"/>
            <a:ext cx="8265695" cy="687638"/>
          </a:xfrm>
        </p:spPr>
        <p:txBody>
          <a:bodyPr>
            <a:noAutofit/>
          </a:bodyPr>
          <a:lstStyle/>
          <a:p>
            <a:r>
              <a:rPr lang="en-US" sz="3200" b="1" dirty="0">
                <a:latin typeface="Tenorite" panose="00000500000000000000" pitchFamily="2" charset="0"/>
              </a:rPr>
              <a:t>Project Introduction</a:t>
            </a:r>
          </a:p>
        </p:txBody>
      </p:sp>
      <p:sp>
        <p:nvSpPr>
          <p:cNvPr id="4" name="Footer Placeholder 3">
            <a:extLst>
              <a:ext uri="{FF2B5EF4-FFF2-40B4-BE49-F238E27FC236}">
                <a16:creationId xmlns:a16="http://schemas.microsoft.com/office/drawing/2014/main" id="{72D35E9E-9A1C-108C-7875-9B404F6C2BAA}"/>
              </a:ext>
            </a:extLst>
          </p:cNvPr>
          <p:cNvSpPr>
            <a:spLocks noGrp="1"/>
          </p:cNvSpPr>
          <p:nvPr>
            <p:ph type="ftr" sz="quarter" idx="11"/>
          </p:nvPr>
        </p:nvSpPr>
        <p:spPr>
          <a:xfrm>
            <a:off x="538214" y="6179581"/>
            <a:ext cx="4672263" cy="365125"/>
          </a:xfrm>
        </p:spPr>
        <p:txBody>
          <a:bodyPr/>
          <a:lstStyle/>
          <a:p>
            <a:pPr algn="l"/>
            <a:r>
              <a:rPr lang="en-US" b="1" dirty="0">
                <a:latin typeface="Tenorite" panose="00000500000000000000" pitchFamily="2" charset="0"/>
              </a:rPr>
              <a:t>ECE-593: Fundamentals of Pre-Silicon Validation: </a:t>
            </a:r>
            <a:r>
              <a:rPr lang="en-US" b="1" dirty="0">
                <a:solidFill>
                  <a:schemeClr val="tx1"/>
                </a:solidFill>
                <a:latin typeface="Tenorite" panose="00000500000000000000" pitchFamily="2" charset="0"/>
              </a:rPr>
              <a:t>&lt;TEAM10&gt;</a:t>
            </a:r>
          </a:p>
        </p:txBody>
      </p:sp>
      <p:sp>
        <p:nvSpPr>
          <p:cNvPr id="5" name="Slide Number Placeholder 4">
            <a:extLst>
              <a:ext uri="{FF2B5EF4-FFF2-40B4-BE49-F238E27FC236}">
                <a16:creationId xmlns:a16="http://schemas.microsoft.com/office/drawing/2014/main" id="{A63C87A4-5981-4741-1286-A7CE16546DB9}"/>
              </a:ext>
            </a:extLst>
          </p:cNvPr>
          <p:cNvSpPr>
            <a:spLocks noGrp="1"/>
          </p:cNvSpPr>
          <p:nvPr>
            <p:ph type="sldNum" sz="quarter" idx="12"/>
          </p:nvPr>
        </p:nvSpPr>
        <p:spPr>
          <a:xfrm>
            <a:off x="6457950" y="6356351"/>
            <a:ext cx="2057400" cy="365125"/>
          </a:xfrm>
        </p:spPr>
        <p:txBody>
          <a:bodyPr/>
          <a:lstStyle/>
          <a:p>
            <a:fld id="{3AB4F8F5-7E28-4CCD-B37C-16288F737BD7}" type="slidenum">
              <a:rPr lang="en-US" smtClean="0"/>
              <a:t>4</a:t>
            </a:fld>
            <a:endParaRPr lang="en-US"/>
          </a:p>
        </p:txBody>
      </p:sp>
      <p:pic>
        <p:nvPicPr>
          <p:cNvPr id="6" name="Picture 5">
            <a:extLst>
              <a:ext uri="{FF2B5EF4-FFF2-40B4-BE49-F238E27FC236}">
                <a16:creationId xmlns:a16="http://schemas.microsoft.com/office/drawing/2014/main" id="{A0E36807-25F4-37B4-0114-2AD5E20D8197}"/>
              </a:ext>
            </a:extLst>
          </p:cNvPr>
          <p:cNvPicPr>
            <a:picLocks noChangeAspect="1"/>
          </p:cNvPicPr>
          <p:nvPr/>
        </p:nvPicPr>
        <p:blipFill>
          <a:blip r:embed="rId3"/>
          <a:stretch>
            <a:fillRect/>
          </a:stretch>
        </p:blipFill>
        <p:spPr>
          <a:xfrm>
            <a:off x="6864016" y="6239785"/>
            <a:ext cx="1852862" cy="505974"/>
          </a:xfrm>
          <a:prstGeom prst="rect">
            <a:avLst/>
          </a:prstGeom>
        </p:spPr>
      </p:pic>
      <p:cxnSp>
        <p:nvCxnSpPr>
          <p:cNvPr id="7" name="Straight Connector 6">
            <a:extLst>
              <a:ext uri="{FF2B5EF4-FFF2-40B4-BE49-F238E27FC236}">
                <a16:creationId xmlns:a16="http://schemas.microsoft.com/office/drawing/2014/main" id="{6814EC41-B600-0F1B-1139-329B5949D231}"/>
              </a:ext>
            </a:extLst>
          </p:cNvPr>
          <p:cNvCxnSpPr>
            <a:cxnSpLocks/>
          </p:cNvCxnSpPr>
          <p:nvPr/>
        </p:nvCxnSpPr>
        <p:spPr>
          <a:xfrm>
            <a:off x="454191" y="1167627"/>
            <a:ext cx="8235617"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 name="Content Placeholder 8">
            <a:extLst>
              <a:ext uri="{FF2B5EF4-FFF2-40B4-BE49-F238E27FC236}">
                <a16:creationId xmlns:a16="http://schemas.microsoft.com/office/drawing/2014/main" id="{DA370F7A-063D-F300-1B80-6A57550D0877}"/>
              </a:ext>
            </a:extLst>
          </p:cNvPr>
          <p:cNvSpPr txBox="1">
            <a:spLocks/>
          </p:cNvSpPr>
          <p:nvPr/>
        </p:nvSpPr>
        <p:spPr>
          <a:xfrm>
            <a:off x="781050" y="1709059"/>
            <a:ext cx="3693414" cy="4318115"/>
          </a:xfrm>
          <a:prstGeom prst="rect">
            <a:avLst/>
          </a:prstGeom>
        </p:spPr>
        <p:txBody>
          <a:bodyPr vert="horz" lIns="91440" tIns="45720" rIns="91440" bIns="45720" rtlCol="0">
            <a:normAutofit lnSpcReduction="10000"/>
          </a:bodyPr>
          <a:lstStyle>
            <a:lvl1pPr marL="457200" indent="-457200" algn="l"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SzPct val="100000"/>
              <a:buFont typeface="Wingdings" panose="05000000000000000000" pitchFamily="2" charset="2"/>
              <a:buChar char="q"/>
              <a:defRPr sz="24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Wingdings" panose="05000000000000000000" pitchFamily="2" charset="2"/>
              <a:buChar char="q"/>
              <a:defRPr sz="20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Wingdings" panose="05000000000000000000" pitchFamily="2" charset="2"/>
              <a:buChar char="q"/>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Font typeface="Wingdings" panose="05000000000000000000" pitchFamily="2" charset="2"/>
              <a:buChar char="q"/>
              <a:defRPr sz="18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sz="2000" b="1" u="sng" dirty="0">
                <a:latin typeface="Times New Roman" panose="02020603050405020304" pitchFamily="18" charset="0"/>
                <a:cs typeface="Times New Roman" panose="02020603050405020304" pitchFamily="18" charset="0"/>
              </a:rPr>
              <a:t>Moulya Raju </a:t>
            </a:r>
          </a:p>
          <a:p>
            <a:pPr marL="0" indent="0">
              <a:lnSpc>
                <a:spcPct val="100000"/>
              </a:lnSpc>
              <a:spcBef>
                <a:spcPts val="0"/>
              </a:spcBef>
              <a:buFont typeface="Wingdings" panose="05000000000000000000" pitchFamily="2" charset="2"/>
              <a:buNone/>
            </a:pPr>
            <a:r>
              <a:rPr lang="en-US" sz="2000" b="1" dirty="0">
                <a:latin typeface="Times New Roman" panose="02020603050405020304" pitchFamily="18" charset="0"/>
                <a:cs typeface="Times New Roman" panose="02020603050405020304" pitchFamily="18" charset="0"/>
              </a:rPr>
              <a:t>System Verilog</a:t>
            </a:r>
          </a:p>
          <a:p>
            <a:pPr lvl="1">
              <a:lnSpc>
                <a:spcPct val="10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Top Design</a:t>
            </a:r>
          </a:p>
          <a:p>
            <a:pPr marL="457200" lvl="1" indent="0">
              <a:lnSpc>
                <a:spcPct val="100000"/>
              </a:lnSpc>
              <a:spcBef>
                <a:spcPts val="0"/>
              </a:spcBef>
              <a:buNone/>
            </a:pPr>
            <a:endParaRPr lang="en-US" sz="2000" dirty="0">
              <a:latin typeface="Times New Roman" panose="02020603050405020304" pitchFamily="18" charset="0"/>
              <a:cs typeface="Times New Roman" panose="02020603050405020304" pitchFamily="18" charset="0"/>
            </a:endParaRPr>
          </a:p>
          <a:p>
            <a:pPr marL="0" indent="0" defTabSz="457200">
              <a:lnSpc>
                <a:spcPct val="100000"/>
              </a:lnSpc>
              <a:spcBef>
                <a:spcPts val="0"/>
              </a:spcBef>
              <a:buFontTx/>
              <a:buNone/>
              <a:defRPr/>
            </a:pPr>
            <a:r>
              <a:rPr lang="en-US" sz="2000" b="1" dirty="0">
                <a:latin typeface="Times New Roman" panose="02020603050405020304" pitchFamily="18" charset="0"/>
                <a:cs typeface="Times New Roman" panose="02020603050405020304" pitchFamily="18" charset="0"/>
              </a:rPr>
              <a:t>Class Based Verification</a:t>
            </a:r>
          </a:p>
          <a:p>
            <a:pPr marL="742950" lvl="1" indent="-285750" defTabSz="457200">
              <a:lnSpc>
                <a:spcPct val="100000"/>
              </a:lnSpc>
              <a:spcBef>
                <a:spcPts val="0"/>
              </a:spcBef>
              <a:buSzTx/>
              <a:buFont typeface="Wingdings" panose="05000000000000000000" pitchFamily="2" charset="2"/>
              <a:buChar char="Ø"/>
              <a:defRPr/>
            </a:pPr>
            <a:r>
              <a:rPr lang="en-US" sz="2000" dirty="0">
                <a:latin typeface="Times New Roman" panose="02020603050405020304" pitchFamily="18" charset="0"/>
                <a:cs typeface="Times New Roman" panose="02020603050405020304" pitchFamily="18" charset="0"/>
              </a:rPr>
              <a:t>Randomized Test cases</a:t>
            </a:r>
          </a:p>
          <a:p>
            <a:pPr marL="742950" lvl="1" indent="-285750" defTabSz="457200">
              <a:lnSpc>
                <a:spcPct val="100000"/>
              </a:lnSpc>
              <a:spcBef>
                <a:spcPts val="0"/>
              </a:spcBef>
              <a:buSzTx/>
              <a:buFont typeface="Wingdings" panose="05000000000000000000" pitchFamily="2" charset="2"/>
              <a:buChar char="Ø"/>
              <a:defRPr/>
            </a:pPr>
            <a:r>
              <a:rPr lang="en-US" sz="2000" dirty="0">
                <a:latin typeface="Times New Roman" panose="02020603050405020304" pitchFamily="18" charset="0"/>
                <a:cs typeface="Times New Roman" panose="02020603050405020304" pitchFamily="18" charset="0"/>
              </a:rPr>
              <a:t>Constraints and Coverage</a:t>
            </a:r>
          </a:p>
          <a:p>
            <a:pPr marL="742950" lvl="1" indent="-285750" defTabSz="457200">
              <a:lnSpc>
                <a:spcPct val="100000"/>
              </a:lnSpc>
              <a:spcBef>
                <a:spcPts val="0"/>
              </a:spcBef>
              <a:buSzTx/>
              <a:buFont typeface="Wingdings" panose="05000000000000000000" pitchFamily="2" charset="2"/>
              <a:buChar char="Ø"/>
              <a:defRPr/>
            </a:pPr>
            <a:r>
              <a:rPr lang="en-US" sz="2000" dirty="0">
                <a:latin typeface="Times New Roman" panose="02020603050405020304" pitchFamily="18" charset="0"/>
                <a:cs typeface="Times New Roman" panose="02020603050405020304" pitchFamily="18" charset="0"/>
              </a:rPr>
              <a:t>Verification Document</a:t>
            </a:r>
          </a:p>
          <a:p>
            <a:pPr marL="457200" lvl="1" indent="0" defTabSz="457200">
              <a:lnSpc>
                <a:spcPct val="100000"/>
              </a:lnSpc>
              <a:spcBef>
                <a:spcPts val="0"/>
              </a:spcBef>
              <a:buSzTx/>
              <a:buNone/>
              <a:defRPr/>
            </a:pPr>
            <a:endParaRPr lang="en-US" sz="2000" dirty="0">
              <a:latin typeface="Times New Roman" panose="02020603050405020304" pitchFamily="18" charset="0"/>
              <a:cs typeface="Times New Roman" panose="02020603050405020304" pitchFamily="18" charset="0"/>
            </a:endParaRPr>
          </a:p>
          <a:p>
            <a:pPr marL="0" indent="0" defTabSz="457200">
              <a:lnSpc>
                <a:spcPct val="100000"/>
              </a:lnSpc>
              <a:spcBef>
                <a:spcPts val="0"/>
              </a:spcBef>
              <a:buFontTx/>
              <a:buNone/>
              <a:defRPr/>
            </a:pPr>
            <a:r>
              <a:rPr lang="en-US" sz="2000" b="1" dirty="0">
                <a:latin typeface="Times New Roman" panose="02020603050405020304" pitchFamily="18" charset="0"/>
                <a:cs typeface="Times New Roman" panose="02020603050405020304" pitchFamily="18" charset="0"/>
              </a:rPr>
              <a:t>UVM Verification Environment</a:t>
            </a:r>
          </a:p>
          <a:p>
            <a:pPr marL="742950" lvl="1" indent="-285750" defTabSz="457200">
              <a:lnSpc>
                <a:spcPct val="100000"/>
              </a:lnSpc>
              <a:spcBef>
                <a:spcPts val="0"/>
              </a:spcBef>
              <a:buSzTx/>
              <a:buFont typeface="Wingdings" panose="05000000000000000000" pitchFamily="2" charset="2"/>
              <a:buChar char="Ø"/>
              <a:defRPr/>
            </a:pPr>
            <a:r>
              <a:rPr lang="en-US" sz="2000" dirty="0">
                <a:latin typeface="Times New Roman" panose="02020603050405020304" pitchFamily="18" charset="0"/>
                <a:cs typeface="Times New Roman" panose="02020603050405020304" pitchFamily="18" charset="0"/>
              </a:rPr>
              <a:t>Coverage</a:t>
            </a:r>
          </a:p>
          <a:p>
            <a:pPr marL="742950" lvl="1" indent="-285750" defTabSz="457200">
              <a:lnSpc>
                <a:spcPct val="100000"/>
              </a:lnSpc>
              <a:spcBef>
                <a:spcPts val="0"/>
              </a:spcBef>
              <a:buSzTx/>
              <a:buFont typeface="Wingdings" panose="05000000000000000000" pitchFamily="2" charset="2"/>
              <a:buChar char="Ø"/>
              <a:defRPr/>
            </a:pPr>
            <a:r>
              <a:rPr lang="en-US" sz="2000" dirty="0">
                <a:latin typeface="Times New Roman" panose="02020603050405020304" pitchFamily="18" charset="0"/>
                <a:cs typeface="Times New Roman" panose="02020603050405020304" pitchFamily="18" charset="0"/>
              </a:rPr>
              <a:t>Verification Document</a:t>
            </a:r>
          </a:p>
          <a:p>
            <a:pPr marL="742950" lvl="1" indent="-285750" defTabSz="457200">
              <a:lnSpc>
                <a:spcPct val="100000"/>
              </a:lnSpc>
              <a:spcBef>
                <a:spcPts val="0"/>
              </a:spcBef>
              <a:buSzTx/>
              <a:buFont typeface="Wingdings" panose="05000000000000000000" pitchFamily="2" charset="2"/>
              <a:buChar char="Ø"/>
              <a:defRPr/>
            </a:pPr>
            <a:r>
              <a:rPr lang="en-US" sz="2000" dirty="0">
                <a:latin typeface="Times New Roman" panose="02020603050405020304" pitchFamily="18" charset="0"/>
                <a:cs typeface="Times New Roman" panose="02020603050405020304" pitchFamily="18" charset="0"/>
              </a:rPr>
              <a:t>Presentation Document</a:t>
            </a:r>
          </a:p>
          <a:p>
            <a:pPr marL="742950" lvl="1" indent="-285750" defTabSz="457200">
              <a:lnSpc>
                <a:spcPct val="100000"/>
              </a:lnSpc>
              <a:spcBef>
                <a:spcPts val="0"/>
              </a:spcBef>
              <a:buSzTx/>
              <a:buFont typeface="Wingdings" panose="05000000000000000000" pitchFamily="2" charset="2"/>
              <a:buChar char="Ø"/>
              <a:defRPr/>
            </a:pPr>
            <a:r>
              <a:rPr lang="en-US" sz="2000" dirty="0">
                <a:latin typeface="Times New Roman" panose="02020603050405020304" pitchFamily="18" charset="0"/>
                <a:cs typeface="Times New Roman" panose="02020603050405020304" pitchFamily="18" charset="0"/>
              </a:rPr>
              <a:t>Git releases</a:t>
            </a:r>
          </a:p>
          <a:p>
            <a:pPr marL="0" indent="0">
              <a:buFont typeface="Wingdings" panose="05000000000000000000" pitchFamily="2" charset="2"/>
              <a:buNone/>
            </a:pPr>
            <a:endParaRPr lang="en-US" sz="2000" b="1" u="sng" dirty="0">
              <a:latin typeface="Times New Roman" panose="02020603050405020304" pitchFamily="18" charset="0"/>
              <a:cs typeface="Times New Roman" panose="02020603050405020304" pitchFamily="18" charset="0"/>
            </a:endParaRPr>
          </a:p>
          <a:p>
            <a:pPr marL="457200" lvl="1" indent="0" defTabSz="457200">
              <a:lnSpc>
                <a:spcPct val="100000"/>
              </a:lnSpc>
              <a:spcBef>
                <a:spcPts val="0"/>
              </a:spcBef>
              <a:buSzTx/>
              <a:buFont typeface="Wingdings" panose="05000000000000000000" pitchFamily="2" charset="2"/>
              <a:buNone/>
              <a:defRPr/>
            </a:pPr>
            <a:endParaRPr lang="en-US" sz="2000" dirty="0">
              <a:latin typeface="Times New Roman" panose="02020603050405020304" pitchFamily="18" charset="0"/>
              <a:cs typeface="Times New Roman" panose="02020603050405020304" pitchFamily="18" charset="0"/>
            </a:endParaRPr>
          </a:p>
          <a:p>
            <a:pPr marL="0" indent="0" defTabSz="457200">
              <a:lnSpc>
                <a:spcPct val="100000"/>
              </a:lnSpc>
              <a:spcBef>
                <a:spcPts val="0"/>
              </a:spcBef>
              <a:buFont typeface="Wingdings" panose="05000000000000000000" pitchFamily="2" charset="2"/>
              <a:buNone/>
              <a:defRPr/>
            </a:pPr>
            <a:endParaRPr lang="en-US" sz="2000" dirty="0">
              <a:latin typeface="Times New Roman" panose="02020603050405020304" pitchFamily="18" charset="0"/>
              <a:cs typeface="Times New Roman" panose="02020603050405020304" pitchFamily="18" charset="0"/>
            </a:endParaRPr>
          </a:p>
          <a:p>
            <a:pPr marL="0" indent="0" defTabSz="457200">
              <a:lnSpc>
                <a:spcPct val="100000"/>
              </a:lnSpc>
              <a:spcBef>
                <a:spcPts val="0"/>
              </a:spcBef>
              <a:buFont typeface="Wingdings" panose="05000000000000000000" pitchFamily="2" charset="2"/>
              <a:buNone/>
              <a:defRPr/>
            </a:pPr>
            <a:endParaRPr lang="en-US" sz="2000" dirty="0">
              <a:latin typeface="Times New Roman" panose="02020603050405020304" pitchFamily="18" charset="0"/>
              <a:cs typeface="Times New Roman" panose="02020603050405020304" pitchFamily="18" charset="0"/>
            </a:endParaRPr>
          </a:p>
          <a:p>
            <a:pPr marL="0" indent="0">
              <a:lnSpc>
                <a:spcPct val="100000"/>
              </a:lnSpc>
              <a:spcBef>
                <a:spcPts val="0"/>
              </a:spcBef>
              <a:buFont typeface="Wingdings" panose="05000000000000000000" pitchFamily="2" charset="2"/>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5024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52378F-273F-F668-B929-96A5AE2E0D0D}"/>
            </a:ext>
          </a:extLst>
        </p:cNvPr>
        <p:cNvGrpSpPr/>
        <p:nvPr/>
      </p:nvGrpSpPr>
      <p:grpSpPr>
        <a:xfrm>
          <a:off x="0" y="0"/>
          <a:ext cx="0" cy="0"/>
          <a:chOff x="0" y="0"/>
          <a:chExt cx="0" cy="0"/>
        </a:xfrm>
      </p:grpSpPr>
      <p:sp>
        <p:nvSpPr>
          <p:cNvPr id="9" name="Content Placeholder 8">
            <a:extLst>
              <a:ext uri="{FF2B5EF4-FFF2-40B4-BE49-F238E27FC236}">
                <a16:creationId xmlns:a16="http://schemas.microsoft.com/office/drawing/2014/main" id="{71BEC647-63FB-7697-132F-47402DD5471B}"/>
              </a:ext>
            </a:extLst>
          </p:cNvPr>
          <p:cNvSpPr>
            <a:spLocks noGrp="1"/>
          </p:cNvSpPr>
          <p:nvPr>
            <p:ph idx="1"/>
          </p:nvPr>
        </p:nvSpPr>
        <p:spPr>
          <a:xfrm>
            <a:off x="628649" y="1445343"/>
            <a:ext cx="7886700" cy="4619374"/>
          </a:xfrm>
        </p:spPr>
        <p:txBody>
          <a:bodyPr>
            <a:normAutofit/>
          </a:bodyPr>
          <a:lstStyle/>
          <a:p>
            <a:pPr algn="just"/>
            <a:r>
              <a:rPr lang="en-US" sz="2000" dirty="0">
                <a:latin typeface="Times New Roman" panose="02020603050405020304" pitchFamily="18" charset="0"/>
                <a:cs typeface="Times New Roman" panose="02020603050405020304" pitchFamily="18" charset="0"/>
              </a:rPr>
              <a:t>The Asynchronous FIFO (First-In-First-Out) is a type of memory buffer used in digital systems to transfer data between two clock domains operating at different frequencies. It ensures smooth data transfer while handling clock domain crossing issues.</a:t>
            </a:r>
          </a:p>
          <a:p>
            <a:pPr algn="just"/>
            <a:r>
              <a:rPr lang="en-US" sz="2000" dirty="0">
                <a:latin typeface="Times New Roman" panose="02020603050405020304" pitchFamily="18" charset="0"/>
                <a:cs typeface="Times New Roman" panose="02020603050405020304" pitchFamily="18" charset="0"/>
              </a:rPr>
              <a:t>The design typically consists of write and read pointers, memory storage, control logic for full and empty flags, and synchronization mechanisms to prevent metastability when transferring control signals between clock domains</a:t>
            </a:r>
          </a:p>
          <a:p>
            <a:pPr algn="just"/>
            <a:r>
              <a:rPr lang="en-US" sz="2000" dirty="0">
                <a:latin typeface="Times New Roman" panose="02020603050405020304" pitchFamily="18" charset="0"/>
                <a:cs typeface="Times New Roman" panose="02020603050405020304" pitchFamily="18" charset="0"/>
              </a:rPr>
              <a:t>Asynchronous FIFOs are widely used in high-speed communication interfaces, data buffering between different clock domains in FPGA and ASIC designs, and in systems requiring reliable data transfer with varying clock rates.</a:t>
            </a:r>
          </a:p>
          <a:p>
            <a:pPr algn="just"/>
            <a:r>
              <a:rPr lang="en-US" sz="2000" dirty="0">
                <a:latin typeface="Times New Roman" panose="02020603050405020304" pitchFamily="18" charset="0"/>
                <a:cs typeface="Times New Roman" panose="02020603050405020304" pitchFamily="18" charset="0"/>
              </a:rPr>
              <a:t>The primary challenges include metastability, pointer synchronization, and ensuring data integrity. These are addressed using Gray-coded pointers, dual-port memory, and proper synchronizer circuits.</a:t>
            </a:r>
          </a:p>
          <a:p>
            <a:pPr marL="0" indent="0" algn="just">
              <a:buNone/>
            </a:pPr>
            <a:endParaRPr lang="en-US" sz="24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52AD9B88-90EF-EEFA-3452-735746A4B166}"/>
              </a:ext>
            </a:extLst>
          </p:cNvPr>
          <p:cNvSpPr>
            <a:spLocks noGrp="1"/>
          </p:cNvSpPr>
          <p:nvPr>
            <p:ph type="title"/>
          </p:nvPr>
        </p:nvSpPr>
        <p:spPr>
          <a:xfrm>
            <a:off x="451184" y="365126"/>
            <a:ext cx="8265695" cy="687638"/>
          </a:xfrm>
        </p:spPr>
        <p:txBody>
          <a:bodyPr>
            <a:noAutofit/>
          </a:bodyPr>
          <a:lstStyle/>
          <a:p>
            <a:r>
              <a:rPr lang="en-US" sz="3200" b="1" dirty="0">
                <a:latin typeface="Tenorite" panose="00000500000000000000" pitchFamily="2" charset="0"/>
              </a:rPr>
              <a:t>Project Introduction</a:t>
            </a:r>
          </a:p>
        </p:txBody>
      </p:sp>
      <p:sp>
        <p:nvSpPr>
          <p:cNvPr id="4" name="Footer Placeholder 3">
            <a:extLst>
              <a:ext uri="{FF2B5EF4-FFF2-40B4-BE49-F238E27FC236}">
                <a16:creationId xmlns:a16="http://schemas.microsoft.com/office/drawing/2014/main" id="{72D35E9E-9A1C-108C-7875-9B404F6C2BAA}"/>
              </a:ext>
            </a:extLst>
          </p:cNvPr>
          <p:cNvSpPr>
            <a:spLocks noGrp="1"/>
          </p:cNvSpPr>
          <p:nvPr>
            <p:ph type="ftr" sz="quarter" idx="11"/>
          </p:nvPr>
        </p:nvSpPr>
        <p:spPr>
          <a:xfrm>
            <a:off x="538214" y="6179581"/>
            <a:ext cx="4672263" cy="365125"/>
          </a:xfrm>
        </p:spPr>
        <p:txBody>
          <a:bodyPr/>
          <a:lstStyle/>
          <a:p>
            <a:pPr algn="l"/>
            <a:r>
              <a:rPr lang="en-US" b="1" dirty="0">
                <a:latin typeface="Tenorite" panose="00000500000000000000" pitchFamily="2" charset="0"/>
              </a:rPr>
              <a:t>ECE-593: Fundamentals of Pre-Silicon Validation: </a:t>
            </a:r>
            <a:r>
              <a:rPr lang="en-US" b="1" dirty="0">
                <a:solidFill>
                  <a:schemeClr val="tx1"/>
                </a:solidFill>
                <a:latin typeface="Tenorite" panose="00000500000000000000" pitchFamily="2" charset="0"/>
              </a:rPr>
              <a:t>&lt;TEAM10&gt;</a:t>
            </a:r>
          </a:p>
        </p:txBody>
      </p:sp>
      <p:sp>
        <p:nvSpPr>
          <p:cNvPr id="5" name="Slide Number Placeholder 4">
            <a:extLst>
              <a:ext uri="{FF2B5EF4-FFF2-40B4-BE49-F238E27FC236}">
                <a16:creationId xmlns:a16="http://schemas.microsoft.com/office/drawing/2014/main" id="{A63C87A4-5981-4741-1286-A7CE16546DB9}"/>
              </a:ext>
            </a:extLst>
          </p:cNvPr>
          <p:cNvSpPr>
            <a:spLocks noGrp="1"/>
          </p:cNvSpPr>
          <p:nvPr>
            <p:ph type="sldNum" sz="quarter" idx="12"/>
          </p:nvPr>
        </p:nvSpPr>
        <p:spPr>
          <a:xfrm>
            <a:off x="6457950" y="6356351"/>
            <a:ext cx="2057400" cy="365125"/>
          </a:xfrm>
        </p:spPr>
        <p:txBody>
          <a:bodyPr/>
          <a:lstStyle/>
          <a:p>
            <a:fld id="{3AB4F8F5-7E28-4CCD-B37C-16288F737BD7}" type="slidenum">
              <a:rPr lang="en-US" smtClean="0"/>
              <a:t>5</a:t>
            </a:fld>
            <a:endParaRPr lang="en-US"/>
          </a:p>
        </p:txBody>
      </p:sp>
      <p:pic>
        <p:nvPicPr>
          <p:cNvPr id="6" name="Picture 5">
            <a:extLst>
              <a:ext uri="{FF2B5EF4-FFF2-40B4-BE49-F238E27FC236}">
                <a16:creationId xmlns:a16="http://schemas.microsoft.com/office/drawing/2014/main" id="{A0E36807-25F4-37B4-0114-2AD5E20D8197}"/>
              </a:ext>
            </a:extLst>
          </p:cNvPr>
          <p:cNvPicPr>
            <a:picLocks noChangeAspect="1"/>
          </p:cNvPicPr>
          <p:nvPr/>
        </p:nvPicPr>
        <p:blipFill>
          <a:blip r:embed="rId3"/>
          <a:stretch>
            <a:fillRect/>
          </a:stretch>
        </p:blipFill>
        <p:spPr>
          <a:xfrm>
            <a:off x="6864016" y="6239785"/>
            <a:ext cx="1852862" cy="505974"/>
          </a:xfrm>
          <a:prstGeom prst="rect">
            <a:avLst/>
          </a:prstGeom>
        </p:spPr>
      </p:pic>
      <p:cxnSp>
        <p:nvCxnSpPr>
          <p:cNvPr id="7" name="Straight Connector 6">
            <a:extLst>
              <a:ext uri="{FF2B5EF4-FFF2-40B4-BE49-F238E27FC236}">
                <a16:creationId xmlns:a16="http://schemas.microsoft.com/office/drawing/2014/main" id="{6814EC41-B600-0F1B-1139-329B5949D231}"/>
              </a:ext>
            </a:extLst>
          </p:cNvPr>
          <p:cNvCxnSpPr>
            <a:cxnSpLocks/>
          </p:cNvCxnSpPr>
          <p:nvPr/>
        </p:nvCxnSpPr>
        <p:spPr>
          <a:xfrm>
            <a:off x="454191" y="1167627"/>
            <a:ext cx="8235617"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9377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52378F-273F-F668-B929-96A5AE2E0D0D}"/>
            </a:ext>
          </a:extLst>
        </p:cNvPr>
        <p:cNvGrpSpPr/>
        <p:nvPr/>
      </p:nvGrpSpPr>
      <p:grpSpPr>
        <a:xfrm>
          <a:off x="0" y="0"/>
          <a:ext cx="0" cy="0"/>
          <a:chOff x="0" y="0"/>
          <a:chExt cx="0" cy="0"/>
        </a:xfrm>
      </p:grpSpPr>
      <p:sp>
        <p:nvSpPr>
          <p:cNvPr id="9" name="Content Placeholder 8">
            <a:extLst>
              <a:ext uri="{FF2B5EF4-FFF2-40B4-BE49-F238E27FC236}">
                <a16:creationId xmlns:a16="http://schemas.microsoft.com/office/drawing/2014/main" id="{71BEC647-63FB-7697-132F-47402DD5471B}"/>
              </a:ext>
            </a:extLst>
          </p:cNvPr>
          <p:cNvSpPr>
            <a:spLocks noGrp="1"/>
          </p:cNvSpPr>
          <p:nvPr>
            <p:ph idx="1"/>
          </p:nvPr>
        </p:nvSpPr>
        <p:spPr>
          <a:xfrm>
            <a:off x="353962" y="1445343"/>
            <a:ext cx="8510304" cy="4619374"/>
          </a:xfrm>
        </p:spPr>
        <p:txBody>
          <a:bodyPr>
            <a:normAutofit/>
          </a:bodyPr>
          <a:lstStyle/>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Producer </a:t>
            </a:r>
            <a:r>
              <a:rPr lang="en-US" sz="2200" dirty="0" err="1">
                <a:latin typeface="Times New Roman" panose="02020603050405020304" pitchFamily="18" charset="0"/>
                <a:cs typeface="Times New Roman" panose="02020603050405020304" pitchFamily="18" charset="0"/>
              </a:rPr>
              <a:t>Clk</a:t>
            </a:r>
            <a:r>
              <a:rPr lang="en-US" sz="2200" dirty="0">
                <a:latin typeface="Times New Roman" panose="02020603050405020304" pitchFamily="18" charset="0"/>
                <a:cs typeface="Times New Roman" panose="02020603050405020304" pitchFamily="18" charset="0"/>
              </a:rPr>
              <a:t> frequency (</a:t>
            </a:r>
            <a:r>
              <a:rPr lang="en-US" sz="2200" dirty="0" err="1">
                <a:latin typeface="Times New Roman" panose="02020603050405020304" pitchFamily="18" charset="0"/>
                <a:cs typeface="Times New Roman" panose="02020603050405020304" pitchFamily="18" charset="0"/>
              </a:rPr>
              <a:t>clk</a:t>
            </a:r>
            <a:r>
              <a:rPr lang="en-US" sz="2200" dirty="0">
                <a:latin typeface="Times New Roman" panose="02020603050405020304" pitchFamily="18" charset="0"/>
                <a:cs typeface="Times New Roman" panose="02020603050405020304" pitchFamily="18" charset="0"/>
              </a:rPr>
              <a:t> 1): 80 MHz</a:t>
            </a:r>
          </a:p>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Consumer </a:t>
            </a:r>
            <a:r>
              <a:rPr lang="en-US" sz="2200" dirty="0" err="1">
                <a:latin typeface="Times New Roman" panose="02020603050405020304" pitchFamily="18" charset="0"/>
                <a:cs typeface="Times New Roman" panose="02020603050405020304" pitchFamily="18" charset="0"/>
              </a:rPr>
              <a:t>Clk</a:t>
            </a:r>
            <a:r>
              <a:rPr lang="en-US" sz="2200" dirty="0">
                <a:latin typeface="Times New Roman" panose="02020603050405020304" pitchFamily="18" charset="0"/>
                <a:cs typeface="Times New Roman" panose="02020603050405020304" pitchFamily="18" charset="0"/>
              </a:rPr>
              <a:t> frequency (</a:t>
            </a:r>
            <a:r>
              <a:rPr lang="en-US" sz="2200" dirty="0" err="1">
                <a:latin typeface="Times New Roman" panose="02020603050405020304" pitchFamily="18" charset="0"/>
                <a:cs typeface="Times New Roman" panose="02020603050405020304" pitchFamily="18" charset="0"/>
              </a:rPr>
              <a:t>clk</a:t>
            </a:r>
            <a:r>
              <a:rPr lang="en-US" sz="2200" dirty="0">
                <a:latin typeface="Times New Roman" panose="02020603050405020304" pitchFamily="18" charset="0"/>
                <a:cs typeface="Times New Roman" panose="02020603050405020304" pitchFamily="18" charset="0"/>
              </a:rPr>
              <a:t> 2): 50 MHz</a:t>
            </a:r>
          </a:p>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Maximum write burst size: 120</a:t>
            </a:r>
          </a:p>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FIFO Depth : 45</a:t>
            </a:r>
          </a:p>
        </p:txBody>
      </p:sp>
      <p:sp>
        <p:nvSpPr>
          <p:cNvPr id="2" name="Title 1">
            <a:extLst>
              <a:ext uri="{FF2B5EF4-FFF2-40B4-BE49-F238E27FC236}">
                <a16:creationId xmlns:a16="http://schemas.microsoft.com/office/drawing/2014/main" id="{52AD9B88-90EF-EEFA-3452-735746A4B166}"/>
              </a:ext>
            </a:extLst>
          </p:cNvPr>
          <p:cNvSpPr>
            <a:spLocks noGrp="1"/>
          </p:cNvSpPr>
          <p:nvPr>
            <p:ph type="title"/>
          </p:nvPr>
        </p:nvSpPr>
        <p:spPr>
          <a:xfrm>
            <a:off x="451184" y="365126"/>
            <a:ext cx="8265695" cy="687638"/>
          </a:xfrm>
        </p:spPr>
        <p:txBody>
          <a:bodyPr>
            <a:noAutofit/>
          </a:bodyPr>
          <a:lstStyle/>
          <a:p>
            <a:r>
              <a:rPr lang="en-US" sz="3200" b="1" dirty="0">
                <a:latin typeface="Tenorite" panose="00000500000000000000" pitchFamily="2" charset="0"/>
              </a:rPr>
              <a:t>Specifications</a:t>
            </a:r>
          </a:p>
        </p:txBody>
      </p:sp>
      <p:sp>
        <p:nvSpPr>
          <p:cNvPr id="4" name="Footer Placeholder 3">
            <a:extLst>
              <a:ext uri="{FF2B5EF4-FFF2-40B4-BE49-F238E27FC236}">
                <a16:creationId xmlns:a16="http://schemas.microsoft.com/office/drawing/2014/main" id="{72D35E9E-9A1C-108C-7875-9B404F6C2BAA}"/>
              </a:ext>
            </a:extLst>
          </p:cNvPr>
          <p:cNvSpPr>
            <a:spLocks noGrp="1"/>
          </p:cNvSpPr>
          <p:nvPr>
            <p:ph type="ftr" sz="quarter" idx="11"/>
          </p:nvPr>
        </p:nvSpPr>
        <p:spPr>
          <a:xfrm>
            <a:off x="538214" y="6179581"/>
            <a:ext cx="4672263" cy="365125"/>
          </a:xfrm>
        </p:spPr>
        <p:txBody>
          <a:bodyPr/>
          <a:lstStyle/>
          <a:p>
            <a:pPr algn="l"/>
            <a:r>
              <a:rPr lang="en-US" b="1" dirty="0">
                <a:latin typeface="Tenorite" panose="00000500000000000000" pitchFamily="2" charset="0"/>
              </a:rPr>
              <a:t>ECE-593: Fundamentals of Pre-Silicon Validation: </a:t>
            </a:r>
            <a:r>
              <a:rPr lang="en-US" b="1" dirty="0">
                <a:solidFill>
                  <a:schemeClr val="tx1"/>
                </a:solidFill>
                <a:latin typeface="Tenorite" panose="00000500000000000000" pitchFamily="2" charset="0"/>
              </a:rPr>
              <a:t>&lt;TEAM10&gt;</a:t>
            </a:r>
          </a:p>
        </p:txBody>
      </p:sp>
      <p:sp>
        <p:nvSpPr>
          <p:cNvPr id="5" name="Slide Number Placeholder 4">
            <a:extLst>
              <a:ext uri="{FF2B5EF4-FFF2-40B4-BE49-F238E27FC236}">
                <a16:creationId xmlns:a16="http://schemas.microsoft.com/office/drawing/2014/main" id="{A63C87A4-5981-4741-1286-A7CE16546DB9}"/>
              </a:ext>
            </a:extLst>
          </p:cNvPr>
          <p:cNvSpPr>
            <a:spLocks noGrp="1"/>
          </p:cNvSpPr>
          <p:nvPr>
            <p:ph type="sldNum" sz="quarter" idx="12"/>
          </p:nvPr>
        </p:nvSpPr>
        <p:spPr>
          <a:xfrm>
            <a:off x="6457950" y="6356351"/>
            <a:ext cx="2057400" cy="365125"/>
          </a:xfrm>
        </p:spPr>
        <p:txBody>
          <a:bodyPr/>
          <a:lstStyle/>
          <a:p>
            <a:fld id="{3AB4F8F5-7E28-4CCD-B37C-16288F737BD7}" type="slidenum">
              <a:rPr lang="en-US" smtClean="0"/>
              <a:t>6</a:t>
            </a:fld>
            <a:endParaRPr lang="en-US"/>
          </a:p>
        </p:txBody>
      </p:sp>
      <p:pic>
        <p:nvPicPr>
          <p:cNvPr id="6" name="Picture 5">
            <a:extLst>
              <a:ext uri="{FF2B5EF4-FFF2-40B4-BE49-F238E27FC236}">
                <a16:creationId xmlns:a16="http://schemas.microsoft.com/office/drawing/2014/main" id="{A0E36807-25F4-37B4-0114-2AD5E20D8197}"/>
              </a:ext>
            </a:extLst>
          </p:cNvPr>
          <p:cNvPicPr>
            <a:picLocks noChangeAspect="1"/>
          </p:cNvPicPr>
          <p:nvPr/>
        </p:nvPicPr>
        <p:blipFill>
          <a:blip r:embed="rId3"/>
          <a:stretch>
            <a:fillRect/>
          </a:stretch>
        </p:blipFill>
        <p:spPr>
          <a:xfrm>
            <a:off x="6864016" y="6239785"/>
            <a:ext cx="1852862" cy="505974"/>
          </a:xfrm>
          <a:prstGeom prst="rect">
            <a:avLst/>
          </a:prstGeom>
        </p:spPr>
      </p:pic>
      <p:cxnSp>
        <p:nvCxnSpPr>
          <p:cNvPr id="7" name="Straight Connector 6">
            <a:extLst>
              <a:ext uri="{FF2B5EF4-FFF2-40B4-BE49-F238E27FC236}">
                <a16:creationId xmlns:a16="http://schemas.microsoft.com/office/drawing/2014/main" id="{6814EC41-B600-0F1B-1139-329B5949D231}"/>
              </a:ext>
            </a:extLst>
          </p:cNvPr>
          <p:cNvCxnSpPr>
            <a:cxnSpLocks/>
          </p:cNvCxnSpPr>
          <p:nvPr/>
        </p:nvCxnSpPr>
        <p:spPr>
          <a:xfrm>
            <a:off x="454191" y="1167627"/>
            <a:ext cx="8235617"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901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52378F-273F-F668-B929-96A5AE2E0D0D}"/>
            </a:ext>
          </a:extLst>
        </p:cNvPr>
        <p:cNvGrpSpPr/>
        <p:nvPr/>
      </p:nvGrpSpPr>
      <p:grpSpPr>
        <a:xfrm>
          <a:off x="0" y="0"/>
          <a:ext cx="0" cy="0"/>
          <a:chOff x="0" y="0"/>
          <a:chExt cx="0" cy="0"/>
        </a:xfrm>
      </p:grpSpPr>
      <p:sp>
        <p:nvSpPr>
          <p:cNvPr id="9" name="Content Placeholder 8">
            <a:extLst>
              <a:ext uri="{FF2B5EF4-FFF2-40B4-BE49-F238E27FC236}">
                <a16:creationId xmlns:a16="http://schemas.microsoft.com/office/drawing/2014/main" id="{71BEC647-63FB-7697-132F-47402DD5471B}"/>
              </a:ext>
            </a:extLst>
          </p:cNvPr>
          <p:cNvSpPr>
            <a:spLocks noGrp="1"/>
          </p:cNvSpPr>
          <p:nvPr>
            <p:ph idx="1"/>
          </p:nvPr>
        </p:nvSpPr>
        <p:spPr>
          <a:xfrm>
            <a:off x="451184" y="1445343"/>
            <a:ext cx="8238624" cy="4619374"/>
          </a:xfrm>
        </p:spPr>
        <p:txBody>
          <a:bodyPr>
            <a:normAutofit/>
          </a:bodyPr>
          <a:lstStyle/>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Producer is writing at 0 clock cycle. </a:t>
            </a: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Consumer is reading at 0 clock cycles. </a:t>
            </a: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Time required to write one data item = 1/80Mhz = 12.5 ns. </a:t>
            </a: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Time required to write all data items = 120 * 12.5 = 1500ns. </a:t>
            </a: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Time required to read one data item = 1/50Mhz = 20 ns. </a:t>
            </a: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No of data items that can be read in a period of 1500 ns = 1500/20 =75. </a:t>
            </a: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Thus, the number of data items needs to be stored = 120–75=45.</a:t>
            </a: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Therefore, logarithm of 64 with base 2 will result in 6 bits. Thus, we can         either choose a FIFO that is 64 in depth or design a FIFO with 45 in size. The Width of the FIFO is 6 bits.</a:t>
            </a:r>
            <a:endPar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52AD9B88-90EF-EEFA-3452-735746A4B166}"/>
              </a:ext>
            </a:extLst>
          </p:cNvPr>
          <p:cNvSpPr>
            <a:spLocks noGrp="1"/>
          </p:cNvSpPr>
          <p:nvPr>
            <p:ph type="title"/>
          </p:nvPr>
        </p:nvSpPr>
        <p:spPr>
          <a:xfrm>
            <a:off x="451184" y="365126"/>
            <a:ext cx="8265695" cy="687638"/>
          </a:xfrm>
        </p:spPr>
        <p:txBody>
          <a:bodyPr>
            <a:noAutofit/>
          </a:bodyPr>
          <a:lstStyle/>
          <a:p>
            <a:r>
              <a:rPr lang="en-US" sz="3200" b="1" dirty="0">
                <a:latin typeface="Tenorite" panose="00000500000000000000" pitchFamily="2" charset="0"/>
              </a:rPr>
              <a:t>Specifications</a:t>
            </a:r>
          </a:p>
        </p:txBody>
      </p:sp>
      <p:sp>
        <p:nvSpPr>
          <p:cNvPr id="4" name="Footer Placeholder 3">
            <a:extLst>
              <a:ext uri="{FF2B5EF4-FFF2-40B4-BE49-F238E27FC236}">
                <a16:creationId xmlns:a16="http://schemas.microsoft.com/office/drawing/2014/main" id="{72D35E9E-9A1C-108C-7875-9B404F6C2BAA}"/>
              </a:ext>
            </a:extLst>
          </p:cNvPr>
          <p:cNvSpPr>
            <a:spLocks noGrp="1"/>
          </p:cNvSpPr>
          <p:nvPr>
            <p:ph type="ftr" sz="quarter" idx="11"/>
          </p:nvPr>
        </p:nvSpPr>
        <p:spPr>
          <a:xfrm>
            <a:off x="538214" y="6179581"/>
            <a:ext cx="4672263" cy="365125"/>
          </a:xfrm>
        </p:spPr>
        <p:txBody>
          <a:bodyPr/>
          <a:lstStyle/>
          <a:p>
            <a:pPr algn="l"/>
            <a:r>
              <a:rPr lang="en-US" b="1" dirty="0">
                <a:latin typeface="Tenorite" panose="00000500000000000000" pitchFamily="2" charset="0"/>
              </a:rPr>
              <a:t>ECE-593: Fundamentals of Pre-Silicon Validation: </a:t>
            </a:r>
            <a:r>
              <a:rPr lang="en-US" b="1" dirty="0">
                <a:solidFill>
                  <a:schemeClr val="tx1"/>
                </a:solidFill>
                <a:latin typeface="Tenorite" panose="00000500000000000000" pitchFamily="2" charset="0"/>
              </a:rPr>
              <a:t>&lt;TEAM10&gt;</a:t>
            </a:r>
          </a:p>
        </p:txBody>
      </p:sp>
      <p:sp>
        <p:nvSpPr>
          <p:cNvPr id="5" name="Slide Number Placeholder 4">
            <a:extLst>
              <a:ext uri="{FF2B5EF4-FFF2-40B4-BE49-F238E27FC236}">
                <a16:creationId xmlns:a16="http://schemas.microsoft.com/office/drawing/2014/main" id="{A63C87A4-5981-4741-1286-A7CE16546DB9}"/>
              </a:ext>
            </a:extLst>
          </p:cNvPr>
          <p:cNvSpPr>
            <a:spLocks noGrp="1"/>
          </p:cNvSpPr>
          <p:nvPr>
            <p:ph type="sldNum" sz="quarter" idx="12"/>
          </p:nvPr>
        </p:nvSpPr>
        <p:spPr>
          <a:xfrm>
            <a:off x="6457950" y="6356351"/>
            <a:ext cx="2057400" cy="365125"/>
          </a:xfrm>
        </p:spPr>
        <p:txBody>
          <a:bodyPr/>
          <a:lstStyle/>
          <a:p>
            <a:fld id="{3AB4F8F5-7E28-4CCD-B37C-16288F737BD7}" type="slidenum">
              <a:rPr lang="en-US" smtClean="0"/>
              <a:t>7</a:t>
            </a:fld>
            <a:endParaRPr lang="en-US"/>
          </a:p>
        </p:txBody>
      </p:sp>
      <p:pic>
        <p:nvPicPr>
          <p:cNvPr id="6" name="Picture 5">
            <a:extLst>
              <a:ext uri="{FF2B5EF4-FFF2-40B4-BE49-F238E27FC236}">
                <a16:creationId xmlns:a16="http://schemas.microsoft.com/office/drawing/2014/main" id="{A0E36807-25F4-37B4-0114-2AD5E20D8197}"/>
              </a:ext>
            </a:extLst>
          </p:cNvPr>
          <p:cNvPicPr>
            <a:picLocks noChangeAspect="1"/>
          </p:cNvPicPr>
          <p:nvPr/>
        </p:nvPicPr>
        <p:blipFill>
          <a:blip r:embed="rId3"/>
          <a:stretch>
            <a:fillRect/>
          </a:stretch>
        </p:blipFill>
        <p:spPr>
          <a:xfrm>
            <a:off x="6864016" y="6239785"/>
            <a:ext cx="1852862" cy="505974"/>
          </a:xfrm>
          <a:prstGeom prst="rect">
            <a:avLst/>
          </a:prstGeom>
        </p:spPr>
      </p:pic>
      <p:cxnSp>
        <p:nvCxnSpPr>
          <p:cNvPr id="7" name="Straight Connector 6">
            <a:extLst>
              <a:ext uri="{FF2B5EF4-FFF2-40B4-BE49-F238E27FC236}">
                <a16:creationId xmlns:a16="http://schemas.microsoft.com/office/drawing/2014/main" id="{6814EC41-B600-0F1B-1139-329B5949D231}"/>
              </a:ext>
            </a:extLst>
          </p:cNvPr>
          <p:cNvCxnSpPr>
            <a:cxnSpLocks/>
          </p:cNvCxnSpPr>
          <p:nvPr/>
        </p:nvCxnSpPr>
        <p:spPr>
          <a:xfrm>
            <a:off x="454191" y="1167627"/>
            <a:ext cx="8235617"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3955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52378F-273F-F668-B929-96A5AE2E0D0D}"/>
            </a:ext>
          </a:extLst>
        </p:cNvPr>
        <p:cNvGrpSpPr/>
        <p:nvPr/>
      </p:nvGrpSpPr>
      <p:grpSpPr>
        <a:xfrm>
          <a:off x="0" y="0"/>
          <a:ext cx="0" cy="0"/>
          <a:chOff x="0" y="0"/>
          <a:chExt cx="0" cy="0"/>
        </a:xfrm>
      </p:grpSpPr>
      <p:sp>
        <p:nvSpPr>
          <p:cNvPr id="9" name="Content Placeholder 8">
            <a:extLst>
              <a:ext uri="{FF2B5EF4-FFF2-40B4-BE49-F238E27FC236}">
                <a16:creationId xmlns:a16="http://schemas.microsoft.com/office/drawing/2014/main" id="{71BEC647-63FB-7697-132F-47402DD5471B}"/>
              </a:ext>
            </a:extLst>
          </p:cNvPr>
          <p:cNvSpPr>
            <a:spLocks noGrp="1"/>
          </p:cNvSpPr>
          <p:nvPr>
            <p:ph idx="1"/>
          </p:nvPr>
        </p:nvSpPr>
        <p:spPr/>
        <p:txBody>
          <a:bodyPr>
            <a:normAutofit/>
          </a:bodyPr>
          <a:lstStyle/>
          <a:p>
            <a:r>
              <a:rPr lang="en-US" dirty="0"/>
              <a:t>Talk about design Implementation</a:t>
            </a:r>
          </a:p>
          <a:p>
            <a:pPr lvl="1"/>
            <a:r>
              <a:rPr lang="en-US" dirty="0"/>
              <a:t>Source of design</a:t>
            </a:r>
          </a:p>
          <a:p>
            <a:pPr lvl="1"/>
            <a:r>
              <a:rPr lang="en-US" dirty="0"/>
              <a:t>Your groups contribution over the source of design</a:t>
            </a:r>
          </a:p>
          <a:p>
            <a:pPr lvl="1"/>
            <a:r>
              <a:rPr lang="en-US" dirty="0"/>
              <a:t>Quick specification of your design to be verified</a:t>
            </a:r>
          </a:p>
          <a:p>
            <a:pPr marL="0" indent="0">
              <a:buNone/>
            </a:pPr>
            <a:endParaRPr lang="en-US" dirty="0"/>
          </a:p>
        </p:txBody>
      </p:sp>
      <p:sp>
        <p:nvSpPr>
          <p:cNvPr id="2" name="Title 1">
            <a:extLst>
              <a:ext uri="{FF2B5EF4-FFF2-40B4-BE49-F238E27FC236}">
                <a16:creationId xmlns:a16="http://schemas.microsoft.com/office/drawing/2014/main" id="{52AD9B88-90EF-EEFA-3452-735746A4B166}"/>
              </a:ext>
            </a:extLst>
          </p:cNvPr>
          <p:cNvSpPr>
            <a:spLocks noGrp="1"/>
          </p:cNvSpPr>
          <p:nvPr>
            <p:ph type="title"/>
          </p:nvPr>
        </p:nvSpPr>
        <p:spPr>
          <a:xfrm>
            <a:off x="451184" y="365126"/>
            <a:ext cx="8265695" cy="687638"/>
          </a:xfrm>
        </p:spPr>
        <p:txBody>
          <a:bodyPr>
            <a:noAutofit/>
          </a:bodyPr>
          <a:lstStyle/>
          <a:p>
            <a:r>
              <a:rPr lang="en-US" sz="3200" b="1" dirty="0">
                <a:latin typeface="Tenorite" panose="00000500000000000000" pitchFamily="2" charset="0"/>
              </a:rPr>
              <a:t>Design Implementation </a:t>
            </a:r>
          </a:p>
        </p:txBody>
      </p:sp>
      <p:sp>
        <p:nvSpPr>
          <p:cNvPr id="4" name="Footer Placeholder 3">
            <a:extLst>
              <a:ext uri="{FF2B5EF4-FFF2-40B4-BE49-F238E27FC236}">
                <a16:creationId xmlns:a16="http://schemas.microsoft.com/office/drawing/2014/main" id="{72D35E9E-9A1C-108C-7875-9B404F6C2BAA}"/>
              </a:ext>
            </a:extLst>
          </p:cNvPr>
          <p:cNvSpPr>
            <a:spLocks noGrp="1"/>
          </p:cNvSpPr>
          <p:nvPr>
            <p:ph type="ftr" sz="quarter" idx="11"/>
          </p:nvPr>
        </p:nvSpPr>
        <p:spPr>
          <a:xfrm>
            <a:off x="538214" y="6179581"/>
            <a:ext cx="4672263" cy="365125"/>
          </a:xfrm>
        </p:spPr>
        <p:txBody>
          <a:bodyPr/>
          <a:lstStyle/>
          <a:p>
            <a:pPr algn="l"/>
            <a:r>
              <a:rPr lang="en-US" b="1" dirty="0">
                <a:latin typeface="Tenorite" panose="00000500000000000000" pitchFamily="2" charset="0"/>
              </a:rPr>
              <a:t>ECE-593: Fundamentals of Pre-Silicon Validation: </a:t>
            </a:r>
            <a:r>
              <a:rPr lang="en-US" b="1" dirty="0">
                <a:solidFill>
                  <a:schemeClr val="tx1"/>
                </a:solidFill>
                <a:latin typeface="Tenorite" panose="00000500000000000000" pitchFamily="2" charset="0"/>
              </a:rPr>
              <a:t>&lt;TEAM10&gt;</a:t>
            </a:r>
          </a:p>
        </p:txBody>
      </p:sp>
      <p:sp>
        <p:nvSpPr>
          <p:cNvPr id="5" name="Slide Number Placeholder 4">
            <a:extLst>
              <a:ext uri="{FF2B5EF4-FFF2-40B4-BE49-F238E27FC236}">
                <a16:creationId xmlns:a16="http://schemas.microsoft.com/office/drawing/2014/main" id="{A63C87A4-5981-4741-1286-A7CE16546DB9}"/>
              </a:ext>
            </a:extLst>
          </p:cNvPr>
          <p:cNvSpPr>
            <a:spLocks noGrp="1"/>
          </p:cNvSpPr>
          <p:nvPr>
            <p:ph type="sldNum" sz="quarter" idx="12"/>
          </p:nvPr>
        </p:nvSpPr>
        <p:spPr>
          <a:xfrm>
            <a:off x="6457950" y="6356351"/>
            <a:ext cx="2057400" cy="365125"/>
          </a:xfrm>
        </p:spPr>
        <p:txBody>
          <a:bodyPr/>
          <a:lstStyle/>
          <a:p>
            <a:fld id="{3AB4F8F5-7E28-4CCD-B37C-16288F737BD7}" type="slidenum">
              <a:rPr lang="en-US" smtClean="0"/>
              <a:t>8</a:t>
            </a:fld>
            <a:endParaRPr lang="en-US"/>
          </a:p>
        </p:txBody>
      </p:sp>
      <p:pic>
        <p:nvPicPr>
          <p:cNvPr id="6" name="Picture 5">
            <a:extLst>
              <a:ext uri="{FF2B5EF4-FFF2-40B4-BE49-F238E27FC236}">
                <a16:creationId xmlns:a16="http://schemas.microsoft.com/office/drawing/2014/main" id="{A0E36807-25F4-37B4-0114-2AD5E20D8197}"/>
              </a:ext>
            </a:extLst>
          </p:cNvPr>
          <p:cNvPicPr>
            <a:picLocks noChangeAspect="1"/>
          </p:cNvPicPr>
          <p:nvPr/>
        </p:nvPicPr>
        <p:blipFill>
          <a:blip r:embed="rId3"/>
          <a:stretch>
            <a:fillRect/>
          </a:stretch>
        </p:blipFill>
        <p:spPr>
          <a:xfrm>
            <a:off x="6864016" y="6239785"/>
            <a:ext cx="1852862" cy="505974"/>
          </a:xfrm>
          <a:prstGeom prst="rect">
            <a:avLst/>
          </a:prstGeom>
        </p:spPr>
      </p:pic>
      <p:cxnSp>
        <p:nvCxnSpPr>
          <p:cNvPr id="7" name="Straight Connector 6">
            <a:extLst>
              <a:ext uri="{FF2B5EF4-FFF2-40B4-BE49-F238E27FC236}">
                <a16:creationId xmlns:a16="http://schemas.microsoft.com/office/drawing/2014/main" id="{6814EC41-B600-0F1B-1139-329B5949D231}"/>
              </a:ext>
            </a:extLst>
          </p:cNvPr>
          <p:cNvCxnSpPr>
            <a:cxnSpLocks/>
          </p:cNvCxnSpPr>
          <p:nvPr/>
        </p:nvCxnSpPr>
        <p:spPr>
          <a:xfrm>
            <a:off x="454191" y="1167627"/>
            <a:ext cx="8235617"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48DF757E-A671-4FFC-AB56-6C2873F4249A}"/>
              </a:ext>
            </a:extLst>
          </p:cNvPr>
          <p:cNvPicPr>
            <a:picLocks noChangeAspect="1"/>
          </p:cNvPicPr>
          <p:nvPr/>
        </p:nvPicPr>
        <p:blipFill>
          <a:blip r:embed="rId4"/>
          <a:stretch>
            <a:fillRect/>
          </a:stretch>
        </p:blipFill>
        <p:spPr>
          <a:xfrm>
            <a:off x="274689" y="1332184"/>
            <a:ext cx="7974576" cy="4682841"/>
          </a:xfrm>
          <a:prstGeom prst="rect">
            <a:avLst/>
          </a:prstGeom>
        </p:spPr>
      </p:pic>
    </p:spTree>
    <p:extLst>
      <p:ext uri="{BB962C8B-B14F-4D97-AF65-F5344CB8AC3E}">
        <p14:creationId xmlns:p14="http://schemas.microsoft.com/office/powerpoint/2010/main" val="25803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52378F-273F-F668-B929-96A5AE2E0D0D}"/>
            </a:ext>
          </a:extLst>
        </p:cNvPr>
        <p:cNvGrpSpPr/>
        <p:nvPr/>
      </p:nvGrpSpPr>
      <p:grpSpPr>
        <a:xfrm>
          <a:off x="0" y="0"/>
          <a:ext cx="0" cy="0"/>
          <a:chOff x="0" y="0"/>
          <a:chExt cx="0" cy="0"/>
        </a:xfrm>
      </p:grpSpPr>
      <p:sp>
        <p:nvSpPr>
          <p:cNvPr id="9" name="Content Placeholder 8">
            <a:extLst>
              <a:ext uri="{FF2B5EF4-FFF2-40B4-BE49-F238E27FC236}">
                <a16:creationId xmlns:a16="http://schemas.microsoft.com/office/drawing/2014/main" id="{71BEC647-63FB-7697-132F-47402DD5471B}"/>
              </a:ext>
            </a:extLst>
          </p:cNvPr>
          <p:cNvSpPr>
            <a:spLocks noGrp="1"/>
          </p:cNvSpPr>
          <p:nvPr>
            <p:ph idx="1"/>
          </p:nvPr>
        </p:nvSpPr>
        <p:spPr>
          <a:xfrm>
            <a:off x="628649" y="1713379"/>
            <a:ext cx="7886700" cy="4351338"/>
          </a:xfrm>
        </p:spPr>
        <p:txBody>
          <a:bodyPr>
            <a:normAutofit/>
          </a:bodyPr>
          <a:lstStyle/>
          <a:p>
            <a:pPr marL="0" indent="0">
              <a:buNone/>
            </a:pPr>
            <a:r>
              <a:rPr lang="en-US" sz="1800" b="1" dirty="0"/>
              <a:t>Empty Condition:</a:t>
            </a:r>
          </a:p>
          <a:p>
            <a:pPr>
              <a:buFont typeface="+mj-lt"/>
              <a:buAutoNum type="arabicPeriod"/>
            </a:pPr>
            <a:r>
              <a:rPr lang="en-US" sz="1600" dirty="0"/>
              <a:t>The FIFO is empty when there is no valid data to read.</a:t>
            </a:r>
          </a:p>
          <a:p>
            <a:pPr>
              <a:buFont typeface="+mj-lt"/>
              <a:buAutoNum type="arabicPeriod"/>
            </a:pPr>
            <a:r>
              <a:rPr lang="en-US" sz="1600" dirty="0"/>
              <a:t>This happens when the read pointer catches up to the write pointer.</a:t>
            </a:r>
          </a:p>
          <a:p>
            <a:pPr>
              <a:buFont typeface="+mj-lt"/>
              <a:buAutoNum type="arabicPeriod"/>
            </a:pPr>
            <a:r>
              <a:rPr lang="en-US" sz="1600" dirty="0"/>
              <a:t>The empty flag is asserted, preventing further reads until new data is written.</a:t>
            </a:r>
          </a:p>
          <a:p>
            <a:pPr>
              <a:buFont typeface="+mj-lt"/>
              <a:buAutoNum type="arabicPeriod"/>
            </a:pPr>
            <a:r>
              <a:rPr lang="en-US" sz="1600" dirty="0"/>
              <a:t>Proper synchronization ensures the read domain correctly detects the empty condition.</a:t>
            </a:r>
          </a:p>
          <a:p>
            <a:pPr marL="0" indent="0">
              <a:buNone/>
            </a:pPr>
            <a:endParaRPr lang="en-US" sz="1600" dirty="0"/>
          </a:p>
          <a:p>
            <a:pPr marL="0" indent="0">
              <a:buNone/>
            </a:pPr>
            <a:r>
              <a:rPr lang="en-US" sz="1600" b="1" dirty="0"/>
              <a:t>Full Condition:</a:t>
            </a:r>
          </a:p>
          <a:p>
            <a:pPr>
              <a:buFont typeface="+mj-lt"/>
              <a:buAutoNum type="arabicPeriod"/>
            </a:pPr>
            <a:r>
              <a:rPr lang="en-US" sz="1600" dirty="0"/>
              <a:t>The FIFO is full when all available memory locations are occupied.</a:t>
            </a:r>
          </a:p>
          <a:p>
            <a:pPr>
              <a:buFont typeface="+mj-lt"/>
              <a:buAutoNum type="arabicPeriod"/>
            </a:pPr>
            <a:r>
              <a:rPr lang="en-US" sz="1600" dirty="0"/>
              <a:t>This occurs when the write pointer reaches the read pointer after completing a full cycle (considering circular buffer implementation).</a:t>
            </a:r>
          </a:p>
          <a:p>
            <a:pPr>
              <a:buFont typeface="+mj-lt"/>
              <a:buAutoNum type="arabicPeriod"/>
            </a:pPr>
            <a:r>
              <a:rPr lang="en-US" sz="1600" dirty="0"/>
              <a:t>The full flag is asserted, stopping further writes until space is available.</a:t>
            </a:r>
          </a:p>
          <a:p>
            <a:pPr>
              <a:buFont typeface="+mj-lt"/>
              <a:buAutoNum type="arabicPeriod"/>
            </a:pPr>
            <a:r>
              <a:rPr lang="en-US" sz="1600" dirty="0"/>
              <a:t>Gray-coded pointers and synchronization help avoid incorrect full flag assertions.</a:t>
            </a:r>
          </a:p>
        </p:txBody>
      </p:sp>
      <p:sp>
        <p:nvSpPr>
          <p:cNvPr id="2" name="Title 1">
            <a:extLst>
              <a:ext uri="{FF2B5EF4-FFF2-40B4-BE49-F238E27FC236}">
                <a16:creationId xmlns:a16="http://schemas.microsoft.com/office/drawing/2014/main" id="{52AD9B88-90EF-EEFA-3452-735746A4B166}"/>
              </a:ext>
            </a:extLst>
          </p:cNvPr>
          <p:cNvSpPr>
            <a:spLocks noGrp="1"/>
          </p:cNvSpPr>
          <p:nvPr>
            <p:ph type="title"/>
          </p:nvPr>
        </p:nvSpPr>
        <p:spPr>
          <a:xfrm>
            <a:off x="451184" y="365126"/>
            <a:ext cx="8265695" cy="687638"/>
          </a:xfrm>
        </p:spPr>
        <p:txBody>
          <a:bodyPr>
            <a:noAutofit/>
          </a:bodyPr>
          <a:lstStyle/>
          <a:p>
            <a:r>
              <a:rPr lang="en-US" sz="3200" b="1" dirty="0">
                <a:latin typeface="Tenorite" panose="00000500000000000000" pitchFamily="2" charset="0"/>
              </a:rPr>
              <a:t>Design Implementation </a:t>
            </a:r>
          </a:p>
        </p:txBody>
      </p:sp>
      <p:sp>
        <p:nvSpPr>
          <p:cNvPr id="4" name="Footer Placeholder 3">
            <a:extLst>
              <a:ext uri="{FF2B5EF4-FFF2-40B4-BE49-F238E27FC236}">
                <a16:creationId xmlns:a16="http://schemas.microsoft.com/office/drawing/2014/main" id="{72D35E9E-9A1C-108C-7875-9B404F6C2BAA}"/>
              </a:ext>
            </a:extLst>
          </p:cNvPr>
          <p:cNvSpPr>
            <a:spLocks noGrp="1"/>
          </p:cNvSpPr>
          <p:nvPr>
            <p:ph type="ftr" sz="quarter" idx="11"/>
          </p:nvPr>
        </p:nvSpPr>
        <p:spPr>
          <a:xfrm>
            <a:off x="538214" y="6179581"/>
            <a:ext cx="4672263" cy="365125"/>
          </a:xfrm>
        </p:spPr>
        <p:txBody>
          <a:bodyPr/>
          <a:lstStyle/>
          <a:p>
            <a:pPr algn="l"/>
            <a:r>
              <a:rPr lang="en-US" b="1" dirty="0">
                <a:latin typeface="Tenorite" panose="00000500000000000000" pitchFamily="2" charset="0"/>
              </a:rPr>
              <a:t>ECE-593: Fundamentals of Pre-Silicon Validation: </a:t>
            </a:r>
            <a:r>
              <a:rPr lang="en-US" b="1" dirty="0">
                <a:solidFill>
                  <a:schemeClr val="tx1"/>
                </a:solidFill>
                <a:latin typeface="Tenorite" panose="00000500000000000000" pitchFamily="2" charset="0"/>
              </a:rPr>
              <a:t>&lt;TEAM 10&gt;</a:t>
            </a:r>
          </a:p>
        </p:txBody>
      </p:sp>
      <p:sp>
        <p:nvSpPr>
          <p:cNvPr id="5" name="Slide Number Placeholder 4">
            <a:extLst>
              <a:ext uri="{FF2B5EF4-FFF2-40B4-BE49-F238E27FC236}">
                <a16:creationId xmlns:a16="http://schemas.microsoft.com/office/drawing/2014/main" id="{A63C87A4-5981-4741-1286-A7CE16546DB9}"/>
              </a:ext>
            </a:extLst>
          </p:cNvPr>
          <p:cNvSpPr>
            <a:spLocks noGrp="1"/>
          </p:cNvSpPr>
          <p:nvPr>
            <p:ph type="sldNum" sz="quarter" idx="12"/>
          </p:nvPr>
        </p:nvSpPr>
        <p:spPr>
          <a:xfrm>
            <a:off x="6457950" y="6356351"/>
            <a:ext cx="2057400" cy="365125"/>
          </a:xfrm>
        </p:spPr>
        <p:txBody>
          <a:bodyPr/>
          <a:lstStyle/>
          <a:p>
            <a:fld id="{3AB4F8F5-7E28-4CCD-B37C-16288F737BD7}" type="slidenum">
              <a:rPr lang="en-US" smtClean="0"/>
              <a:t>9</a:t>
            </a:fld>
            <a:endParaRPr lang="en-US"/>
          </a:p>
        </p:txBody>
      </p:sp>
      <p:pic>
        <p:nvPicPr>
          <p:cNvPr id="6" name="Picture 5">
            <a:extLst>
              <a:ext uri="{FF2B5EF4-FFF2-40B4-BE49-F238E27FC236}">
                <a16:creationId xmlns:a16="http://schemas.microsoft.com/office/drawing/2014/main" id="{A0E36807-25F4-37B4-0114-2AD5E20D8197}"/>
              </a:ext>
            </a:extLst>
          </p:cNvPr>
          <p:cNvPicPr>
            <a:picLocks noChangeAspect="1"/>
          </p:cNvPicPr>
          <p:nvPr/>
        </p:nvPicPr>
        <p:blipFill>
          <a:blip r:embed="rId3"/>
          <a:stretch>
            <a:fillRect/>
          </a:stretch>
        </p:blipFill>
        <p:spPr>
          <a:xfrm>
            <a:off x="6864016" y="6239785"/>
            <a:ext cx="1852862" cy="505974"/>
          </a:xfrm>
          <a:prstGeom prst="rect">
            <a:avLst/>
          </a:prstGeom>
        </p:spPr>
      </p:pic>
      <p:cxnSp>
        <p:nvCxnSpPr>
          <p:cNvPr id="7" name="Straight Connector 6">
            <a:extLst>
              <a:ext uri="{FF2B5EF4-FFF2-40B4-BE49-F238E27FC236}">
                <a16:creationId xmlns:a16="http://schemas.microsoft.com/office/drawing/2014/main" id="{6814EC41-B600-0F1B-1139-329B5949D231}"/>
              </a:ext>
            </a:extLst>
          </p:cNvPr>
          <p:cNvCxnSpPr>
            <a:cxnSpLocks/>
          </p:cNvCxnSpPr>
          <p:nvPr/>
        </p:nvCxnSpPr>
        <p:spPr>
          <a:xfrm>
            <a:off x="454191" y="1167627"/>
            <a:ext cx="8235617"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659736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ECE-593-Pre-Silicon_validation2">
  <a:themeElements>
    <a:clrScheme name="week1_mon.ppt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week1_mon.ppt">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week1_mon.ppt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week1_mon.ppt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week1_mon.ppt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week1_mon.ppt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week1_mon.ppt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week1_mon.ppt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week1_mon.ppt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week1_mon.ppt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week1_mon.ppt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ECE-593-Pre-Silicon_validation2" id="{E816BBEA-DD41-47A7-82CF-F49A6AEA5683}" vid="{3809818F-F50F-40C2-8E45-80BE8BC9E2F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9844</TotalTime>
  <Words>1625</Words>
  <Application>Microsoft Office PowerPoint</Application>
  <PresentationFormat>On-screen Show (4:3)</PresentationFormat>
  <Paragraphs>241</Paragraphs>
  <Slides>27</Slides>
  <Notes>25</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27</vt:i4>
      </vt:variant>
    </vt:vector>
  </HeadingPairs>
  <TitlesOfParts>
    <vt:vector size="37" baseType="lpstr">
      <vt:lpstr>Arial</vt:lpstr>
      <vt:lpstr>Calibri</vt:lpstr>
      <vt:lpstr>Calibri Light</vt:lpstr>
      <vt:lpstr>Noto Sans Symbols</vt:lpstr>
      <vt:lpstr>Tenorite</vt:lpstr>
      <vt:lpstr>Times New Roman</vt:lpstr>
      <vt:lpstr>Verdana</vt:lpstr>
      <vt:lpstr>Wingdings</vt:lpstr>
      <vt:lpstr>Office Theme</vt:lpstr>
      <vt:lpstr>ECE-593-Pre-Silicon_validation2</vt:lpstr>
      <vt:lpstr>ECE 593 Fundamentals of Pre-Silicon Validation</vt:lpstr>
      <vt:lpstr>Design and Verification of Asynchronous FIFO Winter 2025 – Session 2 – Group 10</vt:lpstr>
      <vt:lpstr>Project Introduction</vt:lpstr>
      <vt:lpstr>Project Introduction</vt:lpstr>
      <vt:lpstr>Project Introduction</vt:lpstr>
      <vt:lpstr>Specifications</vt:lpstr>
      <vt:lpstr>Specifications</vt:lpstr>
      <vt:lpstr>Design Implementation </vt:lpstr>
      <vt:lpstr>Design Implementation </vt:lpstr>
      <vt:lpstr>Design Implementation </vt:lpstr>
      <vt:lpstr>Design Implementation </vt:lpstr>
      <vt:lpstr>Class based Verification </vt:lpstr>
      <vt:lpstr>Class based Verification </vt:lpstr>
      <vt:lpstr>Class based Verification </vt:lpstr>
      <vt:lpstr>UVM based Verification</vt:lpstr>
      <vt:lpstr>UVM based Verification </vt:lpstr>
      <vt:lpstr>UVM based Verification </vt:lpstr>
      <vt:lpstr>UVM based Verification </vt:lpstr>
      <vt:lpstr>UVM based Verification </vt:lpstr>
      <vt:lpstr>UVM based Verification </vt:lpstr>
      <vt:lpstr>Coverage </vt:lpstr>
      <vt:lpstr>SV Simulation Results</vt:lpstr>
      <vt:lpstr>UVM Simulation Results</vt:lpstr>
      <vt:lpstr>Challenges faced</vt:lpstr>
      <vt:lpstr>Conclusion</vt:lpstr>
      <vt:lpstr>References and Citations</vt:lpstr>
      <vt:lpstr>References and Citations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 593 Fundamentals of Pre-Silicon Validation</dc:title>
  <dc:creator>Venkatesh Patil</dc:creator>
  <cp:lastModifiedBy>Moulya Raju Machohalli Thimmaraju</cp:lastModifiedBy>
  <cp:revision>55</cp:revision>
  <dcterms:created xsi:type="dcterms:W3CDTF">2024-01-07T17:46:42Z</dcterms:created>
  <dcterms:modified xsi:type="dcterms:W3CDTF">2025-03-11T15:28:14Z</dcterms:modified>
</cp:coreProperties>
</file>