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682E5C0E-596A-4E3F-888A-9492529E4A79}"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82E5C0E-596A-4E3F-888A-9492529E4A79}"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82E5C0E-596A-4E3F-888A-9492529E4A79}"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33700E-B273-4545-8463-354B17451BBC}" type="datetimeFigureOut">
              <a:rPr lang="en-US" smtClean="0"/>
              <a:t>12/29/2021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682E5C0E-596A-4E3F-888A-9492529E4A79}"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E33700E-B273-4545-8463-354B17451BBC}" type="datetimeFigureOut">
              <a:rPr lang="en-US" smtClean="0"/>
              <a:t>12/29/2021</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2E5C0E-596A-4E3F-888A-9492529E4A79}"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00232" y="2357430"/>
            <a:ext cx="5000660" cy="830997"/>
          </a:xfrm>
          <a:prstGeom prst="rect">
            <a:avLst/>
          </a:prstGeom>
        </p:spPr>
        <p:txBody>
          <a:bodyPr wrap="square">
            <a:spAutoFit/>
          </a:bodyPr>
          <a:lstStyle/>
          <a:p>
            <a:pPr algn="ctr"/>
            <a:r>
              <a:rPr lang="en-IN" sz="2400" dirty="0" smtClean="0"/>
              <a:t>Assignment-based Subjective Questions</a:t>
            </a:r>
            <a:endParaRPr lang="en-IN" sz="2400" dirty="0"/>
          </a:p>
        </p:txBody>
      </p:sp>
      <p:sp>
        <p:nvSpPr>
          <p:cNvPr id="8" name="Rectangle 7"/>
          <p:cNvSpPr/>
          <p:nvPr/>
        </p:nvSpPr>
        <p:spPr>
          <a:xfrm>
            <a:off x="1571604" y="1857364"/>
            <a:ext cx="5786478" cy="553998"/>
          </a:xfrm>
          <a:prstGeom prst="rect">
            <a:avLst/>
          </a:prstGeom>
        </p:spPr>
        <p:txBody>
          <a:bodyPr wrap="square">
            <a:spAutoFit/>
          </a:bodyPr>
          <a:lstStyle/>
          <a:p>
            <a:pPr algn="ctr"/>
            <a:r>
              <a:rPr lang="en-IN" sz="3000" dirty="0" smtClean="0"/>
              <a:t>Bike Sharing Demand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1028342"/>
            <a:ext cx="8429684" cy="2400657"/>
          </a:xfrm>
          <a:prstGeom prst="rect">
            <a:avLst/>
          </a:prstGeom>
        </p:spPr>
        <p:txBody>
          <a:bodyPr wrap="square">
            <a:spAutoFit/>
          </a:bodyPr>
          <a:lstStyle/>
          <a:p>
            <a:r>
              <a:rPr lang="en-IN" sz="1500" dirty="0" smtClean="0"/>
              <a:t>statistical properties:</a:t>
            </a:r>
          </a:p>
          <a:p>
            <a:pPr algn="just"/>
            <a:r>
              <a:rPr lang="en-IN" sz="1500" dirty="0" smtClean="0"/>
              <a:t>	 ● The first scatter plot (top left) appears to be a simple linear relationship.</a:t>
            </a:r>
          </a:p>
          <a:p>
            <a:pPr algn="just"/>
            <a:r>
              <a:rPr lang="en-IN" sz="1500" dirty="0" smtClean="0"/>
              <a:t>	 ● The second graph (top right) is not distributed normally; while there is a relation between them , it’s not linear. </a:t>
            </a:r>
          </a:p>
          <a:p>
            <a:pPr algn="just"/>
            <a:r>
              <a:rPr lang="en-IN" sz="1500" dirty="0" smtClean="0"/>
              <a:t>	● In the third graph (bottom left), the distribution is linear, but should have a different regression line The calculated regression is offset by the one outlier which exerts enough influence to lower the correlation coefficient from 1 to 0.816.</a:t>
            </a:r>
          </a:p>
          <a:p>
            <a:pPr algn="just"/>
            <a:r>
              <a:rPr lang="en-IN" sz="1500" dirty="0" smtClean="0"/>
              <a:t> 	● Finally, the fourth graph (bottom right) shows an example when one high-leverage point is enough to produce a high correlation coefficient, even though the other data points do not indicate any relationship between the variables</a:t>
            </a:r>
            <a:endParaRPr lang="en-IN" sz="1500" dirty="0"/>
          </a:p>
        </p:txBody>
      </p:sp>
      <p:sp>
        <p:nvSpPr>
          <p:cNvPr id="5" name="Rectangle 4"/>
          <p:cNvSpPr/>
          <p:nvPr/>
        </p:nvSpPr>
        <p:spPr>
          <a:xfrm>
            <a:off x="500034" y="4000504"/>
            <a:ext cx="7358114" cy="2215991"/>
          </a:xfrm>
          <a:prstGeom prst="rect">
            <a:avLst/>
          </a:prstGeom>
        </p:spPr>
        <p:txBody>
          <a:bodyPr wrap="square">
            <a:spAutoFit/>
          </a:bodyPr>
          <a:lstStyle/>
          <a:p>
            <a:r>
              <a:rPr lang="en-IN" dirty="0" smtClean="0"/>
              <a:t>Q3. What is Pearson’s R? </a:t>
            </a:r>
          </a:p>
          <a:p>
            <a:endParaRPr lang="en-IN" sz="1500" dirty="0" smtClean="0"/>
          </a:p>
          <a:p>
            <a:r>
              <a:rPr lang="en-IN" sz="1500" dirty="0" smtClean="0"/>
              <a:t>Pearson's r is a numerical summary of the strength of the linear association between the variables. It value ranges between -1 to +1.</a:t>
            </a:r>
          </a:p>
          <a:p>
            <a:r>
              <a:rPr lang="en-IN" sz="1500" dirty="0" smtClean="0"/>
              <a:t> It shows the linear relationship between two sets of data. In simple terms, it tells us can we draw a line graph to represent the data?</a:t>
            </a:r>
          </a:p>
          <a:p>
            <a:r>
              <a:rPr lang="en-IN" sz="1500" dirty="0" smtClean="0"/>
              <a:t> r = 1 means the data is perfectly linear with a positive slope</a:t>
            </a:r>
          </a:p>
          <a:p>
            <a:r>
              <a:rPr lang="en-IN" sz="1500" dirty="0" smtClean="0"/>
              <a:t> r = -1 means the data is perfectly linear with a negative slope </a:t>
            </a:r>
          </a:p>
          <a:p>
            <a:r>
              <a:rPr lang="en-IN" sz="1500" dirty="0" smtClean="0"/>
              <a:t>r = 0 means there is no linear association</a:t>
            </a:r>
            <a:endParaRPr lang="en-IN"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071546"/>
            <a:ext cx="7786742" cy="646331"/>
          </a:xfrm>
          <a:prstGeom prst="rect">
            <a:avLst/>
          </a:prstGeom>
        </p:spPr>
        <p:txBody>
          <a:bodyPr wrap="square">
            <a:spAutoFit/>
          </a:bodyPr>
          <a:lstStyle/>
          <a:p>
            <a:r>
              <a:rPr lang="en-IN" dirty="0" smtClean="0"/>
              <a:t>Q4. What is scaling? Why is scaling performed? What is the difference between normalized scaling and standardized scaling?</a:t>
            </a:r>
            <a:endParaRPr lang="en-IN" dirty="0"/>
          </a:p>
        </p:txBody>
      </p:sp>
      <p:sp>
        <p:nvSpPr>
          <p:cNvPr id="5" name="Rectangle 4"/>
          <p:cNvSpPr/>
          <p:nvPr/>
        </p:nvSpPr>
        <p:spPr>
          <a:xfrm>
            <a:off x="428596" y="1928802"/>
            <a:ext cx="7929618" cy="3370153"/>
          </a:xfrm>
          <a:prstGeom prst="rect">
            <a:avLst/>
          </a:prstGeom>
        </p:spPr>
        <p:txBody>
          <a:bodyPr wrap="square">
            <a:spAutoFit/>
          </a:bodyPr>
          <a:lstStyle/>
          <a:p>
            <a:r>
              <a:rPr lang="en-IN" sz="1500" dirty="0" smtClean="0"/>
              <a:t>Feature scaling is a method used to normalize or standardize the range of independent variables or features of data. It is performed during the data  </a:t>
            </a:r>
            <a:r>
              <a:rPr lang="en-IN" sz="1500" dirty="0" err="1" smtClean="0"/>
              <a:t>preprocessing</a:t>
            </a:r>
            <a:r>
              <a:rPr lang="en-IN" sz="1500" dirty="0" smtClean="0"/>
              <a:t> stage to deal with varying values in the dataset. If feature scaling is not done, then a machine learning algorithm tends to weigh greater values, higher and consider smaller values as the lower values, irrespective of the units of the values. </a:t>
            </a:r>
          </a:p>
          <a:p>
            <a:endParaRPr lang="en-IN" sz="1500" dirty="0" smtClean="0"/>
          </a:p>
          <a:p>
            <a:r>
              <a:rPr lang="en-IN" sz="1500" dirty="0" smtClean="0"/>
              <a:t>● Normalization is generally used when you know that the distribution of your data does not follow a Gaussian distribution. This can be useful in algorithms that do not assume any distribution of the data like K-Nearest  Neighbours  and Neural Networks. </a:t>
            </a:r>
          </a:p>
          <a:p>
            <a:endParaRPr lang="en-IN" sz="1500" dirty="0" smtClean="0"/>
          </a:p>
          <a:p>
            <a:r>
              <a:rPr lang="en-IN" sz="1500" dirty="0" smtClean="0"/>
              <a:t>● Standardization, on the other hand, can be helpful in cases where the data follows a Gaussian distribution. However, this does not have to be necessarily true. Also, unlike normalization, standardization does not have a bounding range. So, even if you have outliers in your data, they will not be affected by standardization</a:t>
            </a:r>
            <a:r>
              <a:rPr lang="en-IN" dirty="0" smtClean="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214422"/>
            <a:ext cx="7858180" cy="646331"/>
          </a:xfrm>
          <a:prstGeom prst="rect">
            <a:avLst/>
          </a:prstGeom>
        </p:spPr>
        <p:txBody>
          <a:bodyPr wrap="square">
            <a:spAutoFit/>
          </a:bodyPr>
          <a:lstStyle/>
          <a:p>
            <a:r>
              <a:rPr lang="en-IN" dirty="0" smtClean="0"/>
              <a:t>Q5. You might have observed that sometimes the value of VIF is infinite. Why does this happen?</a:t>
            </a:r>
            <a:endParaRPr lang="en-IN" dirty="0"/>
          </a:p>
        </p:txBody>
      </p:sp>
      <p:sp>
        <p:nvSpPr>
          <p:cNvPr id="5" name="Rectangle 4"/>
          <p:cNvSpPr/>
          <p:nvPr/>
        </p:nvSpPr>
        <p:spPr>
          <a:xfrm>
            <a:off x="714348" y="2143116"/>
            <a:ext cx="7429552" cy="1938992"/>
          </a:xfrm>
          <a:prstGeom prst="rect">
            <a:avLst/>
          </a:prstGeom>
        </p:spPr>
        <p:txBody>
          <a:bodyPr wrap="square">
            <a:spAutoFit/>
          </a:bodyPr>
          <a:lstStyle/>
          <a:p>
            <a:r>
              <a:rPr lang="en-IN" sz="1500" dirty="0" smtClean="0"/>
              <a:t>VIF - the variance inflation factor -The VIF gives how much the variance of the coefficient estimate is being inflated by collinearity.(VIF) =1/(1-R_square). If there is perfect correlation, then VIF = infinity. Where R-1 is the R-square value of that independent variable which we want to check how well this independent variable is explained well by other independent variables- If that independent variable can be explained perfectly by other independent variables, then it will have perfect correlation and it’s R-squared value will be equal to 1.So, VIF = 1/(1-1) which gives VIF = 1/0 which results in “infinity”</a:t>
            </a:r>
            <a:endParaRPr lang="en-IN"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1142985"/>
            <a:ext cx="7358114" cy="3277820"/>
          </a:xfrm>
          <a:prstGeom prst="rect">
            <a:avLst/>
          </a:prstGeom>
        </p:spPr>
        <p:txBody>
          <a:bodyPr wrap="square">
            <a:spAutoFit/>
          </a:bodyPr>
          <a:lstStyle/>
          <a:p>
            <a:r>
              <a:rPr lang="en-IN" dirty="0" smtClean="0"/>
              <a:t>6. What is a Q-Q plot? Explain the use and importance of a Q-Q plot in linear regression. </a:t>
            </a:r>
            <a:endParaRPr lang="en-IN" dirty="0"/>
          </a:p>
          <a:p>
            <a:endParaRPr lang="en-IN" sz="1500" dirty="0" smtClean="0"/>
          </a:p>
          <a:p>
            <a:r>
              <a:rPr lang="en-IN" sz="1500" dirty="0" smtClean="0"/>
              <a:t> A q-q plot is a plot of the </a:t>
            </a:r>
            <a:r>
              <a:rPr lang="en-IN" sz="1500" dirty="0" err="1" smtClean="0"/>
              <a:t>quantiles</a:t>
            </a:r>
            <a:r>
              <a:rPr lang="en-IN" sz="1500" dirty="0" smtClean="0"/>
              <a:t> of the first data set against the </a:t>
            </a:r>
            <a:r>
              <a:rPr lang="en-IN" sz="1500" dirty="0" err="1" smtClean="0"/>
              <a:t>quantiles</a:t>
            </a:r>
            <a:r>
              <a:rPr lang="en-IN" sz="1500" dirty="0" smtClean="0"/>
              <a:t> of the second data </a:t>
            </a:r>
            <a:r>
              <a:rPr lang="en-IN" sz="1500" dirty="0" err="1" smtClean="0"/>
              <a:t>set.It</a:t>
            </a:r>
            <a:r>
              <a:rPr lang="en-IN" sz="1500" dirty="0" smtClean="0"/>
              <a:t> is used to compare the shapes of </a:t>
            </a:r>
            <a:r>
              <a:rPr lang="en-IN" sz="1500" dirty="0" err="1" smtClean="0"/>
              <a:t>distributions.A</a:t>
            </a:r>
            <a:r>
              <a:rPr lang="en-IN" sz="1500" dirty="0" smtClean="0"/>
              <a:t> Q-Q plot is a </a:t>
            </a:r>
            <a:r>
              <a:rPr lang="en-IN" sz="1500" dirty="0" err="1" smtClean="0"/>
              <a:t>scatterplot</a:t>
            </a:r>
            <a:r>
              <a:rPr lang="en-IN" sz="1500" dirty="0" smtClean="0"/>
              <a:t> created by plotting two sets of </a:t>
            </a:r>
            <a:r>
              <a:rPr lang="en-IN" sz="1500" dirty="0" err="1" smtClean="0"/>
              <a:t>quantiles</a:t>
            </a:r>
            <a:r>
              <a:rPr lang="en-IN" sz="1500" dirty="0" smtClean="0"/>
              <a:t> against one another. If both sets of </a:t>
            </a:r>
            <a:r>
              <a:rPr lang="en-IN" sz="1500" dirty="0" err="1" smtClean="0"/>
              <a:t>quantiles</a:t>
            </a:r>
            <a:r>
              <a:rPr lang="en-IN" sz="1500" dirty="0" smtClean="0"/>
              <a:t> came from the same distribution, we should see the points forming a line that’s roughly straight. The q-q plot is used to answer the following questions</a:t>
            </a:r>
            <a:r>
              <a:rPr lang="en-IN" dirty="0" smtClean="0"/>
              <a:t>: </a:t>
            </a:r>
          </a:p>
          <a:p>
            <a:endParaRPr lang="en-IN" dirty="0"/>
          </a:p>
          <a:p>
            <a:r>
              <a:rPr lang="en-IN" sz="1500" dirty="0" smtClean="0"/>
              <a:t>● Do two data sets come from populations with a common distribution? </a:t>
            </a:r>
          </a:p>
          <a:p>
            <a:r>
              <a:rPr lang="en-IN" sz="1500" dirty="0" smtClean="0"/>
              <a:t>● Do two data sets have common location and scale? </a:t>
            </a:r>
          </a:p>
          <a:p>
            <a:r>
              <a:rPr lang="en-IN" sz="1500" dirty="0" smtClean="0"/>
              <a:t>● Do two data sets have similar distributional shapes?</a:t>
            </a:r>
          </a:p>
          <a:p>
            <a:r>
              <a:rPr lang="en-IN" sz="1500" dirty="0" smtClean="0"/>
              <a:t> ● Do two data sets have similar tail </a:t>
            </a:r>
            <a:r>
              <a:rPr lang="en-IN" sz="1500" dirty="0" err="1" smtClean="0"/>
              <a:t>behavior</a:t>
            </a:r>
            <a:r>
              <a:rPr lang="en-IN" sz="1500" dirty="0" smtClean="0"/>
              <a:t>?</a:t>
            </a:r>
            <a:endParaRPr lang="en-IN"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2911" y="1071546"/>
            <a:ext cx="7858180" cy="2031325"/>
          </a:xfrm>
          <a:prstGeom prst="rect">
            <a:avLst/>
          </a:prstGeom>
        </p:spPr>
        <p:txBody>
          <a:bodyPr wrap="square">
            <a:spAutoFit/>
          </a:bodyPr>
          <a:lstStyle/>
          <a:p>
            <a:pPr marL="342900" indent="-342900" algn="just"/>
            <a:r>
              <a:rPr lang="en-IN" dirty="0" smtClean="0"/>
              <a:t>Q1. From your analysis of the categorical variables from the dataset, what could you infer about their effect on the dependent variable? </a:t>
            </a:r>
          </a:p>
          <a:p>
            <a:pPr marL="342900" indent="-342900" algn="just"/>
            <a:endParaRPr lang="en-IN" dirty="0"/>
          </a:p>
          <a:p>
            <a:pPr marL="342900" indent="-342900" algn="just"/>
            <a:r>
              <a:rPr lang="en-IN" dirty="0" smtClean="0"/>
              <a:t>	The categorical variable in the dataset were season, </a:t>
            </a:r>
            <a:r>
              <a:rPr lang="en-IN" dirty="0" err="1" smtClean="0"/>
              <a:t>weathersit</a:t>
            </a:r>
            <a:r>
              <a:rPr lang="en-IN" dirty="0" smtClean="0"/>
              <a:t>, holiday, mnth, yr and weekday. These were visualized using a </a:t>
            </a:r>
            <a:r>
              <a:rPr lang="en-IN" dirty="0" err="1" smtClean="0"/>
              <a:t>boxplot</a:t>
            </a:r>
            <a:r>
              <a:rPr lang="en-IN" dirty="0" smtClean="0"/>
              <a:t> . These variables had the following effect on our dependant variable:- </a:t>
            </a:r>
          </a:p>
          <a:p>
            <a:pPr marL="342900" indent="-342900"/>
            <a:endParaRPr lang="en-IN" dirty="0" smtClean="0"/>
          </a:p>
        </p:txBody>
      </p:sp>
      <p:pic>
        <p:nvPicPr>
          <p:cNvPr id="9" name="Picture 2"/>
          <p:cNvPicPr>
            <a:picLocks noChangeAspect="1" noChangeArrowheads="1"/>
          </p:cNvPicPr>
          <p:nvPr/>
        </p:nvPicPr>
        <p:blipFill>
          <a:blip r:embed="rId2"/>
          <a:srcRect/>
          <a:stretch>
            <a:fillRect/>
          </a:stretch>
        </p:blipFill>
        <p:spPr bwMode="auto">
          <a:xfrm>
            <a:off x="1071538" y="2928934"/>
            <a:ext cx="7000924" cy="342902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1028343"/>
            <a:ext cx="7643866" cy="3139321"/>
          </a:xfrm>
          <a:prstGeom prst="rect">
            <a:avLst/>
          </a:prstGeom>
        </p:spPr>
        <p:txBody>
          <a:bodyPr wrap="square">
            <a:spAutoFit/>
          </a:bodyPr>
          <a:lstStyle/>
          <a:p>
            <a:pPr marL="342900" indent="-342900">
              <a:buAutoNum type="arabicPeriod"/>
            </a:pPr>
            <a:r>
              <a:rPr lang="en-IN" dirty="0" smtClean="0"/>
              <a:t>Season - The </a:t>
            </a:r>
            <a:r>
              <a:rPr lang="en-IN" dirty="0" err="1" smtClean="0"/>
              <a:t>boxplot</a:t>
            </a:r>
            <a:r>
              <a:rPr lang="en-IN" dirty="0" smtClean="0"/>
              <a:t> showed that spring season had least value of cnt whereas fall had maximum value of cnt. Summer and winter had intermediate value of cnt. </a:t>
            </a:r>
          </a:p>
          <a:p>
            <a:pPr marL="342900" indent="-342900">
              <a:buAutoNum type="arabicPeriod"/>
            </a:pPr>
            <a:r>
              <a:rPr lang="en-IN" dirty="0" err="1" smtClean="0"/>
              <a:t>Weathersit</a:t>
            </a:r>
            <a:r>
              <a:rPr lang="en-IN" dirty="0" smtClean="0"/>
              <a:t> - There are no users when there is heavy rain/ snow indicating that this weather is extremely unfavourable. Highest count was seen when the </a:t>
            </a:r>
            <a:r>
              <a:rPr lang="en-IN" dirty="0" err="1" smtClean="0"/>
              <a:t>weathersit</a:t>
            </a:r>
            <a:r>
              <a:rPr lang="en-IN" dirty="0" smtClean="0"/>
              <a:t> was’ Clear, Partly Cloudy’. </a:t>
            </a:r>
          </a:p>
          <a:p>
            <a:pPr marL="342900" indent="-342900">
              <a:buAutoNum type="arabicPeriod"/>
            </a:pPr>
            <a:r>
              <a:rPr lang="en-IN" dirty="0" smtClean="0"/>
              <a:t>Holiday - rentals reduced during holiday. </a:t>
            </a:r>
          </a:p>
          <a:p>
            <a:pPr marL="342900" indent="-342900">
              <a:buAutoNum type="arabicPeriod"/>
            </a:pPr>
            <a:r>
              <a:rPr lang="en-IN" dirty="0" smtClean="0"/>
              <a:t>Mnth - September saw highest no of rentals while December saw </a:t>
            </a:r>
            <a:r>
              <a:rPr lang="en-IN" dirty="0" err="1" smtClean="0"/>
              <a:t>least.This</a:t>
            </a:r>
            <a:r>
              <a:rPr lang="en-IN" dirty="0" smtClean="0"/>
              <a:t> observation is on par with the observation made in </a:t>
            </a:r>
            <a:r>
              <a:rPr lang="en-IN" dirty="0" err="1" smtClean="0"/>
              <a:t>weathersit.The</a:t>
            </a:r>
            <a:r>
              <a:rPr lang="en-IN" dirty="0" smtClean="0"/>
              <a:t> weather situation in </a:t>
            </a:r>
            <a:r>
              <a:rPr lang="en-IN" dirty="0" err="1" smtClean="0"/>
              <a:t>december</a:t>
            </a:r>
            <a:r>
              <a:rPr lang="en-IN" dirty="0" smtClean="0"/>
              <a:t> is usually heavy snow. </a:t>
            </a:r>
          </a:p>
          <a:p>
            <a:pPr marL="342900" indent="-342900">
              <a:buAutoNum type="arabicPeriod"/>
            </a:pPr>
            <a:r>
              <a:rPr lang="en-IN" dirty="0" smtClean="0"/>
              <a:t>Yr - The number of rentals in 2019 was more than 2018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857232"/>
            <a:ext cx="7643866" cy="2585323"/>
          </a:xfrm>
          <a:prstGeom prst="rect">
            <a:avLst/>
          </a:prstGeom>
        </p:spPr>
        <p:txBody>
          <a:bodyPr wrap="square">
            <a:spAutoFit/>
          </a:bodyPr>
          <a:lstStyle/>
          <a:p>
            <a:r>
              <a:rPr lang="en-IN" dirty="0" smtClean="0"/>
              <a:t>Q2. Why is it important to use </a:t>
            </a:r>
            <a:r>
              <a:rPr lang="en-IN" dirty="0" err="1" smtClean="0"/>
              <a:t>drop_first</a:t>
            </a:r>
            <a:r>
              <a:rPr lang="en-IN" dirty="0" smtClean="0"/>
              <a:t>=True during dummy variable creation?</a:t>
            </a:r>
          </a:p>
          <a:p>
            <a:endParaRPr lang="en-IN" dirty="0" smtClean="0"/>
          </a:p>
          <a:p>
            <a:r>
              <a:rPr lang="en-IN" dirty="0" smtClean="0"/>
              <a:t>If you don't drop the first column then your dummy variables will be correlated (redundant) among other dummy variables. This may affect some models adversely and the effect is stronger when the cardinality is smaller. Another reason is, if we have all dummy variables it leads to    Multi- collinearity between the dummy variables. To keep this under control, we lose one column.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576844"/>
            <a:ext cx="8143932" cy="923330"/>
          </a:xfrm>
          <a:prstGeom prst="rect">
            <a:avLst/>
          </a:prstGeom>
        </p:spPr>
        <p:txBody>
          <a:bodyPr wrap="square">
            <a:spAutoFit/>
          </a:bodyPr>
          <a:lstStyle/>
          <a:p>
            <a:r>
              <a:rPr lang="en-IN" dirty="0" smtClean="0"/>
              <a:t>Q3. Looking at the pair-plot among the numerical variables, which one has the highest correlation with the target variable?</a:t>
            </a:r>
          </a:p>
          <a:p>
            <a:endParaRPr lang="en-IN" dirty="0"/>
          </a:p>
        </p:txBody>
      </p:sp>
      <p:pic>
        <p:nvPicPr>
          <p:cNvPr id="2050" name="Picture 2"/>
          <p:cNvPicPr>
            <a:picLocks noChangeAspect="1" noChangeArrowheads="1"/>
          </p:cNvPicPr>
          <p:nvPr/>
        </p:nvPicPr>
        <p:blipFill>
          <a:blip r:embed="rId2"/>
          <a:srcRect/>
          <a:stretch>
            <a:fillRect/>
          </a:stretch>
        </p:blipFill>
        <p:spPr bwMode="auto">
          <a:xfrm>
            <a:off x="285720" y="1214422"/>
            <a:ext cx="8148665" cy="4929222"/>
          </a:xfrm>
          <a:prstGeom prst="rect">
            <a:avLst/>
          </a:prstGeom>
          <a:noFill/>
          <a:ln w="9525">
            <a:noFill/>
            <a:miter lim="800000"/>
            <a:headEnd/>
            <a:tailEnd/>
          </a:ln>
          <a:effectLst/>
        </p:spPr>
      </p:pic>
      <p:sp>
        <p:nvSpPr>
          <p:cNvPr id="6" name="Rectangle 5"/>
          <p:cNvSpPr/>
          <p:nvPr/>
        </p:nvSpPr>
        <p:spPr>
          <a:xfrm>
            <a:off x="428596" y="6068817"/>
            <a:ext cx="8143932" cy="646331"/>
          </a:xfrm>
          <a:prstGeom prst="rect">
            <a:avLst/>
          </a:prstGeom>
        </p:spPr>
        <p:txBody>
          <a:bodyPr wrap="square">
            <a:spAutoFit/>
          </a:bodyPr>
          <a:lstStyle/>
          <a:p>
            <a:r>
              <a:rPr lang="en-IN" dirty="0" smtClean="0"/>
              <a:t>“temp” and “</a:t>
            </a:r>
            <a:r>
              <a:rPr lang="en-IN" dirty="0" err="1" smtClean="0"/>
              <a:t>atemp</a:t>
            </a:r>
            <a:r>
              <a:rPr lang="en-IN" dirty="0" smtClean="0"/>
              <a:t>” are the two numerical variables which are highly correlated with the target variable (cnt)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071546"/>
            <a:ext cx="7929618" cy="646331"/>
          </a:xfrm>
          <a:prstGeom prst="rect">
            <a:avLst/>
          </a:prstGeom>
        </p:spPr>
        <p:txBody>
          <a:bodyPr wrap="square">
            <a:spAutoFit/>
          </a:bodyPr>
          <a:lstStyle/>
          <a:p>
            <a:r>
              <a:rPr lang="en-IN" dirty="0" smtClean="0"/>
              <a:t>Q4.  How did you validate the assumptions of Linear Regression after building the model on the training set?</a:t>
            </a:r>
            <a:endParaRPr lang="en-IN" dirty="0"/>
          </a:p>
        </p:txBody>
      </p:sp>
      <p:pic>
        <p:nvPicPr>
          <p:cNvPr id="3074" name="Picture 2"/>
          <p:cNvPicPr>
            <a:picLocks noChangeAspect="1" noChangeArrowheads="1"/>
          </p:cNvPicPr>
          <p:nvPr/>
        </p:nvPicPr>
        <p:blipFill>
          <a:blip r:embed="rId2"/>
          <a:srcRect/>
          <a:stretch>
            <a:fillRect/>
          </a:stretch>
        </p:blipFill>
        <p:spPr bwMode="auto">
          <a:xfrm>
            <a:off x="1142977" y="1782764"/>
            <a:ext cx="5500725" cy="3247496"/>
          </a:xfrm>
          <a:prstGeom prst="rect">
            <a:avLst/>
          </a:prstGeom>
          <a:noFill/>
          <a:ln w="9525">
            <a:noFill/>
            <a:miter lim="800000"/>
            <a:headEnd/>
            <a:tailEnd/>
          </a:ln>
          <a:effectLst/>
        </p:spPr>
      </p:pic>
      <p:sp>
        <p:nvSpPr>
          <p:cNvPr id="6" name="Rectangle 5"/>
          <p:cNvSpPr/>
          <p:nvPr/>
        </p:nvSpPr>
        <p:spPr>
          <a:xfrm>
            <a:off x="571472" y="5023506"/>
            <a:ext cx="8143932" cy="1200329"/>
          </a:xfrm>
          <a:prstGeom prst="rect">
            <a:avLst/>
          </a:prstGeom>
        </p:spPr>
        <p:txBody>
          <a:bodyPr wrap="square">
            <a:spAutoFit/>
          </a:bodyPr>
          <a:lstStyle/>
          <a:p>
            <a:r>
              <a:rPr lang="en-IN" dirty="0" smtClean="0"/>
              <a:t>Residuals distribution should follow normal distribution and centred around 0.(mean = 0). We validate this assumption about residuals by plotting a </a:t>
            </a:r>
            <a:r>
              <a:rPr lang="en-IN" dirty="0" err="1" smtClean="0"/>
              <a:t>distplot</a:t>
            </a:r>
            <a:r>
              <a:rPr lang="en-IN" dirty="0" smtClean="0"/>
              <a:t> of residuals and see if residuals are following normal distribution or not. The above diagram shows that the residuals are distributed about mean = 0.</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5786" y="1071546"/>
            <a:ext cx="7643866" cy="646331"/>
          </a:xfrm>
          <a:prstGeom prst="rect">
            <a:avLst/>
          </a:prstGeom>
        </p:spPr>
        <p:txBody>
          <a:bodyPr wrap="square">
            <a:spAutoFit/>
          </a:bodyPr>
          <a:lstStyle/>
          <a:p>
            <a:r>
              <a:rPr lang="en-IN" dirty="0" smtClean="0"/>
              <a:t>Q5.  Based on the final model, which are the top 3 features contributing significantly towards explaining the demand of the shared bikes?</a:t>
            </a:r>
            <a:endParaRPr lang="en-IN" dirty="0"/>
          </a:p>
        </p:txBody>
      </p:sp>
      <p:sp>
        <p:nvSpPr>
          <p:cNvPr id="6" name="Rectangle 5"/>
          <p:cNvSpPr/>
          <p:nvPr/>
        </p:nvSpPr>
        <p:spPr>
          <a:xfrm>
            <a:off x="857224" y="1928802"/>
            <a:ext cx="6357982" cy="1200329"/>
          </a:xfrm>
          <a:prstGeom prst="rect">
            <a:avLst/>
          </a:prstGeom>
        </p:spPr>
        <p:txBody>
          <a:bodyPr wrap="square">
            <a:spAutoFit/>
          </a:bodyPr>
          <a:lstStyle/>
          <a:p>
            <a:r>
              <a:rPr lang="en-IN" dirty="0" smtClean="0"/>
              <a:t>The top 3 features are</a:t>
            </a:r>
          </a:p>
          <a:p>
            <a:r>
              <a:rPr lang="en-IN" dirty="0" smtClean="0"/>
              <a:t> 1.temp - coefficient : 0.5390</a:t>
            </a:r>
          </a:p>
          <a:p>
            <a:r>
              <a:rPr lang="en-IN" dirty="0" smtClean="0"/>
              <a:t>2.yr - coefficient : 0.2313</a:t>
            </a:r>
          </a:p>
          <a:p>
            <a:r>
              <a:rPr lang="en-IN" dirty="0" smtClean="0"/>
              <a:t> 3.weathersit_Light Snow &amp; Rain - coefficient -0.2974</a:t>
            </a:r>
            <a:endParaRPr lang="en-IN" dirty="0"/>
          </a:p>
        </p:txBody>
      </p:sp>
      <p:sp>
        <p:nvSpPr>
          <p:cNvPr id="7" name="Rectangle 6"/>
          <p:cNvSpPr/>
          <p:nvPr/>
        </p:nvSpPr>
        <p:spPr>
          <a:xfrm>
            <a:off x="357158" y="3643314"/>
            <a:ext cx="8643998" cy="1200329"/>
          </a:xfrm>
          <a:prstGeom prst="rect">
            <a:avLst/>
          </a:prstGeom>
        </p:spPr>
        <p:txBody>
          <a:bodyPr wrap="square">
            <a:spAutoFit/>
          </a:bodyPr>
          <a:lstStyle/>
          <a:p>
            <a:r>
              <a:rPr lang="en-IN" b="1" dirty="0"/>
              <a:t>Final model equation:</a:t>
            </a:r>
          </a:p>
          <a:p>
            <a:r>
              <a:rPr lang="en-IN" b="1" dirty="0"/>
              <a:t>cnt= 0.0703 + (yr * 0.2313) + (holiday * (-0.1002)) + (temp * 0.5390) + (summer * 0.0956) + (winter * 0.1462) + ( </a:t>
            </a:r>
            <a:r>
              <a:rPr lang="en-IN" b="1" dirty="0" smtClean="0"/>
              <a:t>Light_rain_Light_snow_Thunderstorm </a:t>
            </a:r>
            <a:r>
              <a:rPr lang="en-IN" b="1" dirty="0"/>
              <a:t>* (-0.2974)) + (</a:t>
            </a:r>
            <a:r>
              <a:rPr lang="en-IN" b="1" dirty="0" smtClean="0"/>
              <a:t>Mist_cloudy </a:t>
            </a:r>
            <a:r>
              <a:rPr lang="en-IN" b="1" dirty="0"/>
              <a:t>* (-0.0809)) + ( </a:t>
            </a:r>
            <a:r>
              <a:rPr lang="en-IN" b="1" dirty="0" smtClean="0"/>
              <a:t>mnth (</a:t>
            </a:r>
            <a:r>
              <a:rPr lang="en-IN" b="1" dirty="0"/>
              <a:t>'8') * 0.0585) + ( </a:t>
            </a:r>
            <a:r>
              <a:rPr lang="en-IN" b="1" dirty="0" smtClean="0"/>
              <a:t>mnth (</a:t>
            </a:r>
            <a:r>
              <a:rPr lang="en-IN" b="1" dirty="0"/>
              <a:t>'9') * 0.1236)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1092720"/>
            <a:ext cx="7715304" cy="5693866"/>
          </a:xfrm>
          <a:prstGeom prst="rect">
            <a:avLst/>
          </a:prstGeom>
        </p:spPr>
        <p:txBody>
          <a:bodyPr wrap="square">
            <a:spAutoFit/>
          </a:bodyPr>
          <a:lstStyle/>
          <a:p>
            <a:pPr marL="342900" indent="-342900" algn="just"/>
            <a:r>
              <a:rPr lang="en-IN" sz="1600" dirty="0" smtClean="0"/>
              <a:t>Q1. Explain the linear regression algorithm in detail. </a:t>
            </a:r>
          </a:p>
          <a:p>
            <a:pPr marL="342900" indent="-342900" algn="just"/>
            <a:r>
              <a:rPr lang="en-IN" sz="1600" dirty="0"/>
              <a:t> </a:t>
            </a:r>
            <a:r>
              <a:rPr lang="en-IN" sz="1600" dirty="0" smtClean="0"/>
              <a:t>    </a:t>
            </a:r>
          </a:p>
          <a:p>
            <a:pPr marL="342900" indent="-342900" algn="just"/>
            <a:r>
              <a:rPr lang="en-IN" sz="1500" dirty="0" smtClean="0"/>
              <a:t>	Linear Regression is a type of supervised Machine Learning algorithm that is used for the prediction of numeric values. Linear Regression is the most basic form of regression analysis. Regression is the most commonly used predictive analysis model.</a:t>
            </a:r>
          </a:p>
          <a:p>
            <a:pPr marL="342900" indent="-342900" algn="just"/>
            <a:r>
              <a:rPr lang="en-IN" sz="1500" dirty="0" smtClean="0"/>
              <a:t> 	Linear regression is based on the popular equation “y = </a:t>
            </a:r>
            <a:r>
              <a:rPr lang="en-IN" sz="1500" dirty="0" err="1" smtClean="0"/>
              <a:t>mx</a:t>
            </a:r>
            <a:r>
              <a:rPr lang="en-IN" sz="1500" dirty="0" smtClean="0"/>
              <a:t> + c”.</a:t>
            </a:r>
          </a:p>
          <a:p>
            <a:pPr marL="342900" indent="-342900" algn="just"/>
            <a:r>
              <a:rPr lang="en-IN" sz="1500" dirty="0" smtClean="0"/>
              <a:t> 	It assumes that there is a linear relationship between the dependent variable(y) and the predictor(s)/independent variable(x). In regression, we calculate the best fit line which describes the relationship between the independent and dependent variable. </a:t>
            </a:r>
          </a:p>
          <a:p>
            <a:pPr marL="342900" indent="-342900" algn="just"/>
            <a:r>
              <a:rPr lang="en-IN" sz="1500" dirty="0"/>
              <a:t>	</a:t>
            </a:r>
            <a:r>
              <a:rPr lang="en-IN" sz="1500" dirty="0" smtClean="0"/>
              <a:t>Regression is performed when the dependent variable is of continuous data type and Predictors or independent variables could be of any data type like continuous, nominal/categorical etc. </a:t>
            </a:r>
          </a:p>
          <a:p>
            <a:pPr marL="342900" indent="-342900" algn="just"/>
            <a:r>
              <a:rPr lang="en-IN" sz="1500" dirty="0"/>
              <a:t>	</a:t>
            </a:r>
            <a:r>
              <a:rPr lang="en-IN" sz="1500" dirty="0" smtClean="0"/>
              <a:t>Regression method tries to find the best fit line which shows the relationship between the dependent variable and predictors with least error. </a:t>
            </a:r>
          </a:p>
          <a:p>
            <a:pPr marL="342900" indent="-342900" algn="just"/>
            <a:r>
              <a:rPr lang="en-IN" sz="1500" dirty="0"/>
              <a:t>	</a:t>
            </a:r>
            <a:r>
              <a:rPr lang="en-IN" sz="1500" dirty="0" smtClean="0"/>
              <a:t>In regression, the output/dependent variable is the function of an independent variable and the coefficient and the error term. </a:t>
            </a:r>
          </a:p>
          <a:p>
            <a:pPr marL="342900" indent="-342900" algn="just"/>
            <a:r>
              <a:rPr lang="en-IN" sz="1500" dirty="0"/>
              <a:t>	</a:t>
            </a:r>
            <a:r>
              <a:rPr lang="en-IN" sz="1500" dirty="0" smtClean="0"/>
              <a:t>Regression is broadly divided into simple linear regression and multiple linear regression. </a:t>
            </a:r>
          </a:p>
          <a:p>
            <a:pPr algn="just"/>
            <a:r>
              <a:rPr lang="en-IN" sz="1500" dirty="0" smtClean="0"/>
              <a:t>	1. Simple Linear Regression : SLR is used when the 	dependent variable is 	predicted using only one independent variable.</a:t>
            </a:r>
          </a:p>
          <a:p>
            <a:pPr algn="just"/>
            <a:r>
              <a:rPr lang="en-IN" sz="1500" dirty="0" smtClean="0"/>
              <a:t> 	2. Multiple Linear Regression :MLR is used when the dependent variable is 	predicted using multiple independent variables</a:t>
            </a:r>
          </a:p>
          <a:p>
            <a:pPr marL="342900" indent="-342900" algn="just"/>
            <a:endParaRPr lang="en-IN" sz="1600" dirty="0" smtClean="0"/>
          </a:p>
          <a:p>
            <a:pPr marL="342900" indent="-342900" algn="just"/>
            <a:endParaRPr lang="en-IN" sz="1600" dirty="0"/>
          </a:p>
        </p:txBody>
      </p:sp>
      <p:sp>
        <p:nvSpPr>
          <p:cNvPr id="7" name="Rectangle 6"/>
          <p:cNvSpPr/>
          <p:nvPr/>
        </p:nvSpPr>
        <p:spPr>
          <a:xfrm>
            <a:off x="2428860" y="640659"/>
            <a:ext cx="3817520" cy="430887"/>
          </a:xfrm>
          <a:prstGeom prst="rect">
            <a:avLst/>
          </a:prstGeom>
        </p:spPr>
        <p:txBody>
          <a:bodyPr wrap="none">
            <a:spAutoFit/>
          </a:bodyPr>
          <a:lstStyle/>
          <a:p>
            <a:r>
              <a:rPr lang="en-IN" sz="2200" dirty="0" smtClean="0"/>
              <a:t>General Subjective Questions </a:t>
            </a:r>
            <a:endParaRPr lang="en-IN" sz="2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1071546"/>
            <a:ext cx="6143668" cy="369332"/>
          </a:xfrm>
          <a:prstGeom prst="rect">
            <a:avLst/>
          </a:prstGeom>
        </p:spPr>
        <p:txBody>
          <a:bodyPr wrap="square">
            <a:spAutoFit/>
          </a:bodyPr>
          <a:lstStyle/>
          <a:p>
            <a:r>
              <a:rPr lang="en-IN" dirty="0" smtClean="0"/>
              <a:t>Q2. Explain </a:t>
            </a:r>
            <a:r>
              <a:rPr lang="en-IN" dirty="0" err="1" smtClean="0"/>
              <a:t>Anscombe's</a:t>
            </a:r>
            <a:r>
              <a:rPr lang="en-IN" dirty="0" smtClean="0"/>
              <a:t> quartet in detail.</a:t>
            </a:r>
            <a:endParaRPr lang="en-IN" dirty="0"/>
          </a:p>
        </p:txBody>
      </p:sp>
      <p:sp>
        <p:nvSpPr>
          <p:cNvPr id="6" name="Rectangle 5"/>
          <p:cNvSpPr/>
          <p:nvPr/>
        </p:nvSpPr>
        <p:spPr>
          <a:xfrm>
            <a:off x="857224" y="1785926"/>
            <a:ext cx="7143800" cy="1246495"/>
          </a:xfrm>
          <a:prstGeom prst="rect">
            <a:avLst/>
          </a:prstGeom>
        </p:spPr>
        <p:txBody>
          <a:bodyPr wrap="square">
            <a:spAutoFit/>
          </a:bodyPr>
          <a:lstStyle/>
          <a:p>
            <a:r>
              <a:rPr lang="en-IN" sz="1500" dirty="0" err="1" smtClean="0"/>
              <a:t>Anscombe’s</a:t>
            </a:r>
            <a:r>
              <a:rPr lang="en-IN" sz="1500" dirty="0" smtClean="0"/>
              <a:t> Quartet was developed by statistician Francis </a:t>
            </a:r>
            <a:r>
              <a:rPr lang="en-IN" sz="1500" dirty="0" err="1" smtClean="0"/>
              <a:t>Anscombe</a:t>
            </a:r>
            <a:r>
              <a:rPr lang="en-IN" sz="1500" dirty="0" smtClean="0"/>
              <a:t>. It includes four data sets that have almost identical statistical features, but they have a very different distribution and look totally different when plotted on a </a:t>
            </a:r>
            <a:r>
              <a:rPr lang="en-IN" sz="1500" dirty="0" err="1" smtClean="0"/>
              <a:t>graph.It</a:t>
            </a:r>
            <a:r>
              <a:rPr lang="en-IN" sz="1500" dirty="0" smtClean="0"/>
              <a:t> was developed to emphasize both the importance of graphing data before analyzing it and the effect of outliers and other influential observations on</a:t>
            </a:r>
            <a:endParaRPr lang="en-IN" sz="1500" dirty="0"/>
          </a:p>
        </p:txBody>
      </p:sp>
      <p:pic>
        <p:nvPicPr>
          <p:cNvPr id="4098" name="Picture 2" descr="Anscombe&amp;#39;s quartet - Wikipedia"/>
          <p:cNvPicPr>
            <a:picLocks noChangeAspect="1" noChangeArrowheads="1"/>
          </p:cNvPicPr>
          <p:nvPr/>
        </p:nvPicPr>
        <p:blipFill>
          <a:blip r:embed="rId2"/>
          <a:srcRect/>
          <a:stretch>
            <a:fillRect/>
          </a:stretch>
        </p:blipFill>
        <p:spPr bwMode="auto">
          <a:xfrm>
            <a:off x="714348" y="3071810"/>
            <a:ext cx="7572429" cy="350046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TotalTime>
  <Words>1139</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Puneeth Nayak</dc:creator>
  <cp:lastModifiedBy>Puneeth Nayak</cp:lastModifiedBy>
  <cp:revision>28</cp:revision>
  <dcterms:created xsi:type="dcterms:W3CDTF">2021-12-29T10:07:55Z</dcterms:created>
  <dcterms:modified xsi:type="dcterms:W3CDTF">2021-12-29T11:52:25Z</dcterms:modified>
</cp:coreProperties>
</file>