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2F0FA-9C86-4854-A9DC-DF12BE378E92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CE9-FCB8-4B72-9A9E-810A81F7E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04CE9-FCB8-4B72-9A9E-810A81F7E9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E284591-547D-44E5-A6DB-26B900CF8061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AC248E4-E02D-49BC-93DC-C390D08CE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4591-547D-44E5-A6DB-26B900CF8061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48E4-E02D-49BC-93DC-C390D08CE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4591-547D-44E5-A6DB-26B900CF8061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48E4-E02D-49BC-93DC-C390D08CE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E284591-547D-44E5-A6DB-26B900CF8061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AC248E4-E02D-49BC-93DC-C390D08CE7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E284591-547D-44E5-A6DB-26B900CF8061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AC248E4-E02D-49BC-93DC-C390D08CE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4591-547D-44E5-A6DB-26B900CF8061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48E4-E02D-49BC-93DC-C390D08CE7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4591-547D-44E5-A6DB-26B900CF8061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48E4-E02D-49BC-93DC-C390D08CE7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284591-547D-44E5-A6DB-26B900CF8061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AC248E4-E02D-49BC-93DC-C390D08CE7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4591-547D-44E5-A6DB-26B900CF8061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48E4-E02D-49BC-93DC-C390D08CE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E284591-547D-44E5-A6DB-26B900CF8061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AC248E4-E02D-49BC-93DC-C390D08CE7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284591-547D-44E5-A6DB-26B900CF8061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AC248E4-E02D-49BC-93DC-C390D08CE7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E284591-547D-44E5-A6DB-26B900CF8061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AC248E4-E02D-49BC-93DC-C390D08CE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676400"/>
            <a:ext cx="6324600" cy="1132362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CREDIT CARD </a:t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FRAUD DETECTION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2895600"/>
            <a:ext cx="3429000" cy="1371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By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Subramanya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Nayak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Business Understanding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recent times, the number of fraud transactions has increased drastically, due to which credit card companies are facing a lot of challenges. For many banks, retaining high profitable customers is the most important business goal. Banking fraud, however, poses a significant threat to this goal. </a:t>
            </a:r>
          </a:p>
          <a:p>
            <a:r>
              <a:rPr lang="en-US" sz="2000" dirty="0" smtClean="0"/>
              <a:t>Credit card fraud is an inclusive term for fraud that is committed using a payment card, such as a credit card or a debit card, by stealing the card information through skimmers.</a:t>
            </a:r>
          </a:p>
          <a:p>
            <a:r>
              <a:rPr lang="en-US" sz="2000" dirty="0" smtClean="0"/>
              <a:t>The Federal Trade Commission (US) has estimated that around 10 million people become victims of credit card theft each year. Credit card companies lose close to $50 billion per year to fraud.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Problem Statement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Finex</a:t>
            </a:r>
            <a:r>
              <a:rPr lang="en-US" sz="2000" dirty="0" smtClean="0"/>
              <a:t> is a leading financial service provider based out of Florida, US. It offers a wide range of products and business services to customers through different channels, ranging from in-person banking and ATMs to online banking.</a:t>
            </a:r>
          </a:p>
          <a:p>
            <a:r>
              <a:rPr lang="en-US" sz="2000" dirty="0" smtClean="0"/>
              <a:t>Over the last few years, </a:t>
            </a:r>
            <a:r>
              <a:rPr lang="en-US" sz="2000" dirty="0" err="1" smtClean="0"/>
              <a:t>Finex</a:t>
            </a:r>
            <a:r>
              <a:rPr lang="en-US" sz="2000" dirty="0" smtClean="0"/>
              <a:t> has observed that a significantly large number of </a:t>
            </a:r>
            <a:r>
              <a:rPr lang="en-US" sz="2000" dirty="0" err="1" smtClean="0"/>
              <a:t>unauthorised</a:t>
            </a:r>
            <a:r>
              <a:rPr lang="en-US" sz="2000" dirty="0" smtClean="0"/>
              <a:t> transactions are being made, due to which the bank has been facing a huge revenue and profitability crisis.</a:t>
            </a:r>
          </a:p>
          <a:p>
            <a:r>
              <a:rPr lang="en-US" sz="2000" dirty="0" smtClean="0"/>
              <a:t>It has been reported that fraudsters use stolen/lost cards and hack private systems to access the personal and sensitive data of many cardholders.</a:t>
            </a:r>
          </a:p>
          <a:p>
            <a:r>
              <a:rPr lang="en-US" sz="2000" dirty="0" smtClean="0"/>
              <a:t>We need to develop a machine learning model to detect fraudulent transactions based on the historical transactional data of customers with a pool of merchants.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Huge costs are being incurred due to frauds and manual detecting system.</a:t>
            </a:r>
          </a:p>
          <a:p>
            <a:r>
              <a:rPr lang="en-US" dirty="0" smtClean="0"/>
              <a:t>A Machine Learning Model need to be built to detect the frauds.</a:t>
            </a:r>
          </a:p>
          <a:p>
            <a:r>
              <a:rPr lang="en-US" dirty="0" smtClean="0"/>
              <a:t>Using the models we need to reduce the loss.</a:t>
            </a:r>
          </a:p>
          <a:p>
            <a:r>
              <a:rPr lang="en-US" dirty="0" smtClean="0"/>
              <a:t>Cost benefit analysis had to be </a:t>
            </a:r>
            <a:r>
              <a:rPr lang="en-US" dirty="0" err="1" smtClean="0"/>
              <a:t>evaluted</a:t>
            </a:r>
            <a:r>
              <a:rPr lang="en-US" dirty="0" smtClean="0"/>
              <a:t> for the model to deploy.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 Logistic regression, </a:t>
            </a:r>
            <a:r>
              <a:rPr lang="en-US" dirty="0" err="1" smtClean="0"/>
              <a:t>DecisionTree</a:t>
            </a:r>
            <a:r>
              <a:rPr lang="en-US" dirty="0" smtClean="0"/>
              <a:t> and Random </a:t>
            </a:r>
            <a:r>
              <a:rPr lang="en-US" dirty="0" smtClean="0"/>
              <a:t>Forest classifier was built on the dataset.</a:t>
            </a:r>
          </a:p>
          <a:p>
            <a:r>
              <a:rPr lang="en-US" dirty="0" smtClean="0"/>
              <a:t>Manual </a:t>
            </a:r>
            <a:r>
              <a:rPr lang="en-US" dirty="0" err="1" smtClean="0"/>
              <a:t>hyperparmeter</a:t>
            </a:r>
            <a:r>
              <a:rPr lang="en-US" dirty="0" smtClean="0"/>
              <a:t> tuning was done.</a:t>
            </a:r>
          </a:p>
          <a:p>
            <a:r>
              <a:rPr lang="en-US" dirty="0" smtClean="0"/>
              <a:t>SMOTE</a:t>
            </a:r>
            <a:r>
              <a:rPr lang="en-US" dirty="0" smtClean="0"/>
              <a:t> </a:t>
            </a:r>
            <a:r>
              <a:rPr lang="en-US" dirty="0" smtClean="0"/>
              <a:t>sampling </a:t>
            </a:r>
            <a:r>
              <a:rPr lang="en-US" dirty="0" err="1" smtClean="0"/>
              <a:t>tecnique</a:t>
            </a:r>
            <a:r>
              <a:rPr lang="en-US" dirty="0" smtClean="0"/>
              <a:t> was used to adjust the class imbalance.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using manual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Average number of transactions per month are </a:t>
            </a:r>
            <a:r>
              <a:rPr lang="en-US" dirty="0" smtClean="0"/>
              <a:t>79388.</a:t>
            </a:r>
            <a:endParaRPr lang="en-US" dirty="0" smtClean="0"/>
          </a:p>
          <a:p>
            <a:r>
              <a:rPr lang="en-US" dirty="0" smtClean="0"/>
              <a:t>Average number of fraudulent transaction per month are </a:t>
            </a:r>
            <a:r>
              <a:rPr lang="en-US" dirty="0" smtClean="0"/>
              <a:t>306.</a:t>
            </a:r>
            <a:endParaRPr lang="en-US" dirty="0" smtClean="0"/>
          </a:p>
          <a:p>
            <a:r>
              <a:rPr lang="en-US" dirty="0" smtClean="0"/>
              <a:t>Average amount per fraud transaction is </a:t>
            </a:r>
            <a:r>
              <a:rPr lang="en-US" dirty="0" smtClean="0"/>
              <a:t>528.</a:t>
            </a:r>
            <a:endParaRPr lang="en-US" dirty="0" smtClean="0"/>
          </a:p>
          <a:p>
            <a:r>
              <a:rPr lang="en-US" dirty="0" smtClean="0"/>
              <a:t>Total Cost Incurred was </a:t>
            </a:r>
            <a:r>
              <a:rPr lang="en-IN" dirty="0" smtClean="0"/>
              <a:t>99663.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Average number of transactions per month detected as fraudulent by the model are </a:t>
            </a:r>
            <a:r>
              <a:rPr lang="en-IN" dirty="0" smtClean="0"/>
              <a:t>306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Cost of providing customer executive support per fraudulent transaction detected by the model is $1.5.</a:t>
            </a:r>
          </a:p>
          <a:p>
            <a:r>
              <a:rPr lang="en-US" dirty="0" smtClean="0"/>
              <a:t>Total cost of providing customer support per month for fraudulent transactions detected by the model is $ </a:t>
            </a:r>
            <a:r>
              <a:rPr lang="en-IN" dirty="0" smtClean="0"/>
              <a:t>13620.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Average number of transactions per month that are fraudulent but not detected by the model were </a:t>
            </a:r>
            <a:r>
              <a:rPr lang="en-US" dirty="0" smtClean="0"/>
              <a:t>101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Cost incurred due to fraudulent transactions left undetected by the model was $ </a:t>
            </a:r>
            <a:r>
              <a:rPr lang="en-IN" dirty="0" smtClean="0"/>
              <a:t>14237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Cost incurred per month after the model is built and deployed was $ </a:t>
            </a:r>
            <a:r>
              <a:rPr lang="en-IN" dirty="0" smtClean="0"/>
              <a:t>27857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667000"/>
            <a:ext cx="7467600" cy="3806952"/>
          </a:xfrm>
        </p:spPr>
        <p:txBody>
          <a:bodyPr/>
          <a:lstStyle/>
          <a:p>
            <a:r>
              <a:rPr lang="en-US" dirty="0" smtClean="0"/>
              <a:t>Final savings are Cost incurred before - Cost incurred after $ </a:t>
            </a:r>
            <a:r>
              <a:rPr lang="en-IN" dirty="0" smtClean="0"/>
              <a:t>134045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192</TotalTime>
  <Words>403</Words>
  <Application>Microsoft Office PowerPoint</Application>
  <PresentationFormat>On-screen Show (4:3)</PresentationFormat>
  <Paragraphs>35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CREDIT CARD  FRAUD DETECTION</vt:lpstr>
      <vt:lpstr>Business Understanding </vt:lpstr>
      <vt:lpstr>Problem Statement </vt:lpstr>
      <vt:lpstr>objective</vt:lpstr>
      <vt:lpstr>methodology</vt:lpstr>
      <vt:lpstr>Loss using manual detection</vt:lpstr>
      <vt:lpstr>Effect of model</vt:lpstr>
      <vt:lpstr>Slide 8</vt:lpstr>
      <vt:lpstr>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 FRAUD DETECTION</dc:title>
  <dc:creator>Windows User</dc:creator>
  <cp:lastModifiedBy>Puneeth Nayak</cp:lastModifiedBy>
  <cp:revision>6</cp:revision>
  <dcterms:created xsi:type="dcterms:W3CDTF">2022-05-16T10:28:31Z</dcterms:created>
  <dcterms:modified xsi:type="dcterms:W3CDTF">2022-07-13T16:53:00Z</dcterms:modified>
</cp:coreProperties>
</file>