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0"/>
  </p:notesMasterIdLst>
  <p:sldIdLst>
    <p:sldId id="256" r:id="rId2"/>
    <p:sldId id="257" r:id="rId3"/>
    <p:sldId id="265" r:id="rId4"/>
    <p:sldId id="258" r:id="rId5"/>
    <p:sldId id="259" r:id="rId6"/>
    <p:sldId id="260" r:id="rId7"/>
    <p:sldId id="262" r:id="rId8"/>
    <p:sldId id="263" r:id="rId9"/>
    <p:sldId id="261" r:id="rId10"/>
    <p:sldId id="266" r:id="rId11"/>
    <p:sldId id="267" r:id="rId12"/>
    <p:sldId id="268" r:id="rId13"/>
    <p:sldId id="269" r:id="rId14"/>
    <p:sldId id="270" r:id="rId15"/>
    <p:sldId id="274" r:id="rId16"/>
    <p:sldId id="271" r:id="rId17"/>
    <p:sldId id="275" r:id="rId18"/>
    <p:sldId id="272" r:id="rId19"/>
  </p:sldIdLst>
  <p:sldSz cx="9144000" cy="5715000" type="screen16x1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176" autoAdjust="0"/>
    <p:restoredTop sz="94640" autoAdjust="0"/>
  </p:normalViewPr>
  <p:slideViewPr>
    <p:cSldViewPr>
      <p:cViewPr varScale="1">
        <p:scale>
          <a:sx n="89" d="100"/>
          <a:sy n="89" d="100"/>
        </p:scale>
        <p:origin x="-822" y="-10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9" d="100"/>
          <a:sy n="79" d="100"/>
        </p:scale>
        <p:origin x="-1770" y="-96"/>
      </p:cViewPr>
      <p:guideLst>
        <p:guide orient="horz" pos="2160"/>
        <p:guide pos="288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1DBCECA-7029-4E7D-AE9C-667C85FA2167}" type="datetimeFigureOut">
              <a:rPr lang="en-US" smtClean="0"/>
              <a:t>3/8/2022</a:t>
            </a:fld>
            <a:endParaRPr lang="en-IN"/>
          </a:p>
        </p:txBody>
      </p:sp>
      <p:sp>
        <p:nvSpPr>
          <p:cNvPr id="4" name="Slide Image Placeholder 3"/>
          <p:cNvSpPr>
            <a:spLocks noGrp="1" noRot="1" noChangeAspect="1"/>
          </p:cNvSpPr>
          <p:nvPr>
            <p:ph type="sldImg" idx="2"/>
          </p:nvPr>
        </p:nvSpPr>
        <p:spPr>
          <a:xfrm>
            <a:off x="2514600" y="514350"/>
            <a:ext cx="41148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5755F48-95A8-49CE-AF75-122CC7C51A1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514350"/>
            <a:ext cx="4114800" cy="2571750"/>
          </a:xfrm>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5755F48-95A8-49CE-AF75-122CC7C51A1B}"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886789"/>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460501"/>
            <a:ext cx="7772400" cy="152480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009673"/>
            <a:ext cx="7772400" cy="999753"/>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127500"/>
            <a:ext cx="9147765" cy="1593407"/>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A2C3E9A-5C9D-4AB0-9E8D-39B8DC7A23A6}" type="datetimeFigureOut">
              <a:rPr lang="en-US" smtClean="0"/>
              <a:t>3/8/2022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15C18B-4934-455E-9E14-6DB31C1E8C1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234441"/>
            <a:ext cx="8229600" cy="3655059"/>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15C18B-4934-455E-9E14-6DB31C1E8C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28867"/>
            <a:ext cx="1777470" cy="466063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28868"/>
            <a:ext cx="6324600" cy="466063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15C18B-4934-455E-9E14-6DB31C1E8C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15C18B-4934-455E-9E14-6DB31C1E8C1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883093"/>
            <a:ext cx="7772400" cy="15240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443093"/>
            <a:ext cx="4572000" cy="1212407"/>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5F15C18B-4934-455E-9E14-6DB31C1E8C1D}" type="slidenum">
              <a:rPr lang="en-IN" smtClean="0"/>
              <a:t>‹#›</a:t>
            </a:fld>
            <a:endParaRPr lang="en-IN"/>
          </a:p>
        </p:txBody>
      </p:sp>
      <p:sp>
        <p:nvSpPr>
          <p:cNvPr id="7" name="Chevron 6"/>
          <p:cNvSpPr/>
          <p:nvPr/>
        </p:nvSpPr>
        <p:spPr>
          <a:xfrm>
            <a:off x="3636680"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504560"/>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34440"/>
            <a:ext cx="4038600" cy="3771636"/>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F15C18B-4934-455E-9E14-6DB31C1E8C1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7542"/>
            <a:ext cx="8229600" cy="9525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508500"/>
            <a:ext cx="4040188"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508500"/>
            <a:ext cx="4041775" cy="635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203579"/>
            <a:ext cx="4040188" cy="328480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203579"/>
            <a:ext cx="4041775" cy="328480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5F15C18B-4934-455E-9E14-6DB31C1E8C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5F15C18B-4934-455E-9E14-6DB31C1E8C1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2C3E9A-5C9D-4AB0-9E8D-39B8DC7A23A6}" type="datetimeFigureOut">
              <a:rPr lang="en-US" smtClean="0"/>
              <a:t>3/8/2022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5F15C18B-4934-455E-9E14-6DB31C1E8C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064000"/>
            <a:ext cx="7481776" cy="3810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462585"/>
            <a:ext cx="3974592" cy="7620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28600"/>
            <a:ext cx="7479792" cy="3810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5339953"/>
            <a:ext cx="1920240" cy="304800"/>
          </a:xfrm>
        </p:spPr>
        <p:txBody>
          <a:bodyPr/>
          <a:lstStyle>
            <a:extLst/>
          </a:lstStyle>
          <a:p>
            <a:fld id="{CA2C3E9A-5C9D-4AB0-9E8D-39B8DC7A23A6}" type="datetimeFigureOut">
              <a:rPr lang="en-US" smtClean="0"/>
              <a:t>3/8/2022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5F15C18B-4934-455E-9E14-6DB31C1E8C1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536169"/>
            <a:ext cx="7162800" cy="540193"/>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58307"/>
            <a:ext cx="8686800" cy="365760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A2C3E9A-5C9D-4AB0-9E8D-39B8DC7A23A6}" type="datetimeFigureOut">
              <a:rPr lang="en-US" smtClean="0"/>
              <a:t>3/8/2022</a:t>
            </a:fld>
            <a:endParaRPr lang="en-IN"/>
          </a:p>
        </p:txBody>
      </p:sp>
      <p:sp>
        <p:nvSpPr>
          <p:cNvPr id="6" name="Footer Placeholder 5"/>
          <p:cNvSpPr>
            <a:spLocks noGrp="1"/>
          </p:cNvSpPr>
          <p:nvPr>
            <p:ph type="ftr" sz="quarter" idx="11"/>
          </p:nvPr>
        </p:nvSpPr>
        <p:spPr>
          <a:xfrm>
            <a:off x="4380073" y="5339954"/>
            <a:ext cx="2350681" cy="304271"/>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15C18B-4934-455E-9E14-6DB31C1E8C1D}" type="slidenum">
              <a:rPr lang="en-IN" smtClean="0"/>
              <a:t>‹#›</a:t>
            </a:fld>
            <a:endParaRPr lang="en-IN"/>
          </a:p>
        </p:txBody>
      </p:sp>
      <p:sp>
        <p:nvSpPr>
          <p:cNvPr id="2" name="Title 1"/>
          <p:cNvSpPr>
            <a:spLocks noGrp="1"/>
          </p:cNvSpPr>
          <p:nvPr>
            <p:ph type="title"/>
          </p:nvPr>
        </p:nvSpPr>
        <p:spPr>
          <a:xfrm>
            <a:off x="228600" y="4054269"/>
            <a:ext cx="8075432" cy="468893"/>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826044"/>
            <a:ext cx="3402314" cy="900723"/>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157033"/>
            <a:ext cx="182880" cy="1905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4168328"/>
            <a:ext cx="3802003" cy="120259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820853"/>
            <a:ext cx="3802003" cy="6985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826044"/>
            <a:ext cx="3402314" cy="900723"/>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823115"/>
            <a:ext cx="3405509" cy="90365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28865"/>
            <a:ext cx="8229600" cy="9525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34440"/>
            <a:ext cx="8229600" cy="3771636"/>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5339953"/>
            <a:ext cx="1920240" cy="304800"/>
          </a:xfrm>
          <a:prstGeom prst="rect">
            <a:avLst/>
          </a:prstGeom>
        </p:spPr>
        <p:txBody>
          <a:bodyPr vert="horz" anchor="b"/>
          <a:lstStyle>
            <a:lvl1pPr algn="l" eaLnBrk="1" latinLnBrk="0" hangingPunct="1">
              <a:defRPr kumimoji="0" sz="1000">
                <a:solidFill>
                  <a:schemeClr val="tx1"/>
                </a:solidFill>
              </a:defRPr>
            </a:lvl1pPr>
            <a:extLst/>
          </a:lstStyle>
          <a:p>
            <a:fld id="{CA2C3E9A-5C9D-4AB0-9E8D-39B8DC7A23A6}" type="datetimeFigureOut">
              <a:rPr lang="en-US" smtClean="0"/>
              <a:t>3/8/2022</a:t>
            </a:fld>
            <a:endParaRPr lang="en-IN"/>
          </a:p>
        </p:txBody>
      </p:sp>
      <p:sp>
        <p:nvSpPr>
          <p:cNvPr id="22" name="Footer Placeholder 21"/>
          <p:cNvSpPr>
            <a:spLocks noGrp="1"/>
          </p:cNvSpPr>
          <p:nvPr>
            <p:ph type="ftr" sz="quarter" idx="3"/>
          </p:nvPr>
        </p:nvSpPr>
        <p:spPr>
          <a:xfrm>
            <a:off x="4380073" y="5339954"/>
            <a:ext cx="2350681" cy="304271"/>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5339954"/>
            <a:ext cx="365760" cy="304271"/>
          </a:xfrm>
          <a:prstGeom prst="rect">
            <a:avLst/>
          </a:prstGeom>
        </p:spPr>
        <p:txBody>
          <a:bodyPr vert="horz" anchor="b"/>
          <a:lstStyle>
            <a:lvl1pPr algn="r" eaLnBrk="1" latinLnBrk="0" hangingPunct="1">
              <a:defRPr kumimoji="0" sz="1000" b="0">
                <a:solidFill>
                  <a:schemeClr val="tx1"/>
                </a:solidFill>
              </a:defRPr>
            </a:lvl1pPr>
            <a:extLst/>
          </a:lstStyle>
          <a:p>
            <a:fld id="{5F15C18B-4934-455E-9E14-6DB31C1E8C1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9" y="178577"/>
            <a:ext cx="7772400" cy="1524801"/>
          </a:xfrm>
        </p:spPr>
        <p:txBody>
          <a:bodyPr>
            <a:normAutofit/>
          </a:bodyPr>
          <a:lstStyle/>
          <a:p>
            <a:pPr algn="ctr"/>
            <a:r>
              <a:rPr lang="en-IN" sz="4000" dirty="0" smtClean="0"/>
              <a:t>CLUSTERING ASSIGNMENT</a:t>
            </a:r>
            <a:br>
              <a:rPr lang="en-IN" sz="4000" dirty="0" smtClean="0"/>
            </a:br>
            <a:r>
              <a:rPr lang="en-IN" sz="2000" dirty="0" smtClean="0"/>
              <a:t>(HELP_NGO_COUNTRIES DATASET)</a:t>
            </a:r>
            <a:endParaRPr lang="en-IN" sz="2000" dirty="0"/>
          </a:p>
        </p:txBody>
      </p:sp>
      <p:sp>
        <p:nvSpPr>
          <p:cNvPr id="3" name="Subtitle 2"/>
          <p:cNvSpPr>
            <a:spLocks noGrp="1"/>
          </p:cNvSpPr>
          <p:nvPr>
            <p:ph type="subTitle" idx="1"/>
          </p:nvPr>
        </p:nvSpPr>
        <p:spPr>
          <a:xfrm>
            <a:off x="4400544" y="3333756"/>
            <a:ext cx="4743456" cy="714381"/>
          </a:xfrm>
        </p:spPr>
        <p:txBody>
          <a:bodyPr>
            <a:normAutofit/>
          </a:bodyPr>
          <a:lstStyle/>
          <a:p>
            <a:r>
              <a:rPr lang="en-IN" dirty="0" smtClean="0"/>
              <a:t>BY- SUBRAMANYA NAYAK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7158" y="357170"/>
            <a:ext cx="8329642" cy="4648906"/>
          </a:xfrm>
        </p:spPr>
        <p:txBody>
          <a:bodyPr>
            <a:normAutofit/>
          </a:bodyPr>
          <a:lstStyle/>
          <a:p>
            <a:pPr>
              <a:buNone/>
            </a:pPr>
            <a:r>
              <a:rPr lang="en-IN" sz="1400" dirty="0" smtClean="0"/>
              <a:t>     From the above cluster groups we can easily group them as Developed countries, Developing countries and under –developed countries.</a:t>
            </a:r>
          </a:p>
          <a:p>
            <a:pPr>
              <a:buNone/>
            </a:pPr>
            <a:r>
              <a:rPr lang="en-IN" sz="1400" dirty="0" smtClean="0"/>
              <a:t>     Cluster “</a:t>
            </a:r>
            <a:r>
              <a:rPr lang="en-IN" sz="1400" b="1" dirty="0" smtClean="0"/>
              <a:t>0</a:t>
            </a:r>
            <a:r>
              <a:rPr lang="en-IN" sz="1400" dirty="0" smtClean="0"/>
              <a:t>” being under-developed </a:t>
            </a:r>
            <a:r>
              <a:rPr lang="en-IN" sz="1400" dirty="0" err="1" smtClean="0"/>
              <a:t>coubtries</a:t>
            </a:r>
            <a:r>
              <a:rPr lang="en-IN" sz="1400" dirty="0" smtClean="0"/>
              <a:t> list because </a:t>
            </a:r>
            <a:r>
              <a:rPr lang="en-IN" sz="1400" dirty="0" smtClean="0"/>
              <a:t>their GDP and INCOME is low and “Child </a:t>
            </a:r>
            <a:r>
              <a:rPr lang="en-IN" sz="1400" dirty="0" smtClean="0"/>
              <a:t>Mortality” is high  </a:t>
            </a:r>
            <a:r>
              <a:rPr lang="en-IN" sz="1400" b="1" u="sng" dirty="0" smtClean="0"/>
              <a:t>so cluster “0” is our main focus for providing aid to countries.</a:t>
            </a:r>
          </a:p>
          <a:p>
            <a:pPr>
              <a:buNone/>
            </a:pPr>
            <a:r>
              <a:rPr lang="en-IN" sz="1400" dirty="0" smtClean="0"/>
              <a:t> </a:t>
            </a:r>
            <a:r>
              <a:rPr lang="en-IN" sz="1400" dirty="0" smtClean="0"/>
              <a:t>    Cluster “</a:t>
            </a:r>
            <a:r>
              <a:rPr lang="en-IN" sz="1400" b="1" dirty="0" smtClean="0"/>
              <a:t>1</a:t>
            </a:r>
            <a:r>
              <a:rPr lang="en-IN" sz="1400" dirty="0" smtClean="0"/>
              <a:t>” being Developed countries list </a:t>
            </a:r>
            <a:r>
              <a:rPr lang="en-IN" sz="1400" dirty="0" smtClean="0"/>
              <a:t>because their GDP and INCOME is </a:t>
            </a:r>
            <a:r>
              <a:rPr lang="en-IN" sz="1400" dirty="0" smtClean="0"/>
              <a:t>high and </a:t>
            </a:r>
            <a:r>
              <a:rPr lang="en-IN" sz="1400" dirty="0" smtClean="0"/>
              <a:t>“Child Mortality” is </a:t>
            </a:r>
            <a:r>
              <a:rPr lang="en-IN" sz="1400" dirty="0" smtClean="0"/>
              <a:t>low .</a:t>
            </a:r>
          </a:p>
          <a:p>
            <a:pPr>
              <a:buNone/>
            </a:pPr>
            <a:r>
              <a:rPr lang="en-IN" sz="1400" dirty="0" smtClean="0"/>
              <a:t> </a:t>
            </a:r>
            <a:r>
              <a:rPr lang="en-IN" sz="1400" dirty="0" smtClean="0"/>
              <a:t>     cluster “</a:t>
            </a:r>
            <a:r>
              <a:rPr lang="en-IN" sz="1400" b="1" dirty="0" smtClean="0"/>
              <a:t>2</a:t>
            </a:r>
            <a:r>
              <a:rPr lang="en-IN" sz="1400" dirty="0" smtClean="0"/>
              <a:t>” being developing countries </a:t>
            </a:r>
            <a:r>
              <a:rPr lang="en-IN" sz="1400" dirty="0" smtClean="0"/>
              <a:t>list because their GDP </a:t>
            </a:r>
            <a:r>
              <a:rPr lang="en-IN" sz="1400" dirty="0" smtClean="0"/>
              <a:t>, INCOME and </a:t>
            </a:r>
            <a:r>
              <a:rPr lang="en-IN" sz="1400" dirty="0" smtClean="0"/>
              <a:t>“Child Mortality” is average </a:t>
            </a:r>
            <a:r>
              <a:rPr lang="en-IN" sz="1400" dirty="0" smtClean="0"/>
              <a:t>.</a:t>
            </a:r>
            <a:endParaRPr lang="en-I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071530"/>
            <a:ext cx="8472518" cy="4643470"/>
          </a:xfrm>
        </p:spPr>
        <p:txBody>
          <a:bodyPr>
            <a:normAutofit/>
          </a:bodyPr>
          <a:lstStyle/>
          <a:p>
            <a:r>
              <a:rPr lang="en-IN" sz="2000" b="1" u="sng" dirty="0" smtClean="0"/>
              <a:t>Single linkage</a:t>
            </a:r>
            <a:r>
              <a:rPr lang="en-IN" sz="2000" b="1" dirty="0" smtClean="0"/>
              <a:t>:</a:t>
            </a:r>
          </a:p>
          <a:p>
            <a:r>
              <a:rPr lang="en-IN" sz="1400" dirty="0" smtClean="0"/>
              <a:t>This is another method clustering</a:t>
            </a:r>
          </a:p>
          <a:p>
            <a:r>
              <a:rPr lang="en-IN" sz="1400" dirty="0" smtClean="0"/>
              <a:t>As we can see from </a:t>
            </a:r>
            <a:r>
              <a:rPr lang="en-IN" sz="1400" dirty="0" err="1" smtClean="0"/>
              <a:t>dendrogram</a:t>
            </a:r>
            <a:r>
              <a:rPr lang="en-IN" sz="1400" dirty="0" smtClean="0"/>
              <a:t> of single linkage, it is not quite visible and doesn’t suits properly with the dataset because we can  conclude the threshold value to cut </a:t>
            </a:r>
            <a:r>
              <a:rPr lang="en-IN" sz="1400" dirty="0" err="1" smtClean="0"/>
              <a:t>dendrogram</a:t>
            </a:r>
            <a:r>
              <a:rPr lang="en-IN" sz="1400" dirty="0" smtClean="0"/>
              <a:t>.</a:t>
            </a:r>
            <a:endParaRPr lang="en-IN" sz="1400" dirty="0"/>
          </a:p>
        </p:txBody>
      </p:sp>
      <p:sp>
        <p:nvSpPr>
          <p:cNvPr id="3" name="Title 2"/>
          <p:cNvSpPr>
            <a:spLocks noGrp="1"/>
          </p:cNvSpPr>
          <p:nvPr>
            <p:ph type="title"/>
          </p:nvPr>
        </p:nvSpPr>
        <p:spPr>
          <a:xfrm>
            <a:off x="285721" y="214294"/>
            <a:ext cx="8158162" cy="714360"/>
          </a:xfrm>
        </p:spPr>
        <p:txBody>
          <a:bodyPr>
            <a:normAutofit/>
          </a:bodyPr>
          <a:lstStyle/>
          <a:p>
            <a:pPr algn="ctr"/>
            <a:r>
              <a:rPr lang="en-IN" sz="2800" dirty="0" smtClean="0"/>
              <a:t>HIERACHICAL CLUSTERING</a:t>
            </a:r>
            <a:endParaRPr lang="en-IN" sz="2800" dirty="0"/>
          </a:p>
        </p:txBody>
      </p:sp>
      <p:pic>
        <p:nvPicPr>
          <p:cNvPr id="4" name="Picture 3" descr="hc s.png"/>
          <p:cNvPicPr>
            <a:picLocks noChangeAspect="1"/>
          </p:cNvPicPr>
          <p:nvPr/>
        </p:nvPicPr>
        <p:blipFill>
          <a:blip r:embed="rId2"/>
          <a:stretch>
            <a:fillRect/>
          </a:stretch>
        </p:blipFill>
        <p:spPr>
          <a:xfrm>
            <a:off x="357158" y="2357435"/>
            <a:ext cx="8400218" cy="278608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5720" y="214295"/>
            <a:ext cx="8229600" cy="3771636"/>
          </a:xfrm>
        </p:spPr>
        <p:txBody>
          <a:bodyPr>
            <a:normAutofit/>
          </a:bodyPr>
          <a:lstStyle/>
          <a:p>
            <a:r>
              <a:rPr lang="en-IN" sz="2000" b="1" u="sng" dirty="0" smtClean="0"/>
              <a:t>Complete linkage</a:t>
            </a:r>
            <a:r>
              <a:rPr lang="en-IN" sz="2000" dirty="0" smtClean="0"/>
              <a:t>:</a:t>
            </a:r>
            <a:endParaRPr lang="en-IN" sz="2000" dirty="0" smtClean="0"/>
          </a:p>
          <a:p>
            <a:r>
              <a:rPr lang="en-IN" sz="1400" dirty="0" smtClean="0"/>
              <a:t>From single we </a:t>
            </a:r>
            <a:r>
              <a:rPr lang="en-IN" sz="1400" dirty="0" err="1" smtClean="0"/>
              <a:t>cann’t</a:t>
            </a:r>
            <a:r>
              <a:rPr lang="en-IN" sz="1400" dirty="0" smtClean="0"/>
              <a:t> conclude threshold so we will use complete linkage.</a:t>
            </a:r>
          </a:p>
          <a:p>
            <a:r>
              <a:rPr lang="en-IN" sz="1400" dirty="0" smtClean="0"/>
              <a:t>Points noted from the </a:t>
            </a:r>
            <a:r>
              <a:rPr lang="en-IN" sz="1400" dirty="0" err="1" smtClean="0"/>
              <a:t>dendrogram</a:t>
            </a:r>
            <a:r>
              <a:rPr lang="en-IN" sz="1400" dirty="0" smtClean="0"/>
              <a:t> .</a:t>
            </a:r>
          </a:p>
          <a:p>
            <a:r>
              <a:rPr lang="en-IN" sz="1400" dirty="0" smtClean="0"/>
              <a:t>This  shows proper way to decide the threshold for decide the number of              </a:t>
            </a:r>
          </a:p>
          <a:p>
            <a:pPr>
              <a:buNone/>
            </a:pPr>
            <a:r>
              <a:rPr lang="en-IN" sz="1400" dirty="0" smtClean="0"/>
              <a:t> </a:t>
            </a:r>
            <a:r>
              <a:rPr lang="en-IN" sz="1400" dirty="0" smtClean="0"/>
              <a:t>    clusters. We will cut at “3”branches which will give us 3 clusters.</a:t>
            </a:r>
          </a:p>
          <a:p>
            <a:pPr>
              <a:buNone/>
            </a:pPr>
            <a:endParaRPr lang="en-IN" sz="1400" dirty="0" smtClean="0"/>
          </a:p>
        </p:txBody>
      </p:sp>
      <p:pic>
        <p:nvPicPr>
          <p:cNvPr id="4" name="Picture 3" descr="hc c.png"/>
          <p:cNvPicPr>
            <a:picLocks noChangeAspect="1"/>
          </p:cNvPicPr>
          <p:nvPr/>
        </p:nvPicPr>
        <p:blipFill>
          <a:blip r:embed="rId2"/>
          <a:stretch>
            <a:fillRect/>
          </a:stretch>
        </p:blipFill>
        <p:spPr>
          <a:xfrm>
            <a:off x="146603" y="1785931"/>
            <a:ext cx="8850794" cy="307183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c1.png"/>
          <p:cNvPicPr>
            <a:picLocks noGrp="1" noChangeAspect="1"/>
          </p:cNvPicPr>
          <p:nvPr>
            <p:ph idx="1"/>
          </p:nvPr>
        </p:nvPicPr>
        <p:blipFill>
          <a:blip r:embed="rId2"/>
          <a:stretch>
            <a:fillRect/>
          </a:stretch>
        </p:blipFill>
        <p:spPr>
          <a:xfrm>
            <a:off x="214282" y="785799"/>
            <a:ext cx="4000528" cy="2000264"/>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457200" y="142857"/>
            <a:ext cx="8229600" cy="714380"/>
          </a:xfrm>
        </p:spPr>
        <p:txBody>
          <a:bodyPr>
            <a:normAutofit/>
          </a:bodyPr>
          <a:lstStyle/>
          <a:p>
            <a:pPr algn="ctr"/>
            <a:r>
              <a:rPr lang="en-IN" sz="2400" dirty="0" smtClean="0"/>
              <a:t>VISUALIZATION OF CLUSTERS </a:t>
            </a:r>
            <a:endParaRPr lang="en-IN" sz="2400" dirty="0"/>
          </a:p>
        </p:txBody>
      </p:sp>
      <p:pic>
        <p:nvPicPr>
          <p:cNvPr id="5" name="Picture 4" descr="hc2.png"/>
          <p:cNvPicPr>
            <a:picLocks noChangeAspect="1"/>
          </p:cNvPicPr>
          <p:nvPr/>
        </p:nvPicPr>
        <p:blipFill>
          <a:blip r:embed="rId3"/>
          <a:stretch>
            <a:fillRect/>
          </a:stretch>
        </p:blipFill>
        <p:spPr>
          <a:xfrm>
            <a:off x="1785918" y="2786062"/>
            <a:ext cx="5143536" cy="2357454"/>
          </a:xfrm>
          <a:prstGeom prst="rect">
            <a:avLst/>
          </a:prstGeom>
          <a:ln>
            <a:noFill/>
          </a:ln>
          <a:effectLst>
            <a:outerShdw blurRad="292100" dist="139700" dir="2700000" algn="tl" rotWithShape="0">
              <a:srgbClr val="333333">
                <a:alpha val="65000"/>
              </a:srgbClr>
            </a:outerShdw>
          </a:effectLst>
        </p:spPr>
      </p:pic>
      <p:pic>
        <p:nvPicPr>
          <p:cNvPr id="6" name="Picture 5" descr="hc3.png"/>
          <p:cNvPicPr>
            <a:picLocks noChangeAspect="1"/>
          </p:cNvPicPr>
          <p:nvPr/>
        </p:nvPicPr>
        <p:blipFill>
          <a:blip r:embed="rId4"/>
          <a:stretch>
            <a:fillRect/>
          </a:stretch>
        </p:blipFill>
        <p:spPr>
          <a:xfrm>
            <a:off x="4429125" y="714360"/>
            <a:ext cx="4214842" cy="2000264"/>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7" y="428609"/>
            <a:ext cx="8258205" cy="4577468"/>
          </a:xfrm>
        </p:spPr>
        <p:txBody>
          <a:bodyPr>
            <a:normAutofit/>
          </a:bodyPr>
          <a:lstStyle/>
          <a:p>
            <a:pPr>
              <a:buNone/>
            </a:pPr>
            <a:r>
              <a:rPr lang="en-IN" sz="2800" dirty="0" smtClean="0"/>
              <a:t> </a:t>
            </a:r>
            <a:r>
              <a:rPr lang="en-IN" sz="2800" dirty="0" smtClean="0"/>
              <a:t> </a:t>
            </a:r>
            <a:r>
              <a:rPr lang="en-IN" sz="1600" dirty="0" smtClean="0"/>
              <a:t>From the above cluster groups we can easily group them as Developed countries, Developing countries and under –developed countries.</a:t>
            </a:r>
          </a:p>
          <a:p>
            <a:pPr>
              <a:buNone/>
            </a:pPr>
            <a:r>
              <a:rPr lang="en-IN" sz="1600" dirty="0" smtClean="0"/>
              <a:t>     Cluster “</a:t>
            </a:r>
            <a:r>
              <a:rPr lang="en-IN" sz="1600" b="1" dirty="0" smtClean="0"/>
              <a:t>0</a:t>
            </a:r>
            <a:r>
              <a:rPr lang="en-IN" sz="1600" dirty="0" smtClean="0"/>
              <a:t>” being under-developed </a:t>
            </a:r>
            <a:r>
              <a:rPr lang="en-IN" sz="1600" dirty="0" err="1" smtClean="0"/>
              <a:t>coubtries</a:t>
            </a:r>
            <a:r>
              <a:rPr lang="en-IN" sz="1600" dirty="0" smtClean="0"/>
              <a:t> list because their GDP and INCOME is low and “Child Mortality” is high  </a:t>
            </a:r>
            <a:r>
              <a:rPr lang="en-IN" sz="1600" b="1" u="sng" dirty="0" smtClean="0"/>
              <a:t>so cluster “0” is our main focus for providing aid to countries.</a:t>
            </a:r>
          </a:p>
          <a:p>
            <a:pPr>
              <a:buNone/>
            </a:pPr>
            <a:r>
              <a:rPr lang="en-IN" sz="1600" dirty="0" smtClean="0"/>
              <a:t>      Cluster “</a:t>
            </a:r>
            <a:r>
              <a:rPr lang="en-IN" sz="1600" b="1" dirty="0" smtClean="0"/>
              <a:t>1</a:t>
            </a:r>
            <a:r>
              <a:rPr lang="en-IN" sz="1600" dirty="0" smtClean="0"/>
              <a:t>” </a:t>
            </a:r>
            <a:r>
              <a:rPr lang="en-IN" sz="1600" dirty="0" smtClean="0"/>
              <a:t>being developing countries list because their GDP , INCOME and “Child Mortality” is average .</a:t>
            </a:r>
          </a:p>
          <a:p>
            <a:pPr>
              <a:buNone/>
            </a:pPr>
            <a:r>
              <a:rPr lang="en-IN" sz="1600" dirty="0" smtClean="0"/>
              <a:t>    Cluster </a:t>
            </a:r>
            <a:r>
              <a:rPr lang="en-IN" sz="1600" dirty="0" smtClean="0"/>
              <a:t>“</a:t>
            </a:r>
            <a:r>
              <a:rPr lang="en-IN" sz="1600" b="1" dirty="0" smtClean="0"/>
              <a:t>2</a:t>
            </a:r>
            <a:r>
              <a:rPr lang="en-IN" sz="1600" dirty="0" smtClean="0"/>
              <a:t>” </a:t>
            </a:r>
            <a:r>
              <a:rPr lang="en-IN" sz="1600" dirty="0" smtClean="0"/>
              <a:t>being Developed countries list because their GDP and INCOME is high and “Child Mortality” is low </a:t>
            </a:r>
            <a:r>
              <a:rPr lang="en-IN" sz="1600"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2400" dirty="0" smtClean="0"/>
              <a:t>Top 10 Countries obtained from </a:t>
            </a:r>
            <a:r>
              <a:rPr lang="en-IN" sz="2400" dirty="0" smtClean="0"/>
              <a:t>both </a:t>
            </a:r>
            <a:r>
              <a:rPr lang="en-IN" sz="2400" dirty="0" smtClean="0"/>
              <a:t>Models are:</a:t>
            </a:r>
            <a:endParaRPr lang="en-IN" sz="2400" dirty="0"/>
          </a:p>
        </p:txBody>
      </p:sp>
      <p:sp>
        <p:nvSpPr>
          <p:cNvPr id="6" name="Text Placeholder 5"/>
          <p:cNvSpPr>
            <a:spLocks noGrp="1"/>
          </p:cNvSpPr>
          <p:nvPr>
            <p:ph type="body" idx="1"/>
          </p:nvPr>
        </p:nvSpPr>
        <p:spPr/>
        <p:txBody>
          <a:bodyPr>
            <a:normAutofit/>
          </a:bodyPr>
          <a:lstStyle/>
          <a:p>
            <a:r>
              <a:rPr lang="en-IN" sz="2000" dirty="0" smtClean="0"/>
              <a:t>K-means clustering</a:t>
            </a:r>
            <a:endParaRPr lang="en-IN" sz="2000" dirty="0" smtClean="0"/>
          </a:p>
          <a:p>
            <a:endParaRPr lang="en-IN" sz="1600" dirty="0"/>
          </a:p>
        </p:txBody>
      </p:sp>
      <p:sp>
        <p:nvSpPr>
          <p:cNvPr id="8" name="Text Placeholder 7"/>
          <p:cNvSpPr>
            <a:spLocks noGrp="1"/>
          </p:cNvSpPr>
          <p:nvPr>
            <p:ph type="body" sz="half" idx="3"/>
          </p:nvPr>
        </p:nvSpPr>
        <p:spPr/>
        <p:txBody>
          <a:bodyPr>
            <a:normAutofit/>
          </a:bodyPr>
          <a:lstStyle/>
          <a:p>
            <a:r>
              <a:rPr lang="en-IN" sz="2000" dirty="0" err="1" smtClean="0"/>
              <a:t>Hierachical</a:t>
            </a:r>
            <a:r>
              <a:rPr lang="en-IN" sz="2000" dirty="0" smtClean="0"/>
              <a:t> clustering</a:t>
            </a:r>
          </a:p>
          <a:p>
            <a:endParaRPr lang="en-IN" sz="1600" dirty="0"/>
          </a:p>
        </p:txBody>
      </p:sp>
      <p:sp>
        <p:nvSpPr>
          <p:cNvPr id="9" name="Content Placeholder 8"/>
          <p:cNvSpPr>
            <a:spLocks noGrp="1"/>
          </p:cNvSpPr>
          <p:nvPr>
            <p:ph sz="quarter" idx="4"/>
          </p:nvPr>
        </p:nvSpPr>
        <p:spPr/>
        <p:txBody>
          <a:bodyPr>
            <a:normAutofit/>
          </a:bodyPr>
          <a:lstStyle/>
          <a:p>
            <a:r>
              <a:rPr lang="en-IN" sz="1700" dirty="0" smtClean="0"/>
              <a:t>Sierra Leone</a:t>
            </a:r>
          </a:p>
          <a:p>
            <a:r>
              <a:rPr lang="en-IN" sz="1700" dirty="0" smtClean="0"/>
              <a:t>Central African Republic</a:t>
            </a:r>
          </a:p>
          <a:p>
            <a:r>
              <a:rPr lang="en-IN" sz="1700" dirty="0" smtClean="0"/>
              <a:t>Haiti</a:t>
            </a:r>
          </a:p>
          <a:p>
            <a:r>
              <a:rPr lang="en-IN" sz="1700" dirty="0" smtClean="0"/>
              <a:t>Chad</a:t>
            </a:r>
          </a:p>
          <a:p>
            <a:r>
              <a:rPr lang="en-IN" sz="1700" dirty="0" smtClean="0"/>
              <a:t>Mali</a:t>
            </a:r>
          </a:p>
          <a:p>
            <a:r>
              <a:rPr lang="en-IN" sz="1700" dirty="0" smtClean="0"/>
              <a:t>Nigeria</a:t>
            </a:r>
          </a:p>
          <a:p>
            <a:r>
              <a:rPr lang="en-IN" sz="1700" dirty="0" smtClean="0"/>
              <a:t>Niger</a:t>
            </a:r>
          </a:p>
          <a:p>
            <a:r>
              <a:rPr lang="en-IN" sz="1700" dirty="0" smtClean="0"/>
              <a:t>Angola</a:t>
            </a:r>
          </a:p>
          <a:p>
            <a:r>
              <a:rPr lang="en-IN" sz="1700" dirty="0" smtClean="0"/>
              <a:t>Congo, Dem. Rep.</a:t>
            </a:r>
          </a:p>
          <a:p>
            <a:r>
              <a:rPr lang="en-IN" sz="1700" dirty="0" smtClean="0"/>
              <a:t>Burkina Faso</a:t>
            </a:r>
          </a:p>
          <a:p>
            <a:endParaRPr lang="en-IN" sz="1700" dirty="0" smtClean="0"/>
          </a:p>
          <a:p>
            <a:pPr lvl="2">
              <a:buNone/>
            </a:pPr>
            <a:endParaRPr lang="en-IN" sz="1700" dirty="0"/>
          </a:p>
        </p:txBody>
      </p:sp>
      <p:sp>
        <p:nvSpPr>
          <p:cNvPr id="11" name="Content Placeholder 10"/>
          <p:cNvSpPr>
            <a:spLocks noGrp="1"/>
          </p:cNvSpPr>
          <p:nvPr>
            <p:ph sz="quarter" idx="2"/>
          </p:nvPr>
        </p:nvSpPr>
        <p:spPr/>
        <p:txBody>
          <a:bodyPr>
            <a:normAutofit/>
          </a:bodyPr>
          <a:lstStyle/>
          <a:p>
            <a:r>
              <a:rPr lang="en-IN" sz="1700" dirty="0" smtClean="0"/>
              <a:t>Sierra Leone</a:t>
            </a:r>
          </a:p>
          <a:p>
            <a:r>
              <a:rPr lang="en-IN" sz="1700" dirty="0" smtClean="0"/>
              <a:t>Central African Republic</a:t>
            </a:r>
          </a:p>
          <a:p>
            <a:r>
              <a:rPr lang="en-IN" sz="1700" dirty="0" smtClean="0"/>
              <a:t>Haiti</a:t>
            </a:r>
          </a:p>
          <a:p>
            <a:r>
              <a:rPr lang="en-IN" sz="1700" dirty="0" smtClean="0"/>
              <a:t>Chad</a:t>
            </a:r>
          </a:p>
          <a:p>
            <a:r>
              <a:rPr lang="en-IN" sz="1700" dirty="0" smtClean="0"/>
              <a:t>Mali</a:t>
            </a:r>
          </a:p>
          <a:p>
            <a:r>
              <a:rPr lang="en-IN" sz="1700" dirty="0" smtClean="0"/>
              <a:t>Nigeria</a:t>
            </a:r>
          </a:p>
          <a:p>
            <a:r>
              <a:rPr lang="en-IN" sz="1700" dirty="0" smtClean="0"/>
              <a:t>Niger</a:t>
            </a:r>
          </a:p>
          <a:p>
            <a:r>
              <a:rPr lang="en-IN" sz="1700" dirty="0" smtClean="0"/>
              <a:t>Angola</a:t>
            </a:r>
          </a:p>
          <a:p>
            <a:r>
              <a:rPr lang="en-IN" sz="1700" dirty="0" smtClean="0"/>
              <a:t>Congo, Dem. Rep.</a:t>
            </a:r>
          </a:p>
          <a:p>
            <a:r>
              <a:rPr lang="en-IN" sz="1700" dirty="0" smtClean="0"/>
              <a:t>Burkina Faso</a:t>
            </a:r>
          </a:p>
          <a:p>
            <a:endParaRPr lang="en-IN" sz="17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600" dirty="0" smtClean="0"/>
              <a:t>My result is same in both methods which is same top 10 countries and </a:t>
            </a:r>
            <a:r>
              <a:rPr lang="en-IN" sz="1600" dirty="0" err="1" smtClean="0"/>
              <a:t>i</a:t>
            </a:r>
            <a:r>
              <a:rPr lang="en-IN" sz="1600" dirty="0" smtClean="0"/>
              <a:t> sorted countries by considering the lowest </a:t>
            </a:r>
            <a:r>
              <a:rPr lang="en-IN" sz="1600" dirty="0" err="1" smtClean="0"/>
              <a:t>gdpp</a:t>
            </a:r>
            <a:r>
              <a:rPr lang="en-IN" sz="1600" dirty="0" smtClean="0"/>
              <a:t>.</a:t>
            </a:r>
          </a:p>
          <a:p>
            <a:endParaRPr lang="en-IN" sz="1600" dirty="0" smtClean="0"/>
          </a:p>
          <a:p>
            <a:r>
              <a:rPr lang="en-IN" sz="1600" dirty="0" smtClean="0"/>
              <a:t>We have seen from both methods - (K-Means and Hierarchical clustering) that top 10 countries are </a:t>
            </a:r>
            <a:r>
              <a:rPr lang="en-IN" sz="1600" dirty="0" err="1" smtClean="0"/>
              <a:t>are</a:t>
            </a:r>
            <a:r>
              <a:rPr lang="en-IN" sz="1600" dirty="0" smtClean="0"/>
              <a:t> similar. I would choose the final countries from hierarchical clustering because the </a:t>
            </a:r>
            <a:r>
              <a:rPr lang="en-IN" sz="1600" dirty="0" err="1" smtClean="0"/>
              <a:t>comlete</a:t>
            </a:r>
            <a:r>
              <a:rPr lang="en-IN" sz="1600" dirty="0" smtClean="0"/>
              <a:t> linkage give us accurate output than k-means clustering. I have compared the clusters and visualized from both methods and hierarchical clustering gave precise information than K-Means clustering</a:t>
            </a:r>
            <a:r>
              <a:rPr lang="en-IN" sz="1600" dirty="0" smtClean="0"/>
              <a:t>.</a:t>
            </a:r>
            <a:br>
              <a:rPr lang="en-IN" sz="1600" dirty="0" smtClean="0"/>
            </a:br>
            <a:endParaRPr lang="en-IN" sz="1600" dirty="0"/>
          </a:p>
        </p:txBody>
      </p:sp>
      <p:sp>
        <p:nvSpPr>
          <p:cNvPr id="3" name="Title 2"/>
          <p:cNvSpPr>
            <a:spLocks noGrp="1"/>
          </p:cNvSpPr>
          <p:nvPr>
            <p:ph type="title"/>
          </p:nvPr>
        </p:nvSpPr>
        <p:spPr/>
        <p:txBody>
          <a:bodyPr/>
          <a:lstStyle/>
          <a:p>
            <a:r>
              <a:rPr lang="en-IN" sz="2800" dirty="0" smtClean="0"/>
              <a:t>RESULTS</a:t>
            </a:r>
            <a:r>
              <a:rPr lang="en-IN" dirty="0" smtClean="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928674"/>
            <a:ext cx="8229600" cy="3771636"/>
          </a:xfrm>
        </p:spPr>
        <p:txBody>
          <a:bodyPr>
            <a:normAutofit/>
          </a:bodyPr>
          <a:lstStyle/>
          <a:p>
            <a:r>
              <a:rPr lang="en-IN" sz="1600" dirty="0" smtClean="0"/>
              <a:t>After grouping all the countries into 3 groups by using some socio-economic and health factors, we can determine the overall development of the country.</a:t>
            </a:r>
          </a:p>
          <a:p>
            <a:r>
              <a:rPr lang="en-IN" sz="1600" dirty="0" smtClean="0"/>
              <a:t>Here, the countries are categorised into list of developed countries, </a:t>
            </a:r>
            <a:r>
              <a:rPr lang="en-IN" sz="1600" dirty="0" err="1" smtClean="0"/>
              <a:t>developeing</a:t>
            </a:r>
            <a:r>
              <a:rPr lang="en-IN" sz="1600" dirty="0" smtClean="0"/>
              <a:t> countries and under-developed countries.</a:t>
            </a:r>
          </a:p>
          <a:p>
            <a:r>
              <a:rPr lang="en-IN" sz="1600" dirty="0" smtClean="0"/>
              <a:t>In Developed countries, we can see the GDP per capita and income is high where as Death of children under 5 years of age per 1000 live births i.e. child-mort is very low, which is expected.</a:t>
            </a:r>
          </a:p>
          <a:p>
            <a:r>
              <a:rPr lang="en-IN" sz="1600" dirty="0" smtClean="0"/>
              <a:t>In Developing countries and Under-developed countries, the GDP per capita and income are low and child-mort is high. Specifically, for under-developed countries, the death rate of children is very high.</a:t>
            </a:r>
          </a:p>
          <a:p>
            <a:endParaRPr lang="en-IN" sz="1600" dirty="0"/>
          </a:p>
        </p:txBody>
      </p:sp>
      <p:sp>
        <p:nvSpPr>
          <p:cNvPr id="3" name="Title 2"/>
          <p:cNvSpPr>
            <a:spLocks noGrp="1"/>
          </p:cNvSpPr>
          <p:nvPr>
            <p:ph type="title"/>
          </p:nvPr>
        </p:nvSpPr>
        <p:spPr/>
        <p:txBody>
          <a:bodyPr>
            <a:normAutofit fontScale="90000"/>
          </a:bodyPr>
          <a:lstStyle/>
          <a:p>
            <a:pPr algn="ctr"/>
            <a:r>
              <a:rPr lang="en-IN" sz="2800" u="sng" dirty="0" smtClean="0"/>
              <a:t/>
            </a:r>
            <a:br>
              <a:rPr lang="en-IN" sz="2800" u="sng" dirty="0" smtClean="0"/>
            </a:br>
            <a:r>
              <a:rPr lang="en-IN" sz="2800" u="sng" dirty="0" smtClean="0"/>
              <a:t>CONCLUSION</a:t>
            </a:r>
            <a:br>
              <a:rPr lang="en-IN" sz="2800" u="sng" dirty="0" smtClean="0"/>
            </a:b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714360"/>
            <a:ext cx="8301038" cy="4286280"/>
          </a:xfrm>
        </p:spPr>
        <p:txBody>
          <a:bodyPr>
            <a:normAutofit fontScale="92500" lnSpcReduction="10000"/>
          </a:bodyPr>
          <a:lstStyle/>
          <a:p>
            <a:r>
              <a:rPr lang="en-IN" sz="1800" b="1" u="sng" dirty="0" smtClean="0">
                <a:solidFill>
                  <a:schemeClr val="tx2"/>
                </a:solidFill>
                <a:effectLst>
                  <a:outerShdw blurRad="38100" dist="38100" dir="2700000" algn="tl">
                    <a:srgbClr val="000000">
                      <a:alpha val="43137"/>
                    </a:srgbClr>
                  </a:outerShdw>
                </a:effectLst>
              </a:rPr>
              <a:t>We got same top 10 countries from both </a:t>
            </a:r>
            <a:r>
              <a:rPr lang="en-IN" sz="1800" b="1" u="sng" dirty="0" err="1" smtClean="0">
                <a:solidFill>
                  <a:schemeClr val="tx2"/>
                </a:solidFill>
                <a:effectLst>
                  <a:outerShdw blurRad="38100" dist="38100" dir="2700000" algn="tl">
                    <a:srgbClr val="000000">
                      <a:alpha val="43137"/>
                    </a:srgbClr>
                  </a:outerShdw>
                </a:effectLst>
              </a:rPr>
              <a:t>hierachical</a:t>
            </a:r>
            <a:r>
              <a:rPr lang="en-IN" sz="1800" b="1" u="sng" dirty="0" smtClean="0">
                <a:solidFill>
                  <a:schemeClr val="tx2"/>
                </a:solidFill>
                <a:effectLst>
                  <a:outerShdw blurRad="38100" dist="38100" dir="2700000" algn="tl">
                    <a:srgbClr val="000000">
                      <a:alpha val="43137"/>
                    </a:srgbClr>
                  </a:outerShdw>
                </a:effectLst>
              </a:rPr>
              <a:t> and </a:t>
            </a:r>
            <a:r>
              <a:rPr lang="en-IN" sz="1800" b="1" u="sng" dirty="0" smtClean="0">
                <a:solidFill>
                  <a:schemeClr val="tx2"/>
                </a:solidFill>
                <a:effectLst>
                  <a:outerShdw blurRad="38100" dist="38100" dir="2700000" algn="tl">
                    <a:srgbClr val="000000">
                      <a:alpha val="43137"/>
                    </a:srgbClr>
                  </a:outerShdw>
                </a:effectLst>
              </a:rPr>
              <a:t>k-means clustering model that are in dire need of aid:</a:t>
            </a:r>
            <a:endParaRPr lang="en-IN" sz="1800" b="1" u="sng" dirty="0" smtClean="0">
              <a:solidFill>
                <a:schemeClr val="tx2"/>
              </a:solidFill>
              <a:effectLst>
                <a:outerShdw blurRad="38100" dist="38100" dir="2700000" algn="tl">
                  <a:srgbClr val="000000">
                    <a:alpha val="43137"/>
                  </a:srgbClr>
                </a:outerShdw>
              </a:effectLst>
            </a:endParaRPr>
          </a:p>
          <a:p>
            <a:r>
              <a:rPr lang="en-IN" sz="1600" dirty="0" smtClean="0"/>
              <a:t>Sierra Leone</a:t>
            </a:r>
          </a:p>
          <a:p>
            <a:r>
              <a:rPr lang="en-IN" sz="1600" dirty="0" smtClean="0"/>
              <a:t>Central African Republic</a:t>
            </a:r>
          </a:p>
          <a:p>
            <a:r>
              <a:rPr lang="en-IN" sz="1600" dirty="0" smtClean="0"/>
              <a:t>Haiti</a:t>
            </a:r>
          </a:p>
          <a:p>
            <a:r>
              <a:rPr lang="en-IN" sz="1600" dirty="0" smtClean="0"/>
              <a:t>Chad</a:t>
            </a:r>
          </a:p>
          <a:p>
            <a:r>
              <a:rPr lang="en-IN" sz="1600" dirty="0" smtClean="0"/>
              <a:t>Mali</a:t>
            </a:r>
          </a:p>
          <a:p>
            <a:r>
              <a:rPr lang="en-IN" sz="1600" dirty="0" smtClean="0"/>
              <a:t>Nigeria</a:t>
            </a:r>
          </a:p>
          <a:p>
            <a:r>
              <a:rPr lang="en-IN" sz="1600" dirty="0" smtClean="0"/>
              <a:t>Niger</a:t>
            </a:r>
          </a:p>
          <a:p>
            <a:r>
              <a:rPr lang="en-IN" sz="1600" dirty="0" smtClean="0"/>
              <a:t>Angola</a:t>
            </a:r>
          </a:p>
          <a:p>
            <a:r>
              <a:rPr lang="en-IN" sz="1600" dirty="0" smtClean="0"/>
              <a:t>Congo, Dem. Rep.</a:t>
            </a:r>
          </a:p>
          <a:p>
            <a:r>
              <a:rPr lang="en-IN" sz="1600" dirty="0" smtClean="0"/>
              <a:t>Burkina </a:t>
            </a:r>
            <a:r>
              <a:rPr lang="en-IN" sz="1600" dirty="0" smtClean="0"/>
              <a:t>Faso</a:t>
            </a:r>
          </a:p>
          <a:p>
            <a:endParaRPr lang="en-IN" sz="1600" dirty="0" smtClean="0"/>
          </a:p>
          <a:p>
            <a:r>
              <a:rPr lang="en-IN" sz="1600" b="1" dirty="0" smtClean="0">
                <a:solidFill>
                  <a:schemeClr val="tx2"/>
                </a:solidFill>
              </a:rPr>
              <a:t>These are the countries, categorized using socio-economic and health factors (</a:t>
            </a:r>
            <a:r>
              <a:rPr lang="en-IN" sz="1600" b="1" dirty="0" err="1" smtClean="0">
                <a:solidFill>
                  <a:schemeClr val="tx2"/>
                </a:solidFill>
              </a:rPr>
              <a:t>i.e</a:t>
            </a:r>
            <a:r>
              <a:rPr lang="en-IN" sz="1600" b="1" dirty="0" smtClean="0">
                <a:solidFill>
                  <a:schemeClr val="tx2"/>
                </a:solidFill>
              </a:rPr>
              <a:t> </a:t>
            </a:r>
            <a:r>
              <a:rPr lang="en-IN" sz="1600" b="1" dirty="0" err="1" smtClean="0">
                <a:solidFill>
                  <a:schemeClr val="tx2"/>
                </a:solidFill>
              </a:rPr>
              <a:t>gdpp</a:t>
            </a:r>
            <a:r>
              <a:rPr lang="en-IN" sz="1600" b="1" dirty="0" smtClean="0">
                <a:solidFill>
                  <a:schemeClr val="tx2"/>
                </a:solidFill>
              </a:rPr>
              <a:t>, income and </a:t>
            </a:r>
            <a:r>
              <a:rPr lang="en-IN" sz="1800" b="1" dirty="0" smtClean="0">
                <a:solidFill>
                  <a:schemeClr val="tx2"/>
                </a:solidFill>
              </a:rPr>
              <a:t>Child </a:t>
            </a:r>
            <a:r>
              <a:rPr lang="en-IN" sz="1800" b="1" dirty="0" smtClean="0">
                <a:solidFill>
                  <a:schemeClr val="tx2"/>
                </a:solidFill>
              </a:rPr>
              <a:t>Mortality) that determine the overall development of the country. </a:t>
            </a:r>
            <a:endParaRPr lang="en-IN" sz="1700" b="1" dirty="0" smtClean="0">
              <a:solidFill>
                <a:schemeClr val="tx2"/>
              </a:solidFill>
            </a:endParaRPr>
          </a:p>
          <a:p>
            <a:endParaRPr lang="en-IN" sz="1700" dirty="0"/>
          </a:p>
        </p:txBody>
      </p:sp>
      <p:sp>
        <p:nvSpPr>
          <p:cNvPr id="3" name="Title 2"/>
          <p:cNvSpPr>
            <a:spLocks noGrp="1"/>
          </p:cNvSpPr>
          <p:nvPr>
            <p:ph type="title"/>
          </p:nvPr>
        </p:nvSpPr>
        <p:spPr>
          <a:xfrm>
            <a:off x="357158" y="0"/>
            <a:ext cx="8229600" cy="952500"/>
          </a:xfrm>
        </p:spPr>
        <p:txBody>
          <a:bodyPr>
            <a:normAutofit/>
          </a:bodyPr>
          <a:lstStyle/>
          <a:p>
            <a:r>
              <a:rPr lang="en-IN" sz="2400" u="sng" dirty="0" smtClean="0"/>
              <a:t>Final list of countries </a:t>
            </a:r>
            <a:endParaRPr lang="en-IN" sz="2400" u="sng"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34" y="1071550"/>
            <a:ext cx="8229600" cy="3452836"/>
          </a:xfrm>
        </p:spPr>
        <p:txBody>
          <a:bodyPr>
            <a:normAutofit fontScale="85000" lnSpcReduction="20000"/>
          </a:bodyPr>
          <a:lstStyle/>
          <a:p>
            <a:r>
              <a:rPr lang="en-IN" sz="1600" dirty="0" smtClean="0"/>
              <a:t>HELP International is an international humanitarian NGO that is committed to fighting poverty and providing the people of backward countries with basic amenities and relief during the time of disasters and natural calamities. It runs a lot of operational projects from time to time along with advocacy drives to raise </a:t>
            </a:r>
            <a:r>
              <a:rPr lang="en-IN" sz="1600" dirty="0" smtClean="0"/>
              <a:t>awareness </a:t>
            </a:r>
            <a:r>
              <a:rPr lang="en-IN" sz="1600" dirty="0" smtClean="0"/>
              <a:t>as well as for funding purposes</a:t>
            </a:r>
            <a:r>
              <a:rPr lang="en-IN" sz="1600" dirty="0" smtClean="0"/>
              <a:t>.</a:t>
            </a:r>
          </a:p>
          <a:p>
            <a:r>
              <a:rPr lang="en-IN" sz="1600" dirty="0" smtClean="0"/>
              <a:t>During </a:t>
            </a:r>
            <a:r>
              <a:rPr lang="en-IN" sz="1600" dirty="0" smtClean="0"/>
              <a:t>the recent funding programs ,NGO have been able to raise around $10 million. As an analyst, we have to come up with the countries list that are in the direst need of aid.</a:t>
            </a:r>
          </a:p>
          <a:p>
            <a:endParaRPr lang="en-IN" sz="1600" b="1" dirty="0" smtClean="0">
              <a:solidFill>
                <a:schemeClr val="tx2"/>
              </a:solidFill>
              <a:effectLst>
                <a:outerShdw blurRad="38100" dist="38100" dir="2700000" algn="tl">
                  <a:srgbClr val="000000">
                    <a:alpha val="43137"/>
                  </a:srgbClr>
                </a:outerShdw>
              </a:effectLst>
            </a:endParaRPr>
          </a:p>
          <a:p>
            <a:pPr algn="ctr">
              <a:buNone/>
            </a:pPr>
            <a:r>
              <a:rPr lang="en-IN" sz="2400" b="1" dirty="0" smtClean="0">
                <a:solidFill>
                  <a:schemeClr val="tx2"/>
                </a:solidFill>
                <a:effectLst>
                  <a:outerShdw blurRad="38100" dist="38100" dir="2700000" algn="tl">
                    <a:srgbClr val="000000">
                      <a:alpha val="43137"/>
                    </a:srgbClr>
                  </a:outerShdw>
                </a:effectLst>
              </a:rPr>
              <a:t>OBJECTIVE</a:t>
            </a:r>
          </a:p>
          <a:p>
            <a:endParaRPr lang="en-IN" sz="1600" dirty="0" smtClean="0"/>
          </a:p>
          <a:p>
            <a:r>
              <a:rPr lang="en-IN" sz="1600" dirty="0" smtClean="0"/>
              <a:t>Our role is to analyse the given data among 167 countries and we need to categorise the countries using some socio-economic and health factors that determine the overall development of the country. Then you need to suggest the countries which the CEO needs to focus on the most. The datasets containing those socio-economic factors and the corresponding data dictionary are provided below.</a:t>
            </a:r>
          </a:p>
        </p:txBody>
      </p:sp>
      <p:sp>
        <p:nvSpPr>
          <p:cNvPr id="3" name="Title 2"/>
          <p:cNvSpPr>
            <a:spLocks noGrp="1"/>
          </p:cNvSpPr>
          <p:nvPr>
            <p:ph type="title"/>
          </p:nvPr>
        </p:nvSpPr>
        <p:spPr>
          <a:xfrm>
            <a:off x="500035" y="142858"/>
            <a:ext cx="8000694" cy="783153"/>
          </a:xfrm>
        </p:spPr>
        <p:txBody>
          <a:bodyPr/>
          <a:lstStyle/>
          <a:p>
            <a:pPr algn="ctr"/>
            <a:r>
              <a:rPr lang="en-IN" sz="2800" dirty="0" smtClean="0">
                <a:effectLst>
                  <a:outerShdw blurRad="38100" dist="38100" dir="2700000" algn="tl">
                    <a:srgbClr val="000000">
                      <a:alpha val="43137"/>
                    </a:srgbClr>
                  </a:outerShdw>
                </a:effectLst>
              </a:rPr>
              <a:t>PROBLEM STATEMENT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sz="1700" b="1" u="sng" dirty="0" smtClean="0"/>
              <a:t>country</a:t>
            </a:r>
            <a:r>
              <a:rPr lang="en-IN" sz="1800" dirty="0" smtClean="0"/>
              <a:t>: </a:t>
            </a:r>
            <a:r>
              <a:rPr lang="en-IN" sz="1500" dirty="0" smtClean="0"/>
              <a:t>Name of the country</a:t>
            </a:r>
            <a:endParaRPr lang="en-IN" sz="1500" dirty="0" smtClean="0"/>
          </a:p>
          <a:p>
            <a:r>
              <a:rPr lang="en-IN" sz="1700" b="1" u="sng" dirty="0" err="1" smtClean="0"/>
              <a:t>child_mort</a:t>
            </a:r>
            <a:r>
              <a:rPr lang="en-IN" sz="1800" dirty="0" smtClean="0"/>
              <a:t>: </a:t>
            </a:r>
            <a:r>
              <a:rPr lang="en-IN" sz="1500" dirty="0" smtClean="0"/>
              <a:t>Death of children under 5 years of age per 1000 live births</a:t>
            </a:r>
          </a:p>
          <a:p>
            <a:r>
              <a:rPr lang="en-IN" sz="1700" b="1" u="sng" dirty="0" smtClean="0"/>
              <a:t>exports</a:t>
            </a:r>
            <a:r>
              <a:rPr lang="en-IN" sz="1800" dirty="0" smtClean="0"/>
              <a:t>: </a:t>
            </a:r>
            <a:r>
              <a:rPr lang="en-IN" sz="1500" dirty="0" smtClean="0"/>
              <a:t>Exports of goods and services per capita. Given as %age of the GDP per capita</a:t>
            </a:r>
          </a:p>
          <a:p>
            <a:r>
              <a:rPr lang="en-IN" sz="1700" b="1" u="sng" dirty="0" smtClean="0"/>
              <a:t>health</a:t>
            </a:r>
            <a:r>
              <a:rPr lang="en-IN" sz="1700" dirty="0" smtClean="0"/>
              <a:t>:</a:t>
            </a:r>
            <a:r>
              <a:rPr lang="en-IN" sz="1500" dirty="0" smtClean="0"/>
              <a:t> Total health spending per capita. Given as %age of GDP per capita</a:t>
            </a:r>
          </a:p>
          <a:p>
            <a:r>
              <a:rPr lang="en-IN" sz="1700" b="1" u="sng" dirty="0" smtClean="0"/>
              <a:t>imports</a:t>
            </a:r>
            <a:r>
              <a:rPr lang="en-IN" sz="1700" dirty="0" smtClean="0"/>
              <a:t>:</a:t>
            </a:r>
            <a:r>
              <a:rPr lang="en-IN" sz="1500" dirty="0" smtClean="0"/>
              <a:t> Imports of goods and services per capita. Given as %age of the GDP per capita</a:t>
            </a:r>
          </a:p>
          <a:p>
            <a:r>
              <a:rPr lang="en-IN" sz="1700" b="1" u="sng" dirty="0" smtClean="0"/>
              <a:t>Income</a:t>
            </a:r>
            <a:r>
              <a:rPr lang="en-IN" sz="1700" dirty="0" smtClean="0"/>
              <a:t>:</a:t>
            </a:r>
            <a:r>
              <a:rPr lang="en-IN" sz="1500" dirty="0" smtClean="0"/>
              <a:t> Net income per person</a:t>
            </a:r>
          </a:p>
          <a:p>
            <a:r>
              <a:rPr lang="en-IN" sz="1700" b="1" u="sng" dirty="0" smtClean="0"/>
              <a:t>Inflation</a:t>
            </a:r>
            <a:r>
              <a:rPr lang="en-IN" sz="1700" dirty="0" smtClean="0"/>
              <a:t>:</a:t>
            </a:r>
            <a:r>
              <a:rPr lang="en-IN" sz="1500" dirty="0" smtClean="0"/>
              <a:t> The measurement of the annual growth rate of the Total GDP</a:t>
            </a:r>
          </a:p>
          <a:p>
            <a:r>
              <a:rPr lang="en-IN" sz="1700" b="1" u="sng" dirty="0" err="1" smtClean="0"/>
              <a:t>life_expec</a:t>
            </a:r>
            <a:r>
              <a:rPr lang="en-IN" sz="1500" dirty="0" smtClean="0"/>
              <a:t>: The average number of years a new born child would live if the current mortality patterns are to remain the same</a:t>
            </a:r>
          </a:p>
          <a:p>
            <a:r>
              <a:rPr lang="en-IN" sz="1700" b="1" u="sng" dirty="0" err="1" smtClean="0"/>
              <a:t>total_fer</a:t>
            </a:r>
            <a:r>
              <a:rPr lang="en-IN" sz="1700" dirty="0" smtClean="0"/>
              <a:t>:</a:t>
            </a:r>
            <a:r>
              <a:rPr lang="en-IN" sz="1500" dirty="0" smtClean="0"/>
              <a:t> The number of children that would be born to each woman if the current age-fertility rates remain the same.</a:t>
            </a:r>
          </a:p>
          <a:p>
            <a:r>
              <a:rPr lang="en-IN" sz="1700" b="1" u="sng" dirty="0" err="1" smtClean="0"/>
              <a:t>gdpp</a:t>
            </a:r>
            <a:r>
              <a:rPr lang="en-IN" sz="1700" dirty="0" smtClean="0"/>
              <a:t>: </a:t>
            </a:r>
            <a:r>
              <a:rPr lang="en-IN" sz="1500" dirty="0" smtClean="0"/>
              <a:t>The GDP per capita. Calculated as the Total GDP divided by the total population.</a:t>
            </a:r>
          </a:p>
          <a:p>
            <a:endParaRPr lang="en-IN" sz="1800" dirty="0"/>
          </a:p>
        </p:txBody>
      </p:sp>
      <p:sp>
        <p:nvSpPr>
          <p:cNvPr id="3" name="Title 2"/>
          <p:cNvSpPr>
            <a:spLocks noGrp="1"/>
          </p:cNvSpPr>
          <p:nvPr>
            <p:ph type="title"/>
          </p:nvPr>
        </p:nvSpPr>
        <p:spPr/>
        <p:txBody>
          <a:bodyPr>
            <a:normAutofit/>
          </a:bodyPr>
          <a:lstStyle/>
          <a:p>
            <a:r>
              <a:rPr lang="en-IN" sz="2800" dirty="0" smtClean="0"/>
              <a:t>DATA DICTIONARY </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4349" y="833424"/>
            <a:ext cx="8229600" cy="4107685"/>
          </a:xfrm>
        </p:spPr>
        <p:txBody>
          <a:bodyPr>
            <a:normAutofit fontScale="92500" lnSpcReduction="20000"/>
          </a:bodyPr>
          <a:lstStyle/>
          <a:p>
            <a:r>
              <a:rPr lang="en-IN" sz="2000" b="1" dirty="0" smtClean="0">
                <a:solidFill>
                  <a:schemeClr val="tx2"/>
                </a:solidFill>
                <a:effectLst>
                  <a:outerShdw blurRad="38100" dist="38100" dir="2700000" algn="tl">
                    <a:srgbClr val="000000">
                      <a:alpha val="43137"/>
                    </a:srgbClr>
                  </a:outerShdw>
                </a:effectLst>
              </a:rPr>
              <a:t>Reading </a:t>
            </a:r>
            <a:r>
              <a:rPr lang="en-IN" sz="2000" b="1" dirty="0" smtClean="0">
                <a:solidFill>
                  <a:schemeClr val="tx2"/>
                </a:solidFill>
                <a:effectLst>
                  <a:outerShdw blurRad="38100" dist="38100" dir="2700000" algn="tl">
                    <a:srgbClr val="000000">
                      <a:alpha val="43137"/>
                    </a:srgbClr>
                  </a:outerShdw>
                </a:effectLst>
              </a:rPr>
              <a:t>and Data </a:t>
            </a:r>
            <a:r>
              <a:rPr lang="en-IN" sz="2000" b="1" dirty="0" smtClean="0">
                <a:solidFill>
                  <a:schemeClr val="tx2"/>
                </a:solidFill>
                <a:effectLst>
                  <a:outerShdw blurRad="38100" dist="38100" dir="2700000" algn="tl">
                    <a:srgbClr val="000000">
                      <a:alpha val="43137"/>
                    </a:srgbClr>
                  </a:outerShdw>
                </a:effectLst>
              </a:rPr>
              <a:t>Understanding :</a:t>
            </a:r>
            <a:endParaRPr lang="en-IN" sz="2000" b="1" dirty="0" smtClean="0">
              <a:solidFill>
                <a:schemeClr val="tx2"/>
              </a:solidFill>
              <a:effectLst>
                <a:outerShdw blurRad="38100" dist="38100" dir="2700000" algn="tl">
                  <a:srgbClr val="000000">
                    <a:alpha val="43137"/>
                  </a:srgbClr>
                </a:outerShdw>
              </a:effectLst>
            </a:endParaRPr>
          </a:p>
          <a:p>
            <a:r>
              <a:rPr lang="en-IN" sz="2000" b="1" dirty="0" smtClean="0">
                <a:solidFill>
                  <a:schemeClr val="tx2"/>
                </a:solidFill>
                <a:effectLst>
                  <a:outerShdw blurRad="38100" dist="38100" dir="2700000" algn="tl">
                    <a:srgbClr val="000000">
                      <a:alpha val="43137"/>
                    </a:srgbClr>
                  </a:outerShdw>
                </a:effectLst>
              </a:rPr>
              <a:t>Data </a:t>
            </a:r>
            <a:r>
              <a:rPr lang="en-IN" sz="2000" b="1" dirty="0" smtClean="0">
                <a:solidFill>
                  <a:schemeClr val="tx2"/>
                </a:solidFill>
                <a:effectLst>
                  <a:outerShdw blurRad="38100" dist="38100" dir="2700000" algn="tl">
                    <a:srgbClr val="000000">
                      <a:alpha val="43137"/>
                    </a:srgbClr>
                  </a:outerShdw>
                </a:effectLst>
              </a:rPr>
              <a:t>Cleansing:</a:t>
            </a:r>
          </a:p>
          <a:p>
            <a:r>
              <a:rPr lang="en-IN" sz="1600" dirty="0" smtClean="0"/>
              <a:t> </a:t>
            </a:r>
            <a:r>
              <a:rPr lang="en-IN" sz="1600" dirty="0" smtClean="0"/>
              <a:t>       Checking Null Values/ Treatment </a:t>
            </a:r>
            <a:endParaRPr lang="en-IN" sz="1600" dirty="0" smtClean="0"/>
          </a:p>
          <a:p>
            <a:r>
              <a:rPr lang="en-IN" sz="2000" b="1" dirty="0" smtClean="0">
                <a:solidFill>
                  <a:schemeClr val="tx2"/>
                </a:solidFill>
                <a:effectLst>
                  <a:outerShdw blurRad="38100" dist="38100" dir="2700000" algn="tl">
                    <a:srgbClr val="000000">
                      <a:alpha val="43137"/>
                    </a:srgbClr>
                  </a:outerShdw>
                </a:effectLst>
              </a:rPr>
              <a:t>Data </a:t>
            </a:r>
            <a:r>
              <a:rPr lang="en-IN" sz="2000" b="1" dirty="0" smtClean="0">
                <a:solidFill>
                  <a:schemeClr val="tx2"/>
                </a:solidFill>
                <a:effectLst>
                  <a:outerShdw blurRad="38100" dist="38100" dir="2700000" algn="tl">
                    <a:srgbClr val="000000">
                      <a:alpha val="43137"/>
                    </a:srgbClr>
                  </a:outerShdw>
                </a:effectLst>
              </a:rPr>
              <a:t>Visualization:</a:t>
            </a:r>
          </a:p>
          <a:p>
            <a:r>
              <a:rPr lang="en-IN" sz="1600" dirty="0" smtClean="0"/>
              <a:t>         </a:t>
            </a:r>
            <a:r>
              <a:rPr lang="en-IN" sz="1600" dirty="0" err="1" smtClean="0"/>
              <a:t>Univariat</a:t>
            </a:r>
            <a:r>
              <a:rPr lang="en-IN" sz="1600" dirty="0" smtClean="0"/>
              <a:t> Analysis </a:t>
            </a:r>
          </a:p>
          <a:p>
            <a:r>
              <a:rPr lang="en-IN" sz="1600" dirty="0" smtClean="0"/>
              <a:t> </a:t>
            </a:r>
            <a:r>
              <a:rPr lang="en-IN" sz="1600" dirty="0" smtClean="0"/>
              <a:t>        </a:t>
            </a:r>
            <a:r>
              <a:rPr lang="en-IN" sz="1600" dirty="0" err="1" smtClean="0"/>
              <a:t>M</a:t>
            </a:r>
            <a:r>
              <a:rPr lang="en-IN" sz="1600" dirty="0" err="1" smtClean="0"/>
              <a:t>ultivariat</a:t>
            </a:r>
            <a:r>
              <a:rPr lang="en-IN" sz="1600" dirty="0" smtClean="0"/>
              <a:t> Analysis</a:t>
            </a:r>
            <a:endParaRPr lang="en-IN" sz="1600" dirty="0" smtClean="0"/>
          </a:p>
          <a:p>
            <a:r>
              <a:rPr lang="en-IN" sz="2000" b="1" dirty="0" smtClean="0">
                <a:solidFill>
                  <a:schemeClr val="tx2"/>
                </a:solidFill>
                <a:effectLst>
                  <a:outerShdw blurRad="38100" dist="38100" dir="2700000" algn="tl">
                    <a:srgbClr val="000000">
                      <a:alpha val="43137"/>
                    </a:srgbClr>
                  </a:outerShdw>
                </a:effectLst>
              </a:rPr>
              <a:t>Data </a:t>
            </a:r>
            <a:r>
              <a:rPr lang="en-IN" sz="2000" b="1" dirty="0" smtClean="0">
                <a:solidFill>
                  <a:schemeClr val="tx2"/>
                </a:solidFill>
                <a:effectLst>
                  <a:outerShdw blurRad="38100" dist="38100" dir="2700000" algn="tl">
                    <a:srgbClr val="000000">
                      <a:alpha val="43137"/>
                    </a:srgbClr>
                  </a:outerShdw>
                </a:effectLst>
              </a:rPr>
              <a:t>Preparation For Modelling:</a:t>
            </a:r>
          </a:p>
          <a:p>
            <a:r>
              <a:rPr lang="en-IN" sz="2400" dirty="0" smtClean="0"/>
              <a:t> </a:t>
            </a:r>
            <a:r>
              <a:rPr lang="en-IN" sz="2400" dirty="0" smtClean="0"/>
              <a:t>     </a:t>
            </a:r>
            <a:r>
              <a:rPr lang="en-IN" sz="1600" dirty="0" smtClean="0"/>
              <a:t>Outlier Detection And Treatment</a:t>
            </a:r>
          </a:p>
          <a:p>
            <a:r>
              <a:rPr lang="en-IN" sz="1600" dirty="0" smtClean="0"/>
              <a:t>         Scaling Data (Standardization) </a:t>
            </a:r>
          </a:p>
          <a:p>
            <a:r>
              <a:rPr lang="en-IN" sz="2000" b="1" dirty="0" smtClean="0">
                <a:solidFill>
                  <a:schemeClr val="tx2"/>
                </a:solidFill>
                <a:effectLst>
                  <a:outerShdw blurRad="38100" dist="38100" dir="2700000" algn="tl">
                    <a:srgbClr val="000000">
                      <a:alpha val="43137"/>
                    </a:srgbClr>
                  </a:outerShdw>
                </a:effectLst>
              </a:rPr>
              <a:t>Model Building:</a:t>
            </a:r>
            <a:endParaRPr lang="en-IN" sz="2000" b="1" dirty="0" smtClean="0">
              <a:solidFill>
                <a:schemeClr val="tx2"/>
              </a:solidFill>
              <a:effectLst>
                <a:outerShdw blurRad="38100" dist="38100" dir="2700000" algn="tl">
                  <a:srgbClr val="000000">
                    <a:alpha val="43137"/>
                  </a:srgbClr>
                </a:outerShdw>
              </a:effectLst>
            </a:endParaRPr>
          </a:p>
          <a:p>
            <a:r>
              <a:rPr lang="en-IN" dirty="0" smtClean="0"/>
              <a:t>      </a:t>
            </a:r>
            <a:r>
              <a:rPr lang="en-IN" sz="1600" dirty="0" err="1" smtClean="0"/>
              <a:t>Kmeans</a:t>
            </a:r>
            <a:r>
              <a:rPr lang="en-IN" sz="1600" dirty="0" smtClean="0"/>
              <a:t> Clustering</a:t>
            </a:r>
          </a:p>
          <a:p>
            <a:r>
              <a:rPr lang="en-IN" sz="1600" dirty="0" smtClean="0"/>
              <a:t> </a:t>
            </a:r>
            <a:r>
              <a:rPr lang="en-IN" sz="1600" dirty="0" smtClean="0"/>
              <a:t>         Hierarchical Clustering </a:t>
            </a:r>
          </a:p>
          <a:p>
            <a:r>
              <a:rPr lang="en-IN" sz="2000" b="1" dirty="0" smtClean="0">
                <a:solidFill>
                  <a:schemeClr val="tx2"/>
                </a:solidFill>
                <a:effectLst>
                  <a:outerShdw blurRad="38100" dist="38100" dir="2700000" algn="tl">
                    <a:srgbClr val="000000">
                      <a:alpha val="43137"/>
                    </a:srgbClr>
                  </a:outerShdw>
                </a:effectLst>
              </a:rPr>
              <a:t>Final Analysis And Business recommendations:</a:t>
            </a:r>
            <a:br>
              <a:rPr lang="en-IN" sz="2000" b="1" dirty="0" smtClean="0">
                <a:solidFill>
                  <a:schemeClr val="tx2"/>
                </a:solidFill>
                <a:effectLst>
                  <a:outerShdw blurRad="38100" dist="38100" dir="2700000" algn="tl">
                    <a:srgbClr val="000000">
                      <a:alpha val="43137"/>
                    </a:srgbClr>
                  </a:outerShdw>
                </a:effectLst>
              </a:rPr>
            </a:br>
            <a:endParaRPr lang="en-IN" sz="2000" b="1" dirty="0" smtClean="0">
              <a:solidFill>
                <a:schemeClr val="tx2"/>
              </a:solidFill>
              <a:effectLst>
                <a:outerShdw blurRad="38100" dist="38100" dir="2700000" algn="tl">
                  <a:srgbClr val="000000">
                    <a:alpha val="43137"/>
                  </a:srgbClr>
                </a:outerShdw>
              </a:effectLst>
            </a:endParaRPr>
          </a:p>
        </p:txBody>
      </p:sp>
      <p:sp>
        <p:nvSpPr>
          <p:cNvPr id="3" name="Title 2"/>
          <p:cNvSpPr>
            <a:spLocks noGrp="1"/>
          </p:cNvSpPr>
          <p:nvPr>
            <p:ph type="title"/>
          </p:nvPr>
        </p:nvSpPr>
        <p:spPr>
          <a:xfrm>
            <a:off x="285721" y="297640"/>
            <a:ext cx="8186766" cy="476253"/>
          </a:xfrm>
        </p:spPr>
        <p:txBody>
          <a:bodyPr>
            <a:noAutofit/>
          </a:bodyPr>
          <a:lstStyle/>
          <a:p>
            <a:r>
              <a:rPr lang="en-IN" sz="2800" dirty="0" smtClean="0"/>
              <a:t>ANALYSIS APPROACH</a:t>
            </a:r>
            <a:br>
              <a:rPr lang="en-IN" sz="2800" dirty="0" smtClean="0"/>
            </a:b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190613"/>
            <a:ext cx="5072066" cy="3214710"/>
          </a:xfrm>
        </p:spPr>
        <p:txBody>
          <a:bodyPr>
            <a:normAutofit lnSpcReduction="10000"/>
          </a:bodyPr>
          <a:lstStyle/>
          <a:p>
            <a:r>
              <a:rPr lang="en-IN" sz="1800" b="1" u="sng" dirty="0" smtClean="0"/>
              <a:t>From the heat map on the right side we can conclude below points:</a:t>
            </a:r>
          </a:p>
          <a:p>
            <a:r>
              <a:rPr lang="en-IN" sz="1300" dirty="0" err="1" smtClean="0"/>
              <a:t>Child_mortality</a:t>
            </a:r>
            <a:r>
              <a:rPr lang="en-IN" sz="1300" dirty="0" smtClean="0"/>
              <a:t> And </a:t>
            </a:r>
            <a:r>
              <a:rPr lang="en-IN" sz="1300" dirty="0" err="1" smtClean="0"/>
              <a:t>Life_expentency</a:t>
            </a:r>
            <a:r>
              <a:rPr lang="en-IN" sz="1300" dirty="0" smtClean="0"/>
              <a:t> Are Highly Correl</a:t>
            </a:r>
            <a:r>
              <a:rPr lang="en-IN" sz="2400" dirty="0" smtClean="0"/>
              <a:t>a</a:t>
            </a:r>
            <a:r>
              <a:rPr lang="en-IN" sz="1300" dirty="0" smtClean="0"/>
              <a:t>ted With Correlation Of -0.89</a:t>
            </a:r>
          </a:p>
          <a:p>
            <a:endParaRPr lang="en-IN" sz="1300" dirty="0" smtClean="0"/>
          </a:p>
          <a:p>
            <a:r>
              <a:rPr lang="en-IN" sz="1300" dirty="0" err="1" smtClean="0"/>
              <a:t>Child_mortality</a:t>
            </a:r>
            <a:r>
              <a:rPr lang="en-IN" sz="1300" dirty="0" smtClean="0"/>
              <a:t> And </a:t>
            </a:r>
            <a:r>
              <a:rPr lang="en-IN" sz="1300" dirty="0" err="1" smtClean="0"/>
              <a:t>Total_fertility</a:t>
            </a:r>
            <a:r>
              <a:rPr lang="en-IN" sz="1300" dirty="0" smtClean="0"/>
              <a:t> Are Highly Correlated With Correlation Of 0.85</a:t>
            </a:r>
          </a:p>
          <a:p>
            <a:endParaRPr lang="en-IN" sz="1300" dirty="0" smtClean="0"/>
          </a:p>
          <a:p>
            <a:r>
              <a:rPr lang="en-IN" sz="1300" dirty="0" smtClean="0"/>
              <a:t>Imports And Exports Are Highly Correlated With Correlation Of 0.74</a:t>
            </a:r>
          </a:p>
          <a:p>
            <a:endParaRPr lang="en-IN" sz="1300" dirty="0" smtClean="0"/>
          </a:p>
          <a:p>
            <a:r>
              <a:rPr lang="en-IN" sz="1300" dirty="0" err="1" smtClean="0"/>
              <a:t>Life_expentency</a:t>
            </a:r>
            <a:r>
              <a:rPr lang="en-IN" sz="1300" dirty="0" smtClean="0"/>
              <a:t> And </a:t>
            </a:r>
            <a:r>
              <a:rPr lang="en-IN" sz="1300" dirty="0" err="1" smtClean="0"/>
              <a:t>Total_fertility</a:t>
            </a:r>
            <a:r>
              <a:rPr lang="en-IN" sz="1300" dirty="0" smtClean="0"/>
              <a:t> Are Highly Correlated With Correlation Of -0.76</a:t>
            </a:r>
          </a:p>
          <a:p>
            <a:endParaRPr lang="en-IN" sz="1600" dirty="0"/>
          </a:p>
        </p:txBody>
      </p:sp>
      <p:sp>
        <p:nvSpPr>
          <p:cNvPr id="3" name="Title 2"/>
          <p:cNvSpPr>
            <a:spLocks noGrp="1"/>
          </p:cNvSpPr>
          <p:nvPr>
            <p:ph type="title"/>
          </p:nvPr>
        </p:nvSpPr>
        <p:spPr>
          <a:xfrm>
            <a:off x="214282" y="0"/>
            <a:ext cx="8229600" cy="952500"/>
          </a:xfrm>
        </p:spPr>
        <p:txBody>
          <a:bodyPr>
            <a:normAutofit/>
          </a:bodyPr>
          <a:lstStyle/>
          <a:p>
            <a:r>
              <a:rPr lang="en-IN" sz="2400" dirty="0" smtClean="0"/>
              <a:t>DATA VISUALISATION </a:t>
            </a:r>
            <a:br>
              <a:rPr lang="en-IN" sz="2400" dirty="0" smtClean="0"/>
            </a:br>
            <a:r>
              <a:rPr lang="en-IN" sz="2400" dirty="0" smtClean="0"/>
              <a:t>CORRELATION OF THE VARIABLES </a:t>
            </a:r>
            <a:endParaRPr lang="en-IN" sz="2400" dirty="0"/>
          </a:p>
        </p:txBody>
      </p:sp>
      <p:pic>
        <p:nvPicPr>
          <p:cNvPr id="4" name="Content Placeholder 3" descr="download.png"/>
          <p:cNvPicPr>
            <a:picLocks noChangeAspect="1"/>
          </p:cNvPicPr>
          <p:nvPr/>
        </p:nvPicPr>
        <p:blipFill>
          <a:blip r:embed="rId2"/>
          <a:stretch>
            <a:fillRect/>
          </a:stretch>
        </p:blipFill>
        <p:spPr>
          <a:xfrm>
            <a:off x="4786288" y="1309677"/>
            <a:ext cx="4357717" cy="35719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8597" y="928675"/>
            <a:ext cx="8229600" cy="3771636"/>
          </a:xfrm>
        </p:spPr>
        <p:txBody>
          <a:bodyPr>
            <a:normAutofit/>
          </a:bodyPr>
          <a:lstStyle/>
          <a:p>
            <a:r>
              <a:rPr lang="en-IN" sz="1800" b="1" u="sng" dirty="0" smtClean="0"/>
              <a:t>From the </a:t>
            </a:r>
            <a:r>
              <a:rPr lang="en-IN" sz="1800" b="1" u="sng" dirty="0" err="1" smtClean="0"/>
              <a:t>boxplots</a:t>
            </a:r>
            <a:r>
              <a:rPr lang="en-IN" sz="1800" b="1" u="sng" dirty="0" smtClean="0"/>
              <a:t> attached below, below points can concluded</a:t>
            </a:r>
            <a:r>
              <a:rPr lang="en-IN" sz="2000" dirty="0" smtClean="0"/>
              <a:t>:</a:t>
            </a:r>
          </a:p>
          <a:p>
            <a:r>
              <a:rPr lang="en-IN" sz="1200" dirty="0" smtClean="0"/>
              <a:t>As we can see that all </a:t>
            </a:r>
            <a:r>
              <a:rPr lang="en-IN" sz="1200" dirty="0" err="1" smtClean="0"/>
              <a:t>boxplots</a:t>
            </a:r>
            <a:r>
              <a:rPr lang="en-IN" sz="1200" dirty="0" smtClean="0"/>
              <a:t> created for numeric variables are having outliers.</a:t>
            </a:r>
          </a:p>
          <a:p>
            <a:r>
              <a:rPr lang="en-IN" sz="1200" dirty="0" smtClean="0"/>
              <a:t>All </a:t>
            </a:r>
            <a:r>
              <a:rPr lang="en-IN" sz="1200" dirty="0" err="1" smtClean="0"/>
              <a:t>boxplots</a:t>
            </a:r>
            <a:r>
              <a:rPr lang="en-IN" sz="1200" dirty="0" smtClean="0"/>
              <a:t> expect “</a:t>
            </a:r>
            <a:r>
              <a:rPr lang="en-IN" sz="1200" dirty="0" err="1" smtClean="0"/>
              <a:t>life_expec</a:t>
            </a:r>
            <a:r>
              <a:rPr lang="en-IN" sz="1200" dirty="0" smtClean="0"/>
              <a:t>” is having outliers on bottom of the </a:t>
            </a:r>
            <a:r>
              <a:rPr lang="en-IN" sz="1200" dirty="0" err="1" smtClean="0"/>
              <a:t>boxplot</a:t>
            </a:r>
            <a:r>
              <a:rPr lang="en-IN" sz="1200" dirty="0" smtClean="0"/>
              <a:t> which means there are some countries where </a:t>
            </a:r>
            <a:r>
              <a:rPr lang="en-IN" sz="1200" dirty="0" err="1" smtClean="0"/>
              <a:t>avg</a:t>
            </a:r>
            <a:r>
              <a:rPr lang="en-IN" sz="1200" dirty="0" smtClean="0"/>
              <a:t>  number of years a new born child </a:t>
            </a:r>
            <a:r>
              <a:rPr lang="en-IN" sz="1200" dirty="0" err="1" smtClean="0"/>
              <a:t>whould</a:t>
            </a:r>
            <a:r>
              <a:rPr lang="en-IN" sz="1200" dirty="0" smtClean="0"/>
              <a:t> live is very less compared to the other countries.</a:t>
            </a:r>
          </a:p>
          <a:p>
            <a:r>
              <a:rPr lang="en-IN" sz="1200" dirty="0" smtClean="0"/>
              <a:t>The imports and exports </a:t>
            </a:r>
            <a:r>
              <a:rPr lang="en-IN" sz="1200" dirty="0" err="1" smtClean="0"/>
              <a:t>boxplot</a:t>
            </a:r>
            <a:r>
              <a:rPr lang="en-IN" sz="1200" dirty="0" smtClean="0"/>
              <a:t> is having very thin size of IQR  compared to others.</a:t>
            </a:r>
            <a:endParaRPr lang="en-IN" sz="1200" dirty="0"/>
          </a:p>
        </p:txBody>
      </p:sp>
      <p:sp>
        <p:nvSpPr>
          <p:cNvPr id="3" name="Title 2"/>
          <p:cNvSpPr>
            <a:spLocks noGrp="1"/>
          </p:cNvSpPr>
          <p:nvPr>
            <p:ph type="title"/>
          </p:nvPr>
        </p:nvSpPr>
        <p:spPr/>
        <p:txBody>
          <a:bodyPr>
            <a:normAutofit/>
          </a:bodyPr>
          <a:lstStyle/>
          <a:p>
            <a:r>
              <a:rPr lang="en-IN" sz="2800" dirty="0" smtClean="0"/>
              <a:t>VISUALIZATION OF OUTLIERS</a:t>
            </a:r>
            <a:endParaRPr lang="en-IN" sz="2800" dirty="0"/>
          </a:p>
        </p:txBody>
      </p:sp>
      <p:pic>
        <p:nvPicPr>
          <p:cNvPr id="8" name="Content Placeholder 3" descr="download (2).png"/>
          <p:cNvPicPr>
            <a:picLocks noChangeAspect="1"/>
          </p:cNvPicPr>
          <p:nvPr/>
        </p:nvPicPr>
        <p:blipFill>
          <a:blip r:embed="rId2"/>
          <a:stretch>
            <a:fillRect/>
          </a:stretch>
        </p:blipFill>
        <p:spPr>
          <a:xfrm>
            <a:off x="1071540" y="2428873"/>
            <a:ext cx="7000925" cy="269401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0034" y="1071550"/>
            <a:ext cx="8229600" cy="4286280"/>
          </a:xfrm>
        </p:spPr>
        <p:txBody>
          <a:bodyPr>
            <a:normAutofit/>
          </a:bodyPr>
          <a:lstStyle/>
          <a:p>
            <a:r>
              <a:rPr lang="en-IN" sz="1400" dirty="0" smtClean="0"/>
              <a:t>We are trying find optimal number of k-value based on business requirements.</a:t>
            </a:r>
          </a:p>
          <a:p>
            <a:r>
              <a:rPr lang="en-IN" sz="1400" dirty="0" smtClean="0"/>
              <a:t>So, to achieve this we used elbow-curve and </a:t>
            </a:r>
            <a:r>
              <a:rPr lang="en-IN" sz="1400" dirty="0" err="1" smtClean="0"/>
              <a:t>silhoutte</a:t>
            </a:r>
            <a:r>
              <a:rPr lang="en-IN" sz="1400" dirty="0" smtClean="0"/>
              <a:t> analysis to </a:t>
            </a:r>
            <a:r>
              <a:rPr lang="en-IN" sz="1400" dirty="0" err="1" smtClean="0"/>
              <a:t>finfd</a:t>
            </a:r>
            <a:r>
              <a:rPr lang="en-IN" sz="1400" dirty="0" smtClean="0"/>
              <a:t> the score range of cluster values.</a:t>
            </a:r>
          </a:p>
          <a:p>
            <a:pPr algn="ctr">
              <a:buNone/>
            </a:pPr>
            <a:r>
              <a:rPr lang="en-IN" sz="1400" b="1" dirty="0" smtClean="0">
                <a:solidFill>
                  <a:schemeClr val="tx2"/>
                </a:solidFill>
                <a:effectLst>
                  <a:outerShdw blurRad="38100" dist="38100" dir="2700000" algn="tl">
                    <a:srgbClr val="000000">
                      <a:alpha val="43137"/>
                    </a:srgbClr>
                  </a:outerShdw>
                </a:effectLst>
              </a:rPr>
              <a:t>ELBOW – CURVE </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a:p>
            <a:r>
              <a:rPr lang="en-IN" sz="1400" dirty="0" smtClean="0"/>
              <a:t>We can see in elbow curve that highest peak is at “2” but “2” is never a good number for clustering , so we will go with k=3.</a:t>
            </a:r>
          </a:p>
          <a:p>
            <a:endParaRPr lang="en-IN" sz="1400" dirty="0" smtClean="0"/>
          </a:p>
          <a:p>
            <a:endParaRPr lang="en-IN" sz="1400" dirty="0" smtClean="0"/>
          </a:p>
        </p:txBody>
      </p:sp>
      <p:sp>
        <p:nvSpPr>
          <p:cNvPr id="3" name="Title 2"/>
          <p:cNvSpPr>
            <a:spLocks noGrp="1"/>
          </p:cNvSpPr>
          <p:nvPr>
            <p:ph type="title"/>
          </p:nvPr>
        </p:nvSpPr>
        <p:spPr>
          <a:xfrm>
            <a:off x="428597" y="142856"/>
            <a:ext cx="8229600" cy="952500"/>
          </a:xfrm>
        </p:spPr>
        <p:txBody>
          <a:bodyPr>
            <a:normAutofit/>
          </a:bodyPr>
          <a:lstStyle/>
          <a:p>
            <a:pPr algn="ctr"/>
            <a:r>
              <a:rPr lang="en-IN" sz="2800" dirty="0" smtClean="0"/>
              <a:t>K-MEANS CLUSTERING</a:t>
            </a:r>
            <a:endParaRPr lang="en-IN" sz="2800" dirty="0"/>
          </a:p>
        </p:txBody>
      </p:sp>
      <p:pic>
        <p:nvPicPr>
          <p:cNvPr id="6" name="Picture 5" descr="elbow.png"/>
          <p:cNvPicPr>
            <a:picLocks noChangeAspect="1"/>
          </p:cNvPicPr>
          <p:nvPr/>
        </p:nvPicPr>
        <p:blipFill>
          <a:blip r:embed="rId2"/>
          <a:stretch>
            <a:fillRect/>
          </a:stretch>
        </p:blipFill>
        <p:spPr>
          <a:xfrm>
            <a:off x="2000235" y="2000244"/>
            <a:ext cx="4404715" cy="2357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7" y="1071550"/>
            <a:ext cx="8258205" cy="3934526"/>
          </a:xfrm>
        </p:spPr>
        <p:txBody>
          <a:bodyPr>
            <a:normAutofit/>
          </a:bodyPr>
          <a:lstStyle/>
          <a:p>
            <a:r>
              <a:rPr lang="en-IN" sz="1100" dirty="0" smtClean="0"/>
              <a:t>For </a:t>
            </a:r>
            <a:r>
              <a:rPr lang="en-IN" sz="1100" dirty="0" err="1" smtClean="0"/>
              <a:t>n_clusters</a:t>
            </a:r>
            <a:r>
              <a:rPr lang="en-IN" sz="1100" dirty="0" smtClean="0"/>
              <a:t>=2, the silhouette score is </a:t>
            </a:r>
            <a:r>
              <a:rPr lang="en-IN" sz="1100" dirty="0" smtClean="0"/>
              <a:t>0.4980</a:t>
            </a:r>
          </a:p>
          <a:p>
            <a:r>
              <a:rPr lang="en-IN" sz="1100" dirty="0" smtClean="0"/>
              <a:t>For </a:t>
            </a:r>
            <a:r>
              <a:rPr lang="en-IN" sz="1100" dirty="0" err="1" smtClean="0"/>
              <a:t>n_clusters</a:t>
            </a:r>
            <a:r>
              <a:rPr lang="en-IN" sz="1100" dirty="0" smtClean="0"/>
              <a:t>=3, the silhouette score is </a:t>
            </a:r>
            <a:r>
              <a:rPr lang="en-IN" sz="1100" dirty="0" smtClean="0"/>
              <a:t>0.4336</a:t>
            </a:r>
          </a:p>
          <a:p>
            <a:r>
              <a:rPr lang="en-IN" sz="1100" dirty="0" smtClean="0"/>
              <a:t> </a:t>
            </a:r>
            <a:r>
              <a:rPr lang="en-IN" sz="1100" dirty="0" smtClean="0"/>
              <a:t>For </a:t>
            </a:r>
            <a:r>
              <a:rPr lang="en-IN" sz="1100" dirty="0" err="1" smtClean="0"/>
              <a:t>n_clusters</a:t>
            </a:r>
            <a:r>
              <a:rPr lang="en-IN" sz="1100" dirty="0" smtClean="0"/>
              <a:t>=4, the silhouette score is </a:t>
            </a:r>
            <a:r>
              <a:rPr lang="en-IN" sz="1100" dirty="0" smtClean="0"/>
              <a:t>0.3235</a:t>
            </a:r>
          </a:p>
          <a:p>
            <a:r>
              <a:rPr lang="en-IN" sz="1100" dirty="0" smtClean="0"/>
              <a:t> </a:t>
            </a:r>
            <a:r>
              <a:rPr lang="en-IN" sz="1100" dirty="0" smtClean="0"/>
              <a:t>For </a:t>
            </a:r>
            <a:r>
              <a:rPr lang="en-IN" sz="1100" dirty="0" err="1" smtClean="0"/>
              <a:t>n_clusters</a:t>
            </a:r>
            <a:r>
              <a:rPr lang="en-IN" sz="1100" dirty="0" smtClean="0"/>
              <a:t>=5, the silhouette score is </a:t>
            </a:r>
            <a:r>
              <a:rPr lang="en-IN" sz="1100" dirty="0" smtClean="0"/>
              <a:t>0.3245</a:t>
            </a:r>
          </a:p>
          <a:p>
            <a:r>
              <a:rPr lang="en-IN" sz="1100" dirty="0" smtClean="0"/>
              <a:t> </a:t>
            </a:r>
            <a:r>
              <a:rPr lang="en-IN" sz="1100" dirty="0" smtClean="0"/>
              <a:t>For </a:t>
            </a:r>
            <a:r>
              <a:rPr lang="en-IN" sz="1100" dirty="0" err="1" smtClean="0"/>
              <a:t>n_clusters</a:t>
            </a:r>
            <a:r>
              <a:rPr lang="en-IN" sz="1100" dirty="0" smtClean="0"/>
              <a:t>=6, the silhouette score is </a:t>
            </a:r>
            <a:r>
              <a:rPr lang="en-IN" sz="1100" dirty="0" smtClean="0"/>
              <a:t>0.3371</a:t>
            </a:r>
          </a:p>
          <a:p>
            <a:r>
              <a:rPr lang="en-IN" sz="1100" dirty="0" smtClean="0"/>
              <a:t> </a:t>
            </a:r>
            <a:r>
              <a:rPr lang="en-IN" sz="1100" dirty="0" smtClean="0"/>
              <a:t>For </a:t>
            </a:r>
            <a:r>
              <a:rPr lang="en-IN" sz="1100" dirty="0" err="1" smtClean="0"/>
              <a:t>n_clusters</a:t>
            </a:r>
            <a:r>
              <a:rPr lang="en-IN" sz="1100" dirty="0" smtClean="0"/>
              <a:t>=7, the silhouette score is </a:t>
            </a:r>
            <a:r>
              <a:rPr lang="en-IN" sz="1100" dirty="0" smtClean="0"/>
              <a:t>0.3178</a:t>
            </a:r>
          </a:p>
          <a:p>
            <a:r>
              <a:rPr lang="en-IN" sz="1100" dirty="0" smtClean="0"/>
              <a:t> </a:t>
            </a:r>
            <a:r>
              <a:rPr lang="en-IN" sz="1100" dirty="0" smtClean="0"/>
              <a:t>For </a:t>
            </a:r>
            <a:r>
              <a:rPr lang="en-IN" sz="1100" dirty="0" err="1" smtClean="0"/>
              <a:t>n_clusters</a:t>
            </a:r>
            <a:r>
              <a:rPr lang="en-IN" sz="1100" dirty="0" smtClean="0"/>
              <a:t>=8, the silhouette score is </a:t>
            </a:r>
            <a:r>
              <a:rPr lang="en-IN" sz="1100" dirty="0" smtClean="0"/>
              <a:t>0.3259</a:t>
            </a:r>
            <a:endParaRPr lang="en-IN" sz="1100" dirty="0" smtClean="0"/>
          </a:p>
          <a:p>
            <a:endParaRPr lang="en-IN" sz="1400" dirty="0" smtClean="0"/>
          </a:p>
          <a:p>
            <a:endParaRPr lang="en-IN" sz="1400" dirty="0" smtClean="0"/>
          </a:p>
          <a:p>
            <a:endParaRPr lang="en-IN" sz="1400" dirty="0" smtClean="0"/>
          </a:p>
          <a:p>
            <a:r>
              <a:rPr lang="en-IN" sz="1400" dirty="0" smtClean="0"/>
              <a:t>We found that cluster “2” is having highest score hence k value should be “2”, but if we choose k value as  “2” it will suit business needs. </a:t>
            </a:r>
          </a:p>
          <a:p>
            <a:r>
              <a:rPr lang="en-IN" sz="1400" dirty="0" smtClean="0"/>
              <a:t>Hence, use k value as “3”, since it will give precise and </a:t>
            </a:r>
            <a:r>
              <a:rPr lang="en-IN" sz="1400" dirty="0" err="1" smtClean="0"/>
              <a:t>meaningfull</a:t>
            </a:r>
            <a:r>
              <a:rPr lang="en-IN" sz="1400" dirty="0" smtClean="0"/>
              <a:t>  clusters and also </a:t>
            </a:r>
            <a:r>
              <a:rPr lang="en-IN" sz="1400" dirty="0" err="1" smtClean="0"/>
              <a:t>fullfills</a:t>
            </a:r>
            <a:r>
              <a:rPr lang="en-IN" sz="1400" dirty="0" smtClean="0"/>
              <a:t> business requirements.</a:t>
            </a:r>
          </a:p>
          <a:p>
            <a:endParaRPr lang="en-IN" sz="1400" dirty="0" smtClean="0"/>
          </a:p>
          <a:p>
            <a:endParaRPr lang="en-IN" sz="1400" dirty="0" smtClean="0"/>
          </a:p>
          <a:p>
            <a:endParaRPr lang="en-IN" sz="1400" dirty="0" smtClean="0"/>
          </a:p>
          <a:p>
            <a:endParaRPr lang="en-IN" sz="1400" dirty="0" smtClean="0"/>
          </a:p>
          <a:p>
            <a:endParaRPr lang="en-IN" sz="1400" dirty="0" smtClean="0"/>
          </a:p>
          <a:p>
            <a:endParaRPr lang="en-IN" sz="1400" dirty="0" smtClean="0"/>
          </a:p>
        </p:txBody>
      </p:sp>
      <p:sp>
        <p:nvSpPr>
          <p:cNvPr id="3" name="Title 2"/>
          <p:cNvSpPr>
            <a:spLocks noGrp="1"/>
          </p:cNvSpPr>
          <p:nvPr>
            <p:ph type="title"/>
          </p:nvPr>
        </p:nvSpPr>
        <p:spPr>
          <a:xfrm>
            <a:off x="1142977" y="142857"/>
            <a:ext cx="6215106" cy="642942"/>
          </a:xfrm>
        </p:spPr>
        <p:txBody>
          <a:bodyPr>
            <a:normAutofit fontScale="90000"/>
          </a:bodyPr>
          <a:lstStyle/>
          <a:p>
            <a:pPr algn="ctr"/>
            <a:r>
              <a:rPr lang="en-IN" dirty="0" smtClean="0"/>
              <a:t>SILHOUTTE ANALYSIS </a:t>
            </a:r>
            <a:endParaRPr lang="en-IN" dirty="0"/>
          </a:p>
        </p:txBody>
      </p:sp>
      <p:pic>
        <p:nvPicPr>
          <p:cNvPr id="4" name="Picture 3" descr="download (3).png"/>
          <p:cNvPicPr>
            <a:picLocks noChangeAspect="1"/>
          </p:cNvPicPr>
          <p:nvPr/>
        </p:nvPicPr>
        <p:blipFill>
          <a:blip r:embed="rId2"/>
          <a:stretch>
            <a:fillRect/>
          </a:stretch>
        </p:blipFill>
        <p:spPr>
          <a:xfrm>
            <a:off x="4357688" y="928674"/>
            <a:ext cx="4224045" cy="207170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1.png"/>
          <p:cNvPicPr>
            <a:picLocks noGrp="1" noChangeAspect="1"/>
          </p:cNvPicPr>
          <p:nvPr>
            <p:ph idx="1"/>
          </p:nvPr>
        </p:nvPicPr>
        <p:blipFill>
          <a:blip r:embed="rId2"/>
          <a:stretch>
            <a:fillRect/>
          </a:stretch>
        </p:blipFill>
        <p:spPr>
          <a:xfrm>
            <a:off x="3" y="714362"/>
            <a:ext cx="4429125" cy="2214577"/>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a:xfrm>
            <a:off x="428597" y="0"/>
            <a:ext cx="8229600" cy="714360"/>
          </a:xfrm>
        </p:spPr>
        <p:txBody>
          <a:bodyPr>
            <a:normAutofit/>
          </a:bodyPr>
          <a:lstStyle/>
          <a:p>
            <a:pPr algn="ctr"/>
            <a:r>
              <a:rPr lang="en-IN" sz="2400" dirty="0" smtClean="0"/>
              <a:t>VISUALIZATION OF CLUSTERS </a:t>
            </a:r>
            <a:endParaRPr lang="en-IN" sz="2400" dirty="0"/>
          </a:p>
        </p:txBody>
      </p:sp>
      <p:pic>
        <p:nvPicPr>
          <p:cNvPr id="5" name="Picture 4" descr="c2.png"/>
          <p:cNvPicPr>
            <a:picLocks noChangeAspect="1"/>
          </p:cNvPicPr>
          <p:nvPr/>
        </p:nvPicPr>
        <p:blipFill>
          <a:blip r:embed="rId3"/>
          <a:stretch>
            <a:fillRect/>
          </a:stretch>
        </p:blipFill>
        <p:spPr>
          <a:xfrm>
            <a:off x="1714482" y="2928938"/>
            <a:ext cx="5857917" cy="2428892"/>
          </a:xfrm>
          <a:prstGeom prst="rect">
            <a:avLst/>
          </a:prstGeom>
          <a:ln>
            <a:noFill/>
          </a:ln>
          <a:effectLst>
            <a:outerShdw blurRad="292100" dist="139700" dir="2700000" algn="tl" rotWithShape="0">
              <a:srgbClr val="333333">
                <a:alpha val="65000"/>
              </a:srgbClr>
            </a:outerShdw>
          </a:effectLst>
        </p:spPr>
      </p:pic>
      <p:pic>
        <p:nvPicPr>
          <p:cNvPr id="6" name="Content Placeholder 3" descr="c3.png"/>
          <p:cNvPicPr>
            <a:picLocks noChangeAspect="1"/>
          </p:cNvPicPr>
          <p:nvPr/>
        </p:nvPicPr>
        <p:blipFill>
          <a:blip r:embed="rId4"/>
          <a:stretch>
            <a:fillRect/>
          </a:stretch>
        </p:blipFill>
        <p:spPr>
          <a:xfrm>
            <a:off x="4500563" y="642922"/>
            <a:ext cx="4299494" cy="221457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520</TotalTime>
  <Words>1365</Words>
  <Application>Microsoft Office PowerPoint</Application>
  <PresentationFormat>On-screen Show (16:10)</PresentationFormat>
  <Paragraphs>145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CLUSTERING ASSIGNMENT (HELP_NGO_COUNTRIES DATASET)</vt:lpstr>
      <vt:lpstr>PROBLEM STATEMENT</vt:lpstr>
      <vt:lpstr>DATA DICTIONARY </vt:lpstr>
      <vt:lpstr>ANALYSIS APPROACH </vt:lpstr>
      <vt:lpstr>DATA VISUALISATION  CORRELATION OF THE VARIABLES </vt:lpstr>
      <vt:lpstr>VISUALIZATION OF OUTLIERS</vt:lpstr>
      <vt:lpstr>K-MEANS CLUSTERING</vt:lpstr>
      <vt:lpstr>SILHOUTTE ANALYSIS </vt:lpstr>
      <vt:lpstr>VISUALIZATION OF CLUSTERS </vt:lpstr>
      <vt:lpstr>Slide 10</vt:lpstr>
      <vt:lpstr>HIERACHICAL CLUSTERING</vt:lpstr>
      <vt:lpstr>Slide 12</vt:lpstr>
      <vt:lpstr>VISUALIZATION OF CLUSTERS </vt:lpstr>
      <vt:lpstr>Slide 14</vt:lpstr>
      <vt:lpstr>Top 10 Countries obtained from both Models are:</vt:lpstr>
      <vt:lpstr>RESULTS:</vt:lpstr>
      <vt:lpstr> CONCLUSION </vt:lpstr>
      <vt:lpstr>Final list of countries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ASSIGNMENT (HELP_NGO_COUNTRIES DATASET)</dc:title>
  <dc:creator>Puneeth Nayak</dc:creator>
  <cp:lastModifiedBy>Puneeth Nayak</cp:lastModifiedBy>
  <cp:revision>37</cp:revision>
  <dcterms:created xsi:type="dcterms:W3CDTF">2022-03-08T06:05:27Z</dcterms:created>
  <dcterms:modified xsi:type="dcterms:W3CDTF">2022-03-08T14:45:32Z</dcterms:modified>
</cp:coreProperties>
</file>