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9" r:id="rId4"/>
    <p:sldId id="256"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4AA00C-02E3-4E8C-84C2-0BA91314167A}" v="12" dt="2024-07-01T17:46:10.7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88392-8EBA-D196-F31F-C71AC38A7D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F09271-F132-71E0-7FB1-427D4DE63E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F21AC-F24C-9649-C1B2-C03625D5303E}"/>
              </a:ext>
            </a:extLst>
          </p:cNvPr>
          <p:cNvSpPr>
            <a:spLocks noGrp="1"/>
          </p:cNvSpPr>
          <p:nvPr>
            <p:ph type="dt" sz="half" idx="10"/>
          </p:nvPr>
        </p:nvSpPr>
        <p:spPr/>
        <p:txBody>
          <a:bodyPr/>
          <a:lstStyle/>
          <a:p>
            <a:fld id="{A2C71099-F687-4C38-9416-E9E1CE07599C}" type="datetimeFigureOut">
              <a:rPr lang="en-US" smtClean="0"/>
              <a:t>7/3/2024</a:t>
            </a:fld>
            <a:endParaRPr lang="en-US"/>
          </a:p>
        </p:txBody>
      </p:sp>
      <p:sp>
        <p:nvSpPr>
          <p:cNvPr id="5" name="Footer Placeholder 4">
            <a:extLst>
              <a:ext uri="{FF2B5EF4-FFF2-40B4-BE49-F238E27FC236}">
                <a16:creationId xmlns:a16="http://schemas.microsoft.com/office/drawing/2014/main" id="{CAF9B577-F4B9-3098-9B83-E0CEA6BFD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33AA1-6DE7-FF8B-2C88-71F877F845CC}"/>
              </a:ext>
            </a:extLst>
          </p:cNvPr>
          <p:cNvSpPr>
            <a:spLocks noGrp="1"/>
          </p:cNvSpPr>
          <p:nvPr>
            <p:ph type="sldNum" sz="quarter" idx="12"/>
          </p:nvPr>
        </p:nvSpPr>
        <p:spPr/>
        <p:txBody>
          <a:bodyPr/>
          <a:lstStyle/>
          <a:p>
            <a:fld id="{2EB944F4-4ED3-4244-9B6E-3E68AC860A1D}" type="slidenum">
              <a:rPr lang="en-US" smtClean="0"/>
              <a:t>‹#›</a:t>
            </a:fld>
            <a:endParaRPr lang="en-US"/>
          </a:p>
        </p:txBody>
      </p:sp>
    </p:spTree>
    <p:extLst>
      <p:ext uri="{BB962C8B-B14F-4D97-AF65-F5344CB8AC3E}">
        <p14:creationId xmlns:p14="http://schemas.microsoft.com/office/powerpoint/2010/main" val="1024441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32D3B-CE08-0B76-7F6C-52DF6C730F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F0B099-A151-EE06-28B5-35AE00298A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DA30F-98CD-B32A-67B1-6E0E9FD170B4}"/>
              </a:ext>
            </a:extLst>
          </p:cNvPr>
          <p:cNvSpPr>
            <a:spLocks noGrp="1"/>
          </p:cNvSpPr>
          <p:nvPr>
            <p:ph type="dt" sz="half" idx="10"/>
          </p:nvPr>
        </p:nvSpPr>
        <p:spPr/>
        <p:txBody>
          <a:bodyPr/>
          <a:lstStyle/>
          <a:p>
            <a:fld id="{A2C71099-F687-4C38-9416-E9E1CE07599C}" type="datetimeFigureOut">
              <a:rPr lang="en-US" smtClean="0"/>
              <a:t>7/3/2024</a:t>
            </a:fld>
            <a:endParaRPr lang="en-US"/>
          </a:p>
        </p:txBody>
      </p:sp>
      <p:sp>
        <p:nvSpPr>
          <p:cNvPr id="5" name="Footer Placeholder 4">
            <a:extLst>
              <a:ext uri="{FF2B5EF4-FFF2-40B4-BE49-F238E27FC236}">
                <a16:creationId xmlns:a16="http://schemas.microsoft.com/office/drawing/2014/main" id="{D50E9038-69AC-5DB9-46EB-EB5573350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6C2691-2ABA-42A0-DAB0-61F5CE70DA33}"/>
              </a:ext>
            </a:extLst>
          </p:cNvPr>
          <p:cNvSpPr>
            <a:spLocks noGrp="1"/>
          </p:cNvSpPr>
          <p:nvPr>
            <p:ph type="sldNum" sz="quarter" idx="12"/>
          </p:nvPr>
        </p:nvSpPr>
        <p:spPr/>
        <p:txBody>
          <a:bodyPr/>
          <a:lstStyle/>
          <a:p>
            <a:fld id="{2EB944F4-4ED3-4244-9B6E-3E68AC860A1D}" type="slidenum">
              <a:rPr lang="en-US" smtClean="0"/>
              <a:t>‹#›</a:t>
            </a:fld>
            <a:endParaRPr lang="en-US"/>
          </a:p>
        </p:txBody>
      </p:sp>
    </p:spTree>
    <p:extLst>
      <p:ext uri="{BB962C8B-B14F-4D97-AF65-F5344CB8AC3E}">
        <p14:creationId xmlns:p14="http://schemas.microsoft.com/office/powerpoint/2010/main" val="2477650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6EF1D7-4999-57E3-3B72-E85E40548E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DCEE3B-18C4-927A-2872-721BA8863B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97C8A3-1854-2B96-58B2-61281A3265FF}"/>
              </a:ext>
            </a:extLst>
          </p:cNvPr>
          <p:cNvSpPr>
            <a:spLocks noGrp="1"/>
          </p:cNvSpPr>
          <p:nvPr>
            <p:ph type="dt" sz="half" idx="10"/>
          </p:nvPr>
        </p:nvSpPr>
        <p:spPr/>
        <p:txBody>
          <a:bodyPr/>
          <a:lstStyle/>
          <a:p>
            <a:fld id="{A2C71099-F687-4C38-9416-E9E1CE07599C}" type="datetimeFigureOut">
              <a:rPr lang="en-US" smtClean="0"/>
              <a:t>7/3/2024</a:t>
            </a:fld>
            <a:endParaRPr lang="en-US"/>
          </a:p>
        </p:txBody>
      </p:sp>
      <p:sp>
        <p:nvSpPr>
          <p:cNvPr id="5" name="Footer Placeholder 4">
            <a:extLst>
              <a:ext uri="{FF2B5EF4-FFF2-40B4-BE49-F238E27FC236}">
                <a16:creationId xmlns:a16="http://schemas.microsoft.com/office/drawing/2014/main" id="{735B6613-A688-D2DD-4573-F2CC1FA4A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5176D-4D43-CD97-45B4-2FCBDFE2D9C2}"/>
              </a:ext>
            </a:extLst>
          </p:cNvPr>
          <p:cNvSpPr>
            <a:spLocks noGrp="1"/>
          </p:cNvSpPr>
          <p:nvPr>
            <p:ph type="sldNum" sz="quarter" idx="12"/>
          </p:nvPr>
        </p:nvSpPr>
        <p:spPr/>
        <p:txBody>
          <a:bodyPr/>
          <a:lstStyle/>
          <a:p>
            <a:fld id="{2EB944F4-4ED3-4244-9B6E-3E68AC860A1D}" type="slidenum">
              <a:rPr lang="en-US" smtClean="0"/>
              <a:t>‹#›</a:t>
            </a:fld>
            <a:endParaRPr lang="en-US"/>
          </a:p>
        </p:txBody>
      </p:sp>
    </p:spTree>
    <p:extLst>
      <p:ext uri="{BB962C8B-B14F-4D97-AF65-F5344CB8AC3E}">
        <p14:creationId xmlns:p14="http://schemas.microsoft.com/office/powerpoint/2010/main" val="397734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8960-9CA2-B55A-4FBC-4BA49C96F9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C5AC-73F9-0965-96F5-AEA37D12DD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16B22-82ED-F287-7BB8-26D993052BFC}"/>
              </a:ext>
            </a:extLst>
          </p:cNvPr>
          <p:cNvSpPr>
            <a:spLocks noGrp="1"/>
          </p:cNvSpPr>
          <p:nvPr>
            <p:ph type="dt" sz="half" idx="10"/>
          </p:nvPr>
        </p:nvSpPr>
        <p:spPr/>
        <p:txBody>
          <a:bodyPr/>
          <a:lstStyle/>
          <a:p>
            <a:fld id="{A2C71099-F687-4C38-9416-E9E1CE07599C}" type="datetimeFigureOut">
              <a:rPr lang="en-US" smtClean="0"/>
              <a:t>7/3/2024</a:t>
            </a:fld>
            <a:endParaRPr lang="en-US"/>
          </a:p>
        </p:txBody>
      </p:sp>
      <p:sp>
        <p:nvSpPr>
          <p:cNvPr id="5" name="Footer Placeholder 4">
            <a:extLst>
              <a:ext uri="{FF2B5EF4-FFF2-40B4-BE49-F238E27FC236}">
                <a16:creationId xmlns:a16="http://schemas.microsoft.com/office/drawing/2014/main" id="{936DC306-AF94-7C1F-7BAE-85DB93C544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B5AD66-82C2-DBDD-AABA-F7006736CF1A}"/>
              </a:ext>
            </a:extLst>
          </p:cNvPr>
          <p:cNvSpPr>
            <a:spLocks noGrp="1"/>
          </p:cNvSpPr>
          <p:nvPr>
            <p:ph type="sldNum" sz="quarter" idx="12"/>
          </p:nvPr>
        </p:nvSpPr>
        <p:spPr/>
        <p:txBody>
          <a:bodyPr/>
          <a:lstStyle/>
          <a:p>
            <a:fld id="{2EB944F4-4ED3-4244-9B6E-3E68AC860A1D}" type="slidenum">
              <a:rPr lang="en-US" smtClean="0"/>
              <a:t>‹#›</a:t>
            </a:fld>
            <a:endParaRPr lang="en-US"/>
          </a:p>
        </p:txBody>
      </p:sp>
    </p:spTree>
    <p:extLst>
      <p:ext uri="{BB962C8B-B14F-4D97-AF65-F5344CB8AC3E}">
        <p14:creationId xmlns:p14="http://schemas.microsoft.com/office/powerpoint/2010/main" val="396788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999FA-7A07-7161-DAAE-F240B4D110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BDFCBB-B28B-12B1-3041-A18C3A1AF46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B52780-6123-5681-573A-1742C201C201}"/>
              </a:ext>
            </a:extLst>
          </p:cNvPr>
          <p:cNvSpPr>
            <a:spLocks noGrp="1"/>
          </p:cNvSpPr>
          <p:nvPr>
            <p:ph type="dt" sz="half" idx="10"/>
          </p:nvPr>
        </p:nvSpPr>
        <p:spPr/>
        <p:txBody>
          <a:bodyPr/>
          <a:lstStyle/>
          <a:p>
            <a:fld id="{A2C71099-F687-4C38-9416-E9E1CE07599C}" type="datetimeFigureOut">
              <a:rPr lang="en-US" smtClean="0"/>
              <a:t>7/3/2024</a:t>
            </a:fld>
            <a:endParaRPr lang="en-US"/>
          </a:p>
        </p:txBody>
      </p:sp>
      <p:sp>
        <p:nvSpPr>
          <p:cNvPr id="5" name="Footer Placeholder 4">
            <a:extLst>
              <a:ext uri="{FF2B5EF4-FFF2-40B4-BE49-F238E27FC236}">
                <a16:creationId xmlns:a16="http://schemas.microsoft.com/office/drawing/2014/main" id="{C92BC268-248F-1C34-124C-98BFA82754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D40D0-1C3A-C929-36A4-EAC04CE9B811}"/>
              </a:ext>
            </a:extLst>
          </p:cNvPr>
          <p:cNvSpPr>
            <a:spLocks noGrp="1"/>
          </p:cNvSpPr>
          <p:nvPr>
            <p:ph type="sldNum" sz="quarter" idx="12"/>
          </p:nvPr>
        </p:nvSpPr>
        <p:spPr/>
        <p:txBody>
          <a:bodyPr/>
          <a:lstStyle/>
          <a:p>
            <a:fld id="{2EB944F4-4ED3-4244-9B6E-3E68AC860A1D}" type="slidenum">
              <a:rPr lang="en-US" smtClean="0"/>
              <a:t>‹#›</a:t>
            </a:fld>
            <a:endParaRPr lang="en-US"/>
          </a:p>
        </p:txBody>
      </p:sp>
    </p:spTree>
    <p:extLst>
      <p:ext uri="{BB962C8B-B14F-4D97-AF65-F5344CB8AC3E}">
        <p14:creationId xmlns:p14="http://schemas.microsoft.com/office/powerpoint/2010/main" val="1635097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D64F4-7ACB-788F-ED35-44DAA2FE34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A983DE-6981-7AD8-AE95-B9E06136B5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4700B2-180F-3008-4FFB-BD2666FEA6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B32119-668E-5903-13D6-EB09A688D3D2}"/>
              </a:ext>
            </a:extLst>
          </p:cNvPr>
          <p:cNvSpPr>
            <a:spLocks noGrp="1"/>
          </p:cNvSpPr>
          <p:nvPr>
            <p:ph type="dt" sz="half" idx="10"/>
          </p:nvPr>
        </p:nvSpPr>
        <p:spPr/>
        <p:txBody>
          <a:bodyPr/>
          <a:lstStyle/>
          <a:p>
            <a:fld id="{A2C71099-F687-4C38-9416-E9E1CE07599C}" type="datetimeFigureOut">
              <a:rPr lang="en-US" smtClean="0"/>
              <a:t>7/3/2024</a:t>
            </a:fld>
            <a:endParaRPr lang="en-US"/>
          </a:p>
        </p:txBody>
      </p:sp>
      <p:sp>
        <p:nvSpPr>
          <p:cNvPr id="6" name="Footer Placeholder 5">
            <a:extLst>
              <a:ext uri="{FF2B5EF4-FFF2-40B4-BE49-F238E27FC236}">
                <a16:creationId xmlns:a16="http://schemas.microsoft.com/office/drawing/2014/main" id="{B6B3DB1A-5BFC-981B-F590-1991F7CCC2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B4896C-EA8C-9CF9-DFEE-F4D9BDCEBC3F}"/>
              </a:ext>
            </a:extLst>
          </p:cNvPr>
          <p:cNvSpPr>
            <a:spLocks noGrp="1"/>
          </p:cNvSpPr>
          <p:nvPr>
            <p:ph type="sldNum" sz="quarter" idx="12"/>
          </p:nvPr>
        </p:nvSpPr>
        <p:spPr/>
        <p:txBody>
          <a:bodyPr/>
          <a:lstStyle/>
          <a:p>
            <a:fld id="{2EB944F4-4ED3-4244-9B6E-3E68AC860A1D}" type="slidenum">
              <a:rPr lang="en-US" smtClean="0"/>
              <a:t>‹#›</a:t>
            </a:fld>
            <a:endParaRPr lang="en-US"/>
          </a:p>
        </p:txBody>
      </p:sp>
    </p:spTree>
    <p:extLst>
      <p:ext uri="{BB962C8B-B14F-4D97-AF65-F5344CB8AC3E}">
        <p14:creationId xmlns:p14="http://schemas.microsoft.com/office/powerpoint/2010/main" val="3755798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B00B-9EF1-EA7F-5936-1BC1A94FC5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A9A705-B630-0007-BC08-91FD0D6DFA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B946DF-7839-2D45-D2B7-79EB0EE6D6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C4DDB8-DDEA-2F44-435C-5367F0A0C2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5BEB55-0CCF-127D-7CF3-1031EBCAB1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F14076-E225-6195-DE10-B5DAD2A3AF90}"/>
              </a:ext>
            </a:extLst>
          </p:cNvPr>
          <p:cNvSpPr>
            <a:spLocks noGrp="1"/>
          </p:cNvSpPr>
          <p:nvPr>
            <p:ph type="dt" sz="half" idx="10"/>
          </p:nvPr>
        </p:nvSpPr>
        <p:spPr/>
        <p:txBody>
          <a:bodyPr/>
          <a:lstStyle/>
          <a:p>
            <a:fld id="{A2C71099-F687-4C38-9416-E9E1CE07599C}" type="datetimeFigureOut">
              <a:rPr lang="en-US" smtClean="0"/>
              <a:t>7/3/2024</a:t>
            </a:fld>
            <a:endParaRPr lang="en-US"/>
          </a:p>
        </p:txBody>
      </p:sp>
      <p:sp>
        <p:nvSpPr>
          <p:cNvPr id="8" name="Footer Placeholder 7">
            <a:extLst>
              <a:ext uri="{FF2B5EF4-FFF2-40B4-BE49-F238E27FC236}">
                <a16:creationId xmlns:a16="http://schemas.microsoft.com/office/drawing/2014/main" id="{C8E646D3-4903-70B8-0FAB-312AFE2253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C3AD1B-5355-9820-B863-8F3366E7C26D}"/>
              </a:ext>
            </a:extLst>
          </p:cNvPr>
          <p:cNvSpPr>
            <a:spLocks noGrp="1"/>
          </p:cNvSpPr>
          <p:nvPr>
            <p:ph type="sldNum" sz="quarter" idx="12"/>
          </p:nvPr>
        </p:nvSpPr>
        <p:spPr/>
        <p:txBody>
          <a:bodyPr/>
          <a:lstStyle/>
          <a:p>
            <a:fld id="{2EB944F4-4ED3-4244-9B6E-3E68AC860A1D}" type="slidenum">
              <a:rPr lang="en-US" smtClean="0"/>
              <a:t>‹#›</a:t>
            </a:fld>
            <a:endParaRPr lang="en-US"/>
          </a:p>
        </p:txBody>
      </p:sp>
    </p:spTree>
    <p:extLst>
      <p:ext uri="{BB962C8B-B14F-4D97-AF65-F5344CB8AC3E}">
        <p14:creationId xmlns:p14="http://schemas.microsoft.com/office/powerpoint/2010/main" val="146049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3E4C-9FE5-708B-0D5E-78C8875A09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114A25-85C5-5D35-12FA-84A397E25DB0}"/>
              </a:ext>
            </a:extLst>
          </p:cNvPr>
          <p:cNvSpPr>
            <a:spLocks noGrp="1"/>
          </p:cNvSpPr>
          <p:nvPr>
            <p:ph type="dt" sz="half" idx="10"/>
          </p:nvPr>
        </p:nvSpPr>
        <p:spPr/>
        <p:txBody>
          <a:bodyPr/>
          <a:lstStyle/>
          <a:p>
            <a:fld id="{A2C71099-F687-4C38-9416-E9E1CE07599C}" type="datetimeFigureOut">
              <a:rPr lang="en-US" smtClean="0"/>
              <a:t>7/3/2024</a:t>
            </a:fld>
            <a:endParaRPr lang="en-US"/>
          </a:p>
        </p:txBody>
      </p:sp>
      <p:sp>
        <p:nvSpPr>
          <p:cNvPr id="4" name="Footer Placeholder 3">
            <a:extLst>
              <a:ext uri="{FF2B5EF4-FFF2-40B4-BE49-F238E27FC236}">
                <a16:creationId xmlns:a16="http://schemas.microsoft.com/office/drawing/2014/main" id="{E48DB5D4-0174-89D6-204B-9141202B52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422CCB-2E8E-B416-162B-27947E556F75}"/>
              </a:ext>
            </a:extLst>
          </p:cNvPr>
          <p:cNvSpPr>
            <a:spLocks noGrp="1"/>
          </p:cNvSpPr>
          <p:nvPr>
            <p:ph type="sldNum" sz="quarter" idx="12"/>
          </p:nvPr>
        </p:nvSpPr>
        <p:spPr/>
        <p:txBody>
          <a:bodyPr/>
          <a:lstStyle/>
          <a:p>
            <a:fld id="{2EB944F4-4ED3-4244-9B6E-3E68AC860A1D}" type="slidenum">
              <a:rPr lang="en-US" smtClean="0"/>
              <a:t>‹#›</a:t>
            </a:fld>
            <a:endParaRPr lang="en-US"/>
          </a:p>
        </p:txBody>
      </p:sp>
    </p:spTree>
    <p:extLst>
      <p:ext uri="{BB962C8B-B14F-4D97-AF65-F5344CB8AC3E}">
        <p14:creationId xmlns:p14="http://schemas.microsoft.com/office/powerpoint/2010/main" val="3733408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1E5B1-FA21-9690-B7BF-4A6DD7FE40E9}"/>
              </a:ext>
            </a:extLst>
          </p:cNvPr>
          <p:cNvSpPr>
            <a:spLocks noGrp="1"/>
          </p:cNvSpPr>
          <p:nvPr>
            <p:ph type="dt" sz="half" idx="10"/>
          </p:nvPr>
        </p:nvSpPr>
        <p:spPr/>
        <p:txBody>
          <a:bodyPr/>
          <a:lstStyle/>
          <a:p>
            <a:fld id="{A2C71099-F687-4C38-9416-E9E1CE07599C}" type="datetimeFigureOut">
              <a:rPr lang="en-US" smtClean="0"/>
              <a:t>7/3/2024</a:t>
            </a:fld>
            <a:endParaRPr lang="en-US"/>
          </a:p>
        </p:txBody>
      </p:sp>
      <p:sp>
        <p:nvSpPr>
          <p:cNvPr id="3" name="Footer Placeholder 2">
            <a:extLst>
              <a:ext uri="{FF2B5EF4-FFF2-40B4-BE49-F238E27FC236}">
                <a16:creationId xmlns:a16="http://schemas.microsoft.com/office/drawing/2014/main" id="{B1098425-2C27-E65B-2274-F604A39CFE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2278DE-B9C0-2086-A7B0-93C8DFD1100D}"/>
              </a:ext>
            </a:extLst>
          </p:cNvPr>
          <p:cNvSpPr>
            <a:spLocks noGrp="1"/>
          </p:cNvSpPr>
          <p:nvPr>
            <p:ph type="sldNum" sz="quarter" idx="12"/>
          </p:nvPr>
        </p:nvSpPr>
        <p:spPr/>
        <p:txBody>
          <a:bodyPr/>
          <a:lstStyle/>
          <a:p>
            <a:fld id="{2EB944F4-4ED3-4244-9B6E-3E68AC860A1D}" type="slidenum">
              <a:rPr lang="en-US" smtClean="0"/>
              <a:t>‹#›</a:t>
            </a:fld>
            <a:endParaRPr lang="en-US"/>
          </a:p>
        </p:txBody>
      </p:sp>
    </p:spTree>
    <p:extLst>
      <p:ext uri="{BB962C8B-B14F-4D97-AF65-F5344CB8AC3E}">
        <p14:creationId xmlns:p14="http://schemas.microsoft.com/office/powerpoint/2010/main" val="308075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D6C8F-6457-BC62-4C4E-1299C916FE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1FE7CE-97F9-21C3-82E5-6B5E3ACFB6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9BDF51-7B97-9DEB-A869-840C6B7CA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4D8F69-37D3-6B32-FB40-DB724C5B9749}"/>
              </a:ext>
            </a:extLst>
          </p:cNvPr>
          <p:cNvSpPr>
            <a:spLocks noGrp="1"/>
          </p:cNvSpPr>
          <p:nvPr>
            <p:ph type="dt" sz="half" idx="10"/>
          </p:nvPr>
        </p:nvSpPr>
        <p:spPr/>
        <p:txBody>
          <a:bodyPr/>
          <a:lstStyle/>
          <a:p>
            <a:fld id="{A2C71099-F687-4C38-9416-E9E1CE07599C}" type="datetimeFigureOut">
              <a:rPr lang="en-US" smtClean="0"/>
              <a:t>7/3/2024</a:t>
            </a:fld>
            <a:endParaRPr lang="en-US"/>
          </a:p>
        </p:txBody>
      </p:sp>
      <p:sp>
        <p:nvSpPr>
          <p:cNvPr id="6" name="Footer Placeholder 5">
            <a:extLst>
              <a:ext uri="{FF2B5EF4-FFF2-40B4-BE49-F238E27FC236}">
                <a16:creationId xmlns:a16="http://schemas.microsoft.com/office/drawing/2014/main" id="{0A7B137E-3B6C-E8C3-C3AA-6B58D22D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BEE5FC-6EC4-5B22-268F-8D974F7826F0}"/>
              </a:ext>
            </a:extLst>
          </p:cNvPr>
          <p:cNvSpPr>
            <a:spLocks noGrp="1"/>
          </p:cNvSpPr>
          <p:nvPr>
            <p:ph type="sldNum" sz="quarter" idx="12"/>
          </p:nvPr>
        </p:nvSpPr>
        <p:spPr/>
        <p:txBody>
          <a:bodyPr/>
          <a:lstStyle/>
          <a:p>
            <a:fld id="{2EB944F4-4ED3-4244-9B6E-3E68AC860A1D}" type="slidenum">
              <a:rPr lang="en-US" smtClean="0"/>
              <a:t>‹#›</a:t>
            </a:fld>
            <a:endParaRPr lang="en-US"/>
          </a:p>
        </p:txBody>
      </p:sp>
    </p:spTree>
    <p:extLst>
      <p:ext uri="{BB962C8B-B14F-4D97-AF65-F5344CB8AC3E}">
        <p14:creationId xmlns:p14="http://schemas.microsoft.com/office/powerpoint/2010/main" val="2890178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09C5-26D2-9A39-5EB4-0324FCA287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F6B3EA-D511-5889-4ADF-EB69BBF52D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34B516-3730-E62E-C259-D30873E88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6A6122-CE44-EF3C-0ECB-399F7CAA237A}"/>
              </a:ext>
            </a:extLst>
          </p:cNvPr>
          <p:cNvSpPr>
            <a:spLocks noGrp="1"/>
          </p:cNvSpPr>
          <p:nvPr>
            <p:ph type="dt" sz="half" idx="10"/>
          </p:nvPr>
        </p:nvSpPr>
        <p:spPr/>
        <p:txBody>
          <a:bodyPr/>
          <a:lstStyle/>
          <a:p>
            <a:fld id="{A2C71099-F687-4C38-9416-E9E1CE07599C}" type="datetimeFigureOut">
              <a:rPr lang="en-US" smtClean="0"/>
              <a:t>7/3/2024</a:t>
            </a:fld>
            <a:endParaRPr lang="en-US"/>
          </a:p>
        </p:txBody>
      </p:sp>
      <p:sp>
        <p:nvSpPr>
          <p:cNvPr id="6" name="Footer Placeholder 5">
            <a:extLst>
              <a:ext uri="{FF2B5EF4-FFF2-40B4-BE49-F238E27FC236}">
                <a16:creationId xmlns:a16="http://schemas.microsoft.com/office/drawing/2014/main" id="{5BFE30F5-9B0F-01D7-7592-C3FDF9EFCC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961265-2843-F447-7D35-84E10860AEC8}"/>
              </a:ext>
            </a:extLst>
          </p:cNvPr>
          <p:cNvSpPr>
            <a:spLocks noGrp="1"/>
          </p:cNvSpPr>
          <p:nvPr>
            <p:ph type="sldNum" sz="quarter" idx="12"/>
          </p:nvPr>
        </p:nvSpPr>
        <p:spPr/>
        <p:txBody>
          <a:bodyPr/>
          <a:lstStyle/>
          <a:p>
            <a:fld id="{2EB944F4-4ED3-4244-9B6E-3E68AC860A1D}" type="slidenum">
              <a:rPr lang="en-US" smtClean="0"/>
              <a:t>‹#›</a:t>
            </a:fld>
            <a:endParaRPr lang="en-US"/>
          </a:p>
        </p:txBody>
      </p:sp>
    </p:spTree>
    <p:extLst>
      <p:ext uri="{BB962C8B-B14F-4D97-AF65-F5344CB8AC3E}">
        <p14:creationId xmlns:p14="http://schemas.microsoft.com/office/powerpoint/2010/main" val="248706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DA65BA-2A5B-1ACE-BCFF-0B8AF0E715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400FF1-E7A5-0235-7069-3719FB693A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908D7A-E9A2-21C4-DE1F-F07FD8CA50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2C71099-F687-4C38-9416-E9E1CE07599C}" type="datetimeFigureOut">
              <a:rPr lang="en-US" smtClean="0"/>
              <a:t>7/3/2024</a:t>
            </a:fld>
            <a:endParaRPr lang="en-US"/>
          </a:p>
        </p:txBody>
      </p:sp>
      <p:sp>
        <p:nvSpPr>
          <p:cNvPr id="5" name="Footer Placeholder 4">
            <a:extLst>
              <a:ext uri="{FF2B5EF4-FFF2-40B4-BE49-F238E27FC236}">
                <a16:creationId xmlns:a16="http://schemas.microsoft.com/office/drawing/2014/main" id="{422F23FA-D1AC-FE89-6605-DDFFCEDA14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86BB53F-9D64-F5BB-F3A1-2697F104A1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B944F4-4ED3-4244-9B6E-3E68AC860A1D}" type="slidenum">
              <a:rPr lang="en-US" smtClean="0"/>
              <a:t>‹#›</a:t>
            </a:fld>
            <a:endParaRPr lang="en-US"/>
          </a:p>
        </p:txBody>
      </p:sp>
    </p:spTree>
    <p:extLst>
      <p:ext uri="{BB962C8B-B14F-4D97-AF65-F5344CB8AC3E}">
        <p14:creationId xmlns:p14="http://schemas.microsoft.com/office/powerpoint/2010/main" val="1612944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EBC0AF-DD15-48C9-7144-150E114614D6}"/>
              </a:ext>
            </a:extLst>
          </p:cNvPr>
          <p:cNvSpPr txBox="1"/>
          <p:nvPr/>
        </p:nvSpPr>
        <p:spPr>
          <a:xfrm>
            <a:off x="4092606" y="99419"/>
            <a:ext cx="5513033" cy="584775"/>
          </a:xfrm>
          <a:prstGeom prst="rect">
            <a:avLst/>
          </a:prstGeom>
          <a:noFill/>
        </p:spPr>
        <p:txBody>
          <a:bodyPr wrap="square" rtlCol="0">
            <a:spAutoFit/>
          </a:bodyPr>
          <a:lstStyle/>
          <a:p>
            <a:r>
              <a:rPr lang="en-US" sz="3200" dirty="0"/>
              <a:t>Summary of paper</a:t>
            </a:r>
          </a:p>
        </p:txBody>
      </p:sp>
      <p:sp>
        <p:nvSpPr>
          <p:cNvPr id="6" name="TextBox 5">
            <a:extLst>
              <a:ext uri="{FF2B5EF4-FFF2-40B4-BE49-F238E27FC236}">
                <a16:creationId xmlns:a16="http://schemas.microsoft.com/office/drawing/2014/main" id="{28852F0B-3562-1C18-7119-C1C05D98786F}"/>
              </a:ext>
            </a:extLst>
          </p:cNvPr>
          <p:cNvSpPr txBox="1"/>
          <p:nvPr/>
        </p:nvSpPr>
        <p:spPr>
          <a:xfrm>
            <a:off x="3393489" y="684194"/>
            <a:ext cx="6094520" cy="369332"/>
          </a:xfrm>
          <a:prstGeom prst="rect">
            <a:avLst/>
          </a:prstGeom>
          <a:noFill/>
        </p:spPr>
        <p:txBody>
          <a:bodyPr wrap="square">
            <a:spAutoFit/>
          </a:bodyPr>
          <a:lstStyle/>
          <a:p>
            <a:r>
              <a:rPr lang="en-US" dirty="0"/>
              <a:t>Re-contextualizing Fairness in NLP: The Case of India</a:t>
            </a:r>
          </a:p>
        </p:txBody>
      </p:sp>
      <p:sp>
        <p:nvSpPr>
          <p:cNvPr id="7" name="TextBox 6">
            <a:extLst>
              <a:ext uri="{FF2B5EF4-FFF2-40B4-BE49-F238E27FC236}">
                <a16:creationId xmlns:a16="http://schemas.microsoft.com/office/drawing/2014/main" id="{62BE45F1-FA18-5E1E-9E2E-1EF1F85768A3}"/>
              </a:ext>
            </a:extLst>
          </p:cNvPr>
          <p:cNvSpPr txBox="1"/>
          <p:nvPr/>
        </p:nvSpPr>
        <p:spPr>
          <a:xfrm>
            <a:off x="408373" y="1349406"/>
            <a:ext cx="10511161" cy="1477328"/>
          </a:xfrm>
          <a:prstGeom prst="rect">
            <a:avLst/>
          </a:prstGeom>
          <a:noFill/>
        </p:spPr>
        <p:txBody>
          <a:bodyPr wrap="square" rtlCol="0">
            <a:spAutoFit/>
          </a:bodyPr>
          <a:lstStyle/>
          <a:p>
            <a:r>
              <a:rPr lang="en-US" dirty="0"/>
              <a:t>Introduction</a:t>
            </a:r>
          </a:p>
          <a:p>
            <a:pPr marL="285750" indent="-285750">
              <a:buFont typeface="Arial" panose="020B0604020202020204" pitchFamily="34" charset="0"/>
              <a:buChar char="•"/>
            </a:pPr>
            <a:r>
              <a:rPr lang="en-US" dirty="0"/>
              <a:t>NLP fairness in the Indian context</a:t>
            </a:r>
          </a:p>
          <a:p>
            <a:pPr marL="285750" indent="-285750">
              <a:buFont typeface="Arial" panose="020B0604020202020204" pitchFamily="34" charset="0"/>
              <a:buChar char="•"/>
            </a:pPr>
            <a:r>
              <a:rPr lang="en-US" dirty="0"/>
              <a:t>resources (curated and created) for enabling fairness evaluations</a:t>
            </a:r>
          </a:p>
          <a:p>
            <a:pPr marL="285750" indent="-285750">
              <a:buFont typeface="Arial" panose="020B0604020202020204" pitchFamily="34" charset="0"/>
              <a:buChar char="•"/>
            </a:pPr>
            <a:r>
              <a:rPr lang="en-US" dirty="0"/>
              <a:t>demonstrations of prediction biases and over-prevalence</a:t>
            </a:r>
          </a:p>
          <a:p>
            <a:endParaRPr lang="en-US" dirty="0"/>
          </a:p>
        </p:txBody>
      </p:sp>
      <p:sp>
        <p:nvSpPr>
          <p:cNvPr id="9" name="TextBox 8">
            <a:extLst>
              <a:ext uri="{FF2B5EF4-FFF2-40B4-BE49-F238E27FC236}">
                <a16:creationId xmlns:a16="http://schemas.microsoft.com/office/drawing/2014/main" id="{01BF034E-5C37-C5FB-CB26-3A28156706DB}"/>
              </a:ext>
            </a:extLst>
          </p:cNvPr>
          <p:cNvSpPr txBox="1"/>
          <p:nvPr/>
        </p:nvSpPr>
        <p:spPr>
          <a:xfrm>
            <a:off x="4425519" y="2979662"/>
            <a:ext cx="6094520" cy="523220"/>
          </a:xfrm>
          <a:prstGeom prst="rect">
            <a:avLst/>
          </a:prstGeom>
          <a:noFill/>
        </p:spPr>
        <p:txBody>
          <a:bodyPr wrap="square">
            <a:spAutoFit/>
          </a:bodyPr>
          <a:lstStyle/>
          <a:p>
            <a:r>
              <a:rPr lang="en-US" sz="2800" b="1" dirty="0"/>
              <a:t>2. Related Work</a:t>
            </a:r>
          </a:p>
        </p:txBody>
      </p:sp>
      <p:sp>
        <p:nvSpPr>
          <p:cNvPr id="3" name="TextBox 2">
            <a:extLst>
              <a:ext uri="{FF2B5EF4-FFF2-40B4-BE49-F238E27FC236}">
                <a16:creationId xmlns:a16="http://schemas.microsoft.com/office/drawing/2014/main" id="{AD42534D-4322-97CC-211E-A7DCC2D171CB}"/>
              </a:ext>
            </a:extLst>
          </p:cNvPr>
          <p:cNvSpPr txBox="1"/>
          <p:nvPr/>
        </p:nvSpPr>
        <p:spPr>
          <a:xfrm>
            <a:off x="0" y="3818060"/>
            <a:ext cx="12192000" cy="2862322"/>
          </a:xfrm>
          <a:prstGeom prst="rect">
            <a:avLst/>
          </a:prstGeom>
          <a:noFill/>
        </p:spPr>
        <p:txBody>
          <a:bodyPr wrap="square">
            <a:spAutoFit/>
          </a:bodyPr>
          <a:lstStyle/>
          <a:p>
            <a:r>
              <a:rPr lang="en-US" dirty="0"/>
              <a:t>Social biases are shown to be baked into pretrained language models and models for downstream tasks such as sentiment analysis and toxicity detection .While the majority of NLP fairness research focuses on gender and racial biases , other axes of disparities such as ability , age , and sexual orientation have also gotten some attention. </a:t>
            </a:r>
          </a:p>
          <a:p>
            <a:r>
              <a:rPr lang="en-US" dirty="0"/>
              <a:t>majority of this research is framed in and for the Western contexts.</a:t>
            </a:r>
          </a:p>
          <a:p>
            <a:r>
              <a:rPr lang="en-US" dirty="0"/>
              <a:t>Recently, fairness research in NLP has also been expanded to non-English languages such as Arabic ,Japanese, Hindi, Bengali, and Telugu. Evidence of cultural biases for different countries have also been recorded in LMs. Our work adds to this line of research. Building on Sambasivan et al. (2021), we take a more holistic approach towards NLP fairness in the specific geo-cultural context of India. More specifically, we re-frame the agenda they proposed along “re-contextualizing data and model fairness; empowering communities by participatory action; and enabling an ecosystem for meaningful fairness” with an NLP-centric lens.</a:t>
            </a:r>
          </a:p>
        </p:txBody>
      </p:sp>
    </p:spTree>
    <p:extLst>
      <p:ext uri="{BB962C8B-B14F-4D97-AF65-F5344CB8AC3E}">
        <p14:creationId xmlns:p14="http://schemas.microsoft.com/office/powerpoint/2010/main" val="480081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93DB3D-83E1-1EE8-C79E-11FF8A9C74B7}"/>
              </a:ext>
            </a:extLst>
          </p:cNvPr>
          <p:cNvSpPr txBox="1"/>
          <p:nvPr/>
        </p:nvSpPr>
        <p:spPr>
          <a:xfrm>
            <a:off x="4325644" y="50552"/>
            <a:ext cx="6094520" cy="461665"/>
          </a:xfrm>
          <a:prstGeom prst="rect">
            <a:avLst/>
          </a:prstGeom>
          <a:noFill/>
        </p:spPr>
        <p:txBody>
          <a:bodyPr wrap="square">
            <a:spAutoFit/>
          </a:bodyPr>
          <a:lstStyle/>
          <a:p>
            <a:r>
              <a:rPr lang="en-US" sz="2400" dirty="0"/>
              <a:t>3. Axes of Disparities</a:t>
            </a:r>
          </a:p>
        </p:txBody>
      </p:sp>
      <p:sp>
        <p:nvSpPr>
          <p:cNvPr id="9" name="TextBox 8">
            <a:extLst>
              <a:ext uri="{FF2B5EF4-FFF2-40B4-BE49-F238E27FC236}">
                <a16:creationId xmlns:a16="http://schemas.microsoft.com/office/drawing/2014/main" id="{CF16B3B9-23C1-0CE2-A123-22DF71973C87}"/>
              </a:ext>
            </a:extLst>
          </p:cNvPr>
          <p:cNvSpPr txBox="1"/>
          <p:nvPr/>
        </p:nvSpPr>
        <p:spPr>
          <a:xfrm>
            <a:off x="59924" y="403088"/>
            <a:ext cx="11858348" cy="646331"/>
          </a:xfrm>
          <a:prstGeom prst="rect">
            <a:avLst/>
          </a:prstGeom>
          <a:noFill/>
        </p:spPr>
        <p:txBody>
          <a:bodyPr wrap="square">
            <a:spAutoFit/>
          </a:bodyPr>
          <a:lstStyle/>
          <a:p>
            <a:r>
              <a:rPr lang="en-US" dirty="0"/>
              <a:t>3.1 India-specific axes like Region , Ethno-Linguistic group and How un-fairness extended to North-East Indians and Konkani people -- Caste based Matrimonial Ads</a:t>
            </a:r>
          </a:p>
        </p:txBody>
      </p:sp>
      <p:sp>
        <p:nvSpPr>
          <p:cNvPr id="11" name="TextBox 10">
            <a:extLst>
              <a:ext uri="{FF2B5EF4-FFF2-40B4-BE49-F238E27FC236}">
                <a16:creationId xmlns:a16="http://schemas.microsoft.com/office/drawing/2014/main" id="{E904761B-7C8C-DB6E-091B-582E2DDA9A99}"/>
              </a:ext>
            </a:extLst>
          </p:cNvPr>
          <p:cNvSpPr txBox="1"/>
          <p:nvPr/>
        </p:nvSpPr>
        <p:spPr>
          <a:xfrm>
            <a:off x="59924" y="1067509"/>
            <a:ext cx="11494364" cy="1200329"/>
          </a:xfrm>
          <a:prstGeom prst="rect">
            <a:avLst/>
          </a:prstGeom>
          <a:noFill/>
        </p:spPr>
        <p:txBody>
          <a:bodyPr wrap="square">
            <a:spAutoFit/>
          </a:bodyPr>
          <a:lstStyle/>
          <a:p>
            <a:r>
              <a:rPr lang="en-US" dirty="0"/>
              <a:t>3.2 Global axes in the Indian context – Gender : women in India are 58% less likely to connect to mobile Internet then men have literacy rate of 65% compared to 85% for men and have 21% labor force participation compared to 76% for men. -- Religion: Christianity  is a minority religion in INDIA -- Ability: people with disabilities are often, abandoned at birth or socially segregated . -- Gender Identity and Sexual Orientation: Removal of Section 377</a:t>
            </a:r>
          </a:p>
        </p:txBody>
      </p:sp>
      <p:sp>
        <p:nvSpPr>
          <p:cNvPr id="13" name="TextBox 12">
            <a:extLst>
              <a:ext uri="{FF2B5EF4-FFF2-40B4-BE49-F238E27FC236}">
                <a16:creationId xmlns:a16="http://schemas.microsoft.com/office/drawing/2014/main" id="{E776B4B5-C904-B5CA-F4BA-2F013D33A1A0}"/>
              </a:ext>
            </a:extLst>
          </p:cNvPr>
          <p:cNvSpPr txBox="1"/>
          <p:nvPr/>
        </p:nvSpPr>
        <p:spPr>
          <a:xfrm>
            <a:off x="59924" y="2277217"/>
            <a:ext cx="7268593" cy="461665"/>
          </a:xfrm>
          <a:prstGeom prst="rect">
            <a:avLst/>
          </a:prstGeom>
          <a:noFill/>
        </p:spPr>
        <p:txBody>
          <a:bodyPr wrap="square">
            <a:spAutoFit/>
          </a:bodyPr>
          <a:lstStyle/>
          <a:p>
            <a:r>
              <a:rPr lang="en-US" sz="2400" b="1" dirty="0"/>
              <a:t>4 Proxies of Axes and Predictive Disparities</a:t>
            </a:r>
          </a:p>
        </p:txBody>
      </p:sp>
      <p:sp>
        <p:nvSpPr>
          <p:cNvPr id="3" name="TextBox 2">
            <a:extLst>
              <a:ext uri="{FF2B5EF4-FFF2-40B4-BE49-F238E27FC236}">
                <a16:creationId xmlns:a16="http://schemas.microsoft.com/office/drawing/2014/main" id="{E67A6331-E4B2-BD15-0E72-5B7B458F32E1}"/>
              </a:ext>
            </a:extLst>
          </p:cNvPr>
          <p:cNvSpPr txBox="1"/>
          <p:nvPr/>
        </p:nvSpPr>
        <p:spPr>
          <a:xfrm>
            <a:off x="166826" y="2977072"/>
            <a:ext cx="6864289" cy="830997"/>
          </a:xfrm>
          <a:prstGeom prst="rect">
            <a:avLst/>
          </a:prstGeom>
          <a:noFill/>
        </p:spPr>
        <p:txBody>
          <a:bodyPr wrap="square">
            <a:spAutoFit/>
          </a:bodyPr>
          <a:lstStyle/>
          <a:p>
            <a:r>
              <a:rPr lang="en-US" sz="2400" dirty="0"/>
              <a:t>three major kinds of proxies: </a:t>
            </a:r>
            <a:r>
              <a:rPr lang="en-US" sz="2400" b="1" i="1" dirty="0"/>
              <a:t>identity terms, personal names, and dialectal features</a:t>
            </a:r>
            <a:r>
              <a:rPr lang="en-US" sz="2400" dirty="0"/>
              <a:t>.</a:t>
            </a:r>
          </a:p>
        </p:txBody>
      </p:sp>
      <p:pic>
        <p:nvPicPr>
          <p:cNvPr id="6" name="Picture 5">
            <a:extLst>
              <a:ext uri="{FF2B5EF4-FFF2-40B4-BE49-F238E27FC236}">
                <a16:creationId xmlns:a16="http://schemas.microsoft.com/office/drawing/2014/main" id="{5E76D353-ABE4-1D68-3835-329428B08A25}"/>
              </a:ext>
            </a:extLst>
          </p:cNvPr>
          <p:cNvPicPr>
            <a:picLocks noChangeAspect="1"/>
          </p:cNvPicPr>
          <p:nvPr/>
        </p:nvPicPr>
        <p:blipFill>
          <a:blip r:embed="rId2"/>
          <a:stretch>
            <a:fillRect/>
          </a:stretch>
        </p:blipFill>
        <p:spPr>
          <a:xfrm>
            <a:off x="1" y="3822784"/>
            <a:ext cx="3312828" cy="3011662"/>
          </a:xfrm>
          <a:prstGeom prst="rect">
            <a:avLst/>
          </a:prstGeom>
        </p:spPr>
      </p:pic>
      <p:pic>
        <p:nvPicPr>
          <p:cNvPr id="10" name="Picture 9">
            <a:extLst>
              <a:ext uri="{FF2B5EF4-FFF2-40B4-BE49-F238E27FC236}">
                <a16:creationId xmlns:a16="http://schemas.microsoft.com/office/drawing/2014/main" id="{E0345CD9-D18F-3C47-02AC-0EFB92132DE5}"/>
              </a:ext>
            </a:extLst>
          </p:cNvPr>
          <p:cNvPicPr>
            <a:picLocks noChangeAspect="1"/>
          </p:cNvPicPr>
          <p:nvPr/>
        </p:nvPicPr>
        <p:blipFill>
          <a:blip r:embed="rId3"/>
          <a:stretch>
            <a:fillRect/>
          </a:stretch>
        </p:blipFill>
        <p:spPr>
          <a:xfrm>
            <a:off x="3021404" y="4077280"/>
            <a:ext cx="3596951" cy="2697714"/>
          </a:xfrm>
          <a:prstGeom prst="rect">
            <a:avLst/>
          </a:prstGeom>
        </p:spPr>
      </p:pic>
      <p:pic>
        <p:nvPicPr>
          <p:cNvPr id="14" name="Picture 13">
            <a:extLst>
              <a:ext uri="{FF2B5EF4-FFF2-40B4-BE49-F238E27FC236}">
                <a16:creationId xmlns:a16="http://schemas.microsoft.com/office/drawing/2014/main" id="{F27CDEA6-4259-AA2D-D491-84EC06AED4AA}"/>
              </a:ext>
            </a:extLst>
          </p:cNvPr>
          <p:cNvPicPr>
            <a:picLocks noChangeAspect="1"/>
          </p:cNvPicPr>
          <p:nvPr/>
        </p:nvPicPr>
        <p:blipFill>
          <a:blip r:embed="rId4"/>
          <a:stretch>
            <a:fillRect/>
          </a:stretch>
        </p:blipFill>
        <p:spPr>
          <a:xfrm>
            <a:off x="7328517" y="4412842"/>
            <a:ext cx="3312828" cy="2445158"/>
          </a:xfrm>
          <a:prstGeom prst="rect">
            <a:avLst/>
          </a:prstGeom>
        </p:spPr>
      </p:pic>
      <p:pic>
        <p:nvPicPr>
          <p:cNvPr id="16" name="Picture 15">
            <a:extLst>
              <a:ext uri="{FF2B5EF4-FFF2-40B4-BE49-F238E27FC236}">
                <a16:creationId xmlns:a16="http://schemas.microsoft.com/office/drawing/2014/main" id="{A9A960A7-B7BA-78DD-E028-4A3A18C4C297}"/>
              </a:ext>
            </a:extLst>
          </p:cNvPr>
          <p:cNvPicPr>
            <a:picLocks noChangeAspect="1"/>
          </p:cNvPicPr>
          <p:nvPr/>
        </p:nvPicPr>
        <p:blipFill>
          <a:blip r:embed="rId5"/>
          <a:stretch>
            <a:fillRect/>
          </a:stretch>
        </p:blipFill>
        <p:spPr>
          <a:xfrm>
            <a:off x="7050811" y="2202047"/>
            <a:ext cx="4679085" cy="2370025"/>
          </a:xfrm>
          <a:prstGeom prst="rect">
            <a:avLst/>
          </a:prstGeom>
        </p:spPr>
      </p:pic>
    </p:spTree>
    <p:extLst>
      <p:ext uri="{BB962C8B-B14F-4D97-AF65-F5344CB8AC3E}">
        <p14:creationId xmlns:p14="http://schemas.microsoft.com/office/powerpoint/2010/main" val="188756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BC9DF9-D8A9-C3F6-E820-3FBAFDDDAD74}"/>
              </a:ext>
            </a:extLst>
          </p:cNvPr>
          <p:cNvSpPr txBox="1"/>
          <p:nvPr/>
        </p:nvSpPr>
        <p:spPr>
          <a:xfrm>
            <a:off x="62699" y="20208"/>
            <a:ext cx="6094520" cy="400110"/>
          </a:xfrm>
          <a:prstGeom prst="rect">
            <a:avLst/>
          </a:prstGeom>
          <a:noFill/>
        </p:spPr>
        <p:txBody>
          <a:bodyPr wrap="square">
            <a:spAutoFit/>
          </a:bodyPr>
          <a:lstStyle/>
          <a:p>
            <a:r>
              <a:rPr lang="en-US" sz="2000" b="1" dirty="0"/>
              <a:t>5.Stereotypes in Indian Context</a:t>
            </a:r>
          </a:p>
        </p:txBody>
      </p:sp>
      <p:sp>
        <p:nvSpPr>
          <p:cNvPr id="3" name="TextBox 2">
            <a:extLst>
              <a:ext uri="{FF2B5EF4-FFF2-40B4-BE49-F238E27FC236}">
                <a16:creationId xmlns:a16="http://schemas.microsoft.com/office/drawing/2014/main" id="{15E50DF6-DEC7-FBC7-4F8E-146CAE1EDF52}"/>
              </a:ext>
            </a:extLst>
          </p:cNvPr>
          <p:cNvSpPr txBox="1"/>
          <p:nvPr/>
        </p:nvSpPr>
        <p:spPr>
          <a:xfrm>
            <a:off x="3508899" y="3519026"/>
            <a:ext cx="6094520" cy="461665"/>
          </a:xfrm>
          <a:prstGeom prst="rect">
            <a:avLst/>
          </a:prstGeom>
          <a:noFill/>
        </p:spPr>
        <p:txBody>
          <a:bodyPr wrap="square">
            <a:spAutoFit/>
          </a:bodyPr>
          <a:lstStyle/>
          <a:p>
            <a:r>
              <a:rPr lang="en-US" sz="2400" b="1"/>
              <a:t>6 Re-contextualizing Fairness</a:t>
            </a:r>
            <a:endParaRPr lang="en-US" sz="2400" b="1" dirty="0"/>
          </a:p>
        </p:txBody>
      </p:sp>
      <p:sp>
        <p:nvSpPr>
          <p:cNvPr id="5" name="TextBox 4">
            <a:extLst>
              <a:ext uri="{FF2B5EF4-FFF2-40B4-BE49-F238E27FC236}">
                <a16:creationId xmlns:a16="http://schemas.microsoft.com/office/drawing/2014/main" id="{2BF2EEBD-41D2-B0DE-174C-7AB7B1700B3E}"/>
              </a:ext>
            </a:extLst>
          </p:cNvPr>
          <p:cNvSpPr txBox="1"/>
          <p:nvPr/>
        </p:nvSpPr>
        <p:spPr>
          <a:xfrm>
            <a:off x="-7029" y="4072173"/>
            <a:ext cx="4214674" cy="1200329"/>
          </a:xfrm>
          <a:prstGeom prst="rect">
            <a:avLst/>
          </a:prstGeom>
          <a:noFill/>
        </p:spPr>
        <p:txBody>
          <a:bodyPr wrap="square">
            <a:spAutoFit/>
          </a:bodyPr>
          <a:lstStyle/>
          <a:p>
            <a:r>
              <a:rPr lang="en-US" dirty="0"/>
              <a:t>1.Accounting for Indian Societal context</a:t>
            </a:r>
          </a:p>
          <a:p>
            <a:pPr marL="285750" indent="-285750">
              <a:buFont typeface="Arial" panose="020B0604020202020204" pitchFamily="34" charset="0"/>
              <a:buChar char="•"/>
            </a:pPr>
            <a:r>
              <a:rPr lang="en-US" dirty="0"/>
              <a:t>Socially Situated Evaluation</a:t>
            </a:r>
          </a:p>
          <a:p>
            <a:pPr marL="285750" indent="-285750">
              <a:buFont typeface="Arial" panose="020B0604020202020204" pitchFamily="34" charset="0"/>
              <a:buChar char="•"/>
            </a:pPr>
            <a:r>
              <a:rPr lang="en-US" dirty="0"/>
              <a:t>Data Voids</a:t>
            </a:r>
          </a:p>
          <a:p>
            <a:pPr marL="285750" indent="-285750">
              <a:buFont typeface="Arial" panose="020B0604020202020204" pitchFamily="34" charset="0"/>
              <a:buChar char="•"/>
            </a:pPr>
            <a:r>
              <a:rPr lang="en-US" dirty="0"/>
              <a:t>Intersectionality</a:t>
            </a:r>
          </a:p>
        </p:txBody>
      </p:sp>
      <p:sp>
        <p:nvSpPr>
          <p:cNvPr id="7" name="TextBox 6">
            <a:extLst>
              <a:ext uri="{FF2B5EF4-FFF2-40B4-BE49-F238E27FC236}">
                <a16:creationId xmlns:a16="http://schemas.microsoft.com/office/drawing/2014/main" id="{4A328981-AB74-48CF-2D3B-7A43B666C05C}"/>
              </a:ext>
            </a:extLst>
          </p:cNvPr>
          <p:cNvSpPr txBox="1"/>
          <p:nvPr/>
        </p:nvSpPr>
        <p:spPr>
          <a:xfrm>
            <a:off x="3997172" y="4299276"/>
            <a:ext cx="6094520" cy="923330"/>
          </a:xfrm>
          <a:prstGeom prst="rect">
            <a:avLst/>
          </a:prstGeom>
          <a:noFill/>
        </p:spPr>
        <p:txBody>
          <a:bodyPr wrap="square">
            <a:spAutoFit/>
          </a:bodyPr>
          <a:lstStyle/>
          <a:p>
            <a:r>
              <a:rPr lang="en-US" dirty="0"/>
              <a:t>2.Bridging cross-lingual Technological gaps</a:t>
            </a:r>
          </a:p>
          <a:p>
            <a:pPr marL="285750" indent="-285750">
              <a:buFont typeface="Arial" panose="020B0604020202020204" pitchFamily="34" charset="0"/>
              <a:buChar char="•"/>
            </a:pPr>
            <a:r>
              <a:rPr lang="en-US" dirty="0"/>
              <a:t>Performance gaps across languages</a:t>
            </a:r>
          </a:p>
          <a:p>
            <a:pPr marL="285750" indent="-285750">
              <a:buFont typeface="Arial" panose="020B0604020202020204" pitchFamily="34" charset="0"/>
              <a:buChar char="•"/>
            </a:pPr>
            <a:r>
              <a:rPr lang="en-US" dirty="0"/>
              <a:t>Multilingual fairness research</a:t>
            </a:r>
          </a:p>
        </p:txBody>
      </p:sp>
      <p:sp>
        <p:nvSpPr>
          <p:cNvPr id="9" name="TextBox 8">
            <a:extLst>
              <a:ext uri="{FF2B5EF4-FFF2-40B4-BE49-F238E27FC236}">
                <a16:creationId xmlns:a16="http://schemas.microsoft.com/office/drawing/2014/main" id="{273640A1-02E1-513B-EF3A-EFBA78AB8EF2}"/>
              </a:ext>
            </a:extLst>
          </p:cNvPr>
          <p:cNvSpPr txBox="1"/>
          <p:nvPr/>
        </p:nvSpPr>
        <p:spPr>
          <a:xfrm>
            <a:off x="8444884" y="4208961"/>
            <a:ext cx="3789285" cy="1477328"/>
          </a:xfrm>
          <a:prstGeom prst="rect">
            <a:avLst/>
          </a:prstGeom>
          <a:noFill/>
        </p:spPr>
        <p:txBody>
          <a:bodyPr wrap="square">
            <a:spAutoFit/>
          </a:bodyPr>
          <a:lstStyle/>
          <a:p>
            <a:r>
              <a:rPr lang="en-US" dirty="0"/>
              <a:t>3.Adapting to Indian Values and Norms</a:t>
            </a:r>
          </a:p>
          <a:p>
            <a:pPr marL="285750" indent="-285750">
              <a:buFont typeface="Arial" panose="020B0604020202020204" pitchFamily="34" charset="0"/>
              <a:buChar char="•"/>
            </a:pPr>
            <a:r>
              <a:rPr lang="en-US" dirty="0"/>
              <a:t>Accounting for Indian justice models</a:t>
            </a:r>
          </a:p>
          <a:p>
            <a:pPr marL="285750" indent="-285750">
              <a:buFont typeface="Arial" panose="020B0604020202020204" pitchFamily="34" charset="0"/>
              <a:buChar char="•"/>
            </a:pPr>
            <a:r>
              <a:rPr lang="en-US" dirty="0"/>
              <a:t>Avoiding value imposition</a:t>
            </a:r>
          </a:p>
        </p:txBody>
      </p:sp>
      <p:sp>
        <p:nvSpPr>
          <p:cNvPr id="6" name="TextBox 5">
            <a:extLst>
              <a:ext uri="{FF2B5EF4-FFF2-40B4-BE49-F238E27FC236}">
                <a16:creationId xmlns:a16="http://schemas.microsoft.com/office/drawing/2014/main" id="{34D4945F-B18B-A948-1DC7-657DA448FB43}"/>
              </a:ext>
            </a:extLst>
          </p:cNvPr>
          <p:cNvSpPr txBox="1"/>
          <p:nvPr/>
        </p:nvSpPr>
        <p:spPr>
          <a:xfrm>
            <a:off x="4587538" y="5347530"/>
            <a:ext cx="6121152" cy="461665"/>
          </a:xfrm>
          <a:prstGeom prst="rect">
            <a:avLst/>
          </a:prstGeom>
          <a:noFill/>
        </p:spPr>
        <p:txBody>
          <a:bodyPr wrap="square">
            <a:spAutoFit/>
          </a:bodyPr>
          <a:lstStyle/>
          <a:p>
            <a:r>
              <a:rPr lang="en-US" sz="2400" b="1" dirty="0"/>
              <a:t>7 Conclusion</a:t>
            </a:r>
          </a:p>
        </p:txBody>
      </p:sp>
      <p:sp>
        <p:nvSpPr>
          <p:cNvPr id="10" name="TextBox 9">
            <a:extLst>
              <a:ext uri="{FF2B5EF4-FFF2-40B4-BE49-F238E27FC236}">
                <a16:creationId xmlns:a16="http://schemas.microsoft.com/office/drawing/2014/main" id="{BED2E550-3E49-824C-60FA-69E8BCCCD085}"/>
              </a:ext>
            </a:extLst>
          </p:cNvPr>
          <p:cNvSpPr txBox="1"/>
          <p:nvPr/>
        </p:nvSpPr>
        <p:spPr>
          <a:xfrm>
            <a:off x="1260629" y="5936137"/>
            <a:ext cx="9793180" cy="461665"/>
          </a:xfrm>
          <a:prstGeom prst="rect">
            <a:avLst/>
          </a:prstGeom>
          <a:noFill/>
        </p:spPr>
        <p:txBody>
          <a:bodyPr wrap="square">
            <a:spAutoFit/>
          </a:bodyPr>
          <a:lstStyle/>
          <a:p>
            <a:r>
              <a:rPr lang="en-US" sz="2400" dirty="0"/>
              <a:t>perturbation analysis , </a:t>
            </a:r>
            <a:r>
              <a:rPr lang="en-US" sz="2400" dirty="0" err="1"/>
              <a:t>DisCo</a:t>
            </a:r>
            <a:r>
              <a:rPr lang="en-US" sz="2400" dirty="0"/>
              <a:t> analysis , creation of a stereotype dataset</a:t>
            </a:r>
          </a:p>
        </p:txBody>
      </p:sp>
      <p:sp>
        <p:nvSpPr>
          <p:cNvPr id="12" name="TextBox 11">
            <a:extLst>
              <a:ext uri="{FF2B5EF4-FFF2-40B4-BE49-F238E27FC236}">
                <a16:creationId xmlns:a16="http://schemas.microsoft.com/office/drawing/2014/main" id="{578FAB48-730C-B4D2-27A0-AF6516592D99}"/>
              </a:ext>
            </a:extLst>
          </p:cNvPr>
          <p:cNvSpPr txBox="1"/>
          <p:nvPr/>
        </p:nvSpPr>
        <p:spPr>
          <a:xfrm>
            <a:off x="62699" y="417059"/>
            <a:ext cx="6121152" cy="923330"/>
          </a:xfrm>
          <a:prstGeom prst="rect">
            <a:avLst/>
          </a:prstGeom>
          <a:noFill/>
        </p:spPr>
        <p:txBody>
          <a:bodyPr wrap="square">
            <a:spAutoFit/>
          </a:bodyPr>
          <a:lstStyle/>
          <a:p>
            <a:r>
              <a:rPr lang="en-US" dirty="0"/>
              <a:t>5.1 Dataset Creation</a:t>
            </a:r>
          </a:p>
          <a:p>
            <a:pPr marL="285750" indent="-285750">
              <a:buFont typeface="Arial" panose="020B0604020202020204" pitchFamily="34" charset="0"/>
              <a:buChar char="•"/>
            </a:pPr>
            <a:r>
              <a:rPr lang="en-US" dirty="0"/>
              <a:t>Generating Candidate Associations</a:t>
            </a:r>
          </a:p>
          <a:p>
            <a:pPr marL="285750" indent="-285750">
              <a:buFont typeface="Arial" panose="020B0604020202020204" pitchFamily="34" charset="0"/>
              <a:buChar char="•"/>
            </a:pPr>
            <a:r>
              <a:rPr lang="en-US" dirty="0"/>
              <a:t>Obtaining stereotype annotations</a:t>
            </a:r>
          </a:p>
        </p:txBody>
      </p:sp>
      <p:pic>
        <p:nvPicPr>
          <p:cNvPr id="14" name="Picture 13">
            <a:extLst>
              <a:ext uri="{FF2B5EF4-FFF2-40B4-BE49-F238E27FC236}">
                <a16:creationId xmlns:a16="http://schemas.microsoft.com/office/drawing/2014/main" id="{D261E08F-57BF-FEFA-1962-37057368280D}"/>
              </a:ext>
            </a:extLst>
          </p:cNvPr>
          <p:cNvPicPr>
            <a:picLocks noChangeAspect="1"/>
          </p:cNvPicPr>
          <p:nvPr/>
        </p:nvPicPr>
        <p:blipFill>
          <a:blip r:embed="rId2"/>
          <a:stretch>
            <a:fillRect/>
          </a:stretch>
        </p:blipFill>
        <p:spPr>
          <a:xfrm>
            <a:off x="-7029" y="1340389"/>
            <a:ext cx="3959782" cy="1200329"/>
          </a:xfrm>
          <a:prstGeom prst="rect">
            <a:avLst/>
          </a:prstGeom>
        </p:spPr>
      </p:pic>
      <p:sp>
        <p:nvSpPr>
          <p:cNvPr id="16" name="TextBox 15">
            <a:extLst>
              <a:ext uri="{FF2B5EF4-FFF2-40B4-BE49-F238E27FC236}">
                <a16:creationId xmlns:a16="http://schemas.microsoft.com/office/drawing/2014/main" id="{9B9C62DE-3F44-B51B-B97B-DE031EA863E0}"/>
              </a:ext>
            </a:extLst>
          </p:cNvPr>
          <p:cNvSpPr txBox="1"/>
          <p:nvPr/>
        </p:nvSpPr>
        <p:spPr>
          <a:xfrm>
            <a:off x="5696956" y="2570"/>
            <a:ext cx="6143346" cy="646331"/>
          </a:xfrm>
          <a:prstGeom prst="rect">
            <a:avLst/>
          </a:prstGeom>
          <a:noFill/>
        </p:spPr>
        <p:txBody>
          <a:bodyPr wrap="square">
            <a:spAutoFit/>
          </a:bodyPr>
          <a:lstStyle/>
          <a:p>
            <a:r>
              <a:rPr lang="en-US" dirty="0"/>
              <a:t>5.2 Corpus Analysis and 5.3 Model Analysis</a:t>
            </a:r>
          </a:p>
          <a:p>
            <a:endParaRPr lang="en-US" dirty="0"/>
          </a:p>
        </p:txBody>
      </p:sp>
      <p:pic>
        <p:nvPicPr>
          <p:cNvPr id="20" name="Picture 19">
            <a:extLst>
              <a:ext uri="{FF2B5EF4-FFF2-40B4-BE49-F238E27FC236}">
                <a16:creationId xmlns:a16="http://schemas.microsoft.com/office/drawing/2014/main" id="{907F2505-33F5-21B5-679E-E4F539653F81}"/>
              </a:ext>
            </a:extLst>
          </p:cNvPr>
          <p:cNvPicPr>
            <a:picLocks noChangeAspect="1"/>
          </p:cNvPicPr>
          <p:nvPr/>
        </p:nvPicPr>
        <p:blipFill>
          <a:blip r:embed="rId3"/>
          <a:stretch>
            <a:fillRect/>
          </a:stretch>
        </p:blipFill>
        <p:spPr>
          <a:xfrm>
            <a:off x="4012932" y="358494"/>
            <a:ext cx="8179068" cy="2761004"/>
          </a:xfrm>
          <a:prstGeom prst="rect">
            <a:avLst/>
          </a:prstGeom>
        </p:spPr>
      </p:pic>
    </p:spTree>
    <p:extLst>
      <p:ext uri="{BB962C8B-B14F-4D97-AF65-F5344CB8AC3E}">
        <p14:creationId xmlns:p14="http://schemas.microsoft.com/office/powerpoint/2010/main" val="1351853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46B128-F7D2-8355-E2B0-4ADAA884A7C0}"/>
              </a:ext>
            </a:extLst>
          </p:cNvPr>
          <p:cNvSpPr txBox="1"/>
          <p:nvPr/>
        </p:nvSpPr>
        <p:spPr>
          <a:xfrm>
            <a:off x="372862" y="152685"/>
            <a:ext cx="6480699" cy="369332"/>
          </a:xfrm>
          <a:prstGeom prst="rect">
            <a:avLst/>
          </a:prstGeom>
          <a:noFill/>
        </p:spPr>
        <p:txBody>
          <a:bodyPr wrap="square" rtlCol="0">
            <a:spAutoFit/>
          </a:bodyPr>
          <a:lstStyle/>
          <a:p>
            <a:r>
              <a:rPr lang="en-US" dirty="0"/>
              <a:t>WEAKNESSES</a:t>
            </a:r>
          </a:p>
        </p:txBody>
      </p:sp>
      <p:sp>
        <p:nvSpPr>
          <p:cNvPr id="3" name="TextBox 2">
            <a:extLst>
              <a:ext uri="{FF2B5EF4-FFF2-40B4-BE49-F238E27FC236}">
                <a16:creationId xmlns:a16="http://schemas.microsoft.com/office/drawing/2014/main" id="{C5B91E40-2021-A40D-E453-0C3F390B4DF3}"/>
              </a:ext>
            </a:extLst>
          </p:cNvPr>
          <p:cNvSpPr txBox="1"/>
          <p:nvPr/>
        </p:nvSpPr>
        <p:spPr>
          <a:xfrm>
            <a:off x="0" y="659011"/>
            <a:ext cx="12473126" cy="3785652"/>
          </a:xfrm>
          <a:prstGeom prst="rect">
            <a:avLst/>
          </a:prstGeom>
          <a:noFill/>
        </p:spPr>
        <p:txBody>
          <a:bodyPr wrap="square" rtlCol="0">
            <a:spAutoFit/>
          </a:bodyPr>
          <a:lstStyle/>
          <a:p>
            <a:pPr marL="342900" indent="-342900">
              <a:buFont typeface="+mj-lt"/>
              <a:buAutoNum type="arabicPeriod"/>
            </a:pPr>
            <a:r>
              <a:rPr lang="en-US" sz="2400" dirty="0"/>
              <a:t>how much Hour did the model being trained</a:t>
            </a:r>
          </a:p>
          <a:p>
            <a:pPr marL="342900" indent="-342900">
              <a:buFont typeface="+mj-lt"/>
              <a:buAutoNum type="arabicPeriod"/>
            </a:pPr>
            <a:r>
              <a:rPr lang="en-US" sz="2400" dirty="0"/>
              <a:t>No mention of Decoder only models , Encoder-Decoder only models or MOE models</a:t>
            </a:r>
          </a:p>
          <a:p>
            <a:pPr marL="342900" indent="-342900">
              <a:buFont typeface="+mj-lt"/>
              <a:buAutoNum type="arabicPeriod"/>
            </a:pPr>
            <a:r>
              <a:rPr lang="en-US" sz="2400" dirty="0"/>
              <a:t>Project is heavily dependent over the Encoder Only models</a:t>
            </a:r>
          </a:p>
          <a:p>
            <a:pPr marL="342900" indent="-342900">
              <a:buFont typeface="+mj-lt"/>
              <a:buAutoNum type="arabicPeriod"/>
            </a:pPr>
            <a:r>
              <a:rPr lang="en-US" sz="2400" dirty="0"/>
              <a:t>Dataset is being curated only for English language readers (Mentioned)</a:t>
            </a:r>
          </a:p>
          <a:p>
            <a:pPr marL="342900" indent="-342900">
              <a:buFont typeface="+mj-lt"/>
              <a:buAutoNum type="arabicPeriod"/>
            </a:pPr>
            <a:r>
              <a:rPr lang="en-US" sz="2400" dirty="0"/>
              <a:t>Annotators are not highly diversified</a:t>
            </a:r>
          </a:p>
          <a:p>
            <a:pPr marL="342900" indent="-342900">
              <a:buFont typeface="+mj-lt"/>
              <a:buAutoNum type="arabicPeriod"/>
            </a:pPr>
            <a:r>
              <a:rPr lang="en-US" sz="2400" dirty="0"/>
              <a:t>No analysis about the situation if intersection of social axes might happen</a:t>
            </a:r>
          </a:p>
          <a:p>
            <a:pPr marL="342900" indent="-342900">
              <a:buFont typeface="+mj-lt"/>
              <a:buAutoNum type="arabicPeriod"/>
            </a:pPr>
            <a:r>
              <a:rPr lang="en-US" sz="2400" dirty="0"/>
              <a:t>Most of the ideas are being dependent over  </a:t>
            </a:r>
            <a:r>
              <a:rPr lang="en-US" sz="2400" b="1" dirty="0"/>
              <a:t>Sambasivan et al. (2019)</a:t>
            </a:r>
          </a:p>
          <a:p>
            <a:pPr marL="342900" indent="-342900">
              <a:buFont typeface="+mj-lt"/>
              <a:buAutoNum type="arabicPeriod"/>
            </a:pPr>
            <a:r>
              <a:rPr lang="en-US" sz="2400" dirty="0"/>
              <a:t>No evaluation metrics are being provided to quantify a Bias</a:t>
            </a:r>
          </a:p>
          <a:p>
            <a:pPr marL="342900" indent="-342900">
              <a:buFont typeface="+mj-lt"/>
              <a:buAutoNum type="arabicPeriod"/>
            </a:pPr>
            <a:r>
              <a:rPr lang="en-US" sz="2400" dirty="0"/>
              <a:t> No convention about how much bias leaks into  </a:t>
            </a:r>
            <a:r>
              <a:rPr lang="en-US" sz="2400" b="1" i="1" dirty="0"/>
              <a:t>Downstream</a:t>
            </a:r>
            <a:r>
              <a:rPr lang="en-US" sz="2400" dirty="0"/>
              <a:t> tasks</a:t>
            </a:r>
          </a:p>
          <a:p>
            <a:pPr marL="342900" indent="-342900">
              <a:buFont typeface="+mj-lt"/>
              <a:buAutoNum type="arabicPeriod"/>
            </a:pPr>
            <a:r>
              <a:rPr lang="en-US" sz="2400" dirty="0"/>
              <a:t>No explanation for  why “Relative sentiment score shift” happens</a:t>
            </a:r>
          </a:p>
        </p:txBody>
      </p:sp>
    </p:spTree>
    <p:extLst>
      <p:ext uri="{BB962C8B-B14F-4D97-AF65-F5344CB8AC3E}">
        <p14:creationId xmlns:p14="http://schemas.microsoft.com/office/powerpoint/2010/main" val="3034614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46B128-F7D2-8355-E2B0-4ADAA884A7C0}"/>
              </a:ext>
            </a:extLst>
          </p:cNvPr>
          <p:cNvSpPr txBox="1"/>
          <p:nvPr/>
        </p:nvSpPr>
        <p:spPr>
          <a:xfrm>
            <a:off x="284085" y="72786"/>
            <a:ext cx="6480699" cy="523220"/>
          </a:xfrm>
          <a:prstGeom prst="rect">
            <a:avLst/>
          </a:prstGeom>
          <a:noFill/>
        </p:spPr>
        <p:txBody>
          <a:bodyPr wrap="square" rtlCol="0">
            <a:spAutoFit/>
          </a:bodyPr>
          <a:lstStyle/>
          <a:p>
            <a:r>
              <a:rPr lang="en-US" sz="2800" dirty="0"/>
              <a:t>Strengths</a:t>
            </a:r>
          </a:p>
        </p:txBody>
      </p:sp>
      <p:sp>
        <p:nvSpPr>
          <p:cNvPr id="5" name="TextBox 4">
            <a:extLst>
              <a:ext uri="{FF2B5EF4-FFF2-40B4-BE49-F238E27FC236}">
                <a16:creationId xmlns:a16="http://schemas.microsoft.com/office/drawing/2014/main" id="{EEC0B7DD-7F14-539D-0971-98CD9BA1D700}"/>
              </a:ext>
            </a:extLst>
          </p:cNvPr>
          <p:cNvSpPr txBox="1"/>
          <p:nvPr/>
        </p:nvSpPr>
        <p:spPr>
          <a:xfrm>
            <a:off x="0" y="735081"/>
            <a:ext cx="12192000" cy="1569660"/>
          </a:xfrm>
          <a:prstGeom prst="rect">
            <a:avLst/>
          </a:prstGeom>
          <a:noFill/>
        </p:spPr>
        <p:txBody>
          <a:bodyPr wrap="square">
            <a:spAutoFit/>
          </a:bodyPr>
          <a:lstStyle/>
          <a:p>
            <a:pPr marL="342900" indent="-342900">
              <a:buFont typeface="+mj-lt"/>
              <a:buAutoNum type="arabicPeriod"/>
            </a:pPr>
            <a:r>
              <a:rPr lang="en-US" sz="2400" dirty="0"/>
              <a:t>A Novel dataset has been created</a:t>
            </a:r>
          </a:p>
          <a:p>
            <a:pPr marL="342900" indent="-342900">
              <a:buFont typeface="+mj-lt"/>
              <a:buAutoNum type="arabicPeriod"/>
            </a:pPr>
            <a:r>
              <a:rPr lang="en-US" sz="2400" dirty="0"/>
              <a:t>Acts as a bridge in between global context and Indian context related to NLP fairness</a:t>
            </a:r>
          </a:p>
          <a:p>
            <a:pPr marL="342900" indent="-342900">
              <a:buFont typeface="+mj-lt"/>
              <a:buAutoNum type="arabicPeriod"/>
            </a:pPr>
            <a:r>
              <a:rPr lang="en-US" sz="2400" dirty="0"/>
              <a:t>The work is kind of intersection in between social science , AI , NLP (Ambedkar et al)</a:t>
            </a:r>
          </a:p>
          <a:p>
            <a:pPr marL="342900" indent="-342900">
              <a:buFont typeface="+mj-lt"/>
              <a:buAutoNum type="arabicPeriod"/>
            </a:pPr>
            <a:r>
              <a:rPr lang="en-US" sz="2400" dirty="0"/>
              <a:t>Authors Perfectly know the limitations</a:t>
            </a:r>
          </a:p>
        </p:txBody>
      </p:sp>
      <p:sp>
        <p:nvSpPr>
          <p:cNvPr id="3" name="TextBox 2">
            <a:extLst>
              <a:ext uri="{FF2B5EF4-FFF2-40B4-BE49-F238E27FC236}">
                <a16:creationId xmlns:a16="http://schemas.microsoft.com/office/drawing/2014/main" id="{C046B128-F7D2-8355-E2B0-4ADAA884A7C0}"/>
              </a:ext>
            </a:extLst>
          </p:cNvPr>
          <p:cNvSpPr txBox="1"/>
          <p:nvPr/>
        </p:nvSpPr>
        <p:spPr>
          <a:xfrm>
            <a:off x="372862" y="4334068"/>
            <a:ext cx="6480699" cy="461665"/>
          </a:xfrm>
          <a:prstGeom prst="rect">
            <a:avLst/>
          </a:prstGeom>
          <a:noFill/>
        </p:spPr>
        <p:txBody>
          <a:bodyPr wrap="square" rtlCol="0">
            <a:spAutoFit/>
          </a:bodyPr>
          <a:lstStyle/>
          <a:p>
            <a:r>
              <a:rPr lang="en-US" sz="2400" dirty="0"/>
              <a:t> 3 improvements to the paper</a:t>
            </a:r>
          </a:p>
        </p:txBody>
      </p:sp>
      <p:sp>
        <p:nvSpPr>
          <p:cNvPr id="4" name="TextBox 3">
            <a:extLst>
              <a:ext uri="{FF2B5EF4-FFF2-40B4-BE49-F238E27FC236}">
                <a16:creationId xmlns:a16="http://schemas.microsoft.com/office/drawing/2014/main" id="{C5B91E40-2021-A40D-E453-0C3F390B4DF3}"/>
              </a:ext>
            </a:extLst>
          </p:cNvPr>
          <p:cNvSpPr txBox="1"/>
          <p:nvPr/>
        </p:nvSpPr>
        <p:spPr>
          <a:xfrm>
            <a:off x="0" y="4840394"/>
            <a:ext cx="12473126" cy="1846659"/>
          </a:xfrm>
          <a:prstGeom prst="rect">
            <a:avLst/>
          </a:prstGeom>
          <a:noFill/>
        </p:spPr>
        <p:txBody>
          <a:bodyPr wrap="square" rtlCol="0">
            <a:spAutoFit/>
          </a:bodyPr>
          <a:lstStyle/>
          <a:p>
            <a:pPr marL="342900" indent="-342900">
              <a:buFont typeface="+mj-lt"/>
              <a:buAutoNum type="arabicPeriod"/>
            </a:pPr>
            <a:r>
              <a:rPr lang="en-US" sz="2400" dirty="0"/>
              <a:t>Should use Mixture of Experts models like Grok</a:t>
            </a:r>
          </a:p>
          <a:p>
            <a:pPr marL="342900" indent="-342900">
              <a:buFont typeface="+mj-lt"/>
              <a:buAutoNum type="arabicPeriod"/>
            </a:pPr>
            <a:r>
              <a:rPr lang="en-US" sz="2400" dirty="0"/>
              <a:t>Dataset should be curated for Low resource NLP </a:t>
            </a:r>
          </a:p>
          <a:p>
            <a:pPr marL="342900" indent="-342900">
              <a:buFont typeface="+mj-lt"/>
              <a:buAutoNum type="arabicPeriod"/>
            </a:pPr>
            <a:r>
              <a:rPr lang="en-US" sz="2400" dirty="0"/>
              <a:t>Annotators should be diversified </a:t>
            </a:r>
            <a:r>
              <a:rPr lang="en-US" sz="2400" dirty="0" err="1"/>
              <a:t>i.e</a:t>
            </a:r>
            <a:r>
              <a:rPr lang="en-US" sz="2400" dirty="0"/>
              <a:t> 1 per each state or involve members of marginalized community</a:t>
            </a:r>
          </a:p>
          <a:p>
            <a:pPr marL="342900" indent="-342900">
              <a:buFont typeface="+mj-lt"/>
              <a:buAutoNum type="arabicPeriod"/>
            </a:pPr>
            <a:endParaRPr lang="en-US" dirty="0"/>
          </a:p>
        </p:txBody>
      </p:sp>
    </p:spTree>
    <p:extLst>
      <p:ext uri="{BB962C8B-B14F-4D97-AF65-F5344CB8AC3E}">
        <p14:creationId xmlns:p14="http://schemas.microsoft.com/office/powerpoint/2010/main" val="3146365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1355</TotalTime>
  <Words>631</Words>
  <Application>Microsoft Office PowerPoint</Application>
  <PresentationFormat>Widescreen</PresentationFormat>
  <Paragraphs>53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Subramanyam Sahoo</dc:creator>
  <cp:lastModifiedBy>Subramanyam Sahoo</cp:lastModifiedBy>
  <cp:revision>2</cp:revision>
  <dcterms:created xsi:type="dcterms:W3CDTF">2024-06-17T19:14:40Z</dcterms:created>
  <dcterms:modified xsi:type="dcterms:W3CDTF">2024-07-03T19:15:32Z</dcterms:modified>
</cp:coreProperties>
</file>