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60" r:id="rId7"/>
    <p:sldId id="280" r:id="rId8"/>
    <p:sldId id="275" r:id="rId9"/>
    <p:sldId id="277" r:id="rId10"/>
    <p:sldId id="276" r:id="rId11"/>
    <p:sldId id="278" r:id="rId12"/>
    <p:sldId id="279" r:id="rId13"/>
    <p:sldId id="281" r:id="rId14"/>
    <p:sldId id="282" r:id="rId15"/>
    <p:sldId id="28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6/3/2021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nkeylearn.com/signup/"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21437" y="230075"/>
            <a:ext cx="10475651" cy="2175774"/>
          </a:xfrm>
        </p:spPr>
        <p:txBody>
          <a:bodyPr>
            <a:normAutofit/>
          </a:bodyPr>
          <a:lstStyle/>
          <a:p>
            <a:pPr algn="ctr"/>
            <a:r>
              <a:rPr lang="en-US" sz="3600" i="0" dirty="0">
                <a:solidFill>
                  <a:schemeClr val="accent4">
                    <a:lumMod val="60000"/>
                    <a:lumOff val="40000"/>
                  </a:schemeClr>
                </a:solidFill>
                <a:effectLst/>
                <a:latin typeface="Segoe UI Semilight" panose="020B0402040204020203" pitchFamily="34" charset="0"/>
                <a:cs typeface="Segoe UI Semilight" panose="020B0402040204020203" pitchFamily="34" charset="0"/>
              </a:rPr>
              <a:t>Keyword Extraction From The News Feed Or Blogposts With IBM Cloud</a:t>
            </a:r>
            <a:br>
              <a:rPr lang="en-US" sz="3600" b="1" i="0" dirty="0">
                <a:solidFill>
                  <a:srgbClr val="2D2828"/>
                </a:solidFill>
                <a:effectLst/>
                <a:latin typeface="Segoe UI Semilight" panose="020B0402040204020203" pitchFamily="34" charset="0"/>
                <a:cs typeface="Segoe UI Semilight" panose="020B0402040204020203" pitchFamily="34" charset="0"/>
              </a:rPr>
            </a:br>
            <a:endParaRPr lang="en-US" sz="3600" b="1" dirty="0">
              <a:latin typeface="Segoe UI Semilight" panose="020B0402040204020203" pitchFamily="34" charset="0"/>
              <a:cs typeface="Segoe UI Semilight" panose="020B0402040204020203" pitchFamily="34" charset="0"/>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353017" y="3840762"/>
            <a:ext cx="7197726" cy="2560038"/>
          </a:xfrm>
        </p:spPr>
        <p:txBody>
          <a:bodyPr>
            <a:normAutofit/>
          </a:bodyPr>
          <a:lstStyle/>
          <a:p>
            <a:r>
              <a:rPr lang="en-US" sz="2800" dirty="0">
                <a:solidFill>
                  <a:schemeClr val="accent1">
                    <a:lumMod val="40000"/>
                    <a:lumOff val="60000"/>
                  </a:schemeClr>
                </a:solidFill>
              </a:rPr>
              <a:t>Team : cse-11</a:t>
            </a:r>
          </a:p>
          <a:p>
            <a:endParaRPr lang="en-US" sz="24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E58-CC20-4075-B771-329B33BFCF82}"/>
              </a:ext>
            </a:extLst>
          </p:cNvPr>
          <p:cNvSpPr>
            <a:spLocks noGrp="1"/>
          </p:cNvSpPr>
          <p:nvPr>
            <p:ph type="title"/>
          </p:nvPr>
        </p:nvSpPr>
        <p:spPr>
          <a:xfrm>
            <a:off x="685802" y="609600"/>
            <a:ext cx="6434090" cy="1456267"/>
          </a:xfrm>
        </p:spPr>
        <p:txBody>
          <a:bodyPr/>
          <a:lstStyle/>
          <a:p>
            <a:r>
              <a:rPr lang="en-US" sz="4000" b="1" cap="none" dirty="0">
                <a:ln w="9525">
                  <a:solidFill>
                    <a:schemeClr val="bg1"/>
                  </a:solidFill>
                  <a:prstDash val="solid"/>
                </a:ln>
                <a:effectLst>
                  <a:outerShdw blurRad="12700" dist="38100" dir="2700000" algn="tl" rotWithShape="0">
                    <a:schemeClr val="bg1">
                      <a:lumMod val="50000"/>
                    </a:schemeClr>
                  </a:outerShdw>
                </a:effectLst>
              </a:rPr>
              <a:t>EXCEUTION OF THE  CODE</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F9395F44-DDC5-4BC6-AC21-A7A6ED39AA42}"/>
              </a:ext>
            </a:extLst>
          </p:cNvPr>
          <p:cNvSpPr txBox="1"/>
          <p:nvPr/>
        </p:nvSpPr>
        <p:spPr>
          <a:xfrm>
            <a:off x="400233" y="1651247"/>
            <a:ext cx="10794509"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Run the flask application using the run method. By default, the flask runs on Port number 5000. If the port is to be changed, an argument can be passed to do so.</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In anaconda prompt, navigate to the folder in which the flask app is present. When the python file is executed the localhost is activated on 5000 port and can be accessed through it.</a:t>
            </a:r>
          </a:p>
          <a:p>
            <a:pPr marL="285750" indent="-285750">
              <a:buFont typeface="Wingdings" panose="05000000000000000000" pitchFamily="2" charset="2"/>
              <a:buChar char="q"/>
            </a:pPr>
            <a:endParaRPr lang="en-US" dirty="0"/>
          </a:p>
          <a:p>
            <a:r>
              <a:rPr lang="en-US" dirty="0"/>
              <a:t> </a:t>
            </a:r>
          </a:p>
          <a:p>
            <a:endParaRPr lang="en-US" dirty="0"/>
          </a:p>
          <a:p>
            <a:r>
              <a:rPr lang="en-US" dirty="0"/>
              <a:t>                                                                 HOME Webpage is DISPLAYED</a:t>
            </a:r>
          </a:p>
          <a:p>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87448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B5A2C8-143F-4D64-9E7E-402E6D3FD171}"/>
              </a:ext>
            </a:extLst>
          </p:cNvPr>
          <p:cNvPicPr>
            <a:picLocks noChangeAspect="1"/>
          </p:cNvPicPr>
          <p:nvPr/>
        </p:nvPicPr>
        <p:blipFill rotWithShape="1">
          <a:blip r:embed="rId2"/>
          <a:srcRect l="2000" t="7259" b="25566"/>
          <a:stretch/>
        </p:blipFill>
        <p:spPr>
          <a:xfrm>
            <a:off x="1695189" y="97567"/>
            <a:ext cx="8640340" cy="3331433"/>
          </a:xfrm>
          <a:prstGeom prst="rect">
            <a:avLst/>
          </a:prstGeom>
        </p:spPr>
      </p:pic>
      <p:pic>
        <p:nvPicPr>
          <p:cNvPr id="7" name="Picture 6">
            <a:extLst>
              <a:ext uri="{FF2B5EF4-FFF2-40B4-BE49-F238E27FC236}">
                <a16:creationId xmlns:a16="http://schemas.microsoft.com/office/drawing/2014/main" id="{E501D809-740B-4D2C-9369-1F544DE78336}"/>
              </a:ext>
            </a:extLst>
          </p:cNvPr>
          <p:cNvPicPr>
            <a:picLocks noChangeAspect="1"/>
          </p:cNvPicPr>
          <p:nvPr/>
        </p:nvPicPr>
        <p:blipFill rotWithShape="1">
          <a:blip r:embed="rId3"/>
          <a:srcRect l="4336" t="3610" r="20102" b="46217"/>
          <a:stretch/>
        </p:blipFill>
        <p:spPr>
          <a:xfrm>
            <a:off x="1695189" y="3533313"/>
            <a:ext cx="8640340" cy="3227120"/>
          </a:xfrm>
          <a:prstGeom prst="rect">
            <a:avLst/>
          </a:prstGeom>
        </p:spPr>
      </p:pic>
    </p:spTree>
    <p:extLst>
      <p:ext uri="{BB962C8B-B14F-4D97-AF65-F5344CB8AC3E}">
        <p14:creationId xmlns:p14="http://schemas.microsoft.com/office/powerpoint/2010/main" val="314434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F64211-92B6-45D1-AF14-35296A3E406D}"/>
              </a:ext>
            </a:extLst>
          </p:cNvPr>
          <p:cNvPicPr>
            <a:picLocks noChangeAspect="1"/>
          </p:cNvPicPr>
          <p:nvPr/>
        </p:nvPicPr>
        <p:blipFill rotWithShape="1">
          <a:blip r:embed="rId2"/>
          <a:srcRect l="7282" t="18640" r="11456" b="20129"/>
          <a:stretch/>
        </p:blipFill>
        <p:spPr>
          <a:xfrm>
            <a:off x="150919" y="230819"/>
            <a:ext cx="9907481" cy="4199138"/>
          </a:xfrm>
          <a:prstGeom prst="rect">
            <a:avLst/>
          </a:prstGeom>
        </p:spPr>
      </p:pic>
      <p:pic>
        <p:nvPicPr>
          <p:cNvPr id="9" name="Picture 8">
            <a:extLst>
              <a:ext uri="{FF2B5EF4-FFF2-40B4-BE49-F238E27FC236}">
                <a16:creationId xmlns:a16="http://schemas.microsoft.com/office/drawing/2014/main" id="{50A951E9-6D92-4FCB-ABD5-D03158BDD026}"/>
              </a:ext>
            </a:extLst>
          </p:cNvPr>
          <p:cNvPicPr>
            <a:picLocks noChangeAspect="1"/>
          </p:cNvPicPr>
          <p:nvPr/>
        </p:nvPicPr>
        <p:blipFill rotWithShape="1">
          <a:blip r:embed="rId3"/>
          <a:srcRect l="4733" t="8868" r="10510" b="59416"/>
          <a:stretch/>
        </p:blipFill>
        <p:spPr>
          <a:xfrm>
            <a:off x="1414511" y="4527612"/>
            <a:ext cx="10333607" cy="2175030"/>
          </a:xfrm>
          <a:prstGeom prst="rect">
            <a:avLst/>
          </a:prstGeom>
        </p:spPr>
      </p:pic>
    </p:spTree>
    <p:extLst>
      <p:ext uri="{BB962C8B-B14F-4D97-AF65-F5344CB8AC3E}">
        <p14:creationId xmlns:p14="http://schemas.microsoft.com/office/powerpoint/2010/main" val="52405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6" name="Content Placeholder 5">
            <a:extLst>
              <a:ext uri="{FF2B5EF4-FFF2-40B4-BE49-F238E27FC236}">
                <a16:creationId xmlns:a16="http://schemas.microsoft.com/office/drawing/2014/main" id="{3BB5F701-64D8-413E-909D-41F9F5C46AB8}"/>
              </a:ext>
            </a:extLst>
          </p:cNvPr>
          <p:cNvSpPr>
            <a:spLocks noGrp="1"/>
          </p:cNvSpPr>
          <p:nvPr>
            <p:ph idx="1"/>
          </p:nvPr>
        </p:nvSpPr>
        <p:spPr>
          <a:xfrm>
            <a:off x="577532" y="1646051"/>
            <a:ext cx="10330577" cy="3237519"/>
          </a:xfrm>
        </p:spPr>
        <p:txBody>
          <a:bodyPr>
            <a:normAutofit lnSpcReduction="10000"/>
          </a:bodyPr>
          <a:lstStyle/>
          <a:p>
            <a:pPr>
              <a:buFont typeface="Wingdings" panose="05000000000000000000" pitchFamily="2" charset="2"/>
              <a:buChar char="Ø"/>
            </a:pPr>
            <a:r>
              <a:rPr lang="en-US" sz="2000" dirty="0">
                <a:latin typeface="Montserrat"/>
              </a:rPr>
              <a:t> Keyword extraction is the automated process of extracting the most relevant words and expressions from the text. With more than 290 billion emails sent and received on a daily basis, and half a million tweets posted every single minute, using machines to analyze huge sets of data and extract important information is definitely a game-changer. We are building a flask application by using a keywords extraction API. </a:t>
            </a:r>
          </a:p>
          <a:p>
            <a:pPr>
              <a:buFont typeface="Wingdings" panose="05000000000000000000" pitchFamily="2" charset="2"/>
              <a:buChar char="Ø"/>
            </a:pPr>
            <a:r>
              <a:rPr lang="en-US" sz="2000" dirty="0">
                <a:latin typeface="Montserrat"/>
              </a:rPr>
              <a:t>This API uses advanced Natural Language Processing techniques to extract the most important 'Keywords' and 'Phrases' from a LIST of text or URL that you provide. It can take any type of text as input and will perform best on URLs corresponding to news, blog, content, etc. It can also take MULTIPLE text or URLs as input and you can specify the number of keywords that need to be extracte</a:t>
            </a:r>
            <a:r>
              <a:rPr lang="en-US" dirty="0">
                <a:latin typeface="Montserrat"/>
              </a:rPr>
              <a:t>d</a:t>
            </a:r>
            <a:endParaRPr lang="en-IN" dirty="0"/>
          </a:p>
        </p:txBody>
      </p:sp>
      <p:sp>
        <p:nvSpPr>
          <p:cNvPr id="12" name="Rectangle 11">
            <a:extLst>
              <a:ext uri="{FF2B5EF4-FFF2-40B4-BE49-F238E27FC236}">
                <a16:creationId xmlns:a16="http://schemas.microsoft.com/office/drawing/2014/main" id="{7F31BDF9-F61D-4202-B8F6-F501099A31E7}"/>
              </a:ext>
            </a:extLst>
          </p:cNvPr>
          <p:cNvSpPr/>
          <p:nvPr/>
        </p:nvSpPr>
        <p:spPr>
          <a:xfrm>
            <a:off x="911232" y="677818"/>
            <a:ext cx="4599337" cy="923330"/>
          </a:xfrm>
          <a:prstGeom prst="rect">
            <a:avLst/>
          </a:prstGeom>
          <a:noFill/>
        </p:spPr>
        <p:txBody>
          <a:bodyPr wrap="none" lIns="91440" tIns="45720" rIns="91440" bIns="45720">
            <a:spAutoFit/>
          </a:bodyPr>
          <a:lstStyle/>
          <a:p>
            <a:pPr algn="ctr"/>
            <a:r>
              <a:rPr lang="en-US" sz="3600" dirty="0">
                <a:ln w="0"/>
                <a:gradFill>
                  <a:gsLst>
                    <a:gs pos="21000">
                      <a:srgbClr val="53575C"/>
                    </a:gs>
                    <a:gs pos="88000">
                      <a:srgbClr val="C5C7CA"/>
                    </a:gs>
                  </a:gsLst>
                  <a:lin ang="5400000"/>
                </a:gradFill>
                <a:latin typeface="Castellar" panose="020A0402060406010301" pitchFamily="18" charset="0"/>
              </a:rPr>
              <a:t>INTRODUCTION</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stellar" panose="020A0402060406010301" pitchFamily="18" charset="0"/>
              </a:rPr>
              <a:t> </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765330" y="438150"/>
            <a:ext cx="6159345" cy="1456267"/>
          </a:xfrm>
        </p:spPr>
        <p:txBody>
          <a:bodyPr/>
          <a:lstStyle/>
          <a:p>
            <a:r>
              <a:rPr lang="en-IN" b="1" i="0" dirty="0">
                <a:effectLst/>
                <a:latin typeface="Montserrat"/>
              </a:rPr>
              <a:t>Architecture </a:t>
            </a:r>
            <a:endParaRPr lang="en-US" dirty="0"/>
          </a:p>
        </p:txBody>
      </p:sp>
      <p:sp>
        <p:nvSpPr>
          <p:cNvPr id="8" name="Oval 7">
            <a:extLst>
              <a:ext uri="{FF2B5EF4-FFF2-40B4-BE49-F238E27FC236}">
                <a16:creationId xmlns:a16="http://schemas.microsoft.com/office/drawing/2014/main" id="{EAB9F081-C59C-4C51-AF1A-15F3C908F4C3}"/>
              </a:ext>
            </a:extLst>
          </p:cNvPr>
          <p:cNvSpPr/>
          <p:nvPr/>
        </p:nvSpPr>
        <p:spPr>
          <a:xfrm>
            <a:off x="1524000" y="4724400"/>
            <a:ext cx="1552575" cy="137265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USER</a:t>
            </a:r>
            <a:endParaRPr lang="en-IN" sz="2400" b="1" dirty="0"/>
          </a:p>
        </p:txBody>
      </p:sp>
      <p:sp>
        <p:nvSpPr>
          <p:cNvPr id="12" name="Oval 11">
            <a:extLst>
              <a:ext uri="{FF2B5EF4-FFF2-40B4-BE49-F238E27FC236}">
                <a16:creationId xmlns:a16="http://schemas.microsoft.com/office/drawing/2014/main" id="{86B56047-F790-4745-A0C5-93EA3DBF69B6}"/>
              </a:ext>
            </a:extLst>
          </p:cNvPr>
          <p:cNvSpPr/>
          <p:nvPr/>
        </p:nvSpPr>
        <p:spPr>
          <a:xfrm>
            <a:off x="1523999" y="1742015"/>
            <a:ext cx="1552576" cy="137265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UI</a:t>
            </a:r>
            <a:endParaRPr lang="en-IN" sz="2400" b="1" dirty="0"/>
          </a:p>
        </p:txBody>
      </p:sp>
      <p:sp>
        <p:nvSpPr>
          <p:cNvPr id="13" name="Star: 10 Points 12">
            <a:extLst>
              <a:ext uri="{FF2B5EF4-FFF2-40B4-BE49-F238E27FC236}">
                <a16:creationId xmlns:a16="http://schemas.microsoft.com/office/drawing/2014/main" id="{F108275E-2EC8-4123-BFED-A3F86BDBD85A}"/>
              </a:ext>
            </a:extLst>
          </p:cNvPr>
          <p:cNvSpPr/>
          <p:nvPr/>
        </p:nvSpPr>
        <p:spPr>
          <a:xfrm>
            <a:off x="7410450" y="1562099"/>
            <a:ext cx="1638300" cy="1456267"/>
          </a:xfrm>
          <a:prstGeom prst="star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API</a:t>
            </a:r>
            <a:endParaRPr lang="en-IN" sz="2800" b="1" dirty="0"/>
          </a:p>
        </p:txBody>
      </p:sp>
      <p:cxnSp>
        <p:nvCxnSpPr>
          <p:cNvPr id="15" name="Straight Arrow Connector 14">
            <a:extLst>
              <a:ext uri="{FF2B5EF4-FFF2-40B4-BE49-F238E27FC236}">
                <a16:creationId xmlns:a16="http://schemas.microsoft.com/office/drawing/2014/main" id="{EF25EDB0-FD65-42B7-BF00-F855023E20BA}"/>
              </a:ext>
            </a:extLst>
          </p:cNvPr>
          <p:cNvCxnSpPr/>
          <p:nvPr/>
        </p:nvCxnSpPr>
        <p:spPr>
          <a:xfrm>
            <a:off x="3409950" y="2218794"/>
            <a:ext cx="366712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81E774E2-4224-496F-A139-FC065368F913}"/>
              </a:ext>
            </a:extLst>
          </p:cNvPr>
          <p:cNvCxnSpPr>
            <a:cxnSpLocks/>
          </p:cNvCxnSpPr>
          <p:nvPr/>
        </p:nvCxnSpPr>
        <p:spPr>
          <a:xfrm flipH="1">
            <a:off x="3409949" y="2562225"/>
            <a:ext cx="366712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760A00C-D06E-400B-B2BE-E9CDE2567549}"/>
              </a:ext>
            </a:extLst>
          </p:cNvPr>
          <p:cNvCxnSpPr>
            <a:cxnSpLocks/>
          </p:cNvCxnSpPr>
          <p:nvPr/>
        </p:nvCxnSpPr>
        <p:spPr>
          <a:xfrm flipV="1">
            <a:off x="2390775" y="3301471"/>
            <a:ext cx="0" cy="12133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C1984FC0-4DCE-43B2-9F45-DFD3791178BB}"/>
              </a:ext>
            </a:extLst>
          </p:cNvPr>
          <p:cNvSpPr txBox="1"/>
          <p:nvPr/>
        </p:nvSpPr>
        <p:spPr>
          <a:xfrm>
            <a:off x="4581525" y="1562099"/>
            <a:ext cx="2047875" cy="400110"/>
          </a:xfrm>
          <a:prstGeom prst="rect">
            <a:avLst/>
          </a:prstGeom>
          <a:noFill/>
        </p:spPr>
        <p:txBody>
          <a:bodyPr wrap="square" rtlCol="0">
            <a:spAutoFit/>
          </a:bodyPr>
          <a:lstStyle/>
          <a:p>
            <a:r>
              <a:rPr lang="en-US" sz="2000" dirty="0">
                <a:solidFill>
                  <a:schemeClr val="accent4"/>
                </a:solidFill>
              </a:rPr>
              <a:t>http Request</a:t>
            </a:r>
            <a:endParaRPr lang="en-IN" sz="2000" dirty="0">
              <a:solidFill>
                <a:schemeClr val="accent4"/>
              </a:solidFill>
            </a:endParaRPr>
          </a:p>
        </p:txBody>
      </p:sp>
      <p:sp>
        <p:nvSpPr>
          <p:cNvPr id="27" name="TextBox 26">
            <a:extLst>
              <a:ext uri="{FF2B5EF4-FFF2-40B4-BE49-F238E27FC236}">
                <a16:creationId xmlns:a16="http://schemas.microsoft.com/office/drawing/2014/main" id="{E660587C-8AC8-4ED7-A5CD-2EB126DD2B9A}"/>
              </a:ext>
            </a:extLst>
          </p:cNvPr>
          <p:cNvSpPr txBox="1"/>
          <p:nvPr/>
        </p:nvSpPr>
        <p:spPr>
          <a:xfrm>
            <a:off x="4578566" y="2709309"/>
            <a:ext cx="2246048" cy="369332"/>
          </a:xfrm>
          <a:prstGeom prst="rect">
            <a:avLst/>
          </a:prstGeom>
          <a:noFill/>
        </p:spPr>
        <p:txBody>
          <a:bodyPr wrap="square" rtlCol="0">
            <a:spAutoFit/>
          </a:bodyPr>
          <a:lstStyle/>
          <a:p>
            <a:r>
              <a:rPr lang="en-US" dirty="0">
                <a:solidFill>
                  <a:schemeClr val="accent4"/>
                </a:solidFill>
              </a:rPr>
              <a:t>http Response</a:t>
            </a:r>
            <a:endParaRPr lang="en-IN" dirty="0">
              <a:solidFill>
                <a:schemeClr val="accent4"/>
              </a:solidFill>
            </a:endParaRPr>
          </a:p>
        </p:txBody>
      </p:sp>
      <p:sp>
        <p:nvSpPr>
          <p:cNvPr id="28" name="TextBox 27">
            <a:extLst>
              <a:ext uri="{FF2B5EF4-FFF2-40B4-BE49-F238E27FC236}">
                <a16:creationId xmlns:a16="http://schemas.microsoft.com/office/drawing/2014/main" id="{B89BE4A3-E9C4-4BF8-A247-983DE03D2EE1}"/>
              </a:ext>
            </a:extLst>
          </p:cNvPr>
          <p:cNvSpPr txBox="1"/>
          <p:nvPr/>
        </p:nvSpPr>
        <p:spPr>
          <a:xfrm>
            <a:off x="7847860" y="3301471"/>
            <a:ext cx="3586577" cy="369332"/>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id="{775D0D2B-F3BD-4300-A127-709263CB6624}"/>
              </a:ext>
            </a:extLst>
          </p:cNvPr>
          <p:cNvSpPr txBox="1"/>
          <p:nvPr/>
        </p:nvSpPr>
        <p:spPr>
          <a:xfrm>
            <a:off x="7410449" y="3204839"/>
            <a:ext cx="3668875" cy="461665"/>
          </a:xfrm>
          <a:prstGeom prst="rect">
            <a:avLst/>
          </a:prstGeom>
          <a:noFill/>
        </p:spPr>
        <p:txBody>
          <a:bodyPr wrap="square" rtlCol="0">
            <a:spAutoFit/>
          </a:bodyPr>
          <a:lstStyle/>
          <a:p>
            <a:r>
              <a:rPr lang="en-US" sz="2400" dirty="0"/>
              <a:t>Keyword Extractor with API</a:t>
            </a:r>
            <a:endParaRPr lang="en-IN" sz="2400"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1AA7-7C60-4995-96F5-80F7A6AE6BA5}"/>
              </a:ext>
            </a:extLst>
          </p:cNvPr>
          <p:cNvSpPr>
            <a:spLocks noGrp="1"/>
          </p:cNvSpPr>
          <p:nvPr>
            <p:ph type="title"/>
          </p:nvPr>
        </p:nvSpPr>
        <p:spPr>
          <a:xfrm>
            <a:off x="685801" y="1003177"/>
            <a:ext cx="10131425" cy="1171852"/>
          </a:xfrm>
        </p:spPr>
        <p:txBody>
          <a:bodyPr>
            <a:normAutofit fontScale="90000"/>
          </a:bodyPr>
          <a:lstStyle/>
          <a:p>
            <a:r>
              <a:rPr lang="en-US" dirty="0"/>
              <a:t>Problem statement :</a:t>
            </a:r>
            <a:br>
              <a:rPr lang="en-US" dirty="0"/>
            </a:br>
            <a:endParaRPr lang="en-IN" dirty="0"/>
          </a:p>
        </p:txBody>
      </p:sp>
      <p:sp>
        <p:nvSpPr>
          <p:cNvPr id="3" name="Content Placeholder 2">
            <a:extLst>
              <a:ext uri="{FF2B5EF4-FFF2-40B4-BE49-F238E27FC236}">
                <a16:creationId xmlns:a16="http://schemas.microsoft.com/office/drawing/2014/main" id="{4531C5FC-AED2-4C75-844A-904C7F7FCA31}"/>
              </a:ext>
            </a:extLst>
          </p:cNvPr>
          <p:cNvSpPr>
            <a:spLocks noGrp="1"/>
          </p:cNvSpPr>
          <p:nvPr>
            <p:ph idx="1"/>
          </p:nvPr>
        </p:nvSpPr>
        <p:spPr>
          <a:xfrm>
            <a:off x="685801" y="1606859"/>
            <a:ext cx="10131425" cy="639192"/>
          </a:xfrm>
        </p:spPr>
        <p:txBody>
          <a:bodyPr>
            <a:normAutofit fontScale="92500" lnSpcReduction="10000"/>
          </a:bodyPr>
          <a:lstStyle/>
          <a:p>
            <a:pPr marL="0" indent="0">
              <a:buNone/>
            </a:pPr>
            <a:r>
              <a:rPr lang="en-US" sz="2400" i="0" dirty="0">
                <a:effectLst/>
                <a:latin typeface="Segoe UI Semilight" panose="020B0402040204020203" pitchFamily="34" charset="0"/>
                <a:cs typeface="Segoe UI Semilight" panose="020B0402040204020203" pitchFamily="34" charset="0"/>
              </a:rPr>
              <a:t>Keyword Extraction From The News Feed Or Blogposts With IBM Cloud</a:t>
            </a:r>
            <a:br>
              <a:rPr lang="en-US" sz="2400" b="1" i="0" dirty="0">
                <a:solidFill>
                  <a:srgbClr val="2D2828"/>
                </a:solidFill>
                <a:effectLst/>
                <a:latin typeface="Segoe UI Semilight" panose="020B0402040204020203" pitchFamily="34" charset="0"/>
                <a:cs typeface="Segoe UI Semilight" panose="020B0402040204020203" pitchFamily="34" charset="0"/>
              </a:rPr>
            </a:br>
            <a:endParaRPr lang="en-IN" dirty="0"/>
          </a:p>
        </p:txBody>
      </p:sp>
      <p:sp>
        <p:nvSpPr>
          <p:cNvPr id="4" name="TextBox 3">
            <a:extLst>
              <a:ext uri="{FF2B5EF4-FFF2-40B4-BE49-F238E27FC236}">
                <a16:creationId xmlns:a16="http://schemas.microsoft.com/office/drawing/2014/main" id="{83075CCF-6DD4-4BC4-A967-30CC81D2F8E1}"/>
              </a:ext>
            </a:extLst>
          </p:cNvPr>
          <p:cNvSpPr txBox="1"/>
          <p:nvPr/>
        </p:nvSpPr>
        <p:spPr>
          <a:xfrm>
            <a:off x="976543" y="4010365"/>
            <a:ext cx="4995169" cy="954107"/>
          </a:xfrm>
          <a:prstGeom prst="rect">
            <a:avLst/>
          </a:prstGeom>
          <a:noFill/>
        </p:spPr>
        <p:txBody>
          <a:bodyPr wrap="square" rtlCol="0">
            <a:spAutoFit/>
          </a:bodyPr>
          <a:lstStyle/>
          <a:p>
            <a:r>
              <a:rPr lang="en-US" sz="3200" dirty="0">
                <a:latin typeface="+mj-lt"/>
              </a:rPr>
              <a:t>PROBLEM SOLUTION </a:t>
            </a:r>
            <a:r>
              <a:rPr lang="en-IN" sz="3200" dirty="0">
                <a:latin typeface="+mj-lt"/>
              </a:rPr>
              <a:t>:</a:t>
            </a:r>
          </a:p>
          <a:p>
            <a:r>
              <a:rPr lang="en-IN" sz="2400" dirty="0">
                <a:latin typeface="Segoe UI Semilight" panose="020B0402040204020203" pitchFamily="34" charset="0"/>
                <a:cs typeface="Segoe UI Semilight" panose="020B0402040204020203" pitchFamily="34" charset="0"/>
              </a:rPr>
              <a:t>Lets get into the Solution </a:t>
            </a:r>
            <a:endParaRPr lang="en-US" sz="3200" dirty="0">
              <a:latin typeface="Segoe UI Semilight" panose="020B0402040204020203" pitchFamily="34" charset="0"/>
              <a:cs typeface="Segoe UI Semilight" panose="020B0402040204020203" pitchFamily="34" charset="0"/>
            </a:endParaRPr>
          </a:p>
        </p:txBody>
      </p:sp>
      <p:pic>
        <p:nvPicPr>
          <p:cNvPr id="1032" name="Picture 8" descr="Thinking Or Problem Solving Business Concept. Stock Vector - Illustration  of cartoon, brainstorm: 91627476">
            <a:extLst>
              <a:ext uri="{FF2B5EF4-FFF2-40B4-BE49-F238E27FC236}">
                <a16:creationId xmlns:a16="http://schemas.microsoft.com/office/drawing/2014/main" id="{9136A4E9-34A3-42F4-8DC4-B3E0A8688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243" y="2030978"/>
            <a:ext cx="4574960" cy="372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5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D00A-13A4-495A-8D1C-06737FBE4D74}"/>
              </a:ext>
            </a:extLst>
          </p:cNvPr>
          <p:cNvSpPr>
            <a:spLocks noGrp="1"/>
          </p:cNvSpPr>
          <p:nvPr>
            <p:ph type="title"/>
          </p:nvPr>
        </p:nvSpPr>
        <p:spPr>
          <a:xfrm>
            <a:off x="685801" y="497150"/>
            <a:ext cx="6329779" cy="1322772"/>
          </a:xfrm>
        </p:spPr>
        <p:txBody>
          <a:bodyPr>
            <a:normAutofit fontScale="90000"/>
          </a:bodyPr>
          <a:lstStyle/>
          <a:p>
            <a:r>
              <a:rPr lang="en-US" dirty="0">
                <a:latin typeface="Algerian" panose="04020705040A02060702" pitchFamily="82" charset="0"/>
              </a:rPr>
              <a:t>Sign up and login procedure</a:t>
            </a:r>
            <a:br>
              <a:rPr lang="en-US" dirty="0">
                <a:latin typeface="Algerian" panose="04020705040A02060702" pitchFamily="82" charset="0"/>
              </a:rPr>
            </a:br>
            <a:br>
              <a:rPr lang="en-US" dirty="0">
                <a:latin typeface="Algerian" panose="04020705040A02060702" pitchFamily="82" charset="0"/>
              </a:rPr>
            </a:b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C974A2C8-D941-49F8-9D1D-55DCD519C8C7}"/>
              </a:ext>
            </a:extLst>
          </p:cNvPr>
          <p:cNvPicPr>
            <a:picLocks noGrp="1" noChangeAspect="1"/>
          </p:cNvPicPr>
          <p:nvPr>
            <p:ph idx="1"/>
          </p:nvPr>
        </p:nvPicPr>
        <p:blipFill rotWithShape="1">
          <a:blip r:embed="rId2"/>
          <a:srcRect b="40982"/>
          <a:stretch/>
        </p:blipFill>
        <p:spPr>
          <a:xfrm>
            <a:off x="5146397" y="1022298"/>
            <a:ext cx="6894244" cy="2294942"/>
          </a:xfrm>
        </p:spPr>
      </p:pic>
      <p:sp>
        <p:nvSpPr>
          <p:cNvPr id="6" name="TextBox 5">
            <a:extLst>
              <a:ext uri="{FF2B5EF4-FFF2-40B4-BE49-F238E27FC236}">
                <a16:creationId xmlns:a16="http://schemas.microsoft.com/office/drawing/2014/main" id="{1D3C0E94-7C05-4A97-9CD7-E72AD7477224}"/>
              </a:ext>
            </a:extLst>
          </p:cNvPr>
          <p:cNvSpPr txBox="1"/>
          <p:nvPr/>
        </p:nvSpPr>
        <p:spPr>
          <a:xfrm>
            <a:off x="304455" y="1305341"/>
            <a:ext cx="4704475" cy="424731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 Open Anaconda Prompt and install monkeylearn</a:t>
            </a:r>
          </a:p>
          <a:p>
            <a:r>
              <a:rPr lang="en-IN" dirty="0"/>
              <a:t>       Command : pip install monkeylearn</a:t>
            </a:r>
          </a:p>
          <a:p>
            <a:pPr marL="285750" indent="-285750">
              <a:buFont typeface="Arial" panose="020B0604020202020204" pitchFamily="34" charset="0"/>
              <a:buChar char="•"/>
            </a:pPr>
            <a:r>
              <a:rPr lang="en-IN" dirty="0">
                <a:hlinkClick r:id="rId3"/>
              </a:rPr>
              <a:t>https://monkeylearn.com/signup/</a:t>
            </a:r>
            <a:endParaRPr lang="en-IN" dirty="0"/>
          </a:p>
          <a:p>
            <a:r>
              <a:rPr lang="en-IN" dirty="0"/>
              <a:t>      Signup with your email_id</a:t>
            </a:r>
          </a:p>
          <a:p>
            <a:endParaRPr lang="en-IN" dirty="0"/>
          </a:p>
          <a:p>
            <a:pPr marL="285750" indent="-285750">
              <a:buFont typeface="Arial" panose="020B0604020202020204" pitchFamily="34" charset="0"/>
              <a:buChar char="•"/>
            </a:pPr>
            <a:r>
              <a:rPr lang="en-IN" dirty="0"/>
              <a:t>Now login into the account and you will be welcomed to the dashboard.</a:t>
            </a:r>
          </a:p>
          <a:p>
            <a:endParaRPr lang="en-IN" dirty="0"/>
          </a:p>
          <a:p>
            <a:endParaRPr lang="en-IN" dirty="0"/>
          </a:p>
          <a:p>
            <a:pPr marL="285750" indent="-285750">
              <a:buFont typeface="Arial" panose="020B0604020202020204" pitchFamily="34" charset="0"/>
              <a:buChar char="•"/>
            </a:pPr>
            <a:r>
              <a:rPr lang="en-IN" dirty="0"/>
              <a:t> Now copy  API key and Model ID provide in the page </a:t>
            </a:r>
          </a:p>
          <a:p>
            <a:endParaRPr lang="en-IN" dirty="0"/>
          </a:p>
          <a:p>
            <a:r>
              <a:rPr lang="en-IN" dirty="0"/>
              <a:t>       </a:t>
            </a:r>
          </a:p>
        </p:txBody>
      </p:sp>
      <p:pic>
        <p:nvPicPr>
          <p:cNvPr id="8" name="Picture 7">
            <a:extLst>
              <a:ext uri="{FF2B5EF4-FFF2-40B4-BE49-F238E27FC236}">
                <a16:creationId xmlns:a16="http://schemas.microsoft.com/office/drawing/2014/main" id="{964E0357-1426-4A66-A1FF-65F225B7D380}"/>
              </a:ext>
            </a:extLst>
          </p:cNvPr>
          <p:cNvPicPr>
            <a:picLocks noChangeAspect="1"/>
          </p:cNvPicPr>
          <p:nvPr/>
        </p:nvPicPr>
        <p:blipFill rotWithShape="1">
          <a:blip r:embed="rId4"/>
          <a:srcRect b="37027"/>
          <a:stretch/>
        </p:blipFill>
        <p:spPr>
          <a:xfrm>
            <a:off x="5131677" y="4146262"/>
            <a:ext cx="6923683" cy="2031800"/>
          </a:xfrm>
          <a:prstGeom prst="rect">
            <a:avLst/>
          </a:prstGeom>
        </p:spPr>
      </p:pic>
    </p:spTree>
    <p:extLst>
      <p:ext uri="{BB962C8B-B14F-4D97-AF65-F5344CB8AC3E}">
        <p14:creationId xmlns:p14="http://schemas.microsoft.com/office/powerpoint/2010/main" val="354454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710C-16CE-4C75-A7A4-EDBA3EF909FB}"/>
              </a:ext>
            </a:extLst>
          </p:cNvPr>
          <p:cNvSpPr>
            <a:spLocks noGrp="1"/>
          </p:cNvSpPr>
          <p:nvPr>
            <p:ph type="title"/>
          </p:nvPr>
        </p:nvSpPr>
        <p:spPr>
          <a:xfrm>
            <a:off x="675641" y="1913467"/>
            <a:ext cx="10131425" cy="1896533"/>
          </a:xfrm>
        </p:spPr>
        <p:txBody>
          <a:bodyPr>
            <a:normAutofit/>
          </a:bodyPr>
          <a:lstStyle/>
          <a:p>
            <a:pPr algn="ctr"/>
            <a:r>
              <a:rPr lang="en-US" sz="60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Segoe UI Semilight" panose="020B0402040204020203" pitchFamily="34" charset="0"/>
                <a:cs typeface="Segoe UI Semilight" panose="020B0402040204020203" pitchFamily="34" charset="0"/>
              </a:rPr>
              <a:t>BUILDING THE FLASK APP</a:t>
            </a:r>
          </a:p>
        </p:txBody>
      </p:sp>
    </p:spTree>
    <p:extLst>
      <p:ext uri="{BB962C8B-B14F-4D97-AF65-F5344CB8AC3E}">
        <p14:creationId xmlns:p14="http://schemas.microsoft.com/office/powerpoint/2010/main" val="40358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6FC9-86CC-4481-B79F-361AA81B381A}"/>
              </a:ext>
            </a:extLst>
          </p:cNvPr>
          <p:cNvSpPr>
            <a:spLocks noGrp="1"/>
          </p:cNvSpPr>
          <p:nvPr>
            <p:ph type="title"/>
          </p:nvPr>
        </p:nvSpPr>
        <p:spPr>
          <a:xfrm>
            <a:off x="504819" y="272086"/>
            <a:ext cx="6779826" cy="1902943"/>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IMPORTING LIBRARIES</a:t>
            </a:r>
            <a:br>
              <a:rPr lang="en-IN" b="1" spc="50" dirty="0">
                <a:ln w="9525" cmpd="sng">
                  <a:solidFill>
                    <a:schemeClr val="accent1"/>
                  </a:solidFill>
                  <a:prstDash val="solid"/>
                </a:ln>
                <a:solidFill>
                  <a:srgbClr val="70AD47">
                    <a:tint val="1000"/>
                  </a:srgbClr>
                </a:solidFill>
                <a:effectLst>
                  <a:glow rad="38100">
                    <a:schemeClr val="accent1">
                      <a:alpha val="40000"/>
                    </a:schemeClr>
                  </a:glow>
                </a:effectLst>
              </a:rPr>
            </a:br>
            <a:b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b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2" name="Picture 11">
            <a:extLst>
              <a:ext uri="{FF2B5EF4-FFF2-40B4-BE49-F238E27FC236}">
                <a16:creationId xmlns:a16="http://schemas.microsoft.com/office/drawing/2014/main" id="{4CB2C65A-1F47-4750-A31F-69D10A06E33E}"/>
              </a:ext>
            </a:extLst>
          </p:cNvPr>
          <p:cNvPicPr>
            <a:picLocks noChangeAspect="1"/>
          </p:cNvPicPr>
          <p:nvPr/>
        </p:nvPicPr>
        <p:blipFill rotWithShape="1">
          <a:blip r:embed="rId2"/>
          <a:srcRect l="8678" r="39985" b="61294"/>
          <a:stretch/>
        </p:blipFill>
        <p:spPr>
          <a:xfrm>
            <a:off x="210104" y="3968318"/>
            <a:ext cx="5885896" cy="2654423"/>
          </a:xfrm>
          <a:prstGeom prst="rect">
            <a:avLst/>
          </a:prstGeom>
        </p:spPr>
      </p:pic>
      <p:sp>
        <p:nvSpPr>
          <p:cNvPr id="13" name="TextBox 12">
            <a:extLst>
              <a:ext uri="{FF2B5EF4-FFF2-40B4-BE49-F238E27FC236}">
                <a16:creationId xmlns:a16="http://schemas.microsoft.com/office/drawing/2014/main" id="{F1F7023B-3305-4761-9237-DCCEC00A224D}"/>
              </a:ext>
            </a:extLst>
          </p:cNvPr>
          <p:cNvSpPr txBox="1"/>
          <p:nvPr/>
        </p:nvSpPr>
        <p:spPr>
          <a:xfrm>
            <a:off x="504819" y="865574"/>
            <a:ext cx="11040122"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Montserrat"/>
              </a:rPr>
              <a:t>Now, our API key is ready to be used and integrated with the app. </a:t>
            </a:r>
          </a:p>
          <a:p>
            <a:pPr marL="285750" indent="-285750">
              <a:buFont typeface="Arial" panose="020B0604020202020204" pitchFamily="34" charset="0"/>
              <a:buChar char="•"/>
            </a:pPr>
            <a:r>
              <a:rPr lang="en-US" b="0" i="0" dirty="0">
                <a:effectLst/>
                <a:latin typeface="Montserrat"/>
              </a:rPr>
              <a:t>Let’s start with building it.</a:t>
            </a:r>
          </a:p>
          <a:p>
            <a:endParaRPr lang="en-US" b="0" i="0" dirty="0">
              <a:effectLst/>
              <a:latin typeface="Montserrat"/>
            </a:endParaRPr>
          </a:p>
          <a:p>
            <a:pPr marL="285750" indent="-285750">
              <a:buFont typeface="Wingdings" panose="05000000000000000000" pitchFamily="2" charset="2"/>
              <a:buChar char="ü"/>
            </a:pPr>
            <a:r>
              <a:rPr lang="en-US" b="0" i="0" dirty="0">
                <a:effectLst/>
                <a:latin typeface="Montserrat"/>
              </a:rPr>
              <a:t>Import monkeylearn and </a:t>
            </a:r>
            <a:r>
              <a:rPr lang="en-US" dirty="0">
                <a:latin typeface="Montserrat"/>
              </a:rPr>
              <a:t> import the libraries and initiating flask app </a:t>
            </a:r>
          </a:p>
          <a:p>
            <a:endParaRPr lang="en-US" dirty="0">
              <a:latin typeface="Montserrat"/>
            </a:endParaRPr>
          </a:p>
          <a:p>
            <a:pPr marL="285750" indent="-285750">
              <a:buFont typeface="Wingdings" panose="05000000000000000000" pitchFamily="2" charset="2"/>
              <a:buChar char="§"/>
            </a:pPr>
            <a:r>
              <a:rPr lang="en-US" dirty="0">
                <a:latin typeface="Montserrat"/>
              </a:rPr>
              <a:t>  Flask: It is our framework which we are going to use to run/serve our application.</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IMPORTING LIBRARIES</a:t>
            </a:r>
            <a:endParaRPr lang="en-IN"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marL="285750" indent="-285750">
              <a:buFont typeface="Wingdings" panose="05000000000000000000" pitchFamily="2" charset="2"/>
              <a:buChar char="§"/>
            </a:pPr>
            <a:endParaRPr lang="en-US" dirty="0">
              <a:latin typeface="Montserrat"/>
            </a:endParaRPr>
          </a:p>
          <a:p>
            <a:r>
              <a:rPr lang="en-US" dirty="0"/>
              <a:t>   </a:t>
            </a:r>
          </a:p>
          <a:p>
            <a:pPr marL="285750" indent="-285750">
              <a:buFont typeface="Wingdings" panose="05000000000000000000" pitchFamily="2" charset="2"/>
              <a:buChar char="§"/>
            </a:pPr>
            <a:r>
              <a:rPr lang="en-US" dirty="0"/>
              <a:t>render_template: used for rendering the HTML pages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 : It is a regular expression which supports various things like Modifiers, Identifiers, and White space characters.</a:t>
            </a:r>
            <a:endParaRPr lang="en-IN" dirty="0"/>
          </a:p>
        </p:txBody>
      </p:sp>
      <p:sp>
        <p:nvSpPr>
          <p:cNvPr id="14" name="TextBox 13">
            <a:extLst>
              <a:ext uri="{FF2B5EF4-FFF2-40B4-BE49-F238E27FC236}">
                <a16:creationId xmlns:a16="http://schemas.microsoft.com/office/drawing/2014/main" id="{0DC7C837-F9CF-4233-97ED-D292956087C2}"/>
              </a:ext>
            </a:extLst>
          </p:cNvPr>
          <p:cNvSpPr txBox="1"/>
          <p:nvPr/>
        </p:nvSpPr>
        <p:spPr>
          <a:xfrm>
            <a:off x="6400800" y="4972363"/>
            <a:ext cx="5689600" cy="646331"/>
          </a:xfrm>
          <a:prstGeom prst="rect">
            <a:avLst/>
          </a:prstGeom>
          <a:noFill/>
        </p:spPr>
        <p:txBody>
          <a:bodyPr wrap="square" rtlCol="0">
            <a:spAutoFit/>
          </a:bodyPr>
          <a:lstStyle/>
          <a:p>
            <a:r>
              <a:rPr lang="en-US" dirty="0"/>
              <a:t>## app = Flask(__name__) &gt; It creates an instance saying that we are creating a flask app with the name “app”</a:t>
            </a:r>
            <a:endParaRPr lang="en-IN" dirty="0"/>
          </a:p>
        </p:txBody>
      </p:sp>
    </p:spTree>
    <p:extLst>
      <p:ext uri="{BB962C8B-B14F-4D97-AF65-F5344CB8AC3E}">
        <p14:creationId xmlns:p14="http://schemas.microsoft.com/office/powerpoint/2010/main" val="10299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B976-B797-498B-A235-7EEAE0A42B0E}"/>
              </a:ext>
            </a:extLst>
          </p:cNvPr>
          <p:cNvSpPr>
            <a:spLocks noGrp="1"/>
          </p:cNvSpPr>
          <p:nvPr>
            <p:ph type="title"/>
          </p:nvPr>
        </p:nvSpPr>
        <p:spPr>
          <a:xfrm>
            <a:off x="685802" y="609600"/>
            <a:ext cx="8857694" cy="1077157"/>
          </a:xfrm>
        </p:spPr>
        <p:txBody>
          <a:bodyPr>
            <a:normAutofit fontScale="90000"/>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t>CONFIGURE THE HOME PAGE AND EXTRACTOR</a:t>
            </a:r>
            <a:br>
              <a:rPr lang="en-US" b="1" dirty="0">
                <a:latin typeface="Segoe UI Semilight" panose="020B0402040204020203" pitchFamily="34" charset="0"/>
                <a:cs typeface="Segoe UI Semilight" panose="020B0402040204020203" pitchFamily="34" charset="0"/>
              </a:rPr>
            </a:br>
            <a:endParaRPr lang="en-IN" b="1" dirty="0">
              <a:latin typeface="Segoe UI Semilight" panose="020B0402040204020203" pitchFamily="34" charset="0"/>
              <a:cs typeface="Segoe UI Semilight" panose="020B0402040204020203" pitchFamily="34" charset="0"/>
            </a:endParaRPr>
          </a:p>
        </p:txBody>
      </p:sp>
      <p:pic>
        <p:nvPicPr>
          <p:cNvPr id="12" name="Picture 11">
            <a:extLst>
              <a:ext uri="{FF2B5EF4-FFF2-40B4-BE49-F238E27FC236}">
                <a16:creationId xmlns:a16="http://schemas.microsoft.com/office/drawing/2014/main" id="{18B9B77F-6642-4B1F-8D65-C68B84AD0FC2}"/>
              </a:ext>
            </a:extLst>
          </p:cNvPr>
          <p:cNvPicPr>
            <a:picLocks noChangeAspect="1"/>
          </p:cNvPicPr>
          <p:nvPr/>
        </p:nvPicPr>
        <p:blipFill>
          <a:blip r:embed="rId2"/>
          <a:stretch>
            <a:fillRect/>
          </a:stretch>
        </p:blipFill>
        <p:spPr>
          <a:xfrm>
            <a:off x="5968918" y="3779604"/>
            <a:ext cx="6120937" cy="2900016"/>
          </a:xfrm>
          <a:prstGeom prst="rect">
            <a:avLst/>
          </a:prstGeom>
        </p:spPr>
      </p:pic>
      <p:sp>
        <p:nvSpPr>
          <p:cNvPr id="13" name="TextBox 12">
            <a:extLst>
              <a:ext uri="{FF2B5EF4-FFF2-40B4-BE49-F238E27FC236}">
                <a16:creationId xmlns:a16="http://schemas.microsoft.com/office/drawing/2014/main" id="{DC3869C3-93C4-4DBD-98E8-DF71D4060F77}"/>
              </a:ext>
            </a:extLst>
          </p:cNvPr>
          <p:cNvSpPr txBox="1"/>
          <p:nvPr/>
        </p:nvSpPr>
        <p:spPr>
          <a:xfrm>
            <a:off x="685802" y="1601068"/>
            <a:ext cx="1032546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Use the templates to render the home page and when clicked on the extractor, load the page for the user to interact with the app and input the data.</a:t>
            </a:r>
          </a:p>
          <a:p>
            <a:endParaRPr lang="en-US" dirty="0"/>
          </a:p>
          <a:p>
            <a:endParaRPr lang="en-US" dirty="0"/>
          </a:p>
          <a:p>
            <a:endParaRPr lang="en-IN" dirty="0"/>
          </a:p>
        </p:txBody>
      </p:sp>
      <p:sp>
        <p:nvSpPr>
          <p:cNvPr id="14" name="TextBox 13">
            <a:extLst>
              <a:ext uri="{FF2B5EF4-FFF2-40B4-BE49-F238E27FC236}">
                <a16:creationId xmlns:a16="http://schemas.microsoft.com/office/drawing/2014/main" id="{E478E8A5-04C5-47F9-B346-A34E5AD1756A}"/>
              </a:ext>
            </a:extLst>
          </p:cNvPr>
          <p:cNvSpPr txBox="1"/>
          <p:nvPr/>
        </p:nvSpPr>
        <p:spPr>
          <a:xfrm>
            <a:off x="171318" y="4223487"/>
            <a:ext cx="5677218" cy="1477328"/>
          </a:xfrm>
          <a:prstGeom prst="rect">
            <a:avLst/>
          </a:prstGeom>
          <a:noFill/>
        </p:spPr>
        <p:txBody>
          <a:bodyPr wrap="square" rtlCol="0">
            <a:spAutoFit/>
          </a:bodyPr>
          <a:lstStyle/>
          <a:p>
            <a:r>
              <a:rPr lang="en-US" dirty="0"/>
              <a:t>&gt;@app.route('/') # app is routed with the URL '/’ –in the localhost:5000</a:t>
            </a:r>
          </a:p>
          <a:p>
            <a:endParaRPr lang="en-US" dirty="0"/>
          </a:p>
          <a:p>
            <a:r>
              <a:rPr lang="en-US" dirty="0"/>
              <a:t>&gt;@app.route(‘/extractor’)# app is routed with the URL ‘/extractor’ –in the  localhost:5000</a:t>
            </a:r>
            <a:endParaRPr lang="en-IN" dirty="0"/>
          </a:p>
        </p:txBody>
      </p:sp>
    </p:spTree>
    <p:extLst>
      <p:ext uri="{BB962C8B-B14F-4D97-AF65-F5344CB8AC3E}">
        <p14:creationId xmlns:p14="http://schemas.microsoft.com/office/powerpoint/2010/main" val="123181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4128-4CDA-4C85-9BF6-B48058DCAF26}"/>
              </a:ext>
            </a:extLst>
          </p:cNvPr>
          <p:cNvSpPr>
            <a:spLocks noGrp="1"/>
          </p:cNvSpPr>
          <p:nvPr>
            <p:ph type="title"/>
          </p:nvPr>
        </p:nvSpPr>
        <p:spPr>
          <a:xfrm>
            <a:off x="863354" y="409852"/>
            <a:ext cx="10131425" cy="1094913"/>
          </a:xfrm>
        </p:spPr>
        <p:txBody>
          <a:bodyPr>
            <a:normAutofit fontScale="90000"/>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t>CONFIGURE THE RESULTS PAGE</a:t>
            </a:r>
            <a:b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br>
            <a:endParaRPr lang="en-IN" dirty="0"/>
          </a:p>
        </p:txBody>
      </p:sp>
      <p:pic>
        <p:nvPicPr>
          <p:cNvPr id="5" name="Content Placeholder 4">
            <a:extLst>
              <a:ext uri="{FF2B5EF4-FFF2-40B4-BE49-F238E27FC236}">
                <a16:creationId xmlns:a16="http://schemas.microsoft.com/office/drawing/2014/main" id="{3DE63FF3-0550-4E8D-8733-F1D73E4414F7}"/>
              </a:ext>
            </a:extLst>
          </p:cNvPr>
          <p:cNvPicPr>
            <a:picLocks noGrp="1" noChangeAspect="1"/>
          </p:cNvPicPr>
          <p:nvPr>
            <p:ph idx="1"/>
          </p:nvPr>
        </p:nvPicPr>
        <p:blipFill>
          <a:blip r:embed="rId2"/>
          <a:stretch>
            <a:fillRect/>
          </a:stretch>
        </p:blipFill>
        <p:spPr>
          <a:xfrm>
            <a:off x="6782540" y="1137777"/>
            <a:ext cx="5297535" cy="5330562"/>
          </a:xfrm>
        </p:spPr>
      </p:pic>
      <p:sp>
        <p:nvSpPr>
          <p:cNvPr id="6" name="TextBox 5">
            <a:extLst>
              <a:ext uri="{FF2B5EF4-FFF2-40B4-BE49-F238E27FC236}">
                <a16:creationId xmlns:a16="http://schemas.microsoft.com/office/drawing/2014/main" id="{F9C6A53A-AB51-4DC7-8213-3F58C51D0CE2}"/>
              </a:ext>
            </a:extLst>
          </p:cNvPr>
          <p:cNvSpPr txBox="1"/>
          <p:nvPr/>
        </p:nvSpPr>
        <p:spPr>
          <a:xfrm>
            <a:off x="612559" y="1242873"/>
            <a:ext cx="3808521" cy="2862322"/>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t>Use your API Key and model id in define function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We have to call the function defined above to get the output. </a:t>
            </a:r>
          </a:p>
          <a:p>
            <a:endParaRPr lang="en-US" dirty="0"/>
          </a:p>
          <a:p>
            <a:pPr marL="285750" indent="-285750">
              <a:buFont typeface="Wingdings" panose="05000000000000000000" pitchFamily="2" charset="2"/>
              <a:buChar char="Ø"/>
            </a:pPr>
            <a:r>
              <a:rPr lang="en-US" dirty="0"/>
              <a:t>If the user chooses to provide their own text, then we have to do the pre-processing on the code as well</a:t>
            </a:r>
          </a:p>
        </p:txBody>
      </p:sp>
      <p:sp>
        <p:nvSpPr>
          <p:cNvPr id="7" name="TextBox 6">
            <a:extLst>
              <a:ext uri="{FF2B5EF4-FFF2-40B4-BE49-F238E27FC236}">
                <a16:creationId xmlns:a16="http://schemas.microsoft.com/office/drawing/2014/main" id="{14C4A5CF-6E07-4FF7-8452-56E79CCBF737}"/>
              </a:ext>
            </a:extLst>
          </p:cNvPr>
          <p:cNvSpPr txBox="1"/>
          <p:nvPr/>
        </p:nvSpPr>
        <p:spPr>
          <a:xfrm>
            <a:off x="863353" y="5131293"/>
            <a:ext cx="5413159" cy="646331"/>
          </a:xfrm>
          <a:prstGeom prst="rect">
            <a:avLst/>
          </a:prstGeom>
          <a:noFill/>
        </p:spPr>
        <p:txBody>
          <a:bodyPr wrap="square" rtlCol="0">
            <a:spAutoFit/>
          </a:bodyPr>
          <a:lstStyle/>
          <a:p>
            <a:r>
              <a:rPr lang="en-US" dirty="0"/>
              <a:t> &gt; </a:t>
            </a:r>
            <a:r>
              <a:rPr lang="en-US" dirty="0" err="1"/>
              <a:t>app.run</a:t>
            </a:r>
            <a:r>
              <a:rPr lang="en-US" dirty="0"/>
              <a:t>(debug = True) # your app runs in local host - localhost:5000</a:t>
            </a:r>
            <a:endParaRPr lang="en-IN" dirty="0"/>
          </a:p>
        </p:txBody>
      </p:sp>
    </p:spTree>
    <p:extLst>
      <p:ext uri="{BB962C8B-B14F-4D97-AF65-F5344CB8AC3E}">
        <p14:creationId xmlns:p14="http://schemas.microsoft.com/office/powerpoint/2010/main" val="25872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225</TotalTime>
  <Words>630</Words>
  <Application>Microsoft Office PowerPoint</Application>
  <PresentationFormat>Widescreen</PresentationFormat>
  <Paragraphs>70</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Calibri Light</vt:lpstr>
      <vt:lpstr>Castellar</vt:lpstr>
      <vt:lpstr>Montserrat</vt:lpstr>
      <vt:lpstr>Segoe UI Semilight</vt:lpstr>
      <vt:lpstr>Wingdings</vt:lpstr>
      <vt:lpstr>Celestial</vt:lpstr>
      <vt:lpstr>Keyword Extraction From The News Feed Or Blogposts With IBM Cloud </vt:lpstr>
      <vt:lpstr>PowerPoint Presentation</vt:lpstr>
      <vt:lpstr>Architecture </vt:lpstr>
      <vt:lpstr>Problem statement : </vt:lpstr>
      <vt:lpstr>Sign up and login procedure  </vt:lpstr>
      <vt:lpstr>BUILDING THE FLASK APP</vt:lpstr>
      <vt:lpstr>   IMPORTING LIBRARIES   </vt:lpstr>
      <vt:lpstr>CONFIGURE THE HOME PAGE AND EXTRACTOR </vt:lpstr>
      <vt:lpstr>CONFIGURE THE RESULTS PAGE </vt:lpstr>
      <vt:lpstr>EXCEUTION OF THE  CODE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Extraction From The News Feed Or Blogposts With IBM Cloud </dc:title>
  <dc:creator>T Sanjana</dc:creator>
  <cp:lastModifiedBy>T Sanjana</cp:lastModifiedBy>
  <cp:revision>18</cp:revision>
  <dcterms:created xsi:type="dcterms:W3CDTF">2021-06-03T13:09:37Z</dcterms:created>
  <dcterms:modified xsi:type="dcterms:W3CDTF">2021-06-03T16:55:11Z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