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1430000" cy="6445250"/>
  <p:notesSz cx="11430000" cy="64452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5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rgbClr val="96B7F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E0D6D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rgbClr val="96B7F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E0D6D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rgbClr val="96B7F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525"/>
            <a:ext cx="11430000" cy="6429375"/>
          </a:xfrm>
          <a:custGeom>
            <a:avLst/>
            <a:gdLst/>
            <a:ahLst/>
            <a:cxnLst/>
            <a:rect l="l" t="t" r="r" b="b"/>
            <a:pathLst>
              <a:path w="11430000" h="6429375">
                <a:moveTo>
                  <a:pt x="11430000" y="0"/>
                </a:moveTo>
                <a:lnTo>
                  <a:pt x="0" y="0"/>
                </a:lnTo>
                <a:lnTo>
                  <a:pt x="0" y="6429375"/>
                </a:lnTo>
                <a:lnTo>
                  <a:pt x="11430000" y="6429375"/>
                </a:lnTo>
                <a:lnTo>
                  <a:pt x="11430000" y="0"/>
                </a:lnTo>
                <a:close/>
              </a:path>
            </a:pathLst>
          </a:custGeom>
          <a:solidFill>
            <a:srgbClr val="07070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525"/>
            <a:ext cx="4286250" cy="642937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rgbClr val="96B7F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525"/>
            <a:ext cx="11430000" cy="6429375"/>
          </a:xfrm>
          <a:custGeom>
            <a:avLst/>
            <a:gdLst/>
            <a:ahLst/>
            <a:cxnLst/>
            <a:rect l="l" t="t" r="r" b="b"/>
            <a:pathLst>
              <a:path w="11430000" h="6429375">
                <a:moveTo>
                  <a:pt x="11430000" y="0"/>
                </a:moveTo>
                <a:lnTo>
                  <a:pt x="0" y="0"/>
                </a:lnTo>
                <a:lnTo>
                  <a:pt x="0" y="6429375"/>
                </a:lnTo>
                <a:lnTo>
                  <a:pt x="11430000" y="6429375"/>
                </a:lnTo>
                <a:lnTo>
                  <a:pt x="11430000" y="0"/>
                </a:lnTo>
                <a:close/>
              </a:path>
            </a:pathLst>
          </a:custGeom>
          <a:solidFill>
            <a:srgbClr val="0707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7466" y="904652"/>
            <a:ext cx="7008495" cy="909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rgbClr val="96B7F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7466" y="2580519"/>
            <a:ext cx="5904865" cy="1939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E0D6D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4400" y="1822496"/>
            <a:ext cx="6553200" cy="215764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ctr">
              <a:spcBef>
                <a:spcPts val="25"/>
              </a:spcBef>
            </a:pPr>
            <a:r>
              <a:rPr lang="en-IN" sz="3200" spc="-65" dirty="0">
                <a:solidFill>
                  <a:srgbClr val="F44343"/>
                </a:solidFill>
                <a:latin typeface="Constantia" panose="02030602050306030303" pitchFamily="18" charset="0"/>
              </a:rPr>
              <a:t>Sasken</a:t>
            </a:r>
            <a:r>
              <a:rPr lang="en-IN" sz="3200" spc="-105" dirty="0">
                <a:solidFill>
                  <a:srgbClr val="F44343"/>
                </a:solidFill>
                <a:latin typeface="Constantia" panose="02030602050306030303" pitchFamily="18" charset="0"/>
              </a:rPr>
              <a:t> </a:t>
            </a:r>
            <a:r>
              <a:rPr lang="en-IN" sz="3200" spc="-60" dirty="0">
                <a:solidFill>
                  <a:srgbClr val="F44343"/>
                </a:solidFill>
                <a:latin typeface="Constantia" panose="02030602050306030303" pitchFamily="18" charset="0"/>
              </a:rPr>
              <a:t>Summer</a:t>
            </a:r>
            <a:r>
              <a:rPr lang="en-IN" sz="3200" spc="-105" dirty="0">
                <a:solidFill>
                  <a:srgbClr val="F44343"/>
                </a:solidFill>
                <a:latin typeface="Constantia" panose="02030602050306030303" pitchFamily="18" charset="0"/>
              </a:rPr>
              <a:t> </a:t>
            </a:r>
            <a:r>
              <a:rPr lang="en-IN" sz="3200" spc="-50" dirty="0">
                <a:solidFill>
                  <a:srgbClr val="F44343"/>
                </a:solidFill>
                <a:latin typeface="Constantia" panose="02030602050306030303" pitchFamily="18" charset="0"/>
              </a:rPr>
              <a:t>Internship</a:t>
            </a:r>
            <a:r>
              <a:rPr lang="en-IN" sz="3200" spc="-105" dirty="0">
                <a:solidFill>
                  <a:srgbClr val="F44343"/>
                </a:solidFill>
                <a:latin typeface="Constantia" panose="02030602050306030303" pitchFamily="18" charset="0"/>
              </a:rPr>
              <a:t> </a:t>
            </a:r>
            <a:r>
              <a:rPr lang="en-IN" sz="3200" spc="-45" dirty="0">
                <a:solidFill>
                  <a:srgbClr val="F44343"/>
                </a:solidFill>
                <a:latin typeface="Constantia" panose="02030602050306030303" pitchFamily="18" charset="0"/>
              </a:rPr>
              <a:t>Program</a:t>
            </a:r>
            <a:r>
              <a:rPr lang="en-IN" sz="3200" spc="-105" dirty="0">
                <a:solidFill>
                  <a:srgbClr val="F44343"/>
                </a:solidFill>
                <a:latin typeface="Constantia" panose="02030602050306030303" pitchFamily="18" charset="0"/>
              </a:rPr>
              <a:t> </a:t>
            </a:r>
            <a:r>
              <a:rPr lang="en-IN" sz="3200" spc="-140" dirty="0">
                <a:solidFill>
                  <a:srgbClr val="F44343"/>
                </a:solidFill>
                <a:latin typeface="Constantia" panose="02030602050306030303" pitchFamily="18" charset="0"/>
              </a:rPr>
              <a:t>–</a:t>
            </a:r>
            <a:r>
              <a:rPr lang="en-IN" sz="3200" spc="-100" dirty="0">
                <a:solidFill>
                  <a:srgbClr val="F44343"/>
                </a:solidFill>
                <a:latin typeface="Constantia" panose="02030602050306030303" pitchFamily="18" charset="0"/>
              </a:rPr>
              <a:t> </a:t>
            </a:r>
            <a:r>
              <a:rPr lang="en-IN" sz="3200" spc="-25" dirty="0">
                <a:solidFill>
                  <a:srgbClr val="F44343"/>
                </a:solidFill>
                <a:latin typeface="Constantia" panose="02030602050306030303" pitchFamily="18" charset="0"/>
              </a:rPr>
              <a:t>2025</a:t>
            </a:r>
            <a:br>
              <a:rPr lang="en-IN" sz="3200" spc="-25" dirty="0">
                <a:solidFill>
                  <a:srgbClr val="F44343"/>
                </a:solidFill>
              </a:rPr>
            </a:br>
            <a:br>
              <a:rPr lang="en-IN" sz="3200" dirty="0"/>
            </a:br>
            <a:r>
              <a:rPr sz="2400" dirty="0">
                <a:latin typeface="Comic Sans MS" panose="030F0702030302020204" pitchFamily="66" charset="0"/>
              </a:rPr>
              <a:t>Secure</a:t>
            </a:r>
            <a:r>
              <a:rPr sz="2400" spc="-285" dirty="0">
                <a:latin typeface="Comic Sans MS" panose="030F0702030302020204" pitchFamily="66" charset="0"/>
              </a:rPr>
              <a:t> </a:t>
            </a:r>
            <a:r>
              <a:rPr sz="2400" spc="85" dirty="0">
                <a:latin typeface="Comic Sans MS" panose="030F0702030302020204" pitchFamily="66" charset="0"/>
              </a:rPr>
              <a:t>Chat</a:t>
            </a:r>
            <a:r>
              <a:rPr sz="2400" spc="-285" dirty="0">
                <a:latin typeface="Comic Sans MS" panose="030F0702030302020204" pitchFamily="66" charset="0"/>
              </a:rPr>
              <a:t> </a:t>
            </a:r>
            <a:r>
              <a:rPr sz="2400" dirty="0">
                <a:latin typeface="Comic Sans MS" panose="030F0702030302020204" pitchFamily="66" charset="0"/>
              </a:rPr>
              <a:t>System</a:t>
            </a:r>
            <a:r>
              <a:rPr sz="2400" spc="-280" dirty="0">
                <a:latin typeface="Comic Sans MS" panose="030F0702030302020204" pitchFamily="66" charset="0"/>
              </a:rPr>
              <a:t> </a:t>
            </a:r>
            <a:r>
              <a:rPr sz="2400" spc="65" dirty="0">
                <a:latin typeface="Comic Sans MS" panose="030F0702030302020204" pitchFamily="66" charset="0"/>
              </a:rPr>
              <a:t>using </a:t>
            </a:r>
            <a:r>
              <a:rPr sz="2400" spc="55" dirty="0">
                <a:latin typeface="Comic Sans MS" panose="030F0702030302020204" pitchFamily="66" charset="0"/>
              </a:rPr>
              <a:t>Mutual</a:t>
            </a:r>
            <a:r>
              <a:rPr sz="2400" spc="-375" dirty="0">
                <a:latin typeface="Comic Sans MS" panose="030F0702030302020204" pitchFamily="66" charset="0"/>
              </a:rPr>
              <a:t> </a:t>
            </a:r>
            <a:r>
              <a:rPr sz="2400" spc="-55" dirty="0">
                <a:latin typeface="Comic Sans MS" panose="030F0702030302020204" pitchFamily="66" charset="0"/>
              </a:rPr>
              <a:t>TLS</a:t>
            </a:r>
            <a:r>
              <a:rPr sz="2400" spc="-370" dirty="0">
                <a:latin typeface="Comic Sans MS" panose="030F0702030302020204" pitchFamily="66" charset="0"/>
              </a:rPr>
              <a:t> </a:t>
            </a:r>
            <a:r>
              <a:rPr sz="2400" spc="-10" dirty="0">
                <a:latin typeface="Comic Sans MS" panose="030F0702030302020204" pitchFamily="66" charset="0"/>
              </a:rPr>
              <a:t>(</a:t>
            </a:r>
            <a:r>
              <a:rPr sz="2400" spc="-10" dirty="0" err="1">
                <a:latin typeface="Comic Sans MS" panose="030F0702030302020204" pitchFamily="66" charset="0"/>
              </a:rPr>
              <a:t>mTLS</a:t>
            </a:r>
            <a:r>
              <a:rPr sz="2400" spc="-10" dirty="0">
                <a:latin typeface="Comic Sans MS" panose="030F0702030302020204" pitchFamily="66" charset="0"/>
              </a:rPr>
              <a:t>)</a:t>
            </a:r>
            <a:br>
              <a:rPr lang="en-US" sz="2000" spc="-10" dirty="0">
                <a:latin typeface="Comic Sans MS" panose="030F0702030302020204" pitchFamily="66" charset="0"/>
              </a:rPr>
            </a:br>
            <a:r>
              <a:rPr lang="en-IN" sz="2000" spc="-10" dirty="0">
                <a:solidFill>
                  <a:schemeClr val="bg1">
                    <a:lumMod val="65000"/>
                  </a:schemeClr>
                </a:solidFill>
                <a:latin typeface="Sitka Display Semibold" pitchFamily="2" charset="0"/>
              </a:rPr>
              <a:t>Team1, Project1</a:t>
            </a:r>
            <a:endParaRPr sz="2000" spc="-10" dirty="0">
              <a:solidFill>
                <a:schemeClr val="bg1">
                  <a:lumMod val="65000"/>
                </a:schemeClr>
              </a:solidFill>
              <a:latin typeface="Sitka Display Semibold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Project</a:t>
            </a:r>
            <a:r>
              <a:rPr spc="-380" dirty="0"/>
              <a:t> </a:t>
            </a:r>
            <a:r>
              <a:rPr spc="80" dirty="0"/>
              <a:t>Objective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19124" y="1790700"/>
            <a:ext cx="5019675" cy="1628775"/>
            <a:chOff x="619124" y="1790700"/>
            <a:chExt cx="5019675" cy="1628775"/>
          </a:xfrm>
        </p:grpSpPr>
        <p:sp>
          <p:nvSpPr>
            <p:cNvPr id="4" name="object 4"/>
            <p:cNvSpPr/>
            <p:nvPr/>
          </p:nvSpPr>
          <p:spPr>
            <a:xfrm>
              <a:off x="619112" y="2020150"/>
              <a:ext cx="5019675" cy="1399540"/>
            </a:xfrm>
            <a:custGeom>
              <a:avLst/>
              <a:gdLst/>
              <a:ahLst/>
              <a:cxnLst/>
              <a:rect l="l" t="t" r="r" b="b"/>
              <a:pathLst>
                <a:path w="5019675" h="1399539">
                  <a:moveTo>
                    <a:pt x="5019675" y="75361"/>
                  </a:moveTo>
                  <a:lnTo>
                    <a:pt x="5006848" y="33020"/>
                  </a:lnTo>
                  <a:lnTo>
                    <a:pt x="4972634" y="4965"/>
                  </a:lnTo>
                  <a:lnTo>
                    <a:pt x="4954244" y="0"/>
                  </a:lnTo>
                  <a:lnTo>
                    <a:pt x="4958346" y="1092"/>
                  </a:lnTo>
                  <a:lnTo>
                    <a:pt x="4972342" y="8826"/>
                  </a:lnTo>
                  <a:lnTo>
                    <a:pt x="4996269" y="46202"/>
                  </a:lnTo>
                  <a:lnTo>
                    <a:pt x="5000625" y="75361"/>
                  </a:lnTo>
                  <a:lnTo>
                    <a:pt x="5000625" y="1380286"/>
                  </a:lnTo>
                  <a:lnTo>
                    <a:pt x="4999672" y="1380286"/>
                  </a:lnTo>
                  <a:lnTo>
                    <a:pt x="19151" y="1380236"/>
                  </a:lnTo>
                  <a:lnTo>
                    <a:pt x="19050" y="75361"/>
                  </a:lnTo>
                  <a:lnTo>
                    <a:pt x="19329" y="67843"/>
                  </a:lnTo>
                  <a:lnTo>
                    <a:pt x="32004" y="27038"/>
                  </a:lnTo>
                  <a:lnTo>
                    <a:pt x="61341" y="1092"/>
                  </a:lnTo>
                  <a:lnTo>
                    <a:pt x="65443" y="0"/>
                  </a:lnTo>
                  <a:lnTo>
                    <a:pt x="61341" y="609"/>
                  </a:lnTo>
                  <a:lnTo>
                    <a:pt x="22326" y="21475"/>
                  </a:lnTo>
                  <a:lnTo>
                    <a:pt x="1460" y="60490"/>
                  </a:lnTo>
                  <a:lnTo>
                    <a:pt x="0" y="75361"/>
                  </a:lnTo>
                  <a:lnTo>
                    <a:pt x="0" y="1385303"/>
                  </a:lnTo>
                  <a:lnTo>
                    <a:pt x="1892" y="1389875"/>
                  </a:lnTo>
                  <a:lnTo>
                    <a:pt x="5676" y="1393659"/>
                  </a:lnTo>
                  <a:lnTo>
                    <a:pt x="9461" y="1397444"/>
                  </a:lnTo>
                  <a:lnTo>
                    <a:pt x="14033" y="1399336"/>
                  </a:lnTo>
                  <a:lnTo>
                    <a:pt x="5005641" y="1399336"/>
                  </a:lnTo>
                  <a:lnTo>
                    <a:pt x="5010213" y="1397444"/>
                  </a:lnTo>
                  <a:lnTo>
                    <a:pt x="5013528" y="1394129"/>
                  </a:lnTo>
                  <a:lnTo>
                    <a:pt x="5013998" y="1393659"/>
                  </a:lnTo>
                  <a:lnTo>
                    <a:pt x="5017782" y="1389875"/>
                  </a:lnTo>
                  <a:lnTo>
                    <a:pt x="5019675" y="1385303"/>
                  </a:lnTo>
                  <a:lnTo>
                    <a:pt x="5019675" y="75361"/>
                  </a:lnTo>
                  <a:close/>
                </a:path>
              </a:pathLst>
            </a:custGeom>
            <a:solidFill>
              <a:srgbClr val="3F3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9124" y="1790700"/>
              <a:ext cx="5019674" cy="4667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34525" y="1951596"/>
              <a:ext cx="186067" cy="14996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81447" y="2384361"/>
            <a:ext cx="4415790" cy="8407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dirty="0">
                <a:solidFill>
                  <a:srgbClr val="E0D6DE"/>
                </a:solidFill>
                <a:latin typeface="Verdana"/>
                <a:cs typeface="Verdana"/>
              </a:rPr>
              <a:t>Real-time</a:t>
            </a:r>
            <a:r>
              <a:rPr sz="1500" spc="-1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500" spc="50" dirty="0">
                <a:solidFill>
                  <a:srgbClr val="E0D6DE"/>
                </a:solidFill>
                <a:latin typeface="Verdana"/>
                <a:cs typeface="Verdana"/>
              </a:rPr>
              <a:t>Chat</a:t>
            </a:r>
            <a:r>
              <a:rPr sz="1500" spc="-10" dirty="0">
                <a:solidFill>
                  <a:srgbClr val="E0D6DE"/>
                </a:solidFill>
                <a:latin typeface="Verdana"/>
                <a:cs typeface="Verdana"/>
              </a:rPr>
              <a:t> System</a:t>
            </a:r>
            <a:endParaRPr sz="1500">
              <a:latin typeface="Verdana"/>
              <a:cs typeface="Verdana"/>
            </a:endParaRPr>
          </a:p>
          <a:p>
            <a:pPr marL="12700" marR="5080">
              <a:lnSpc>
                <a:spcPct val="135400"/>
              </a:lnSpc>
              <a:spcBef>
                <a:spcPts val="690"/>
              </a:spcBef>
            </a:pPr>
            <a:r>
              <a:rPr sz="1200" spc="-45" dirty="0">
                <a:solidFill>
                  <a:srgbClr val="E0D6DE"/>
                </a:solidFill>
                <a:latin typeface="Verdana"/>
                <a:cs typeface="Verdana"/>
              </a:rPr>
              <a:t>Develop</a:t>
            </a:r>
            <a:r>
              <a:rPr sz="1200" spc="-10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E0D6DE"/>
                </a:solidFill>
                <a:latin typeface="Verdana"/>
                <a:cs typeface="Verdana"/>
              </a:rPr>
              <a:t>a</a:t>
            </a:r>
            <a:r>
              <a:rPr sz="1200" spc="-10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E0D6DE"/>
                </a:solidFill>
                <a:latin typeface="Verdana"/>
                <a:cs typeface="Verdana"/>
              </a:rPr>
              <a:t>fully</a:t>
            </a:r>
            <a:r>
              <a:rPr sz="1200" spc="-10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functional,</a:t>
            </a:r>
            <a:r>
              <a:rPr sz="1200" spc="-10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E0D6DE"/>
                </a:solidFill>
                <a:latin typeface="Verdana"/>
                <a:cs typeface="Verdana"/>
              </a:rPr>
              <a:t>real-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time</a:t>
            </a:r>
            <a:r>
              <a:rPr sz="1200" spc="-10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E0D6DE"/>
                </a:solidFill>
                <a:latin typeface="Verdana"/>
                <a:cs typeface="Verdana"/>
              </a:rPr>
              <a:t>secure</a:t>
            </a:r>
            <a:r>
              <a:rPr sz="1200" spc="-10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chat</a:t>
            </a:r>
            <a:r>
              <a:rPr sz="1200" spc="-9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E0D6DE"/>
                </a:solidFill>
                <a:latin typeface="Verdana"/>
                <a:cs typeface="Verdana"/>
              </a:rPr>
              <a:t>system</a:t>
            </a:r>
            <a:r>
              <a:rPr sz="1200" spc="-10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using </a:t>
            </a:r>
            <a:r>
              <a:rPr sz="1200" spc="-210" dirty="0">
                <a:solidFill>
                  <a:srgbClr val="E0D6DE"/>
                </a:solidFill>
                <a:latin typeface="Verdana"/>
                <a:cs typeface="Verdana"/>
              </a:rPr>
              <a:t>C++,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designed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for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E0D6DE"/>
                </a:solidFill>
                <a:latin typeface="Verdana"/>
                <a:cs typeface="Verdana"/>
              </a:rPr>
              <a:t>efficient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and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E0D6DE"/>
                </a:solidFill>
                <a:latin typeface="Verdana"/>
                <a:cs typeface="Verdana"/>
              </a:rPr>
              <a:t>responsive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communication.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91199" y="1790700"/>
            <a:ext cx="5019675" cy="1628775"/>
            <a:chOff x="5791199" y="1790700"/>
            <a:chExt cx="5019675" cy="1628775"/>
          </a:xfrm>
        </p:grpSpPr>
        <p:sp>
          <p:nvSpPr>
            <p:cNvPr id="9" name="object 9"/>
            <p:cNvSpPr/>
            <p:nvPr/>
          </p:nvSpPr>
          <p:spPr>
            <a:xfrm>
              <a:off x="5791187" y="2020150"/>
              <a:ext cx="5019675" cy="1399540"/>
            </a:xfrm>
            <a:custGeom>
              <a:avLst/>
              <a:gdLst/>
              <a:ahLst/>
              <a:cxnLst/>
              <a:rect l="l" t="t" r="r" b="b"/>
              <a:pathLst>
                <a:path w="5019675" h="1399539">
                  <a:moveTo>
                    <a:pt x="5019675" y="75361"/>
                  </a:moveTo>
                  <a:lnTo>
                    <a:pt x="5006848" y="33020"/>
                  </a:lnTo>
                  <a:lnTo>
                    <a:pt x="4972634" y="4965"/>
                  </a:lnTo>
                  <a:lnTo>
                    <a:pt x="4954232" y="0"/>
                  </a:lnTo>
                  <a:lnTo>
                    <a:pt x="4958346" y="1092"/>
                  </a:lnTo>
                  <a:lnTo>
                    <a:pt x="4972342" y="8826"/>
                  </a:lnTo>
                  <a:lnTo>
                    <a:pt x="4996269" y="46202"/>
                  </a:lnTo>
                  <a:lnTo>
                    <a:pt x="5000625" y="75361"/>
                  </a:lnTo>
                  <a:lnTo>
                    <a:pt x="5000625" y="1380286"/>
                  </a:lnTo>
                  <a:lnTo>
                    <a:pt x="4999672" y="1380286"/>
                  </a:lnTo>
                  <a:lnTo>
                    <a:pt x="19151" y="1380236"/>
                  </a:lnTo>
                  <a:lnTo>
                    <a:pt x="19050" y="75361"/>
                  </a:lnTo>
                  <a:lnTo>
                    <a:pt x="19329" y="67843"/>
                  </a:lnTo>
                  <a:lnTo>
                    <a:pt x="32004" y="27038"/>
                  </a:lnTo>
                  <a:lnTo>
                    <a:pt x="61328" y="1092"/>
                  </a:lnTo>
                  <a:lnTo>
                    <a:pt x="65443" y="0"/>
                  </a:lnTo>
                  <a:lnTo>
                    <a:pt x="61341" y="609"/>
                  </a:lnTo>
                  <a:lnTo>
                    <a:pt x="22313" y="21475"/>
                  </a:lnTo>
                  <a:lnTo>
                    <a:pt x="1460" y="60490"/>
                  </a:lnTo>
                  <a:lnTo>
                    <a:pt x="0" y="75361"/>
                  </a:lnTo>
                  <a:lnTo>
                    <a:pt x="0" y="1385303"/>
                  </a:lnTo>
                  <a:lnTo>
                    <a:pt x="1892" y="1389875"/>
                  </a:lnTo>
                  <a:lnTo>
                    <a:pt x="5676" y="1393659"/>
                  </a:lnTo>
                  <a:lnTo>
                    <a:pt x="9461" y="1397444"/>
                  </a:lnTo>
                  <a:lnTo>
                    <a:pt x="14033" y="1399336"/>
                  </a:lnTo>
                  <a:lnTo>
                    <a:pt x="5005641" y="1399336"/>
                  </a:lnTo>
                  <a:lnTo>
                    <a:pt x="5010213" y="1397444"/>
                  </a:lnTo>
                  <a:lnTo>
                    <a:pt x="5013528" y="1394129"/>
                  </a:lnTo>
                  <a:lnTo>
                    <a:pt x="5013998" y="1393659"/>
                  </a:lnTo>
                  <a:lnTo>
                    <a:pt x="5017782" y="1389875"/>
                  </a:lnTo>
                  <a:lnTo>
                    <a:pt x="5019675" y="1385303"/>
                  </a:lnTo>
                  <a:lnTo>
                    <a:pt x="5019675" y="75361"/>
                  </a:lnTo>
                  <a:close/>
                </a:path>
              </a:pathLst>
            </a:custGeom>
            <a:solidFill>
              <a:srgbClr val="3F3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91199" y="1790700"/>
              <a:ext cx="5019674" cy="4667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18233" y="1933574"/>
              <a:ext cx="162775" cy="18604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953671" y="2384361"/>
            <a:ext cx="4589780" cy="8407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spc="-10" dirty="0">
                <a:solidFill>
                  <a:srgbClr val="E0D6DE"/>
                </a:solidFill>
                <a:latin typeface="Verdana"/>
                <a:cs typeface="Verdana"/>
              </a:rPr>
              <a:t>mTLS</a:t>
            </a:r>
            <a:r>
              <a:rPr sz="1500" spc="-16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E0D6DE"/>
                </a:solidFill>
                <a:latin typeface="Verdana"/>
                <a:cs typeface="Verdana"/>
              </a:rPr>
              <a:t>Implementation</a:t>
            </a:r>
            <a:endParaRPr sz="1500">
              <a:latin typeface="Verdana"/>
              <a:cs typeface="Verdana"/>
            </a:endParaRPr>
          </a:p>
          <a:p>
            <a:pPr marL="12700" marR="5080">
              <a:lnSpc>
                <a:spcPct val="135400"/>
              </a:lnSpc>
              <a:spcBef>
                <a:spcPts val="690"/>
              </a:spcBef>
            </a:pPr>
            <a:r>
              <a:rPr sz="1200" spc="-75" dirty="0">
                <a:solidFill>
                  <a:srgbClr val="E0D6DE"/>
                </a:solidFill>
                <a:latin typeface="Verdana"/>
                <a:cs typeface="Verdana"/>
              </a:rPr>
              <a:t>Integrate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E0D6DE"/>
                </a:solidFill>
                <a:latin typeface="Verdana"/>
                <a:cs typeface="Verdana"/>
              </a:rPr>
              <a:t>Mutual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E0D6DE"/>
                </a:solidFill>
                <a:latin typeface="Verdana"/>
                <a:cs typeface="Verdana"/>
              </a:rPr>
              <a:t>TLS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E0D6DE"/>
                </a:solidFill>
                <a:latin typeface="Verdana"/>
                <a:cs typeface="Verdana"/>
              </a:rPr>
              <a:t>(mTLS)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E0D6DE"/>
                </a:solidFill>
                <a:latin typeface="Verdana"/>
                <a:cs typeface="Verdana"/>
              </a:rPr>
              <a:t>using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E0D6DE"/>
                </a:solidFill>
                <a:latin typeface="Verdana"/>
                <a:cs typeface="Verdana"/>
              </a:rPr>
              <a:t>OpenSSL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E0D6DE"/>
                </a:solidFill>
                <a:latin typeface="Verdana"/>
                <a:cs typeface="Verdana"/>
              </a:rPr>
              <a:t>to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establish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secure,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authenticated</a:t>
            </a:r>
            <a:r>
              <a:rPr sz="1200" spc="-9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E0D6DE"/>
                </a:solidFill>
                <a:latin typeface="Verdana"/>
                <a:cs typeface="Verdana"/>
              </a:rPr>
              <a:t>connections</a:t>
            </a:r>
            <a:r>
              <a:rPr sz="1200" spc="-8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between</a:t>
            </a:r>
            <a:r>
              <a:rPr sz="1200" spc="-8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chat</a:t>
            </a:r>
            <a:r>
              <a:rPr sz="1200" spc="-9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participants.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19124" y="3571875"/>
            <a:ext cx="5019675" cy="1876425"/>
            <a:chOff x="619124" y="3571875"/>
            <a:chExt cx="5019675" cy="1876425"/>
          </a:xfrm>
        </p:grpSpPr>
        <p:sp>
          <p:nvSpPr>
            <p:cNvPr id="14" name="object 14"/>
            <p:cNvSpPr/>
            <p:nvPr/>
          </p:nvSpPr>
          <p:spPr>
            <a:xfrm>
              <a:off x="619112" y="3801325"/>
              <a:ext cx="5019675" cy="1647189"/>
            </a:xfrm>
            <a:custGeom>
              <a:avLst/>
              <a:gdLst/>
              <a:ahLst/>
              <a:cxnLst/>
              <a:rect l="l" t="t" r="r" b="b"/>
              <a:pathLst>
                <a:path w="5019675" h="1647189">
                  <a:moveTo>
                    <a:pt x="5019675" y="75361"/>
                  </a:moveTo>
                  <a:lnTo>
                    <a:pt x="5006848" y="33020"/>
                  </a:lnTo>
                  <a:lnTo>
                    <a:pt x="4972634" y="4965"/>
                  </a:lnTo>
                  <a:lnTo>
                    <a:pt x="4954244" y="0"/>
                  </a:lnTo>
                  <a:lnTo>
                    <a:pt x="4958346" y="1092"/>
                  </a:lnTo>
                  <a:lnTo>
                    <a:pt x="4972342" y="8826"/>
                  </a:lnTo>
                  <a:lnTo>
                    <a:pt x="4996269" y="46202"/>
                  </a:lnTo>
                  <a:lnTo>
                    <a:pt x="5000625" y="75361"/>
                  </a:lnTo>
                  <a:lnTo>
                    <a:pt x="5000625" y="1627936"/>
                  </a:lnTo>
                  <a:lnTo>
                    <a:pt x="4999672" y="1627936"/>
                  </a:lnTo>
                  <a:lnTo>
                    <a:pt x="19151" y="1627886"/>
                  </a:lnTo>
                  <a:lnTo>
                    <a:pt x="19050" y="75361"/>
                  </a:lnTo>
                  <a:lnTo>
                    <a:pt x="19329" y="67843"/>
                  </a:lnTo>
                  <a:lnTo>
                    <a:pt x="32004" y="27038"/>
                  </a:lnTo>
                  <a:lnTo>
                    <a:pt x="61341" y="1092"/>
                  </a:lnTo>
                  <a:lnTo>
                    <a:pt x="65443" y="0"/>
                  </a:lnTo>
                  <a:lnTo>
                    <a:pt x="61341" y="609"/>
                  </a:lnTo>
                  <a:lnTo>
                    <a:pt x="22326" y="21475"/>
                  </a:lnTo>
                  <a:lnTo>
                    <a:pt x="1460" y="60490"/>
                  </a:lnTo>
                  <a:lnTo>
                    <a:pt x="0" y="75361"/>
                  </a:lnTo>
                  <a:lnTo>
                    <a:pt x="0" y="1632953"/>
                  </a:lnTo>
                  <a:lnTo>
                    <a:pt x="1892" y="1637512"/>
                  </a:lnTo>
                  <a:lnTo>
                    <a:pt x="5676" y="1641297"/>
                  </a:lnTo>
                  <a:lnTo>
                    <a:pt x="6159" y="1641779"/>
                  </a:lnTo>
                  <a:lnTo>
                    <a:pt x="9461" y="1645081"/>
                  </a:lnTo>
                  <a:lnTo>
                    <a:pt x="14033" y="1646986"/>
                  </a:lnTo>
                  <a:lnTo>
                    <a:pt x="5005641" y="1646986"/>
                  </a:lnTo>
                  <a:lnTo>
                    <a:pt x="5010213" y="1645081"/>
                  </a:lnTo>
                  <a:lnTo>
                    <a:pt x="5013515" y="1641779"/>
                  </a:lnTo>
                  <a:lnTo>
                    <a:pt x="5013998" y="1641297"/>
                  </a:lnTo>
                  <a:lnTo>
                    <a:pt x="5017782" y="1637512"/>
                  </a:lnTo>
                  <a:lnTo>
                    <a:pt x="5019675" y="1632953"/>
                  </a:lnTo>
                  <a:lnTo>
                    <a:pt x="5019675" y="75361"/>
                  </a:lnTo>
                  <a:close/>
                </a:path>
              </a:pathLst>
            </a:custGeom>
            <a:solidFill>
              <a:srgbClr val="3F3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9124" y="3571875"/>
              <a:ext cx="5019674" cy="4667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33979" y="3704716"/>
              <a:ext cx="187151" cy="18712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781447" y="4165536"/>
            <a:ext cx="4601845" cy="1088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spc="50" dirty="0">
                <a:solidFill>
                  <a:srgbClr val="E0D6DE"/>
                </a:solidFill>
                <a:latin typeface="Verdana"/>
                <a:cs typeface="Verdana"/>
              </a:rPr>
              <a:t>Bi-directional</a:t>
            </a:r>
            <a:r>
              <a:rPr sz="1500" spc="-13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500" spc="40" dirty="0">
                <a:solidFill>
                  <a:srgbClr val="E0D6DE"/>
                </a:solidFill>
                <a:latin typeface="Verdana"/>
                <a:cs typeface="Verdana"/>
              </a:rPr>
              <a:t>Authentication</a:t>
            </a:r>
            <a:endParaRPr sz="1500">
              <a:latin typeface="Verdana"/>
              <a:cs typeface="Verdana"/>
            </a:endParaRPr>
          </a:p>
          <a:p>
            <a:pPr marL="12700" marR="5080">
              <a:lnSpc>
                <a:spcPct val="135400"/>
              </a:lnSpc>
              <a:spcBef>
                <a:spcPts val="690"/>
              </a:spcBef>
            </a:pPr>
            <a:r>
              <a:rPr sz="1200" spc="-55" dirty="0">
                <a:solidFill>
                  <a:srgbClr val="E0D6DE"/>
                </a:solidFill>
                <a:latin typeface="Verdana"/>
                <a:cs typeface="Verdana"/>
              </a:rPr>
              <a:t>Ensure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E0D6DE"/>
                </a:solidFill>
                <a:latin typeface="Verdana"/>
                <a:cs typeface="Verdana"/>
              </a:rPr>
              <a:t>both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the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E0D6DE"/>
                </a:solidFill>
                <a:latin typeface="Verdana"/>
                <a:cs typeface="Verdana"/>
              </a:rPr>
              <a:t>client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and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E0D6DE"/>
                </a:solidFill>
                <a:latin typeface="Verdana"/>
                <a:cs typeface="Verdana"/>
              </a:rPr>
              <a:t>server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E0D6DE"/>
                </a:solidFill>
                <a:latin typeface="Verdana"/>
                <a:cs typeface="Verdana"/>
              </a:rPr>
              <a:t>verify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E0D6DE"/>
                </a:solidFill>
                <a:latin typeface="Verdana"/>
                <a:cs typeface="Verdana"/>
              </a:rPr>
              <a:t>each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E0D6DE"/>
                </a:solidFill>
                <a:latin typeface="Verdana"/>
                <a:cs typeface="Verdana"/>
              </a:rPr>
              <a:t>other's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identity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through</a:t>
            </a:r>
            <a:r>
              <a:rPr sz="1200" spc="-8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E0D6DE"/>
                </a:solidFill>
                <a:latin typeface="Verdana"/>
                <a:cs typeface="Verdana"/>
              </a:rPr>
              <a:t>digital</a:t>
            </a:r>
            <a:r>
              <a:rPr sz="1200" spc="-8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E0D6DE"/>
                </a:solidFill>
                <a:latin typeface="Verdana"/>
                <a:cs typeface="Verdana"/>
              </a:rPr>
              <a:t>certificates,</a:t>
            </a:r>
            <a:r>
              <a:rPr sz="1200" spc="-8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E0D6DE"/>
                </a:solidFill>
                <a:latin typeface="Verdana"/>
                <a:cs typeface="Verdana"/>
              </a:rPr>
              <a:t>preventing</a:t>
            </a:r>
            <a:r>
              <a:rPr sz="1200" spc="-8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unauthorized</a:t>
            </a:r>
            <a:r>
              <a:rPr sz="1200" spc="-8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E0D6DE"/>
                </a:solidFill>
                <a:latin typeface="Verdana"/>
                <a:cs typeface="Verdana"/>
              </a:rPr>
              <a:t>access</a:t>
            </a:r>
            <a:r>
              <a:rPr sz="1200" spc="-8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E0D6DE"/>
                </a:solidFill>
                <a:latin typeface="Verdana"/>
                <a:cs typeface="Verdana"/>
              </a:rPr>
              <a:t>and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impersonation.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791199" y="3571875"/>
            <a:ext cx="5019675" cy="1876425"/>
            <a:chOff x="5791199" y="3571875"/>
            <a:chExt cx="5019675" cy="1876425"/>
          </a:xfrm>
        </p:grpSpPr>
        <p:sp>
          <p:nvSpPr>
            <p:cNvPr id="19" name="object 19"/>
            <p:cNvSpPr/>
            <p:nvPr/>
          </p:nvSpPr>
          <p:spPr>
            <a:xfrm>
              <a:off x="5791187" y="3801325"/>
              <a:ext cx="5019675" cy="1647189"/>
            </a:xfrm>
            <a:custGeom>
              <a:avLst/>
              <a:gdLst/>
              <a:ahLst/>
              <a:cxnLst/>
              <a:rect l="l" t="t" r="r" b="b"/>
              <a:pathLst>
                <a:path w="5019675" h="1647189">
                  <a:moveTo>
                    <a:pt x="5019675" y="75361"/>
                  </a:moveTo>
                  <a:lnTo>
                    <a:pt x="5006848" y="33020"/>
                  </a:lnTo>
                  <a:lnTo>
                    <a:pt x="4972634" y="4965"/>
                  </a:lnTo>
                  <a:lnTo>
                    <a:pt x="4954232" y="0"/>
                  </a:lnTo>
                  <a:lnTo>
                    <a:pt x="4958346" y="1092"/>
                  </a:lnTo>
                  <a:lnTo>
                    <a:pt x="4972342" y="8826"/>
                  </a:lnTo>
                  <a:lnTo>
                    <a:pt x="4996269" y="46202"/>
                  </a:lnTo>
                  <a:lnTo>
                    <a:pt x="5000625" y="75361"/>
                  </a:lnTo>
                  <a:lnTo>
                    <a:pt x="5000625" y="1627936"/>
                  </a:lnTo>
                  <a:lnTo>
                    <a:pt x="4999672" y="1627936"/>
                  </a:lnTo>
                  <a:lnTo>
                    <a:pt x="19151" y="1627886"/>
                  </a:lnTo>
                  <a:lnTo>
                    <a:pt x="19050" y="75361"/>
                  </a:lnTo>
                  <a:lnTo>
                    <a:pt x="19329" y="67843"/>
                  </a:lnTo>
                  <a:lnTo>
                    <a:pt x="32004" y="27038"/>
                  </a:lnTo>
                  <a:lnTo>
                    <a:pt x="61328" y="1092"/>
                  </a:lnTo>
                  <a:lnTo>
                    <a:pt x="65443" y="0"/>
                  </a:lnTo>
                  <a:lnTo>
                    <a:pt x="61341" y="609"/>
                  </a:lnTo>
                  <a:lnTo>
                    <a:pt x="22313" y="21475"/>
                  </a:lnTo>
                  <a:lnTo>
                    <a:pt x="1460" y="60490"/>
                  </a:lnTo>
                  <a:lnTo>
                    <a:pt x="0" y="75361"/>
                  </a:lnTo>
                  <a:lnTo>
                    <a:pt x="0" y="1632953"/>
                  </a:lnTo>
                  <a:lnTo>
                    <a:pt x="1892" y="1637512"/>
                  </a:lnTo>
                  <a:lnTo>
                    <a:pt x="6159" y="1641779"/>
                  </a:lnTo>
                  <a:lnTo>
                    <a:pt x="9461" y="1645081"/>
                  </a:lnTo>
                  <a:lnTo>
                    <a:pt x="14033" y="1646986"/>
                  </a:lnTo>
                  <a:lnTo>
                    <a:pt x="5005641" y="1646986"/>
                  </a:lnTo>
                  <a:lnTo>
                    <a:pt x="5010213" y="1645081"/>
                  </a:lnTo>
                  <a:lnTo>
                    <a:pt x="5013515" y="1641779"/>
                  </a:lnTo>
                  <a:lnTo>
                    <a:pt x="5013998" y="1641297"/>
                  </a:lnTo>
                  <a:lnTo>
                    <a:pt x="5017782" y="1637512"/>
                  </a:lnTo>
                  <a:lnTo>
                    <a:pt x="5019675" y="1632953"/>
                  </a:lnTo>
                  <a:lnTo>
                    <a:pt x="5019675" y="75361"/>
                  </a:lnTo>
                  <a:close/>
                </a:path>
              </a:pathLst>
            </a:custGeom>
            <a:solidFill>
              <a:srgbClr val="3F3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91199" y="3571875"/>
              <a:ext cx="5019674" cy="46672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17687" y="3739565"/>
              <a:ext cx="163868" cy="111544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5953671" y="4165536"/>
            <a:ext cx="4479290" cy="1088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dirty="0">
                <a:solidFill>
                  <a:srgbClr val="E0D6DE"/>
                </a:solidFill>
                <a:latin typeface="Verdana"/>
                <a:cs typeface="Verdana"/>
              </a:rPr>
              <a:t>Secure</a:t>
            </a:r>
            <a:r>
              <a:rPr sz="1500" spc="1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500" spc="45" dirty="0">
                <a:solidFill>
                  <a:srgbClr val="E0D6DE"/>
                </a:solidFill>
                <a:latin typeface="Verdana"/>
                <a:cs typeface="Verdana"/>
              </a:rPr>
              <a:t>Operations</a:t>
            </a:r>
            <a:endParaRPr sz="1500">
              <a:latin typeface="Verdana"/>
              <a:cs typeface="Verdana"/>
            </a:endParaRPr>
          </a:p>
          <a:p>
            <a:pPr marL="12700" marR="5080">
              <a:lnSpc>
                <a:spcPct val="135400"/>
              </a:lnSpc>
              <a:spcBef>
                <a:spcPts val="690"/>
              </a:spcBef>
            </a:pPr>
            <a:r>
              <a:rPr sz="1200" spc="-60" dirty="0">
                <a:solidFill>
                  <a:srgbClr val="E0D6DE"/>
                </a:solidFill>
                <a:latin typeface="Verdana"/>
                <a:cs typeface="Verdana"/>
              </a:rPr>
              <a:t>Demonstrate</a:t>
            </a:r>
            <a:r>
              <a:rPr sz="1200" spc="-7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E0D6DE"/>
                </a:solidFill>
                <a:latin typeface="Verdana"/>
                <a:cs typeface="Verdana"/>
              </a:rPr>
              <a:t>secure</a:t>
            </a:r>
            <a:r>
              <a:rPr sz="1200" spc="-7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E0D6DE"/>
                </a:solidFill>
                <a:latin typeface="Verdana"/>
                <a:cs typeface="Verdana"/>
              </a:rPr>
              <a:t>connection</a:t>
            </a:r>
            <a:r>
              <a:rPr sz="1200" spc="-7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E0D6DE"/>
                </a:solidFill>
                <a:latin typeface="Verdana"/>
                <a:cs typeface="Verdana"/>
              </a:rPr>
              <a:t>establishment,</a:t>
            </a:r>
            <a:r>
              <a:rPr sz="1200" spc="-7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confidential </a:t>
            </a:r>
            <a:r>
              <a:rPr sz="1200" spc="-65" dirty="0">
                <a:solidFill>
                  <a:srgbClr val="E0D6DE"/>
                </a:solidFill>
                <a:latin typeface="Verdana"/>
                <a:cs typeface="Verdana"/>
              </a:rPr>
              <a:t>message</a:t>
            </a:r>
            <a:r>
              <a:rPr sz="1200" spc="-9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E0D6DE"/>
                </a:solidFill>
                <a:latin typeface="Verdana"/>
                <a:cs typeface="Verdana"/>
              </a:rPr>
              <a:t>exchange,</a:t>
            </a:r>
            <a:r>
              <a:rPr sz="1200" spc="-9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and</a:t>
            </a:r>
            <a:r>
              <a:rPr sz="1200" spc="-9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proper</a:t>
            </a:r>
            <a:r>
              <a:rPr sz="1200" spc="-9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E0D6DE"/>
                </a:solidFill>
                <a:latin typeface="Verdana"/>
                <a:cs typeface="Verdana"/>
              </a:rPr>
              <a:t>session</a:t>
            </a:r>
            <a:r>
              <a:rPr sz="1200" spc="-9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termination</a:t>
            </a:r>
            <a:r>
              <a:rPr sz="1200" spc="-9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E0D6DE"/>
                </a:solidFill>
                <a:latin typeface="Verdana"/>
                <a:cs typeface="Verdana"/>
              </a:rPr>
              <a:t>within</a:t>
            </a:r>
            <a:r>
              <a:rPr sz="1200" spc="-9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E0D6DE"/>
                </a:solidFill>
                <a:latin typeface="Verdana"/>
                <a:cs typeface="Verdana"/>
              </a:rPr>
              <a:t>the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chat</a:t>
            </a:r>
            <a:r>
              <a:rPr sz="1200" spc="-12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application.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466" y="904652"/>
            <a:ext cx="7008495" cy="607218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Technologies</a:t>
            </a:r>
            <a:r>
              <a:rPr lang="en-US" spc="80" dirty="0"/>
              <a:t>/Tools</a:t>
            </a:r>
            <a:r>
              <a:rPr spc="-385" dirty="0"/>
              <a:t> </a:t>
            </a:r>
            <a:r>
              <a:rPr spc="95" dirty="0"/>
              <a:t>Used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0074" y="1866900"/>
            <a:ext cx="5038725" cy="1676400"/>
            <a:chOff x="600074" y="1866900"/>
            <a:chExt cx="5038725" cy="1676400"/>
          </a:xfrm>
        </p:grpSpPr>
        <p:sp>
          <p:nvSpPr>
            <p:cNvPr id="4" name="object 4"/>
            <p:cNvSpPr/>
            <p:nvPr/>
          </p:nvSpPr>
          <p:spPr>
            <a:xfrm>
              <a:off x="619963" y="1866912"/>
              <a:ext cx="5019040" cy="1676400"/>
            </a:xfrm>
            <a:custGeom>
              <a:avLst/>
              <a:gdLst/>
              <a:ahLst/>
              <a:cxnLst/>
              <a:rect l="l" t="t" r="r" b="b"/>
              <a:pathLst>
                <a:path w="5019040" h="1676400">
                  <a:moveTo>
                    <a:pt x="5018824" y="14033"/>
                  </a:moveTo>
                  <a:lnTo>
                    <a:pt x="5016932" y="9461"/>
                  </a:lnTo>
                  <a:lnTo>
                    <a:pt x="5013617" y="6159"/>
                  </a:lnTo>
                  <a:lnTo>
                    <a:pt x="5013147" y="5676"/>
                  </a:lnTo>
                  <a:lnTo>
                    <a:pt x="5009362" y="1892"/>
                  </a:lnTo>
                  <a:lnTo>
                    <a:pt x="5004790" y="0"/>
                  </a:lnTo>
                  <a:lnTo>
                    <a:pt x="75349" y="0"/>
                  </a:lnTo>
                  <a:lnTo>
                    <a:pt x="67843" y="355"/>
                  </a:lnTo>
                  <a:lnTo>
                    <a:pt x="27038" y="17259"/>
                  </a:lnTo>
                  <a:lnTo>
                    <a:pt x="2413" y="54102"/>
                  </a:lnTo>
                  <a:lnTo>
                    <a:pt x="0" y="65430"/>
                  </a:lnTo>
                  <a:lnTo>
                    <a:pt x="1092" y="61328"/>
                  </a:lnTo>
                  <a:lnTo>
                    <a:pt x="8826" y="47332"/>
                  </a:lnTo>
                  <a:lnTo>
                    <a:pt x="46189" y="23406"/>
                  </a:lnTo>
                  <a:lnTo>
                    <a:pt x="75349" y="19050"/>
                  </a:lnTo>
                  <a:lnTo>
                    <a:pt x="4999660" y="19050"/>
                  </a:lnTo>
                  <a:lnTo>
                    <a:pt x="4999660" y="20129"/>
                  </a:lnTo>
                  <a:lnTo>
                    <a:pt x="4999774" y="1657350"/>
                  </a:lnTo>
                  <a:lnTo>
                    <a:pt x="75349" y="1657350"/>
                  </a:lnTo>
                  <a:lnTo>
                    <a:pt x="33007" y="1647723"/>
                  </a:lnTo>
                  <a:lnTo>
                    <a:pt x="1092" y="1615071"/>
                  </a:lnTo>
                  <a:lnTo>
                    <a:pt x="0" y="1610956"/>
                  </a:lnTo>
                  <a:lnTo>
                    <a:pt x="609" y="1615071"/>
                  </a:lnTo>
                  <a:lnTo>
                    <a:pt x="2413" y="1622272"/>
                  </a:lnTo>
                  <a:lnTo>
                    <a:pt x="4851" y="1629067"/>
                  </a:lnTo>
                  <a:lnTo>
                    <a:pt x="4953" y="1629359"/>
                  </a:lnTo>
                  <a:lnTo>
                    <a:pt x="33007" y="1663560"/>
                  </a:lnTo>
                  <a:lnTo>
                    <a:pt x="75349" y="1676400"/>
                  </a:lnTo>
                  <a:lnTo>
                    <a:pt x="5004790" y="1676400"/>
                  </a:lnTo>
                  <a:lnTo>
                    <a:pt x="5009362" y="1674507"/>
                  </a:lnTo>
                  <a:lnTo>
                    <a:pt x="5013147" y="1670723"/>
                  </a:lnTo>
                  <a:lnTo>
                    <a:pt x="5013630" y="1670240"/>
                  </a:lnTo>
                  <a:lnTo>
                    <a:pt x="5016932" y="1666938"/>
                  </a:lnTo>
                  <a:lnTo>
                    <a:pt x="5018824" y="1662366"/>
                  </a:lnTo>
                  <a:lnTo>
                    <a:pt x="5018824" y="14033"/>
                  </a:lnTo>
                  <a:close/>
                </a:path>
              </a:pathLst>
            </a:custGeom>
            <a:solidFill>
              <a:srgbClr val="3F3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074" y="1866900"/>
              <a:ext cx="76199" cy="167639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38597" y="2012886"/>
            <a:ext cx="4297680" cy="13360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spc="-10" dirty="0">
                <a:solidFill>
                  <a:srgbClr val="E0D6DE"/>
                </a:solidFill>
                <a:latin typeface="Verdana"/>
                <a:cs typeface="Verdana"/>
              </a:rPr>
              <a:t>C++17</a:t>
            </a:r>
            <a:endParaRPr sz="1500">
              <a:latin typeface="Verdana"/>
              <a:cs typeface="Verdana"/>
            </a:endParaRPr>
          </a:p>
          <a:p>
            <a:pPr marL="12700" marR="5080">
              <a:lnSpc>
                <a:spcPct val="135400"/>
              </a:lnSpc>
              <a:spcBef>
                <a:spcPts val="690"/>
              </a:spcBef>
            </a:pPr>
            <a:r>
              <a:rPr sz="1200" spc="-55" dirty="0">
                <a:solidFill>
                  <a:srgbClr val="E0D6DE"/>
                </a:solidFill>
                <a:latin typeface="Verdana"/>
                <a:cs typeface="Verdana"/>
              </a:rPr>
              <a:t>Leveraging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modern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45" dirty="0">
                <a:solidFill>
                  <a:srgbClr val="E0D6DE"/>
                </a:solidFill>
                <a:latin typeface="Verdana"/>
                <a:cs typeface="Verdana"/>
              </a:rPr>
              <a:t>C++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E0D6DE"/>
                </a:solidFill>
                <a:latin typeface="Verdana"/>
                <a:cs typeface="Verdana"/>
              </a:rPr>
              <a:t>features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for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robust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and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efficient </a:t>
            </a:r>
            <a:r>
              <a:rPr sz="1200" spc="-25" dirty="0">
                <a:solidFill>
                  <a:srgbClr val="E0D6DE"/>
                </a:solidFill>
                <a:latin typeface="Verdana"/>
                <a:cs typeface="Verdana"/>
              </a:rPr>
              <a:t>application</a:t>
            </a:r>
            <a:r>
              <a:rPr sz="1200" spc="-9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development.</a:t>
            </a:r>
            <a:r>
              <a:rPr sz="1200" spc="-8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E0D6DE"/>
                </a:solidFill>
                <a:latin typeface="Verdana"/>
                <a:cs typeface="Verdana"/>
              </a:rPr>
              <a:t>This</a:t>
            </a:r>
            <a:r>
              <a:rPr sz="1200" spc="-8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E0D6DE"/>
                </a:solidFill>
                <a:latin typeface="Verdana"/>
                <a:cs typeface="Verdana"/>
              </a:rPr>
              <a:t>includes</a:t>
            </a:r>
            <a:r>
              <a:rPr sz="1200" spc="-9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E0D6DE"/>
                </a:solidFill>
                <a:latin typeface="Verdana"/>
                <a:cs typeface="Verdana"/>
              </a:rPr>
              <a:t>advanced</a:t>
            </a:r>
            <a:r>
              <a:rPr sz="1200" spc="-8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language </a:t>
            </a:r>
            <a:r>
              <a:rPr sz="1200" spc="-45" dirty="0">
                <a:solidFill>
                  <a:srgbClr val="E0D6DE"/>
                </a:solidFill>
                <a:latin typeface="Verdana"/>
                <a:cs typeface="Verdana"/>
              </a:rPr>
              <a:t>constructs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and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E0D6DE"/>
                </a:solidFill>
                <a:latin typeface="Verdana"/>
                <a:cs typeface="Verdana"/>
              </a:rPr>
              <a:t>standard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library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enhancements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E0D6DE"/>
                </a:solidFill>
                <a:latin typeface="Verdana"/>
                <a:cs typeface="Verdana"/>
              </a:rPr>
              <a:t>to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optimize </a:t>
            </a:r>
            <a:r>
              <a:rPr sz="1200" spc="-45" dirty="0">
                <a:solidFill>
                  <a:srgbClr val="E0D6DE"/>
                </a:solidFill>
                <a:latin typeface="Verdana"/>
                <a:cs typeface="Verdana"/>
              </a:rPr>
              <a:t>performance</a:t>
            </a:r>
            <a:r>
              <a:rPr sz="1200" spc="-8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and</a:t>
            </a:r>
            <a:r>
              <a:rPr sz="1200" spc="-8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maintainability.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772149" y="1866900"/>
            <a:ext cx="5038725" cy="1676400"/>
            <a:chOff x="5772149" y="1866900"/>
            <a:chExt cx="5038725" cy="1676400"/>
          </a:xfrm>
        </p:grpSpPr>
        <p:sp>
          <p:nvSpPr>
            <p:cNvPr id="8" name="object 8"/>
            <p:cNvSpPr/>
            <p:nvPr/>
          </p:nvSpPr>
          <p:spPr>
            <a:xfrm>
              <a:off x="5792038" y="1866912"/>
              <a:ext cx="5019040" cy="1676400"/>
            </a:xfrm>
            <a:custGeom>
              <a:avLst/>
              <a:gdLst/>
              <a:ahLst/>
              <a:cxnLst/>
              <a:rect l="l" t="t" r="r" b="b"/>
              <a:pathLst>
                <a:path w="5019040" h="1676400">
                  <a:moveTo>
                    <a:pt x="5018824" y="14033"/>
                  </a:moveTo>
                  <a:lnTo>
                    <a:pt x="5016932" y="9461"/>
                  </a:lnTo>
                  <a:lnTo>
                    <a:pt x="5013617" y="6159"/>
                  </a:lnTo>
                  <a:lnTo>
                    <a:pt x="5013147" y="5676"/>
                  </a:lnTo>
                  <a:lnTo>
                    <a:pt x="5009362" y="1892"/>
                  </a:lnTo>
                  <a:lnTo>
                    <a:pt x="5004790" y="0"/>
                  </a:lnTo>
                  <a:lnTo>
                    <a:pt x="75349" y="0"/>
                  </a:lnTo>
                  <a:lnTo>
                    <a:pt x="67843" y="355"/>
                  </a:lnTo>
                  <a:lnTo>
                    <a:pt x="27038" y="17259"/>
                  </a:lnTo>
                  <a:lnTo>
                    <a:pt x="2413" y="54102"/>
                  </a:lnTo>
                  <a:lnTo>
                    <a:pt x="0" y="65430"/>
                  </a:lnTo>
                  <a:lnTo>
                    <a:pt x="1079" y="61328"/>
                  </a:lnTo>
                  <a:lnTo>
                    <a:pt x="8813" y="47332"/>
                  </a:lnTo>
                  <a:lnTo>
                    <a:pt x="46189" y="23406"/>
                  </a:lnTo>
                  <a:lnTo>
                    <a:pt x="75349" y="19050"/>
                  </a:lnTo>
                  <a:lnTo>
                    <a:pt x="4999660" y="19050"/>
                  </a:lnTo>
                  <a:lnTo>
                    <a:pt x="4999660" y="20129"/>
                  </a:lnTo>
                  <a:lnTo>
                    <a:pt x="4999774" y="1657350"/>
                  </a:lnTo>
                  <a:lnTo>
                    <a:pt x="75349" y="1657350"/>
                  </a:lnTo>
                  <a:lnTo>
                    <a:pt x="33007" y="1647723"/>
                  </a:lnTo>
                  <a:lnTo>
                    <a:pt x="1079" y="1615071"/>
                  </a:lnTo>
                  <a:lnTo>
                    <a:pt x="0" y="1610969"/>
                  </a:lnTo>
                  <a:lnTo>
                    <a:pt x="609" y="1615071"/>
                  </a:lnTo>
                  <a:lnTo>
                    <a:pt x="2413" y="1622272"/>
                  </a:lnTo>
                  <a:lnTo>
                    <a:pt x="4851" y="1629067"/>
                  </a:lnTo>
                  <a:lnTo>
                    <a:pt x="4953" y="1629359"/>
                  </a:lnTo>
                  <a:lnTo>
                    <a:pt x="33007" y="1663560"/>
                  </a:lnTo>
                  <a:lnTo>
                    <a:pt x="75349" y="1676400"/>
                  </a:lnTo>
                  <a:lnTo>
                    <a:pt x="5004790" y="1676400"/>
                  </a:lnTo>
                  <a:lnTo>
                    <a:pt x="5009362" y="1674507"/>
                  </a:lnTo>
                  <a:lnTo>
                    <a:pt x="5013147" y="1670723"/>
                  </a:lnTo>
                  <a:lnTo>
                    <a:pt x="5013630" y="1670240"/>
                  </a:lnTo>
                  <a:lnTo>
                    <a:pt x="5016932" y="1666938"/>
                  </a:lnTo>
                  <a:lnTo>
                    <a:pt x="5018824" y="1662366"/>
                  </a:lnTo>
                  <a:lnTo>
                    <a:pt x="5018824" y="14033"/>
                  </a:lnTo>
                  <a:close/>
                </a:path>
              </a:pathLst>
            </a:custGeom>
            <a:solidFill>
              <a:srgbClr val="3F3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2149" y="1866900"/>
              <a:ext cx="76199" cy="167639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010821" y="2012886"/>
            <a:ext cx="4535805" cy="13360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spc="35" dirty="0">
                <a:solidFill>
                  <a:srgbClr val="E0D6DE"/>
                </a:solidFill>
                <a:latin typeface="Verdana"/>
                <a:cs typeface="Verdana"/>
              </a:rPr>
              <a:t>OpenSSL</a:t>
            </a:r>
            <a:endParaRPr sz="1500" dirty="0">
              <a:latin typeface="Verdana"/>
              <a:cs typeface="Verdana"/>
            </a:endParaRPr>
          </a:p>
          <a:p>
            <a:pPr marL="12700" marR="5080">
              <a:lnSpc>
                <a:spcPct val="135400"/>
              </a:lnSpc>
              <a:spcBef>
                <a:spcPts val="690"/>
              </a:spcBef>
            </a:pPr>
            <a:r>
              <a:rPr sz="1200" spc="-25" dirty="0">
                <a:solidFill>
                  <a:srgbClr val="E0D6DE"/>
                </a:solidFill>
                <a:latin typeface="Verdana"/>
                <a:cs typeface="Verdana"/>
              </a:rPr>
              <a:t>Utilizing</a:t>
            </a:r>
            <a:r>
              <a:rPr sz="1200" spc="-8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the</a:t>
            </a:r>
            <a:r>
              <a:rPr sz="1200" spc="-8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E0D6DE"/>
                </a:solidFill>
                <a:latin typeface="Verdana"/>
                <a:cs typeface="Verdana"/>
              </a:rPr>
              <a:t>industry-standard</a:t>
            </a:r>
            <a:r>
              <a:rPr sz="1200" spc="-7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E0D6DE"/>
                </a:solidFill>
                <a:latin typeface="Verdana"/>
                <a:cs typeface="Verdana"/>
              </a:rPr>
              <a:t>cryptography</a:t>
            </a:r>
            <a:r>
              <a:rPr sz="1200" spc="-8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library</a:t>
            </a:r>
            <a:r>
              <a:rPr sz="1200" spc="-7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E0D6DE"/>
                </a:solidFill>
                <a:latin typeface="Verdana"/>
                <a:cs typeface="Verdana"/>
              </a:rPr>
              <a:t>for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implementing</a:t>
            </a:r>
            <a:r>
              <a:rPr sz="1200" spc="-7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E0D6DE"/>
                </a:solidFill>
                <a:latin typeface="Verdana"/>
                <a:cs typeface="Verdana"/>
              </a:rPr>
              <a:t>TLS/SSL</a:t>
            </a:r>
            <a:r>
              <a:rPr sz="1200" spc="-7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protocols,</a:t>
            </a:r>
            <a:r>
              <a:rPr sz="1200" spc="-7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certificate</a:t>
            </a:r>
            <a:r>
              <a:rPr sz="1200" spc="-6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E0D6DE"/>
                </a:solidFill>
                <a:latin typeface="Verdana"/>
                <a:cs typeface="Verdana"/>
              </a:rPr>
              <a:t>management,</a:t>
            </a:r>
            <a:r>
              <a:rPr sz="1200" spc="-7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E0D6DE"/>
                </a:solidFill>
                <a:latin typeface="Verdana"/>
                <a:cs typeface="Verdana"/>
              </a:rPr>
              <a:t>and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cryptographic</a:t>
            </a:r>
            <a:r>
              <a:rPr sz="1200" spc="-9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E0D6DE"/>
                </a:solidFill>
                <a:latin typeface="Verdana"/>
                <a:cs typeface="Verdana"/>
              </a:rPr>
              <a:t>operations.</a:t>
            </a:r>
            <a:r>
              <a:rPr sz="1200" spc="-8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Essential</a:t>
            </a:r>
            <a:r>
              <a:rPr sz="1200" spc="-8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for</a:t>
            </a:r>
            <a:r>
              <a:rPr sz="1200" spc="-8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E0D6DE"/>
                </a:solidFill>
                <a:latin typeface="Verdana"/>
                <a:cs typeface="Verdana"/>
              </a:rPr>
              <a:t>secure</a:t>
            </a:r>
            <a:r>
              <a:rPr sz="1200" spc="-8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communication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and</a:t>
            </a:r>
            <a:r>
              <a:rPr sz="1200" spc="-12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E0D6DE"/>
                </a:solidFill>
                <a:latin typeface="Verdana"/>
                <a:cs typeface="Verdana"/>
              </a:rPr>
              <a:t>mutual</a:t>
            </a:r>
            <a:r>
              <a:rPr sz="1200" spc="-12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authentication.</a:t>
            </a:r>
            <a:endParaRPr sz="1200" dirty="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0074" y="3695700"/>
            <a:ext cx="5038725" cy="1676400"/>
            <a:chOff x="600074" y="3695700"/>
            <a:chExt cx="5038725" cy="1676400"/>
          </a:xfrm>
        </p:grpSpPr>
        <p:sp>
          <p:nvSpPr>
            <p:cNvPr id="12" name="object 12"/>
            <p:cNvSpPr/>
            <p:nvPr/>
          </p:nvSpPr>
          <p:spPr>
            <a:xfrm>
              <a:off x="619963" y="3695712"/>
              <a:ext cx="5019040" cy="1676400"/>
            </a:xfrm>
            <a:custGeom>
              <a:avLst/>
              <a:gdLst/>
              <a:ahLst/>
              <a:cxnLst/>
              <a:rect l="l" t="t" r="r" b="b"/>
              <a:pathLst>
                <a:path w="5019040" h="1676400">
                  <a:moveTo>
                    <a:pt x="5018824" y="14033"/>
                  </a:moveTo>
                  <a:lnTo>
                    <a:pt x="5016932" y="9461"/>
                  </a:lnTo>
                  <a:lnTo>
                    <a:pt x="5013617" y="6159"/>
                  </a:lnTo>
                  <a:lnTo>
                    <a:pt x="5013147" y="5676"/>
                  </a:lnTo>
                  <a:lnTo>
                    <a:pt x="5009362" y="1892"/>
                  </a:lnTo>
                  <a:lnTo>
                    <a:pt x="5004790" y="0"/>
                  </a:lnTo>
                  <a:lnTo>
                    <a:pt x="75349" y="0"/>
                  </a:lnTo>
                  <a:lnTo>
                    <a:pt x="67843" y="355"/>
                  </a:lnTo>
                  <a:lnTo>
                    <a:pt x="27038" y="17259"/>
                  </a:lnTo>
                  <a:lnTo>
                    <a:pt x="2413" y="54102"/>
                  </a:lnTo>
                  <a:lnTo>
                    <a:pt x="0" y="65430"/>
                  </a:lnTo>
                  <a:lnTo>
                    <a:pt x="1092" y="61328"/>
                  </a:lnTo>
                  <a:lnTo>
                    <a:pt x="8826" y="47332"/>
                  </a:lnTo>
                  <a:lnTo>
                    <a:pt x="46189" y="23406"/>
                  </a:lnTo>
                  <a:lnTo>
                    <a:pt x="75349" y="19050"/>
                  </a:lnTo>
                  <a:lnTo>
                    <a:pt x="4999660" y="19050"/>
                  </a:lnTo>
                  <a:lnTo>
                    <a:pt x="4999660" y="20129"/>
                  </a:lnTo>
                  <a:lnTo>
                    <a:pt x="4999774" y="1656397"/>
                  </a:lnTo>
                  <a:lnTo>
                    <a:pt x="4999774" y="1657350"/>
                  </a:lnTo>
                  <a:lnTo>
                    <a:pt x="75349" y="1657350"/>
                  </a:lnTo>
                  <a:lnTo>
                    <a:pt x="67843" y="1657070"/>
                  </a:lnTo>
                  <a:lnTo>
                    <a:pt x="27038" y="1644396"/>
                  </a:lnTo>
                  <a:lnTo>
                    <a:pt x="1092" y="1615059"/>
                  </a:lnTo>
                  <a:lnTo>
                    <a:pt x="0" y="1610944"/>
                  </a:lnTo>
                  <a:lnTo>
                    <a:pt x="609" y="1615059"/>
                  </a:lnTo>
                  <a:lnTo>
                    <a:pt x="2413" y="1622285"/>
                  </a:lnTo>
                  <a:lnTo>
                    <a:pt x="4851" y="1629067"/>
                  </a:lnTo>
                  <a:lnTo>
                    <a:pt x="4953" y="1629359"/>
                  </a:lnTo>
                  <a:lnTo>
                    <a:pt x="33007" y="1663560"/>
                  </a:lnTo>
                  <a:lnTo>
                    <a:pt x="75349" y="1676400"/>
                  </a:lnTo>
                  <a:lnTo>
                    <a:pt x="5004790" y="1676400"/>
                  </a:lnTo>
                  <a:lnTo>
                    <a:pt x="5009362" y="1674495"/>
                  </a:lnTo>
                  <a:lnTo>
                    <a:pt x="5013147" y="1670710"/>
                  </a:lnTo>
                  <a:lnTo>
                    <a:pt x="5013630" y="1670240"/>
                  </a:lnTo>
                  <a:lnTo>
                    <a:pt x="5016932" y="1666925"/>
                  </a:lnTo>
                  <a:lnTo>
                    <a:pt x="5018824" y="1662366"/>
                  </a:lnTo>
                  <a:lnTo>
                    <a:pt x="5018824" y="14033"/>
                  </a:lnTo>
                  <a:close/>
                </a:path>
              </a:pathLst>
            </a:custGeom>
            <a:solidFill>
              <a:srgbClr val="3F3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074" y="3695700"/>
              <a:ext cx="76199" cy="167640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838597" y="3841686"/>
            <a:ext cx="4605020" cy="13360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spc="-10" dirty="0">
                <a:solidFill>
                  <a:srgbClr val="E0D6DE"/>
                </a:solidFill>
                <a:latin typeface="Verdana"/>
                <a:cs typeface="Verdana"/>
              </a:rPr>
              <a:t>Linux</a:t>
            </a:r>
            <a:endParaRPr sz="1500">
              <a:latin typeface="Verdana"/>
              <a:cs typeface="Verdana"/>
            </a:endParaRPr>
          </a:p>
          <a:p>
            <a:pPr marL="12700" marR="5080">
              <a:lnSpc>
                <a:spcPct val="135400"/>
              </a:lnSpc>
              <a:spcBef>
                <a:spcPts val="690"/>
              </a:spcBef>
            </a:pPr>
            <a:r>
              <a:rPr sz="1200" spc="-45" dirty="0">
                <a:solidFill>
                  <a:srgbClr val="E0D6DE"/>
                </a:solidFill>
                <a:latin typeface="Verdana"/>
                <a:cs typeface="Verdana"/>
              </a:rPr>
              <a:t>Developing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and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E0D6DE"/>
                </a:solidFill>
                <a:latin typeface="Verdana"/>
                <a:cs typeface="Verdana"/>
              </a:rPr>
              <a:t>deploying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the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E0D6DE"/>
                </a:solidFill>
                <a:latin typeface="Verdana"/>
                <a:cs typeface="Verdana"/>
              </a:rPr>
              <a:t>system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E0D6DE"/>
                </a:solidFill>
                <a:latin typeface="Verdana"/>
                <a:cs typeface="Verdana"/>
              </a:rPr>
              <a:t>on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E0D6DE"/>
                </a:solidFill>
                <a:latin typeface="Verdana"/>
                <a:cs typeface="Verdana"/>
              </a:rPr>
              <a:t>a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Linux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environment, </a:t>
            </a:r>
            <a:r>
              <a:rPr sz="1200" spc="-50" dirty="0">
                <a:solidFill>
                  <a:srgbClr val="E0D6DE"/>
                </a:solidFill>
                <a:latin typeface="Verdana"/>
                <a:cs typeface="Verdana"/>
              </a:rPr>
              <a:t>taking</a:t>
            </a:r>
            <a:r>
              <a:rPr sz="1200" spc="-10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E0D6DE"/>
                </a:solidFill>
                <a:latin typeface="Verdana"/>
                <a:cs typeface="Verdana"/>
              </a:rPr>
              <a:t>advantage</a:t>
            </a:r>
            <a:r>
              <a:rPr sz="1200" spc="-9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E0D6DE"/>
                </a:solidFill>
                <a:latin typeface="Verdana"/>
                <a:cs typeface="Verdana"/>
              </a:rPr>
              <a:t>of</a:t>
            </a:r>
            <a:r>
              <a:rPr sz="1200" spc="-9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its</a:t>
            </a:r>
            <a:r>
              <a:rPr sz="1200" spc="-9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E0D6DE"/>
                </a:solidFill>
                <a:latin typeface="Verdana"/>
                <a:cs typeface="Verdana"/>
              </a:rPr>
              <a:t>powerful</a:t>
            </a:r>
            <a:r>
              <a:rPr sz="1200" spc="-9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networking</a:t>
            </a:r>
            <a:r>
              <a:rPr sz="1200" spc="-10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capabilities, </a:t>
            </a:r>
            <a:r>
              <a:rPr sz="1200" spc="-45" dirty="0">
                <a:solidFill>
                  <a:srgbClr val="E0D6DE"/>
                </a:solidFill>
                <a:latin typeface="Verdana"/>
                <a:cs typeface="Verdana"/>
              </a:rPr>
              <a:t>security</a:t>
            </a:r>
            <a:r>
              <a:rPr sz="1200" spc="-9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E0D6DE"/>
                </a:solidFill>
                <a:latin typeface="Verdana"/>
                <a:cs typeface="Verdana"/>
              </a:rPr>
              <a:t>features,</a:t>
            </a:r>
            <a:r>
              <a:rPr sz="1200" spc="-9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and</a:t>
            </a:r>
            <a:r>
              <a:rPr sz="1200" spc="-9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E0D6DE"/>
                </a:solidFill>
                <a:latin typeface="Verdana"/>
                <a:cs typeface="Verdana"/>
              </a:rPr>
              <a:t>command-</a:t>
            </a:r>
            <a:r>
              <a:rPr sz="1200" spc="-20" dirty="0">
                <a:solidFill>
                  <a:srgbClr val="E0D6DE"/>
                </a:solidFill>
                <a:latin typeface="Verdana"/>
                <a:cs typeface="Verdana"/>
              </a:rPr>
              <a:t>line</a:t>
            </a:r>
            <a:r>
              <a:rPr sz="1200" spc="-9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E0D6DE"/>
                </a:solidFill>
                <a:latin typeface="Verdana"/>
                <a:cs typeface="Verdana"/>
              </a:rPr>
              <a:t>tools</a:t>
            </a:r>
            <a:r>
              <a:rPr sz="1200" spc="-9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for</a:t>
            </a:r>
            <a:r>
              <a:rPr sz="1200" spc="-9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development</a:t>
            </a:r>
            <a:r>
              <a:rPr sz="1200" spc="-9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E0D6DE"/>
                </a:solidFill>
                <a:latin typeface="Verdana"/>
                <a:cs typeface="Verdana"/>
              </a:rPr>
              <a:t>and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testing.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772149" y="3695700"/>
            <a:ext cx="5038725" cy="1676400"/>
            <a:chOff x="5772149" y="3695700"/>
            <a:chExt cx="5038725" cy="1676400"/>
          </a:xfrm>
        </p:grpSpPr>
        <p:sp>
          <p:nvSpPr>
            <p:cNvPr id="16" name="object 16"/>
            <p:cNvSpPr/>
            <p:nvPr/>
          </p:nvSpPr>
          <p:spPr>
            <a:xfrm>
              <a:off x="5792038" y="3695712"/>
              <a:ext cx="5019040" cy="1676400"/>
            </a:xfrm>
            <a:custGeom>
              <a:avLst/>
              <a:gdLst/>
              <a:ahLst/>
              <a:cxnLst/>
              <a:rect l="l" t="t" r="r" b="b"/>
              <a:pathLst>
                <a:path w="5019040" h="1676400">
                  <a:moveTo>
                    <a:pt x="5018824" y="14033"/>
                  </a:moveTo>
                  <a:lnTo>
                    <a:pt x="5016932" y="9461"/>
                  </a:lnTo>
                  <a:lnTo>
                    <a:pt x="5013617" y="6159"/>
                  </a:lnTo>
                  <a:lnTo>
                    <a:pt x="5013147" y="5676"/>
                  </a:lnTo>
                  <a:lnTo>
                    <a:pt x="5009362" y="1892"/>
                  </a:lnTo>
                  <a:lnTo>
                    <a:pt x="5004790" y="0"/>
                  </a:lnTo>
                  <a:lnTo>
                    <a:pt x="75349" y="0"/>
                  </a:lnTo>
                  <a:lnTo>
                    <a:pt x="67843" y="355"/>
                  </a:lnTo>
                  <a:lnTo>
                    <a:pt x="27038" y="17259"/>
                  </a:lnTo>
                  <a:lnTo>
                    <a:pt x="2413" y="54102"/>
                  </a:lnTo>
                  <a:lnTo>
                    <a:pt x="0" y="65430"/>
                  </a:lnTo>
                  <a:lnTo>
                    <a:pt x="1079" y="61328"/>
                  </a:lnTo>
                  <a:lnTo>
                    <a:pt x="8813" y="47332"/>
                  </a:lnTo>
                  <a:lnTo>
                    <a:pt x="46189" y="23406"/>
                  </a:lnTo>
                  <a:lnTo>
                    <a:pt x="75349" y="19050"/>
                  </a:lnTo>
                  <a:lnTo>
                    <a:pt x="4999660" y="19050"/>
                  </a:lnTo>
                  <a:lnTo>
                    <a:pt x="4999660" y="20129"/>
                  </a:lnTo>
                  <a:lnTo>
                    <a:pt x="4999774" y="1656397"/>
                  </a:lnTo>
                  <a:lnTo>
                    <a:pt x="4999774" y="1657350"/>
                  </a:lnTo>
                  <a:lnTo>
                    <a:pt x="75349" y="1657350"/>
                  </a:lnTo>
                  <a:lnTo>
                    <a:pt x="67843" y="1657070"/>
                  </a:lnTo>
                  <a:lnTo>
                    <a:pt x="27038" y="1644396"/>
                  </a:lnTo>
                  <a:lnTo>
                    <a:pt x="1079" y="1615059"/>
                  </a:lnTo>
                  <a:lnTo>
                    <a:pt x="0" y="1610956"/>
                  </a:lnTo>
                  <a:lnTo>
                    <a:pt x="609" y="1615059"/>
                  </a:lnTo>
                  <a:lnTo>
                    <a:pt x="2413" y="1622285"/>
                  </a:lnTo>
                  <a:lnTo>
                    <a:pt x="4851" y="1629067"/>
                  </a:lnTo>
                  <a:lnTo>
                    <a:pt x="4953" y="1629359"/>
                  </a:lnTo>
                  <a:lnTo>
                    <a:pt x="33007" y="1663560"/>
                  </a:lnTo>
                  <a:lnTo>
                    <a:pt x="75349" y="1676400"/>
                  </a:lnTo>
                  <a:lnTo>
                    <a:pt x="5004790" y="1676400"/>
                  </a:lnTo>
                  <a:lnTo>
                    <a:pt x="5009362" y="1674495"/>
                  </a:lnTo>
                  <a:lnTo>
                    <a:pt x="5013147" y="1670710"/>
                  </a:lnTo>
                  <a:lnTo>
                    <a:pt x="5013630" y="1670240"/>
                  </a:lnTo>
                  <a:lnTo>
                    <a:pt x="5016932" y="1666925"/>
                  </a:lnTo>
                  <a:lnTo>
                    <a:pt x="5018824" y="1662366"/>
                  </a:lnTo>
                  <a:lnTo>
                    <a:pt x="5018824" y="14033"/>
                  </a:lnTo>
                  <a:close/>
                </a:path>
              </a:pathLst>
            </a:custGeom>
            <a:solidFill>
              <a:srgbClr val="3F3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2149" y="3695700"/>
              <a:ext cx="76199" cy="167640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010821" y="3841686"/>
            <a:ext cx="4593590" cy="1088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spc="-10" dirty="0">
                <a:solidFill>
                  <a:srgbClr val="E0D6DE"/>
                </a:solidFill>
                <a:latin typeface="Verdana"/>
                <a:cs typeface="Verdana"/>
              </a:rPr>
              <a:t>Makefile</a:t>
            </a:r>
            <a:endParaRPr sz="1500">
              <a:latin typeface="Verdana"/>
              <a:cs typeface="Verdana"/>
            </a:endParaRPr>
          </a:p>
          <a:p>
            <a:pPr marL="12700" marR="5080">
              <a:lnSpc>
                <a:spcPct val="135400"/>
              </a:lnSpc>
              <a:spcBef>
                <a:spcPts val="690"/>
              </a:spcBef>
            </a:pPr>
            <a:r>
              <a:rPr sz="1200" spc="-45" dirty="0">
                <a:solidFill>
                  <a:srgbClr val="E0D6DE"/>
                </a:solidFill>
                <a:latin typeface="Verdana"/>
                <a:cs typeface="Verdana"/>
              </a:rPr>
              <a:t>Streamlining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the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build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E0D6DE"/>
                </a:solidFill>
                <a:latin typeface="Verdana"/>
                <a:cs typeface="Verdana"/>
              </a:rPr>
              <a:t>process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for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the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45" dirty="0">
                <a:solidFill>
                  <a:srgbClr val="E0D6DE"/>
                </a:solidFill>
                <a:latin typeface="Verdana"/>
                <a:cs typeface="Verdana"/>
              </a:rPr>
              <a:t>C++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E0D6DE"/>
                </a:solidFill>
                <a:latin typeface="Verdana"/>
                <a:cs typeface="Verdana"/>
              </a:rPr>
              <a:t>application,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ensuring </a:t>
            </a:r>
            <a:r>
              <a:rPr sz="1200" spc="-45" dirty="0">
                <a:solidFill>
                  <a:srgbClr val="E0D6DE"/>
                </a:solidFill>
                <a:latin typeface="Verdana"/>
                <a:cs typeface="Verdana"/>
              </a:rPr>
              <a:t>consistent</a:t>
            </a:r>
            <a:r>
              <a:rPr sz="1200" spc="-8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E0D6DE"/>
                </a:solidFill>
                <a:latin typeface="Verdana"/>
                <a:cs typeface="Verdana"/>
              </a:rPr>
              <a:t>compilation,</a:t>
            </a:r>
            <a:r>
              <a:rPr sz="1200" spc="-8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linking,</a:t>
            </a:r>
            <a:r>
              <a:rPr sz="1200" spc="-8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and</a:t>
            </a:r>
            <a:r>
              <a:rPr sz="1200" spc="-8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dependency</a:t>
            </a:r>
            <a:r>
              <a:rPr sz="1200" spc="-8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management </a:t>
            </a:r>
            <a:r>
              <a:rPr sz="1200" spc="-50" dirty="0">
                <a:solidFill>
                  <a:srgbClr val="E0D6DE"/>
                </a:solidFill>
                <a:latin typeface="Verdana"/>
                <a:cs typeface="Verdana"/>
              </a:rPr>
              <a:t>across</a:t>
            </a:r>
            <a:r>
              <a:rPr sz="1200" spc="-8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development</a:t>
            </a:r>
            <a:r>
              <a:rPr sz="1200" spc="-8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environments.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466" y="1419002"/>
            <a:ext cx="4145279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Project</a:t>
            </a:r>
            <a:r>
              <a:rPr spc="-380" dirty="0"/>
              <a:t> </a:t>
            </a:r>
            <a:r>
              <a:rPr spc="105" dirty="0"/>
              <a:t>Components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628650" y="282892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E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8650" y="362902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E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7466" y="2308161"/>
            <a:ext cx="4920615" cy="191744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spc="70" dirty="0">
                <a:solidFill>
                  <a:srgbClr val="96B7FF"/>
                </a:solidFill>
                <a:latin typeface="Verdana"/>
                <a:cs typeface="Verdana"/>
              </a:rPr>
              <a:t>Application</a:t>
            </a:r>
            <a:r>
              <a:rPr sz="1500" spc="-30" dirty="0">
                <a:solidFill>
                  <a:srgbClr val="96B7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96B7FF"/>
                </a:solidFill>
                <a:latin typeface="Verdana"/>
                <a:cs typeface="Verdana"/>
              </a:rPr>
              <a:t>Source</a:t>
            </a:r>
            <a:r>
              <a:rPr sz="1500" spc="-30" dirty="0">
                <a:solidFill>
                  <a:srgbClr val="96B7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96B7FF"/>
                </a:solidFill>
                <a:latin typeface="Verdana"/>
                <a:cs typeface="Verdana"/>
              </a:rPr>
              <a:t>Files</a:t>
            </a:r>
            <a:endParaRPr sz="1500" dirty="0">
              <a:latin typeface="Verdana"/>
              <a:cs typeface="Verdana"/>
            </a:endParaRPr>
          </a:p>
          <a:p>
            <a:pPr marL="260350" marR="10795">
              <a:lnSpc>
                <a:spcPct val="135400"/>
              </a:lnSpc>
              <a:spcBef>
                <a:spcPts val="1140"/>
              </a:spcBef>
            </a:pPr>
            <a:r>
              <a:rPr sz="1200" spc="-75" dirty="0">
                <a:solidFill>
                  <a:srgbClr val="E0D6DE"/>
                </a:solidFill>
                <a:latin typeface="Arial Black"/>
                <a:cs typeface="Arial Black"/>
              </a:rPr>
              <a:t>secure_chat_server.cpp:</a:t>
            </a:r>
            <a:r>
              <a:rPr sz="1200" spc="-30" dirty="0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Handles</a:t>
            </a:r>
            <a:r>
              <a:rPr sz="1200" spc="-5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E0D6DE"/>
                </a:solidFill>
                <a:latin typeface="Verdana"/>
                <a:cs typeface="Verdana"/>
              </a:rPr>
              <a:t>client</a:t>
            </a:r>
            <a:r>
              <a:rPr sz="1200" spc="-4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authentication, </a:t>
            </a:r>
            <a:r>
              <a:rPr sz="1200" spc="-60" dirty="0">
                <a:solidFill>
                  <a:srgbClr val="E0D6DE"/>
                </a:solidFill>
                <a:latin typeface="Verdana"/>
                <a:cs typeface="Verdana"/>
              </a:rPr>
              <a:t>manages</a:t>
            </a:r>
            <a:r>
              <a:rPr sz="1200" spc="-10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E0D6DE"/>
                </a:solidFill>
                <a:latin typeface="Verdana"/>
                <a:cs typeface="Verdana"/>
              </a:rPr>
              <a:t>incoming</a:t>
            </a:r>
            <a:r>
              <a:rPr sz="1200" spc="-9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connections,</a:t>
            </a:r>
            <a:r>
              <a:rPr sz="1200" spc="-10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and</a:t>
            </a:r>
            <a:r>
              <a:rPr sz="1200" spc="-9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E0D6DE"/>
                </a:solidFill>
                <a:latin typeface="Verdana"/>
                <a:cs typeface="Verdana"/>
              </a:rPr>
              <a:t>broadcasts</a:t>
            </a:r>
            <a:r>
              <a:rPr sz="1200" spc="-10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E0D6DE"/>
                </a:solidFill>
                <a:latin typeface="Verdana"/>
                <a:cs typeface="Verdana"/>
              </a:rPr>
              <a:t>messages</a:t>
            </a:r>
            <a:r>
              <a:rPr sz="1200" spc="-9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E0D6DE"/>
                </a:solidFill>
                <a:latin typeface="Verdana"/>
                <a:cs typeface="Verdana"/>
              </a:rPr>
              <a:t>to</a:t>
            </a:r>
            <a:r>
              <a:rPr sz="1200" spc="-10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E0D6DE"/>
                </a:solidFill>
                <a:latin typeface="Verdana"/>
                <a:cs typeface="Verdana"/>
              </a:rPr>
              <a:t>all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connected</a:t>
            </a:r>
            <a:r>
              <a:rPr sz="1200" spc="-12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clients.</a:t>
            </a:r>
            <a:r>
              <a:rPr sz="1200" spc="-12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E0D6DE"/>
                </a:solidFill>
                <a:latin typeface="Verdana"/>
                <a:cs typeface="Verdana"/>
              </a:rPr>
              <a:t>It</a:t>
            </a:r>
            <a:r>
              <a:rPr sz="1200" spc="-12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E0D6DE"/>
                </a:solidFill>
                <a:latin typeface="Verdana"/>
                <a:cs typeface="Verdana"/>
              </a:rPr>
              <a:t>acts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E0D6DE"/>
                </a:solidFill>
                <a:latin typeface="Verdana"/>
                <a:cs typeface="Verdana"/>
              </a:rPr>
              <a:t>as</a:t>
            </a:r>
            <a:r>
              <a:rPr sz="1200" spc="-12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the</a:t>
            </a:r>
            <a:r>
              <a:rPr sz="1200" spc="-12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E0D6DE"/>
                </a:solidFill>
                <a:latin typeface="Verdana"/>
                <a:cs typeface="Verdana"/>
              </a:rPr>
              <a:t>central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E0D6DE"/>
                </a:solidFill>
                <a:latin typeface="Verdana"/>
                <a:cs typeface="Verdana"/>
              </a:rPr>
              <a:t>hub</a:t>
            </a:r>
            <a:r>
              <a:rPr sz="1200" spc="-12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for</a:t>
            </a:r>
            <a:r>
              <a:rPr sz="1200" spc="-12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the</a:t>
            </a:r>
            <a:r>
              <a:rPr sz="1200" spc="-12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chat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system.</a:t>
            </a:r>
            <a:endParaRPr sz="1200" dirty="0">
              <a:latin typeface="Verdana"/>
              <a:cs typeface="Verdana"/>
            </a:endParaRPr>
          </a:p>
          <a:p>
            <a:pPr marL="260350" marR="5080">
              <a:lnSpc>
                <a:spcPct val="135400"/>
              </a:lnSpc>
              <a:spcBef>
                <a:spcPts val="450"/>
              </a:spcBef>
            </a:pPr>
            <a:r>
              <a:rPr sz="1200" spc="-70" dirty="0">
                <a:solidFill>
                  <a:srgbClr val="E0D6DE"/>
                </a:solidFill>
                <a:latin typeface="Arial Black"/>
                <a:cs typeface="Arial Black"/>
              </a:rPr>
              <a:t>secure_chat_client.cpp:</a:t>
            </a:r>
            <a:r>
              <a:rPr sz="1200" spc="-35" dirty="0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sz="1200" spc="-50" dirty="0">
                <a:solidFill>
                  <a:srgbClr val="E0D6DE"/>
                </a:solidFill>
                <a:latin typeface="Verdana"/>
                <a:cs typeface="Verdana"/>
              </a:rPr>
              <a:t>Authenticates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the</a:t>
            </a:r>
            <a:r>
              <a:rPr sz="1200" spc="-4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E0D6DE"/>
                </a:solidFill>
                <a:latin typeface="Verdana"/>
                <a:cs typeface="Verdana"/>
              </a:rPr>
              <a:t>server,</a:t>
            </a:r>
            <a:r>
              <a:rPr sz="1200" spc="-5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E0D6DE"/>
                </a:solidFill>
                <a:latin typeface="Verdana"/>
                <a:cs typeface="Verdana"/>
              </a:rPr>
              <a:t>establishes</a:t>
            </a:r>
            <a:r>
              <a:rPr sz="1200" spc="-50" dirty="0">
                <a:solidFill>
                  <a:srgbClr val="E0D6DE"/>
                </a:solidFill>
                <a:latin typeface="Verdana"/>
                <a:cs typeface="Verdana"/>
              </a:rPr>
              <a:t> a secure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connection,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E0D6DE"/>
                </a:solidFill>
                <a:latin typeface="Verdana"/>
                <a:cs typeface="Verdana"/>
              </a:rPr>
              <a:t>sends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E0D6DE"/>
                </a:solidFill>
                <a:latin typeface="Verdana"/>
                <a:cs typeface="Verdana"/>
              </a:rPr>
              <a:t>messages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E0D6DE"/>
                </a:solidFill>
                <a:latin typeface="Verdana"/>
                <a:cs typeface="Verdana"/>
              </a:rPr>
              <a:t>to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the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E0D6DE"/>
                </a:solidFill>
                <a:latin typeface="Verdana"/>
                <a:cs typeface="Verdana"/>
              </a:rPr>
              <a:t>server,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and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receives </a:t>
            </a:r>
            <a:r>
              <a:rPr sz="1200" spc="-45" dirty="0">
                <a:solidFill>
                  <a:srgbClr val="E0D6DE"/>
                </a:solidFill>
                <a:latin typeface="Verdana"/>
                <a:cs typeface="Verdana"/>
              </a:rPr>
              <a:t>broadcasted</a:t>
            </a:r>
            <a:r>
              <a:rPr sz="1200" spc="-9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E0D6DE"/>
                </a:solidFill>
                <a:latin typeface="Verdana"/>
                <a:cs typeface="Verdana"/>
              </a:rPr>
              <a:t>messages</a:t>
            </a:r>
            <a:r>
              <a:rPr sz="1200" spc="-9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from</a:t>
            </a:r>
            <a:r>
              <a:rPr sz="1200" spc="-9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other</a:t>
            </a:r>
            <a:r>
              <a:rPr sz="1200" spc="-9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clients.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15025" y="282892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E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15025" y="362902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E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7912" y="3929062"/>
            <a:ext cx="66675" cy="666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7912" y="4481512"/>
            <a:ext cx="66675" cy="6667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57912" y="4776787"/>
            <a:ext cx="66675" cy="6667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900991" y="2308161"/>
            <a:ext cx="4920615" cy="2602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dirty="0">
                <a:solidFill>
                  <a:srgbClr val="96B7FF"/>
                </a:solidFill>
                <a:latin typeface="Verdana"/>
                <a:cs typeface="Verdana"/>
              </a:rPr>
              <a:t>Build and</a:t>
            </a:r>
            <a:r>
              <a:rPr sz="1500" spc="5" dirty="0">
                <a:solidFill>
                  <a:srgbClr val="96B7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96B7FF"/>
                </a:solidFill>
                <a:latin typeface="Verdana"/>
                <a:cs typeface="Verdana"/>
              </a:rPr>
              <a:t>Security </a:t>
            </a:r>
            <a:r>
              <a:rPr sz="1500" spc="45" dirty="0">
                <a:solidFill>
                  <a:srgbClr val="96B7FF"/>
                </a:solidFill>
                <a:latin typeface="Verdana"/>
                <a:cs typeface="Verdana"/>
              </a:rPr>
              <a:t>Assets</a:t>
            </a:r>
            <a:endParaRPr sz="1500" dirty="0">
              <a:latin typeface="Verdana"/>
              <a:cs typeface="Verdana"/>
            </a:endParaRPr>
          </a:p>
          <a:p>
            <a:pPr marL="260350" marR="169545" indent="-635">
              <a:lnSpc>
                <a:spcPct val="135400"/>
              </a:lnSpc>
              <a:spcBef>
                <a:spcPts val="1140"/>
              </a:spcBef>
            </a:pPr>
            <a:r>
              <a:rPr sz="1200" spc="-75" dirty="0">
                <a:solidFill>
                  <a:srgbClr val="E0D6DE"/>
                </a:solidFill>
                <a:latin typeface="Arial Black"/>
                <a:cs typeface="Arial Black"/>
              </a:rPr>
              <a:t>Makefile:</a:t>
            </a:r>
            <a:r>
              <a:rPr sz="1200" spc="-70" dirty="0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sz="1200" spc="-60" dirty="0">
                <a:solidFill>
                  <a:srgbClr val="E0D6DE"/>
                </a:solidFill>
                <a:latin typeface="Verdana"/>
                <a:cs typeface="Verdana"/>
              </a:rPr>
              <a:t>Orchestrates</a:t>
            </a:r>
            <a:r>
              <a:rPr sz="1200" spc="-8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the</a:t>
            </a:r>
            <a:r>
              <a:rPr sz="1200" spc="-8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E0D6DE"/>
                </a:solidFill>
                <a:latin typeface="Verdana"/>
                <a:cs typeface="Verdana"/>
              </a:rPr>
              <a:t>compilation</a:t>
            </a:r>
            <a:r>
              <a:rPr sz="1200" spc="-8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and</a:t>
            </a:r>
            <a:r>
              <a:rPr sz="1200" spc="-8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E0D6DE"/>
                </a:solidFill>
                <a:latin typeface="Verdana"/>
                <a:cs typeface="Verdana"/>
              </a:rPr>
              <a:t>linking</a:t>
            </a:r>
            <a:r>
              <a:rPr sz="1200" spc="-8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E0D6DE"/>
                </a:solidFill>
                <a:latin typeface="Verdana"/>
                <a:cs typeface="Verdana"/>
              </a:rPr>
              <a:t>process</a:t>
            </a:r>
            <a:r>
              <a:rPr sz="1200" spc="-8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E0D6DE"/>
                </a:solidFill>
                <a:latin typeface="Verdana"/>
                <a:cs typeface="Verdana"/>
              </a:rPr>
              <a:t>for both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the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E0D6DE"/>
                </a:solidFill>
                <a:latin typeface="Verdana"/>
                <a:cs typeface="Verdana"/>
              </a:rPr>
              <a:t>client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and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E0D6DE"/>
                </a:solidFill>
                <a:latin typeface="Verdana"/>
                <a:cs typeface="Verdana"/>
              </a:rPr>
              <a:t>server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applications,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E0D6DE"/>
                </a:solidFill>
                <a:latin typeface="Verdana"/>
                <a:cs typeface="Verdana"/>
              </a:rPr>
              <a:t>ensuring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E0D6DE"/>
                </a:solidFill>
                <a:latin typeface="Verdana"/>
                <a:cs typeface="Verdana"/>
              </a:rPr>
              <a:t>all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dependencies</a:t>
            </a:r>
            <a:r>
              <a:rPr sz="1200" spc="-9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E0D6DE"/>
                </a:solidFill>
                <a:latin typeface="Verdana"/>
                <a:cs typeface="Verdana"/>
              </a:rPr>
              <a:t>are</a:t>
            </a:r>
            <a:r>
              <a:rPr sz="1200" spc="-9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correctly</a:t>
            </a:r>
            <a:r>
              <a:rPr sz="1200" spc="-9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handled.</a:t>
            </a:r>
            <a:endParaRPr sz="1200" dirty="0">
              <a:latin typeface="Verdana"/>
              <a:cs typeface="Verdana"/>
            </a:endParaRPr>
          </a:p>
          <a:p>
            <a:pPr marL="260350">
              <a:lnSpc>
                <a:spcPct val="100000"/>
              </a:lnSpc>
              <a:spcBef>
                <a:spcPts val="960"/>
              </a:spcBef>
            </a:pPr>
            <a:r>
              <a:rPr sz="1200" spc="-10" dirty="0">
                <a:solidFill>
                  <a:srgbClr val="E0D6DE"/>
                </a:solidFill>
                <a:latin typeface="Arial Black"/>
                <a:cs typeface="Arial Black"/>
              </a:rPr>
              <a:t>Certificates:</a:t>
            </a:r>
            <a:endParaRPr sz="1200" dirty="0">
              <a:latin typeface="Arial Black"/>
              <a:cs typeface="Arial Black"/>
            </a:endParaRPr>
          </a:p>
          <a:p>
            <a:pPr marL="508634" marR="384810">
              <a:lnSpc>
                <a:spcPct val="135400"/>
              </a:lnSpc>
              <a:spcBef>
                <a:spcPts val="450"/>
              </a:spcBef>
            </a:pPr>
            <a:r>
              <a:rPr sz="1200" spc="-160" dirty="0">
                <a:solidFill>
                  <a:srgbClr val="E0D6DE"/>
                </a:solidFill>
                <a:latin typeface="Arial Black"/>
                <a:cs typeface="Arial Black"/>
              </a:rPr>
              <a:t>CA</a:t>
            </a:r>
            <a:r>
              <a:rPr sz="1200" spc="-75" dirty="0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sz="1200" spc="-80" dirty="0">
                <a:solidFill>
                  <a:srgbClr val="E0D6DE"/>
                </a:solidFill>
                <a:latin typeface="Arial Black"/>
                <a:cs typeface="Arial Black"/>
              </a:rPr>
              <a:t>(Certificate</a:t>
            </a:r>
            <a:r>
              <a:rPr sz="1200" spc="-75" dirty="0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sz="1200" spc="-50" dirty="0">
                <a:solidFill>
                  <a:srgbClr val="E0D6DE"/>
                </a:solidFill>
                <a:latin typeface="Arial Black"/>
                <a:cs typeface="Arial Black"/>
              </a:rPr>
              <a:t>Authority)</a:t>
            </a:r>
            <a:r>
              <a:rPr sz="1200" spc="-75" dirty="0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sz="1200" spc="-80" dirty="0">
                <a:solidFill>
                  <a:srgbClr val="E0D6DE"/>
                </a:solidFill>
                <a:latin typeface="Arial Black"/>
                <a:cs typeface="Arial Black"/>
              </a:rPr>
              <a:t>Certificate:</a:t>
            </a:r>
            <a:r>
              <a:rPr sz="1200" spc="-75" dirty="0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Used</a:t>
            </a:r>
            <a:r>
              <a:rPr sz="1200" spc="-10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E0D6DE"/>
                </a:solidFill>
                <a:latin typeface="Verdana"/>
                <a:cs typeface="Verdana"/>
              </a:rPr>
              <a:t>to</a:t>
            </a:r>
            <a:r>
              <a:rPr sz="1200" spc="-9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E0D6DE"/>
                </a:solidFill>
                <a:latin typeface="Verdana"/>
                <a:cs typeface="Verdana"/>
              </a:rPr>
              <a:t>sign</a:t>
            </a:r>
            <a:r>
              <a:rPr sz="1200" spc="-9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E0D6DE"/>
                </a:solidFill>
                <a:latin typeface="Verdana"/>
                <a:cs typeface="Verdana"/>
              </a:rPr>
              <a:t>and </a:t>
            </a:r>
            <a:r>
              <a:rPr sz="1200" spc="-55" dirty="0">
                <a:solidFill>
                  <a:srgbClr val="E0D6DE"/>
                </a:solidFill>
                <a:latin typeface="Verdana"/>
                <a:cs typeface="Verdana"/>
              </a:rPr>
              <a:t>verify</a:t>
            </a:r>
            <a:r>
              <a:rPr sz="1200" spc="-12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E0D6DE"/>
                </a:solidFill>
                <a:latin typeface="Verdana"/>
                <a:cs typeface="Verdana"/>
              </a:rPr>
              <a:t>server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and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E0D6DE"/>
                </a:solidFill>
                <a:latin typeface="Verdana"/>
                <a:cs typeface="Verdana"/>
              </a:rPr>
              <a:t>client</a:t>
            </a:r>
            <a:r>
              <a:rPr sz="1200" spc="-12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certificates.</a:t>
            </a:r>
            <a:endParaRPr sz="1200" dirty="0">
              <a:latin typeface="Verdana"/>
              <a:cs typeface="Verdana"/>
            </a:endParaRPr>
          </a:p>
          <a:p>
            <a:pPr marL="508634">
              <a:lnSpc>
                <a:spcPct val="100000"/>
              </a:lnSpc>
              <a:spcBef>
                <a:spcPts val="960"/>
              </a:spcBef>
            </a:pPr>
            <a:r>
              <a:rPr sz="1200" spc="-70" dirty="0">
                <a:solidFill>
                  <a:srgbClr val="E0D6DE"/>
                </a:solidFill>
                <a:latin typeface="Arial Black"/>
                <a:cs typeface="Arial Black"/>
              </a:rPr>
              <a:t>Server </a:t>
            </a:r>
            <a:r>
              <a:rPr sz="1200" spc="-80" dirty="0">
                <a:solidFill>
                  <a:srgbClr val="E0D6DE"/>
                </a:solidFill>
                <a:latin typeface="Arial Black"/>
                <a:cs typeface="Arial Black"/>
              </a:rPr>
              <a:t>Certificate:</a:t>
            </a:r>
            <a:r>
              <a:rPr sz="1200" spc="-75" dirty="0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sz="1200" spc="-50" dirty="0">
                <a:solidFill>
                  <a:srgbClr val="E0D6DE"/>
                </a:solidFill>
                <a:latin typeface="Verdana"/>
                <a:cs typeface="Verdana"/>
              </a:rPr>
              <a:t>Authenticates</a:t>
            </a:r>
            <a:r>
              <a:rPr sz="1200" spc="-9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the</a:t>
            </a:r>
            <a:r>
              <a:rPr sz="1200" spc="-9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chat</a:t>
            </a:r>
            <a:r>
              <a:rPr sz="1200" spc="-9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E0D6DE"/>
                </a:solidFill>
                <a:latin typeface="Verdana"/>
                <a:cs typeface="Verdana"/>
              </a:rPr>
              <a:t>server</a:t>
            </a:r>
            <a:r>
              <a:rPr sz="1200" spc="-9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E0D6DE"/>
                </a:solidFill>
                <a:latin typeface="Verdana"/>
                <a:cs typeface="Verdana"/>
              </a:rPr>
              <a:t>to</a:t>
            </a:r>
            <a:r>
              <a:rPr sz="1200" spc="-9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clients.</a:t>
            </a:r>
            <a:endParaRPr sz="1200" dirty="0">
              <a:latin typeface="Verdana"/>
              <a:cs typeface="Verdana"/>
            </a:endParaRPr>
          </a:p>
          <a:p>
            <a:pPr marL="508634">
              <a:lnSpc>
                <a:spcPct val="100000"/>
              </a:lnSpc>
              <a:spcBef>
                <a:spcPts val="885"/>
              </a:spcBef>
            </a:pPr>
            <a:r>
              <a:rPr sz="1200" spc="-70" dirty="0">
                <a:solidFill>
                  <a:srgbClr val="E0D6DE"/>
                </a:solidFill>
                <a:latin typeface="Arial Black"/>
                <a:cs typeface="Arial Black"/>
              </a:rPr>
              <a:t>Client</a:t>
            </a:r>
            <a:r>
              <a:rPr sz="1200" spc="-75" dirty="0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sz="1200" spc="-80" dirty="0">
                <a:solidFill>
                  <a:srgbClr val="E0D6DE"/>
                </a:solidFill>
                <a:latin typeface="Arial Black"/>
                <a:cs typeface="Arial Black"/>
              </a:rPr>
              <a:t>Certificate:</a:t>
            </a:r>
            <a:r>
              <a:rPr sz="1200" spc="-75" dirty="0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sz="1200" spc="-50" dirty="0">
                <a:solidFill>
                  <a:srgbClr val="E0D6DE"/>
                </a:solidFill>
                <a:latin typeface="Verdana"/>
                <a:cs typeface="Verdana"/>
              </a:rPr>
              <a:t>Authenticates</a:t>
            </a:r>
            <a:r>
              <a:rPr sz="1200" spc="-9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the</a:t>
            </a:r>
            <a:r>
              <a:rPr sz="1200" spc="-9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chat</a:t>
            </a:r>
            <a:r>
              <a:rPr sz="1200" spc="-9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E0D6DE"/>
                </a:solidFill>
                <a:latin typeface="Verdana"/>
                <a:cs typeface="Verdana"/>
              </a:rPr>
              <a:t>client</a:t>
            </a:r>
            <a:r>
              <a:rPr sz="1200" spc="-10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E0D6DE"/>
                </a:solidFill>
                <a:latin typeface="Verdana"/>
                <a:cs typeface="Verdana"/>
              </a:rPr>
              <a:t>to</a:t>
            </a:r>
            <a:r>
              <a:rPr sz="1200" spc="-9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the</a:t>
            </a:r>
            <a:r>
              <a:rPr sz="1200" spc="-9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server.</a:t>
            </a:r>
            <a:endParaRPr sz="1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466" y="1704752"/>
            <a:ext cx="426212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Key</a:t>
            </a:r>
            <a:r>
              <a:rPr spc="-215" dirty="0"/>
              <a:t> </a:t>
            </a:r>
            <a:r>
              <a:rPr dirty="0"/>
              <a:t>Security</a:t>
            </a:r>
            <a:r>
              <a:rPr spc="-210" dirty="0"/>
              <a:t> </a:t>
            </a:r>
            <a:r>
              <a:rPr spc="-10" dirty="0"/>
              <a:t>Features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125" y="2611157"/>
            <a:ext cx="387548" cy="2347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7466" y="3098736"/>
            <a:ext cx="3228340" cy="13360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dirty="0">
                <a:solidFill>
                  <a:srgbClr val="E0D6DE"/>
                </a:solidFill>
                <a:latin typeface="Verdana"/>
                <a:cs typeface="Verdana"/>
              </a:rPr>
              <a:t>Mutual</a:t>
            </a:r>
            <a:r>
              <a:rPr sz="1500" spc="-6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E0D6DE"/>
                </a:solidFill>
                <a:latin typeface="Verdana"/>
                <a:cs typeface="Verdana"/>
              </a:rPr>
              <a:t>TLS</a:t>
            </a:r>
            <a:r>
              <a:rPr sz="1500" spc="-6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E0D6DE"/>
                </a:solidFill>
                <a:latin typeface="Verdana"/>
                <a:cs typeface="Verdana"/>
              </a:rPr>
              <a:t>(mTLS)</a:t>
            </a:r>
            <a:endParaRPr sz="1500">
              <a:latin typeface="Verdana"/>
              <a:cs typeface="Verdana"/>
            </a:endParaRPr>
          </a:p>
          <a:p>
            <a:pPr marL="12700" marR="5080">
              <a:lnSpc>
                <a:spcPct val="135400"/>
              </a:lnSpc>
              <a:spcBef>
                <a:spcPts val="690"/>
              </a:spcBef>
            </a:pPr>
            <a:r>
              <a:rPr sz="1200" spc="-55" dirty="0">
                <a:solidFill>
                  <a:srgbClr val="E0D6DE"/>
                </a:solidFill>
                <a:latin typeface="Verdana"/>
                <a:cs typeface="Verdana"/>
              </a:rPr>
              <a:t>Ensures</a:t>
            </a:r>
            <a:r>
              <a:rPr sz="1200" spc="-12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E0D6DE"/>
                </a:solidFill>
                <a:latin typeface="Verdana"/>
                <a:cs typeface="Verdana"/>
              </a:rPr>
              <a:t>both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the</a:t>
            </a:r>
            <a:r>
              <a:rPr sz="1200" spc="-12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E0D6DE"/>
                </a:solidFill>
                <a:latin typeface="Verdana"/>
                <a:cs typeface="Verdana"/>
              </a:rPr>
              <a:t>client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and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server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cryptographically</a:t>
            </a:r>
            <a:r>
              <a:rPr sz="1200" spc="-8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E0D6DE"/>
                </a:solidFill>
                <a:latin typeface="Verdana"/>
                <a:cs typeface="Verdana"/>
              </a:rPr>
              <a:t>verify</a:t>
            </a:r>
            <a:r>
              <a:rPr sz="1200" spc="-8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E0D6DE"/>
                </a:solidFill>
                <a:latin typeface="Verdana"/>
                <a:cs typeface="Verdana"/>
              </a:rPr>
              <a:t>each</a:t>
            </a:r>
            <a:r>
              <a:rPr sz="1200" spc="-8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E0D6DE"/>
                </a:solidFill>
                <a:latin typeface="Verdana"/>
                <a:cs typeface="Verdana"/>
              </a:rPr>
              <a:t>other's</a:t>
            </a:r>
            <a:r>
              <a:rPr sz="1200" spc="-7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identity </a:t>
            </a:r>
            <a:r>
              <a:rPr sz="1200" spc="-45" dirty="0">
                <a:solidFill>
                  <a:srgbClr val="E0D6DE"/>
                </a:solidFill>
                <a:latin typeface="Verdana"/>
                <a:cs typeface="Verdana"/>
              </a:rPr>
              <a:t>using</a:t>
            </a:r>
            <a:r>
              <a:rPr sz="1200" spc="-10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E0D6DE"/>
                </a:solidFill>
                <a:latin typeface="Verdana"/>
                <a:cs typeface="Verdana"/>
              </a:rPr>
              <a:t>digital</a:t>
            </a:r>
            <a:r>
              <a:rPr sz="1200" spc="-9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E0D6DE"/>
                </a:solidFill>
                <a:latin typeface="Verdana"/>
                <a:cs typeface="Verdana"/>
              </a:rPr>
              <a:t>certificates</a:t>
            </a:r>
            <a:r>
              <a:rPr sz="1200" spc="-9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before</a:t>
            </a:r>
            <a:r>
              <a:rPr sz="1200" spc="-9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E0D6DE"/>
                </a:solidFill>
                <a:latin typeface="Verdana"/>
                <a:cs typeface="Verdana"/>
              </a:rPr>
              <a:t>any</a:t>
            </a:r>
            <a:r>
              <a:rPr sz="1200" spc="-9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E0D6DE"/>
                </a:solidFill>
                <a:latin typeface="Verdana"/>
                <a:cs typeface="Verdana"/>
              </a:rPr>
              <a:t>data </a:t>
            </a:r>
            <a:r>
              <a:rPr sz="1200" spc="-70" dirty="0">
                <a:solidFill>
                  <a:srgbClr val="E0D6DE"/>
                </a:solidFill>
                <a:latin typeface="Verdana"/>
                <a:cs typeface="Verdana"/>
              </a:rPr>
              <a:t>exchange,</a:t>
            </a:r>
            <a:r>
              <a:rPr sz="1200" spc="-10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establishing</a:t>
            </a:r>
            <a:r>
              <a:rPr sz="1200" spc="-10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E0D6DE"/>
                </a:solidFill>
                <a:latin typeface="Verdana"/>
                <a:cs typeface="Verdana"/>
              </a:rPr>
              <a:t>a</a:t>
            </a:r>
            <a:r>
              <a:rPr sz="1200" spc="-9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E0D6DE"/>
                </a:solidFill>
                <a:latin typeface="Verdana"/>
                <a:cs typeface="Verdana"/>
              </a:rPr>
              <a:t>foundation</a:t>
            </a:r>
            <a:r>
              <a:rPr sz="1200" spc="-10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E0D6DE"/>
                </a:solidFill>
                <a:latin typeface="Verdana"/>
                <a:cs typeface="Verdana"/>
              </a:rPr>
              <a:t>of</a:t>
            </a:r>
            <a:r>
              <a:rPr sz="1200" spc="-10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trust.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88815" y="2535688"/>
            <a:ext cx="363321" cy="38339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068610" y="3098736"/>
            <a:ext cx="3274060" cy="1583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spc="10" dirty="0">
                <a:solidFill>
                  <a:srgbClr val="E0D6DE"/>
                </a:solidFill>
                <a:latin typeface="Verdana"/>
                <a:cs typeface="Verdana"/>
              </a:rPr>
              <a:t>Encrypted</a:t>
            </a:r>
            <a:r>
              <a:rPr sz="1500" spc="-3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500" spc="10" dirty="0">
                <a:solidFill>
                  <a:srgbClr val="E0D6DE"/>
                </a:solidFill>
                <a:latin typeface="Verdana"/>
                <a:cs typeface="Verdana"/>
              </a:rPr>
              <a:t>Data</a:t>
            </a:r>
            <a:r>
              <a:rPr sz="1500" spc="-2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E0D6DE"/>
                </a:solidFill>
                <a:latin typeface="Verdana"/>
                <a:cs typeface="Verdana"/>
              </a:rPr>
              <a:t>Transmission</a:t>
            </a:r>
            <a:endParaRPr sz="1500">
              <a:latin typeface="Verdana"/>
              <a:cs typeface="Verdana"/>
            </a:endParaRPr>
          </a:p>
          <a:p>
            <a:pPr marL="12700" marR="5080">
              <a:lnSpc>
                <a:spcPct val="135400"/>
              </a:lnSpc>
              <a:spcBef>
                <a:spcPts val="690"/>
              </a:spcBef>
            </a:pPr>
            <a:r>
              <a:rPr sz="1200" spc="-30" dirty="0">
                <a:solidFill>
                  <a:srgbClr val="E0D6DE"/>
                </a:solidFill>
                <a:latin typeface="Verdana"/>
                <a:cs typeface="Verdana"/>
              </a:rPr>
              <a:t>All</a:t>
            </a:r>
            <a:r>
              <a:rPr sz="1200" spc="-9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communication,</a:t>
            </a:r>
            <a:r>
              <a:rPr sz="1200" spc="-9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E0D6DE"/>
                </a:solidFill>
                <a:latin typeface="Verdana"/>
                <a:cs typeface="Verdana"/>
              </a:rPr>
              <a:t>including</a:t>
            </a:r>
            <a:r>
              <a:rPr sz="1200" spc="-9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chat</a:t>
            </a:r>
            <a:r>
              <a:rPr sz="1200" spc="-9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messages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and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E0D6DE"/>
                </a:solidFill>
                <a:latin typeface="Verdana"/>
                <a:cs typeface="Verdana"/>
              </a:rPr>
              <a:t>control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E0D6DE"/>
                </a:solidFill>
                <a:latin typeface="Verdana"/>
                <a:cs typeface="Verdana"/>
              </a:rPr>
              <a:t>signals,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is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encrypted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E0D6DE"/>
                </a:solidFill>
                <a:latin typeface="Verdana"/>
                <a:cs typeface="Verdana"/>
              </a:rPr>
              <a:t>using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strong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cryptographic</a:t>
            </a:r>
            <a:r>
              <a:rPr sz="1200" spc="-6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algorithms</a:t>
            </a:r>
            <a:r>
              <a:rPr sz="1200" spc="-6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E0D6DE"/>
                </a:solidFill>
                <a:latin typeface="Verdana"/>
                <a:cs typeface="Verdana"/>
              </a:rPr>
              <a:t>negotiated</a:t>
            </a:r>
            <a:r>
              <a:rPr sz="1200" spc="-6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during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the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E0D6DE"/>
                </a:solidFill>
                <a:latin typeface="Verdana"/>
                <a:cs typeface="Verdana"/>
              </a:rPr>
              <a:t>TLS</a:t>
            </a:r>
            <a:r>
              <a:rPr sz="1200" spc="-10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E0D6DE"/>
                </a:solidFill>
                <a:latin typeface="Verdana"/>
                <a:cs typeface="Verdana"/>
              </a:rPr>
              <a:t>handshake,</a:t>
            </a:r>
            <a:r>
              <a:rPr sz="1200" spc="-10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E0D6DE"/>
                </a:solidFill>
                <a:latin typeface="Verdana"/>
                <a:cs typeface="Verdana"/>
              </a:rPr>
              <a:t>safeguarding</a:t>
            </a:r>
            <a:r>
              <a:rPr sz="1200" spc="-10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E0D6DE"/>
                </a:solidFill>
                <a:latin typeface="Verdana"/>
                <a:cs typeface="Verdana"/>
              </a:rPr>
              <a:t>data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confidentiality.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43800" y="2533649"/>
            <a:ext cx="387553" cy="38755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529766" y="3098736"/>
            <a:ext cx="3222625" cy="1583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dirty="0">
                <a:solidFill>
                  <a:srgbClr val="E0D6DE"/>
                </a:solidFill>
                <a:latin typeface="Verdana"/>
                <a:cs typeface="Verdana"/>
              </a:rPr>
              <a:t>Fixed</a:t>
            </a:r>
            <a:r>
              <a:rPr sz="1500" spc="-8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E0D6DE"/>
                </a:solidFill>
                <a:latin typeface="Verdana"/>
                <a:cs typeface="Verdana"/>
              </a:rPr>
              <a:t>Manual</a:t>
            </a:r>
            <a:r>
              <a:rPr sz="1500" spc="-7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500" spc="50" dirty="0">
                <a:solidFill>
                  <a:srgbClr val="E0D6DE"/>
                </a:solidFill>
                <a:latin typeface="Verdana"/>
                <a:cs typeface="Verdana"/>
              </a:rPr>
              <a:t>Password</a:t>
            </a:r>
            <a:r>
              <a:rPr sz="1500" spc="-7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500" spc="50" dirty="0">
                <a:solidFill>
                  <a:srgbClr val="E0D6DE"/>
                </a:solidFill>
                <a:latin typeface="Verdana"/>
                <a:cs typeface="Verdana"/>
              </a:rPr>
              <a:t>Check</a:t>
            </a:r>
            <a:endParaRPr sz="1500">
              <a:latin typeface="Verdana"/>
              <a:cs typeface="Verdana"/>
            </a:endParaRPr>
          </a:p>
          <a:p>
            <a:pPr marL="12700" marR="5080">
              <a:lnSpc>
                <a:spcPct val="135400"/>
              </a:lnSpc>
              <a:spcBef>
                <a:spcPts val="690"/>
              </a:spcBef>
            </a:pPr>
            <a:r>
              <a:rPr sz="1200" spc="-50" dirty="0">
                <a:solidFill>
                  <a:srgbClr val="E0D6DE"/>
                </a:solidFill>
                <a:latin typeface="Verdana"/>
                <a:cs typeface="Verdana"/>
              </a:rPr>
              <a:t>Introduces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E0D6DE"/>
                </a:solidFill>
                <a:latin typeface="Verdana"/>
                <a:cs typeface="Verdana"/>
              </a:rPr>
              <a:t>a</a:t>
            </a:r>
            <a:r>
              <a:rPr sz="1200" spc="-10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E0D6DE"/>
                </a:solidFill>
                <a:latin typeface="Verdana"/>
                <a:cs typeface="Verdana"/>
              </a:rPr>
              <a:t>secondary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E0D6DE"/>
                </a:solidFill>
                <a:latin typeface="Verdana"/>
                <a:cs typeface="Verdana"/>
              </a:rPr>
              <a:t>layer</a:t>
            </a:r>
            <a:r>
              <a:rPr sz="1200" spc="-10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E0D6DE"/>
                </a:solidFill>
                <a:latin typeface="Verdana"/>
                <a:cs typeface="Verdana"/>
              </a:rPr>
              <a:t>of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authentication</a:t>
            </a:r>
            <a:r>
              <a:rPr sz="1200" spc="-7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beyond</a:t>
            </a:r>
            <a:r>
              <a:rPr sz="1200" spc="-6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certificate</a:t>
            </a:r>
            <a:r>
              <a:rPr sz="1200" spc="-6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validation,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requiring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E0D6DE"/>
                </a:solidFill>
                <a:latin typeface="Verdana"/>
                <a:cs typeface="Verdana"/>
              </a:rPr>
              <a:t>users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E0D6DE"/>
                </a:solidFill>
                <a:latin typeface="Verdana"/>
                <a:cs typeface="Verdana"/>
              </a:rPr>
              <a:t>to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E0D6DE"/>
                </a:solidFill>
                <a:latin typeface="Verdana"/>
                <a:cs typeface="Verdana"/>
              </a:rPr>
              <a:t>input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E0D6DE"/>
                </a:solidFill>
                <a:latin typeface="Verdana"/>
                <a:cs typeface="Verdana"/>
              </a:rPr>
              <a:t>a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E0D6DE"/>
                </a:solidFill>
                <a:latin typeface="Verdana"/>
                <a:cs typeface="Verdana"/>
              </a:rPr>
              <a:t>pre-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configured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password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for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E0D6DE"/>
                </a:solidFill>
                <a:latin typeface="Verdana"/>
                <a:cs typeface="Verdana"/>
              </a:rPr>
              <a:t>access,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E0D6DE"/>
                </a:solidFill>
                <a:latin typeface="Verdana"/>
                <a:cs typeface="Verdana"/>
              </a:rPr>
              <a:t>adding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E0D6DE"/>
                </a:solidFill>
                <a:latin typeface="Verdana"/>
                <a:cs typeface="Verdana"/>
              </a:rPr>
              <a:t>an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E0D6DE"/>
                </a:solidFill>
                <a:latin typeface="Verdana"/>
                <a:cs typeface="Verdana"/>
              </a:rPr>
              <a:t>extra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barrier </a:t>
            </a:r>
            <a:r>
              <a:rPr sz="1200" spc="-55" dirty="0">
                <a:solidFill>
                  <a:srgbClr val="E0D6DE"/>
                </a:solidFill>
                <a:latin typeface="Verdana"/>
                <a:cs typeface="Verdana"/>
              </a:rPr>
              <a:t>against</a:t>
            </a:r>
            <a:r>
              <a:rPr sz="1200" spc="-8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unauthorized</a:t>
            </a:r>
            <a:r>
              <a:rPr sz="1200" spc="-8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entry.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System</a:t>
            </a:r>
            <a:r>
              <a:rPr spc="-360" dirty="0"/>
              <a:t> </a:t>
            </a:r>
            <a:r>
              <a:rPr spc="80" dirty="0"/>
              <a:t>Working</a:t>
            </a:r>
            <a:r>
              <a:rPr spc="-355" dirty="0"/>
              <a:t> </a:t>
            </a:r>
            <a:r>
              <a:rPr spc="90" dirty="0"/>
              <a:t>Principle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19125" y="2114549"/>
            <a:ext cx="10187940" cy="620395"/>
            <a:chOff x="619125" y="2114549"/>
            <a:chExt cx="10187940" cy="620395"/>
          </a:xfrm>
        </p:grpSpPr>
        <p:sp>
          <p:nvSpPr>
            <p:cNvPr id="4" name="object 4"/>
            <p:cNvSpPr/>
            <p:nvPr/>
          </p:nvSpPr>
          <p:spPr>
            <a:xfrm>
              <a:off x="619125" y="2114549"/>
              <a:ext cx="3396615" cy="620395"/>
            </a:xfrm>
            <a:custGeom>
              <a:avLst/>
              <a:gdLst/>
              <a:ahLst/>
              <a:cxnLst/>
              <a:rect l="l" t="t" r="r" b="b"/>
              <a:pathLst>
                <a:path w="3396615" h="620394">
                  <a:moveTo>
                    <a:pt x="3241497" y="0"/>
                  </a:moveTo>
                  <a:lnTo>
                    <a:pt x="0" y="0"/>
                  </a:lnTo>
                  <a:lnTo>
                    <a:pt x="155059" y="310108"/>
                  </a:lnTo>
                  <a:lnTo>
                    <a:pt x="0" y="620229"/>
                  </a:lnTo>
                  <a:lnTo>
                    <a:pt x="3241497" y="620229"/>
                  </a:lnTo>
                  <a:lnTo>
                    <a:pt x="3396551" y="310108"/>
                  </a:lnTo>
                  <a:lnTo>
                    <a:pt x="3241497" y="0"/>
                  </a:lnTo>
                  <a:close/>
                </a:path>
              </a:pathLst>
            </a:custGeom>
            <a:solidFill>
              <a:srgbClr val="2525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4118" y="2321153"/>
              <a:ext cx="204774" cy="21930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019550" y="2114549"/>
              <a:ext cx="3396615" cy="620395"/>
            </a:xfrm>
            <a:custGeom>
              <a:avLst/>
              <a:gdLst/>
              <a:ahLst/>
              <a:cxnLst/>
              <a:rect l="l" t="t" r="r" b="b"/>
              <a:pathLst>
                <a:path w="3396615" h="620394">
                  <a:moveTo>
                    <a:pt x="3241497" y="0"/>
                  </a:moveTo>
                  <a:lnTo>
                    <a:pt x="0" y="0"/>
                  </a:lnTo>
                  <a:lnTo>
                    <a:pt x="155054" y="310108"/>
                  </a:lnTo>
                  <a:lnTo>
                    <a:pt x="0" y="620229"/>
                  </a:lnTo>
                  <a:lnTo>
                    <a:pt x="3241497" y="620229"/>
                  </a:lnTo>
                  <a:lnTo>
                    <a:pt x="3396551" y="310108"/>
                  </a:lnTo>
                  <a:lnTo>
                    <a:pt x="3241497" y="0"/>
                  </a:lnTo>
                  <a:close/>
                </a:path>
              </a:pathLst>
            </a:custGeom>
            <a:solidFill>
              <a:srgbClr val="2525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00065" y="2329103"/>
              <a:ext cx="233108" cy="20341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410450" y="2114549"/>
              <a:ext cx="3396615" cy="620395"/>
            </a:xfrm>
            <a:custGeom>
              <a:avLst/>
              <a:gdLst/>
              <a:ahLst/>
              <a:cxnLst/>
              <a:rect l="l" t="t" r="r" b="b"/>
              <a:pathLst>
                <a:path w="3396615" h="620394">
                  <a:moveTo>
                    <a:pt x="3241497" y="0"/>
                  </a:moveTo>
                  <a:lnTo>
                    <a:pt x="0" y="0"/>
                  </a:lnTo>
                  <a:lnTo>
                    <a:pt x="155054" y="310108"/>
                  </a:lnTo>
                  <a:lnTo>
                    <a:pt x="0" y="620229"/>
                  </a:lnTo>
                  <a:lnTo>
                    <a:pt x="3241497" y="620229"/>
                  </a:lnTo>
                  <a:lnTo>
                    <a:pt x="3396551" y="310108"/>
                  </a:lnTo>
                  <a:lnTo>
                    <a:pt x="3241497" y="0"/>
                  </a:lnTo>
                  <a:close/>
                </a:path>
              </a:pathLst>
            </a:custGeom>
            <a:solidFill>
              <a:srgbClr val="2525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91600" y="2326601"/>
              <a:ext cx="232473" cy="20753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62397" y="2870136"/>
            <a:ext cx="3046730" cy="207898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1113790">
              <a:lnSpc>
                <a:spcPct val="104200"/>
              </a:lnSpc>
              <a:spcBef>
                <a:spcPts val="50"/>
              </a:spcBef>
            </a:pPr>
            <a:r>
              <a:rPr sz="1500" spc="-10" dirty="0">
                <a:solidFill>
                  <a:srgbClr val="E0D6DE"/>
                </a:solidFill>
                <a:latin typeface="Verdana"/>
                <a:cs typeface="Verdana"/>
              </a:rPr>
              <a:t>TLS</a:t>
            </a:r>
            <a:r>
              <a:rPr sz="1500" spc="-5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E0D6DE"/>
                </a:solidFill>
                <a:latin typeface="Verdana"/>
                <a:cs typeface="Verdana"/>
              </a:rPr>
              <a:t>Handshake</a:t>
            </a:r>
            <a:r>
              <a:rPr sz="1500" spc="-5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E0D6DE"/>
                </a:solidFill>
                <a:latin typeface="Verdana"/>
                <a:cs typeface="Verdana"/>
              </a:rPr>
              <a:t>and </a:t>
            </a:r>
            <a:r>
              <a:rPr sz="1500" spc="40" dirty="0">
                <a:solidFill>
                  <a:srgbClr val="E0D6DE"/>
                </a:solidFill>
                <a:latin typeface="Verdana"/>
                <a:cs typeface="Verdana"/>
              </a:rPr>
              <a:t>Authentication</a:t>
            </a:r>
            <a:endParaRPr sz="1500">
              <a:latin typeface="Verdana"/>
              <a:cs typeface="Verdana"/>
            </a:endParaRPr>
          </a:p>
          <a:p>
            <a:pPr marL="12700" marR="5080">
              <a:lnSpc>
                <a:spcPct val="136500"/>
              </a:lnSpc>
              <a:spcBef>
                <a:spcPts val="675"/>
              </a:spcBef>
            </a:pP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The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E0D6DE"/>
                </a:solidFill>
                <a:latin typeface="Verdana"/>
                <a:cs typeface="Verdana"/>
              </a:rPr>
              <a:t>client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initiates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E0D6DE"/>
                </a:solidFill>
                <a:latin typeface="Verdana"/>
                <a:cs typeface="Verdana"/>
              </a:rPr>
              <a:t>a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connection,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and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E0D6DE"/>
                </a:solidFill>
                <a:latin typeface="Verdana"/>
                <a:cs typeface="Verdana"/>
              </a:rPr>
              <a:t>both client</a:t>
            </a:r>
            <a:r>
              <a:rPr sz="1200" spc="-13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and</a:t>
            </a:r>
            <a:r>
              <a:rPr sz="1200" spc="-12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E0D6DE"/>
                </a:solidFill>
                <a:latin typeface="Verdana"/>
                <a:cs typeface="Verdana"/>
              </a:rPr>
              <a:t>server</a:t>
            </a:r>
            <a:r>
              <a:rPr sz="1200" spc="-12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E0D6DE"/>
                </a:solidFill>
                <a:latin typeface="Verdana"/>
                <a:cs typeface="Verdana"/>
              </a:rPr>
              <a:t>engage</a:t>
            </a:r>
            <a:r>
              <a:rPr sz="1200" spc="-13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in</a:t>
            </a:r>
            <a:r>
              <a:rPr sz="1200" spc="-12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E0D6DE"/>
                </a:solidFill>
                <a:latin typeface="Verdana"/>
                <a:cs typeface="Verdana"/>
              </a:rPr>
              <a:t>a</a:t>
            </a:r>
            <a:r>
              <a:rPr sz="1200" spc="-12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E0D6DE"/>
                </a:solidFill>
                <a:latin typeface="Verdana"/>
                <a:cs typeface="Verdana"/>
              </a:rPr>
              <a:t>TLS </a:t>
            </a:r>
            <a:r>
              <a:rPr sz="1200" spc="-55" dirty="0">
                <a:solidFill>
                  <a:srgbClr val="E0D6DE"/>
                </a:solidFill>
                <a:latin typeface="Verdana"/>
                <a:cs typeface="Verdana"/>
              </a:rPr>
              <a:t>handshake.</a:t>
            </a:r>
            <a:r>
              <a:rPr sz="1200" spc="-10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E0D6DE"/>
                </a:solidFill>
                <a:latin typeface="Verdana"/>
                <a:cs typeface="Verdana"/>
              </a:rPr>
              <a:t>They</a:t>
            </a:r>
            <a:r>
              <a:rPr sz="1200" spc="-10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E0D6DE"/>
                </a:solidFill>
                <a:latin typeface="Verdana"/>
                <a:cs typeface="Verdana"/>
              </a:rPr>
              <a:t>present</a:t>
            </a:r>
            <a:r>
              <a:rPr sz="1200" spc="-10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their</a:t>
            </a:r>
            <a:r>
              <a:rPr sz="1200" spc="-9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respective </a:t>
            </a:r>
            <a:r>
              <a:rPr sz="1200" spc="-50" dirty="0">
                <a:solidFill>
                  <a:srgbClr val="E0D6DE"/>
                </a:solidFill>
                <a:latin typeface="Verdana"/>
                <a:cs typeface="Verdana"/>
              </a:rPr>
              <a:t>certificates,</a:t>
            </a:r>
            <a:r>
              <a:rPr sz="1200" spc="-10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E0D6DE"/>
                </a:solidFill>
                <a:latin typeface="Verdana"/>
                <a:cs typeface="Verdana"/>
              </a:rPr>
              <a:t>which</a:t>
            </a:r>
            <a:r>
              <a:rPr sz="1200" spc="-9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E0D6DE"/>
                </a:solidFill>
                <a:latin typeface="Verdana"/>
                <a:cs typeface="Verdana"/>
              </a:rPr>
              <a:t>are</a:t>
            </a:r>
            <a:r>
              <a:rPr sz="1200" spc="-10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then</a:t>
            </a:r>
            <a:r>
              <a:rPr sz="1200" spc="-9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validated </a:t>
            </a:r>
            <a:r>
              <a:rPr sz="1200" spc="-55" dirty="0">
                <a:solidFill>
                  <a:srgbClr val="E0D6DE"/>
                </a:solidFill>
                <a:latin typeface="Verdana"/>
                <a:cs typeface="Verdana"/>
              </a:rPr>
              <a:t>against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the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E0D6DE"/>
                </a:solidFill>
                <a:latin typeface="Verdana"/>
                <a:cs typeface="Verdana"/>
              </a:rPr>
              <a:t>trusted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E0D6DE"/>
                </a:solidFill>
                <a:latin typeface="Verdana"/>
                <a:cs typeface="Verdana"/>
              </a:rPr>
              <a:t>CA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certificate, </a:t>
            </a:r>
            <a:r>
              <a:rPr sz="1200" spc="-30" dirty="0">
                <a:solidFill>
                  <a:srgbClr val="E0D6DE"/>
                </a:solidFill>
                <a:latin typeface="Verdana"/>
                <a:cs typeface="Verdana"/>
              </a:rPr>
              <a:t>completing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E0D6DE"/>
                </a:solidFill>
                <a:latin typeface="Verdana"/>
                <a:cs typeface="Verdana"/>
              </a:rPr>
              <a:t>mutual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authentication.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58957" y="2870136"/>
            <a:ext cx="3006090" cy="1583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dirty="0">
                <a:solidFill>
                  <a:srgbClr val="E0D6DE"/>
                </a:solidFill>
                <a:latin typeface="Verdana"/>
                <a:cs typeface="Verdana"/>
              </a:rPr>
              <a:t>Secure</a:t>
            </a:r>
            <a:r>
              <a:rPr sz="1500" spc="-7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500" spc="50" dirty="0">
                <a:solidFill>
                  <a:srgbClr val="E0D6DE"/>
                </a:solidFill>
                <a:latin typeface="Verdana"/>
                <a:cs typeface="Verdana"/>
              </a:rPr>
              <a:t>Message</a:t>
            </a:r>
            <a:r>
              <a:rPr sz="1500" spc="-7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E0D6DE"/>
                </a:solidFill>
                <a:latin typeface="Verdana"/>
                <a:cs typeface="Verdana"/>
              </a:rPr>
              <a:t>Exchange</a:t>
            </a:r>
            <a:endParaRPr sz="1500">
              <a:latin typeface="Verdana"/>
              <a:cs typeface="Verdana"/>
            </a:endParaRPr>
          </a:p>
          <a:p>
            <a:pPr marL="12700" marR="5080">
              <a:lnSpc>
                <a:spcPct val="135400"/>
              </a:lnSpc>
              <a:spcBef>
                <a:spcPts val="690"/>
              </a:spcBef>
            </a:pPr>
            <a:r>
              <a:rPr sz="1200" spc="-50" dirty="0">
                <a:solidFill>
                  <a:srgbClr val="E0D6DE"/>
                </a:solidFill>
                <a:latin typeface="Verdana"/>
                <a:cs typeface="Verdana"/>
              </a:rPr>
              <a:t>Once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the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E0D6DE"/>
                </a:solidFill>
                <a:latin typeface="Verdana"/>
                <a:cs typeface="Verdana"/>
              </a:rPr>
              <a:t>mTLS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E0D6DE"/>
                </a:solidFill>
                <a:latin typeface="Verdana"/>
                <a:cs typeface="Verdana"/>
              </a:rPr>
              <a:t>connection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is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E0D6DE"/>
                </a:solidFill>
                <a:latin typeface="Verdana"/>
                <a:cs typeface="Verdana"/>
              </a:rPr>
              <a:t>established,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all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subsequent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chat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E0D6DE"/>
                </a:solidFill>
                <a:latin typeface="Verdana"/>
                <a:cs typeface="Verdana"/>
              </a:rPr>
              <a:t>messages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E0D6DE"/>
                </a:solidFill>
                <a:latin typeface="Verdana"/>
                <a:cs typeface="Verdana"/>
              </a:rPr>
              <a:t>are </a:t>
            </a:r>
            <a:r>
              <a:rPr sz="1200" spc="-45" dirty="0">
                <a:solidFill>
                  <a:srgbClr val="E0D6DE"/>
                </a:solidFill>
                <a:latin typeface="Verdana"/>
                <a:cs typeface="Verdana"/>
              </a:rPr>
              <a:t>transmitted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E0D6DE"/>
                </a:solidFill>
                <a:latin typeface="Verdana"/>
                <a:cs typeface="Verdana"/>
              </a:rPr>
              <a:t>securely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E0D6DE"/>
                </a:solidFill>
                <a:latin typeface="Verdana"/>
                <a:cs typeface="Verdana"/>
              </a:rPr>
              <a:t>over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the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encrypted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tunnel.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E0D6DE"/>
                </a:solidFill>
                <a:latin typeface="Verdana"/>
                <a:cs typeface="Verdana"/>
              </a:rPr>
              <a:t>Messages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from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E0D6DE"/>
                </a:solidFill>
                <a:latin typeface="Verdana"/>
                <a:cs typeface="Verdana"/>
              </a:rPr>
              <a:t>any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E0D6DE"/>
                </a:solidFill>
                <a:latin typeface="Verdana"/>
                <a:cs typeface="Verdana"/>
              </a:rPr>
              <a:t>client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E0D6DE"/>
                </a:solidFill>
                <a:latin typeface="Verdana"/>
                <a:cs typeface="Verdana"/>
              </a:rPr>
              <a:t>are </a:t>
            </a:r>
            <a:r>
              <a:rPr sz="1200" spc="-50" dirty="0">
                <a:solidFill>
                  <a:srgbClr val="E0D6DE"/>
                </a:solidFill>
                <a:latin typeface="Verdana"/>
                <a:cs typeface="Verdana"/>
              </a:rPr>
              <a:t>received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E0D6DE"/>
                </a:solidFill>
                <a:latin typeface="Verdana"/>
                <a:cs typeface="Verdana"/>
              </a:rPr>
              <a:t>by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the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server.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55509" y="2870136"/>
            <a:ext cx="3053080" cy="13360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spc="50" dirty="0">
                <a:solidFill>
                  <a:srgbClr val="E0D6DE"/>
                </a:solidFill>
                <a:latin typeface="Verdana"/>
                <a:cs typeface="Verdana"/>
              </a:rPr>
              <a:t>Message</a:t>
            </a:r>
            <a:r>
              <a:rPr sz="1500" spc="-16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500" spc="35" dirty="0">
                <a:solidFill>
                  <a:srgbClr val="E0D6DE"/>
                </a:solidFill>
                <a:latin typeface="Verdana"/>
                <a:cs typeface="Verdana"/>
              </a:rPr>
              <a:t>Broadcasting</a:t>
            </a:r>
            <a:endParaRPr sz="1500">
              <a:latin typeface="Verdana"/>
              <a:cs typeface="Verdana"/>
            </a:endParaRPr>
          </a:p>
          <a:p>
            <a:pPr marL="12700" marR="5080">
              <a:lnSpc>
                <a:spcPct val="135400"/>
              </a:lnSpc>
              <a:spcBef>
                <a:spcPts val="690"/>
              </a:spcBef>
            </a:pP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The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E0D6DE"/>
                </a:solidFill>
                <a:latin typeface="Verdana"/>
                <a:cs typeface="Verdana"/>
              </a:rPr>
              <a:t>server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E0D6DE"/>
                </a:solidFill>
                <a:latin typeface="Verdana"/>
                <a:cs typeface="Verdana"/>
              </a:rPr>
              <a:t>broadcasts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E0D6DE"/>
                </a:solidFill>
                <a:latin typeface="Verdana"/>
                <a:cs typeface="Verdana"/>
              </a:rPr>
              <a:t>incoming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messages </a:t>
            </a:r>
            <a:r>
              <a:rPr sz="1200" spc="-25" dirty="0">
                <a:solidFill>
                  <a:srgbClr val="E0D6DE"/>
                </a:solidFill>
                <a:latin typeface="Verdana"/>
                <a:cs typeface="Verdana"/>
              </a:rPr>
              <a:t>to</a:t>
            </a:r>
            <a:r>
              <a:rPr sz="1200" spc="-12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all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currently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connected</a:t>
            </a:r>
            <a:r>
              <a:rPr sz="1200" spc="-12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E0D6DE"/>
                </a:solidFill>
                <a:latin typeface="Verdana"/>
                <a:cs typeface="Verdana"/>
              </a:rPr>
              <a:t>and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authenticated</a:t>
            </a:r>
            <a:r>
              <a:rPr sz="1200" spc="-6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clients,</a:t>
            </a:r>
            <a:r>
              <a:rPr sz="1200" spc="-6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E0D6DE"/>
                </a:solidFill>
                <a:latin typeface="Verdana"/>
                <a:cs typeface="Verdana"/>
              </a:rPr>
              <a:t>ensuring</a:t>
            </a:r>
            <a:r>
              <a:rPr sz="1200" spc="-6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E0D6DE"/>
                </a:solidFill>
                <a:latin typeface="Verdana"/>
                <a:cs typeface="Verdana"/>
              </a:rPr>
              <a:t>real-</a:t>
            </a:r>
            <a:r>
              <a:rPr sz="1200" spc="-20" dirty="0">
                <a:solidFill>
                  <a:srgbClr val="E0D6DE"/>
                </a:solidFill>
                <a:latin typeface="Verdana"/>
                <a:cs typeface="Verdana"/>
              </a:rPr>
              <a:t>time </a:t>
            </a:r>
            <a:r>
              <a:rPr sz="1200" spc="-30" dirty="0">
                <a:solidFill>
                  <a:srgbClr val="E0D6DE"/>
                </a:solidFill>
                <a:latin typeface="Verdana"/>
                <a:cs typeface="Verdana"/>
              </a:rPr>
              <a:t>communication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E0D6DE"/>
                </a:solidFill>
                <a:latin typeface="Verdana"/>
                <a:cs typeface="Verdana"/>
              </a:rPr>
              <a:t>among</a:t>
            </a:r>
            <a:r>
              <a:rPr sz="1200" spc="-10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all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participants.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1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Conclusion</a:t>
            </a:r>
            <a:r>
              <a:rPr spc="-380" dirty="0"/>
              <a:t> </a:t>
            </a:r>
            <a:r>
              <a:rPr spc="-95" dirty="0"/>
              <a:t>&amp;</a:t>
            </a:r>
            <a:r>
              <a:rPr spc="-375" dirty="0"/>
              <a:t> </a:t>
            </a:r>
            <a:r>
              <a:rPr dirty="0"/>
              <a:t>Future</a:t>
            </a:r>
            <a:r>
              <a:rPr spc="-375" dirty="0"/>
              <a:t> </a:t>
            </a:r>
            <a:r>
              <a:rPr spc="-10" dirty="0"/>
              <a:t>Enhancements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628650" y="27336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E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8650" y="328612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E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38385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E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8650" y="46291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E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7466" y="2203386"/>
            <a:ext cx="4732655" cy="28028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2532380" algn="r">
              <a:lnSpc>
                <a:spcPct val="100000"/>
              </a:lnSpc>
              <a:spcBef>
                <a:spcPts val="125"/>
              </a:spcBef>
            </a:pPr>
            <a:r>
              <a:rPr lang="en-US" sz="1500" spc="55">
                <a:solidFill>
                  <a:srgbClr val="96B7FF"/>
                </a:solidFill>
                <a:latin typeface="Verdana"/>
                <a:cs typeface="Verdana"/>
              </a:rPr>
              <a:t>Learning Outcomes</a:t>
            </a:r>
            <a:endParaRPr sz="1500" dirty="0">
              <a:latin typeface="Verdana"/>
              <a:cs typeface="Verdana"/>
            </a:endParaRPr>
          </a:p>
          <a:p>
            <a:pPr marL="260350">
              <a:lnSpc>
                <a:spcPct val="100000"/>
              </a:lnSpc>
              <a:spcBef>
                <a:spcPts val="1725"/>
              </a:spcBef>
            </a:pPr>
            <a:r>
              <a:rPr sz="1200" spc="-50" dirty="0">
                <a:solidFill>
                  <a:srgbClr val="E0D6DE"/>
                </a:solidFill>
                <a:latin typeface="Verdana"/>
                <a:cs typeface="Verdana"/>
              </a:rPr>
              <a:t>Successfully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E0D6DE"/>
                </a:solidFill>
                <a:latin typeface="Verdana"/>
                <a:cs typeface="Verdana"/>
              </a:rPr>
              <a:t>developed</a:t>
            </a:r>
            <a:r>
              <a:rPr sz="1200" spc="-10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E0D6DE"/>
                </a:solidFill>
                <a:latin typeface="Verdana"/>
                <a:cs typeface="Verdana"/>
              </a:rPr>
              <a:t>a</a:t>
            </a:r>
            <a:r>
              <a:rPr sz="1200" spc="-10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E0D6DE"/>
                </a:solidFill>
                <a:latin typeface="Arial Black"/>
                <a:cs typeface="Arial Black"/>
              </a:rPr>
              <a:t>secure,</a:t>
            </a:r>
            <a:r>
              <a:rPr sz="1200" spc="-80" dirty="0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sz="1200" spc="-55" dirty="0">
                <a:solidFill>
                  <a:srgbClr val="E0D6DE"/>
                </a:solidFill>
                <a:latin typeface="Arial Black"/>
                <a:cs typeface="Arial Black"/>
              </a:rPr>
              <a:t>real-time</a:t>
            </a:r>
            <a:r>
              <a:rPr sz="1200" spc="-75" dirty="0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sz="1200" spc="-90" dirty="0">
                <a:solidFill>
                  <a:srgbClr val="E0D6DE"/>
                </a:solidFill>
                <a:latin typeface="Arial Black"/>
                <a:cs typeface="Arial Black"/>
              </a:rPr>
              <a:t>chat</a:t>
            </a:r>
            <a:r>
              <a:rPr sz="1200" spc="-75" dirty="0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Arial Black"/>
                <a:cs typeface="Arial Black"/>
              </a:rPr>
              <a:t>system</a:t>
            </a:r>
            <a:endParaRPr sz="1200" dirty="0">
              <a:latin typeface="Arial Black"/>
              <a:cs typeface="Arial Black"/>
            </a:endParaRPr>
          </a:p>
          <a:p>
            <a:pPr marR="2531110" algn="r">
              <a:lnSpc>
                <a:spcPct val="100000"/>
              </a:lnSpc>
              <a:spcBef>
                <a:spcPts val="509"/>
              </a:spcBef>
            </a:pPr>
            <a:r>
              <a:rPr sz="1200" spc="-25" dirty="0">
                <a:solidFill>
                  <a:srgbClr val="E0D6DE"/>
                </a:solidFill>
                <a:latin typeface="Verdana"/>
                <a:cs typeface="Verdana"/>
              </a:rPr>
              <a:t>utilizing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45" dirty="0">
                <a:solidFill>
                  <a:srgbClr val="E0D6DE"/>
                </a:solidFill>
                <a:latin typeface="Verdana"/>
                <a:cs typeface="Verdana"/>
              </a:rPr>
              <a:t>C++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and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OpenSSL.</a:t>
            </a:r>
            <a:endParaRPr sz="1200" dirty="0">
              <a:latin typeface="Verdana"/>
              <a:cs typeface="Verdana"/>
            </a:endParaRPr>
          </a:p>
          <a:p>
            <a:pPr marL="260350" marR="55880">
              <a:lnSpc>
                <a:spcPct val="135400"/>
              </a:lnSpc>
              <a:spcBef>
                <a:spcPts val="450"/>
              </a:spcBef>
            </a:pPr>
            <a:r>
              <a:rPr sz="1200" spc="-55" dirty="0">
                <a:solidFill>
                  <a:srgbClr val="E0D6DE"/>
                </a:solidFill>
                <a:latin typeface="Verdana"/>
                <a:cs typeface="Verdana"/>
              </a:rPr>
              <a:t>Demonstrated</a:t>
            </a:r>
            <a:r>
              <a:rPr sz="1200" spc="-9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robust</a:t>
            </a:r>
            <a:r>
              <a:rPr sz="1200" spc="-9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E0D6DE"/>
                </a:solidFill>
                <a:latin typeface="Arial Black"/>
                <a:cs typeface="Arial Black"/>
              </a:rPr>
              <a:t>mutual</a:t>
            </a:r>
            <a:r>
              <a:rPr sz="1200" spc="-60" dirty="0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sz="1200" spc="-65" dirty="0">
                <a:solidFill>
                  <a:srgbClr val="E0D6DE"/>
                </a:solidFill>
                <a:latin typeface="Arial Black"/>
                <a:cs typeface="Arial Black"/>
              </a:rPr>
              <a:t>authentication</a:t>
            </a:r>
            <a:r>
              <a:rPr sz="1200" spc="-70" dirty="0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and</a:t>
            </a:r>
            <a:r>
              <a:rPr sz="1200" spc="-9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Arial Black"/>
                <a:cs typeface="Arial Black"/>
              </a:rPr>
              <a:t>encrypted </a:t>
            </a:r>
            <a:r>
              <a:rPr sz="1200" spc="-70" dirty="0">
                <a:solidFill>
                  <a:srgbClr val="E0D6DE"/>
                </a:solidFill>
                <a:latin typeface="Arial Black"/>
                <a:cs typeface="Arial Black"/>
              </a:rPr>
              <a:t>communication</a:t>
            </a:r>
            <a:r>
              <a:rPr sz="1200" spc="-65" dirty="0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protocols.</a:t>
            </a:r>
            <a:endParaRPr sz="1200" dirty="0">
              <a:latin typeface="Verdana"/>
              <a:cs typeface="Verdana"/>
            </a:endParaRPr>
          </a:p>
          <a:p>
            <a:pPr marL="260350" marR="5080">
              <a:lnSpc>
                <a:spcPct val="135400"/>
              </a:lnSpc>
              <a:spcBef>
                <a:spcPts val="450"/>
              </a:spcBef>
            </a:pPr>
            <a:r>
              <a:rPr sz="1200" spc="-45" dirty="0">
                <a:solidFill>
                  <a:srgbClr val="E0D6DE"/>
                </a:solidFill>
                <a:latin typeface="Verdana"/>
                <a:cs typeface="Verdana"/>
              </a:rPr>
              <a:t>Gained</a:t>
            </a:r>
            <a:r>
              <a:rPr sz="1200" spc="-10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practical</a:t>
            </a:r>
            <a:r>
              <a:rPr sz="1200" spc="-10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E0D6DE"/>
                </a:solidFill>
                <a:latin typeface="Verdana"/>
                <a:cs typeface="Verdana"/>
              </a:rPr>
              <a:t>experience</a:t>
            </a:r>
            <a:r>
              <a:rPr sz="1200" spc="-9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E0D6DE"/>
                </a:solidFill>
                <a:latin typeface="Verdana"/>
                <a:cs typeface="Verdana"/>
              </a:rPr>
              <a:t>with</a:t>
            </a:r>
            <a:r>
              <a:rPr sz="1200" spc="-10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E0D6DE"/>
                </a:solidFill>
                <a:latin typeface="Arial Black"/>
                <a:cs typeface="Arial Black"/>
              </a:rPr>
              <a:t>Linux</a:t>
            </a:r>
            <a:r>
              <a:rPr sz="1200" spc="-75" dirty="0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sz="1200" spc="-100" dirty="0">
                <a:solidFill>
                  <a:srgbClr val="E0D6DE"/>
                </a:solidFill>
                <a:latin typeface="Arial Black"/>
                <a:cs typeface="Arial Black"/>
              </a:rPr>
              <a:t>system</a:t>
            </a:r>
            <a:r>
              <a:rPr sz="1200" spc="-70" dirty="0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sz="1200" spc="-25" dirty="0">
                <a:solidFill>
                  <a:srgbClr val="E0D6DE"/>
                </a:solidFill>
                <a:latin typeface="Arial Black"/>
                <a:cs typeface="Arial Black"/>
              </a:rPr>
              <a:t>programming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and</a:t>
            </a:r>
            <a:r>
              <a:rPr sz="1200" spc="-10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E0D6DE"/>
                </a:solidFill>
                <a:latin typeface="Arial Black"/>
                <a:cs typeface="Arial Black"/>
              </a:rPr>
              <a:t>network</a:t>
            </a:r>
            <a:r>
              <a:rPr sz="1200" spc="-70" dirty="0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sz="1200" spc="-80" dirty="0">
                <a:solidFill>
                  <a:srgbClr val="E0D6DE"/>
                </a:solidFill>
                <a:latin typeface="Arial Black"/>
                <a:cs typeface="Arial Black"/>
              </a:rPr>
              <a:t>security</a:t>
            </a:r>
            <a:r>
              <a:rPr sz="1200" spc="-70" dirty="0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sz="1200" spc="-110" dirty="0">
                <a:solidFill>
                  <a:srgbClr val="E0D6DE"/>
                </a:solidFill>
                <a:latin typeface="Arial Black"/>
                <a:cs typeface="Arial Black"/>
              </a:rPr>
              <a:t>concepts</a:t>
            </a:r>
            <a:r>
              <a:rPr sz="1200" spc="-80" dirty="0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through</a:t>
            </a:r>
            <a:r>
              <a:rPr sz="1200" spc="-9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E0D6DE"/>
                </a:solidFill>
                <a:latin typeface="Verdana"/>
                <a:cs typeface="Verdana"/>
              </a:rPr>
              <a:t>hands-</a:t>
            </a:r>
            <a:r>
              <a:rPr sz="1200" spc="-25" dirty="0">
                <a:solidFill>
                  <a:srgbClr val="E0D6DE"/>
                </a:solidFill>
                <a:latin typeface="Verdana"/>
                <a:cs typeface="Verdana"/>
              </a:rPr>
              <a:t>on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implementation.</a:t>
            </a:r>
            <a:endParaRPr sz="1200" dirty="0">
              <a:latin typeface="Verdana"/>
              <a:cs typeface="Verdana"/>
            </a:endParaRPr>
          </a:p>
          <a:p>
            <a:pPr marL="260350" marR="278130">
              <a:lnSpc>
                <a:spcPct val="135400"/>
              </a:lnSpc>
              <a:spcBef>
                <a:spcPts val="375"/>
              </a:spcBef>
            </a:pPr>
            <a:r>
              <a:rPr sz="1200" spc="-45" dirty="0">
                <a:solidFill>
                  <a:srgbClr val="E0D6DE"/>
                </a:solidFill>
                <a:latin typeface="Verdana"/>
                <a:cs typeface="Verdana"/>
              </a:rPr>
              <a:t>Validated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the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E0D6DE"/>
                </a:solidFill>
                <a:latin typeface="Verdana"/>
                <a:cs typeface="Verdana"/>
              </a:rPr>
              <a:t>effectiveness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E0D6DE"/>
                </a:solidFill>
                <a:latin typeface="Verdana"/>
                <a:cs typeface="Verdana"/>
              </a:rPr>
              <a:t>of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E0D6DE"/>
                </a:solidFill>
                <a:latin typeface="Arial Black"/>
                <a:cs typeface="Arial Black"/>
              </a:rPr>
              <a:t>mTLS</a:t>
            </a:r>
            <a:r>
              <a:rPr sz="1200" spc="-90" dirty="0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in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establishing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trusted </a:t>
            </a:r>
            <a:r>
              <a:rPr sz="1200" spc="-30" dirty="0">
                <a:solidFill>
                  <a:srgbClr val="E0D6DE"/>
                </a:solidFill>
                <a:latin typeface="Verdana"/>
                <a:cs typeface="Verdana"/>
              </a:rPr>
              <a:t>communication</a:t>
            </a:r>
            <a:r>
              <a:rPr sz="1200" spc="-6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channels.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15025" y="27336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E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15025" y="328612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E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15025" y="408622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E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15025" y="46291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E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00991" y="2203386"/>
            <a:ext cx="4863465" cy="28028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dirty="0">
                <a:solidFill>
                  <a:srgbClr val="96B7FF"/>
                </a:solidFill>
                <a:latin typeface="Verdana"/>
                <a:cs typeface="Verdana"/>
              </a:rPr>
              <a:t>Future</a:t>
            </a:r>
            <a:r>
              <a:rPr sz="1500" spc="-120" dirty="0">
                <a:solidFill>
                  <a:srgbClr val="96B7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96B7FF"/>
                </a:solidFill>
                <a:latin typeface="Verdana"/>
                <a:cs typeface="Verdana"/>
              </a:rPr>
              <a:t>Improvements</a:t>
            </a:r>
            <a:endParaRPr sz="1500">
              <a:latin typeface="Verdana"/>
              <a:cs typeface="Verdana"/>
            </a:endParaRPr>
          </a:p>
          <a:p>
            <a:pPr marL="260350" marR="137795">
              <a:lnSpc>
                <a:spcPct val="135400"/>
              </a:lnSpc>
              <a:spcBef>
                <a:spcPts val="1215"/>
              </a:spcBef>
            </a:pPr>
            <a:r>
              <a:rPr sz="1200" spc="-105" dirty="0">
                <a:solidFill>
                  <a:srgbClr val="E0D6DE"/>
                </a:solidFill>
                <a:latin typeface="Arial Black"/>
                <a:cs typeface="Arial Black"/>
              </a:rPr>
              <a:t>GUI</a:t>
            </a:r>
            <a:r>
              <a:rPr sz="1200" spc="-80" dirty="0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sz="1200" spc="-70" dirty="0">
                <a:solidFill>
                  <a:srgbClr val="E0D6DE"/>
                </a:solidFill>
                <a:latin typeface="Arial Black"/>
                <a:cs typeface="Arial Black"/>
              </a:rPr>
              <a:t>Client</a:t>
            </a:r>
            <a:r>
              <a:rPr sz="1200" spc="-80" dirty="0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sz="1200" spc="-60" dirty="0">
                <a:solidFill>
                  <a:srgbClr val="E0D6DE"/>
                </a:solidFill>
                <a:latin typeface="Arial Black"/>
                <a:cs typeface="Arial Black"/>
              </a:rPr>
              <a:t>Development:</a:t>
            </a:r>
            <a:r>
              <a:rPr sz="1200" spc="-85" dirty="0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sz="1200" spc="-65" dirty="0">
                <a:solidFill>
                  <a:srgbClr val="E0D6DE"/>
                </a:solidFill>
                <a:latin typeface="Verdana"/>
                <a:cs typeface="Verdana"/>
              </a:rPr>
              <a:t>Create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E0D6DE"/>
                </a:solidFill>
                <a:latin typeface="Verdana"/>
                <a:cs typeface="Verdana"/>
              </a:rPr>
              <a:t>a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graphical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E0D6DE"/>
                </a:solidFill>
                <a:latin typeface="Verdana"/>
                <a:cs typeface="Verdana"/>
              </a:rPr>
              <a:t>user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E0D6DE"/>
                </a:solidFill>
                <a:latin typeface="Verdana"/>
                <a:cs typeface="Verdana"/>
              </a:rPr>
              <a:t>interface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E0D6DE"/>
                </a:solidFill>
                <a:latin typeface="Verdana"/>
                <a:cs typeface="Verdana"/>
              </a:rPr>
              <a:t>for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the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chat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E0D6DE"/>
                </a:solidFill>
                <a:latin typeface="Verdana"/>
                <a:cs typeface="Verdana"/>
              </a:rPr>
              <a:t>client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E0D6DE"/>
                </a:solidFill>
                <a:latin typeface="Verdana"/>
                <a:cs typeface="Verdana"/>
              </a:rPr>
              <a:t>to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E0D6DE"/>
                </a:solidFill>
                <a:latin typeface="Verdana"/>
                <a:cs typeface="Verdana"/>
              </a:rPr>
              <a:t>enhance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E0D6DE"/>
                </a:solidFill>
                <a:latin typeface="Verdana"/>
                <a:cs typeface="Verdana"/>
              </a:rPr>
              <a:t>user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E0D6DE"/>
                </a:solidFill>
                <a:latin typeface="Verdana"/>
                <a:cs typeface="Verdana"/>
              </a:rPr>
              <a:t>experience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and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accessibility.</a:t>
            </a:r>
            <a:endParaRPr sz="1200">
              <a:latin typeface="Verdana"/>
              <a:cs typeface="Verdana"/>
            </a:endParaRPr>
          </a:p>
          <a:p>
            <a:pPr marL="260350" marR="5080">
              <a:lnSpc>
                <a:spcPct val="135400"/>
              </a:lnSpc>
              <a:spcBef>
                <a:spcPts val="450"/>
              </a:spcBef>
            </a:pPr>
            <a:r>
              <a:rPr sz="1200" spc="-75" dirty="0">
                <a:solidFill>
                  <a:srgbClr val="E0D6DE"/>
                </a:solidFill>
                <a:latin typeface="Arial Black"/>
                <a:cs typeface="Arial Black"/>
              </a:rPr>
              <a:t>Dynamic</a:t>
            </a:r>
            <a:r>
              <a:rPr sz="1200" spc="-60" dirty="0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sz="1200" spc="-95" dirty="0">
                <a:solidFill>
                  <a:srgbClr val="E0D6DE"/>
                </a:solidFill>
                <a:latin typeface="Arial Black"/>
                <a:cs typeface="Arial Black"/>
              </a:rPr>
              <a:t>Password</a:t>
            </a:r>
            <a:r>
              <a:rPr sz="1200" spc="-65" dirty="0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sz="1200" spc="-70" dirty="0">
                <a:solidFill>
                  <a:srgbClr val="E0D6DE"/>
                </a:solidFill>
                <a:latin typeface="Arial Black"/>
                <a:cs typeface="Arial Black"/>
              </a:rPr>
              <a:t>Authentication:</a:t>
            </a:r>
            <a:r>
              <a:rPr sz="1200" spc="-60" dirty="0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sz="1200" spc="-50" dirty="0">
                <a:solidFill>
                  <a:srgbClr val="E0D6DE"/>
                </a:solidFill>
                <a:latin typeface="Verdana"/>
                <a:cs typeface="Verdana"/>
              </a:rPr>
              <a:t>Implement</a:t>
            </a:r>
            <a:r>
              <a:rPr sz="1200" spc="-8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E0D6DE"/>
                </a:solidFill>
                <a:latin typeface="Verdana"/>
                <a:cs typeface="Verdana"/>
              </a:rPr>
              <a:t>a</a:t>
            </a:r>
            <a:r>
              <a:rPr sz="1200" spc="-8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E0D6DE"/>
                </a:solidFill>
                <a:latin typeface="Verdana"/>
                <a:cs typeface="Verdana"/>
              </a:rPr>
              <a:t>more</a:t>
            </a:r>
            <a:r>
              <a:rPr sz="1200" spc="-8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flexible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and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E0D6DE"/>
                </a:solidFill>
                <a:latin typeface="Verdana"/>
                <a:cs typeface="Verdana"/>
              </a:rPr>
              <a:t>secure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password</a:t>
            </a:r>
            <a:r>
              <a:rPr sz="1200" spc="-10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E0D6DE"/>
                </a:solidFill>
                <a:latin typeface="Verdana"/>
                <a:cs typeface="Verdana"/>
              </a:rPr>
              <a:t>system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(e.g.,</a:t>
            </a:r>
            <a:r>
              <a:rPr sz="1200" spc="-10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E0D6DE"/>
                </a:solidFill>
                <a:latin typeface="Verdana"/>
                <a:cs typeface="Verdana"/>
              </a:rPr>
              <a:t>OTP,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multi-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factor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authentication)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E0D6DE"/>
                </a:solidFill>
                <a:latin typeface="Verdana"/>
                <a:cs typeface="Verdana"/>
              </a:rPr>
              <a:t>instead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E0D6DE"/>
                </a:solidFill>
                <a:latin typeface="Verdana"/>
                <a:cs typeface="Verdana"/>
              </a:rPr>
              <a:t>of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E0D6DE"/>
                </a:solidFill>
                <a:latin typeface="Verdana"/>
                <a:cs typeface="Verdana"/>
              </a:rPr>
              <a:t>a</a:t>
            </a:r>
            <a:r>
              <a:rPr sz="1200" spc="-114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E0D6DE"/>
                </a:solidFill>
                <a:latin typeface="Verdana"/>
                <a:cs typeface="Verdana"/>
              </a:rPr>
              <a:t>fixed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manual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password.</a:t>
            </a:r>
            <a:endParaRPr sz="1200">
              <a:latin typeface="Verdana"/>
              <a:cs typeface="Verdana"/>
            </a:endParaRPr>
          </a:p>
          <a:p>
            <a:pPr marL="260350" marR="90170">
              <a:lnSpc>
                <a:spcPct val="135400"/>
              </a:lnSpc>
              <a:spcBef>
                <a:spcPts val="450"/>
              </a:spcBef>
            </a:pPr>
            <a:r>
              <a:rPr sz="1200" spc="-70" dirty="0">
                <a:solidFill>
                  <a:srgbClr val="E0D6DE"/>
                </a:solidFill>
                <a:latin typeface="Arial Black"/>
                <a:cs typeface="Arial Black"/>
              </a:rPr>
              <a:t>File</a:t>
            </a:r>
            <a:r>
              <a:rPr sz="1200" spc="-85" dirty="0">
                <a:solidFill>
                  <a:srgbClr val="E0D6DE"/>
                </a:solidFill>
                <a:latin typeface="Arial Black"/>
                <a:cs typeface="Arial Black"/>
              </a:rPr>
              <a:t> Transfer</a:t>
            </a:r>
            <a:r>
              <a:rPr sz="1200" spc="-80" dirty="0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Arial Black"/>
                <a:cs typeface="Arial Black"/>
              </a:rPr>
              <a:t>Support:</a:t>
            </a:r>
            <a:r>
              <a:rPr sz="1200" spc="-90" dirty="0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Add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E0D6DE"/>
                </a:solidFill>
                <a:latin typeface="Verdana"/>
                <a:cs typeface="Verdana"/>
              </a:rPr>
              <a:t>functionality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for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E0D6DE"/>
                </a:solidFill>
                <a:latin typeface="Verdana"/>
                <a:cs typeface="Verdana"/>
              </a:rPr>
              <a:t>secure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E0D6DE"/>
                </a:solidFill>
                <a:latin typeface="Verdana"/>
                <a:cs typeface="Verdana"/>
              </a:rPr>
              <a:t>file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sharing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between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chat</a:t>
            </a:r>
            <a:r>
              <a:rPr sz="1200" spc="-9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participants</a:t>
            </a:r>
            <a:r>
              <a:rPr sz="1200" spc="-9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E0D6DE"/>
                </a:solidFill>
                <a:latin typeface="Verdana"/>
                <a:cs typeface="Verdana"/>
              </a:rPr>
              <a:t>within</a:t>
            </a:r>
            <a:r>
              <a:rPr sz="1200" spc="-10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the</a:t>
            </a:r>
            <a:r>
              <a:rPr sz="1200" spc="-9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E0D6DE"/>
                </a:solidFill>
                <a:latin typeface="Verdana"/>
                <a:cs typeface="Verdana"/>
              </a:rPr>
              <a:t>mTLS-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protected</a:t>
            </a:r>
            <a:r>
              <a:rPr sz="1200" spc="-9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session.</a:t>
            </a:r>
            <a:endParaRPr sz="1200">
              <a:latin typeface="Verdana"/>
              <a:cs typeface="Verdana"/>
            </a:endParaRPr>
          </a:p>
          <a:p>
            <a:pPr marL="260350" marR="38735">
              <a:lnSpc>
                <a:spcPct val="135400"/>
              </a:lnSpc>
              <a:spcBef>
                <a:spcPts val="375"/>
              </a:spcBef>
            </a:pPr>
            <a:r>
              <a:rPr sz="1200" spc="-70" dirty="0">
                <a:solidFill>
                  <a:srgbClr val="E0D6DE"/>
                </a:solidFill>
                <a:latin typeface="Arial Black"/>
                <a:cs typeface="Arial Black"/>
              </a:rPr>
              <a:t>Scalability</a:t>
            </a:r>
            <a:r>
              <a:rPr sz="1200" spc="-65" dirty="0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sz="1200" spc="-80" dirty="0">
                <a:solidFill>
                  <a:srgbClr val="E0D6DE"/>
                </a:solidFill>
                <a:latin typeface="Arial Black"/>
                <a:cs typeface="Arial Black"/>
              </a:rPr>
              <a:t>Enhancements:</a:t>
            </a:r>
            <a:r>
              <a:rPr sz="1200" spc="-70" dirty="0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Optimize</a:t>
            </a:r>
            <a:r>
              <a:rPr sz="1200" spc="-9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the</a:t>
            </a:r>
            <a:r>
              <a:rPr sz="1200" spc="-8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E0D6DE"/>
                </a:solidFill>
                <a:latin typeface="Verdana"/>
                <a:cs typeface="Verdana"/>
              </a:rPr>
              <a:t>server</a:t>
            </a:r>
            <a:r>
              <a:rPr sz="1200" spc="-9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architecture</a:t>
            </a:r>
            <a:r>
              <a:rPr sz="1200" spc="-9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E0D6DE"/>
                </a:solidFill>
                <a:latin typeface="Verdana"/>
                <a:cs typeface="Verdana"/>
              </a:rPr>
              <a:t>to </a:t>
            </a:r>
            <a:r>
              <a:rPr sz="1200" spc="-30" dirty="0">
                <a:solidFill>
                  <a:srgbClr val="E0D6DE"/>
                </a:solidFill>
                <a:latin typeface="Verdana"/>
                <a:cs typeface="Verdana"/>
              </a:rPr>
              <a:t>support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E0D6DE"/>
                </a:solidFill>
                <a:latin typeface="Verdana"/>
                <a:cs typeface="Verdana"/>
              </a:rPr>
              <a:t>a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E0D6DE"/>
                </a:solidFill>
                <a:latin typeface="Verdana"/>
                <a:cs typeface="Verdana"/>
              </a:rPr>
              <a:t>larger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number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E0D6DE"/>
                </a:solidFill>
                <a:latin typeface="Verdana"/>
                <a:cs typeface="Verdana"/>
              </a:rPr>
              <a:t>of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Verdana"/>
                <a:cs typeface="Verdana"/>
              </a:rPr>
              <a:t>concurrent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E0D6DE"/>
                </a:solidFill>
                <a:latin typeface="Verdana"/>
                <a:cs typeface="Verdana"/>
              </a:rPr>
              <a:t>clients</a:t>
            </a:r>
            <a:r>
              <a:rPr sz="1200" spc="-105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Verdana"/>
                <a:cs typeface="Verdana"/>
              </a:rPr>
              <a:t>and</a:t>
            </a:r>
            <a:r>
              <a:rPr sz="1200" spc="-110" dirty="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Verdana"/>
                <a:cs typeface="Verdana"/>
              </a:rPr>
              <a:t>messages.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9525"/>
            <a:ext cx="4286250" cy="642937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7466" y="1866677"/>
            <a:ext cx="204025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Thank</a:t>
            </a:r>
            <a:r>
              <a:rPr spc="-370" dirty="0"/>
              <a:t> </a:t>
            </a:r>
            <a:r>
              <a:rPr spc="-25" dirty="0"/>
              <a:t>You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44145">
              <a:lnSpc>
                <a:spcPct val="135400"/>
              </a:lnSpc>
              <a:spcBef>
                <a:spcPts val="95"/>
              </a:spcBef>
            </a:pPr>
            <a:r>
              <a:rPr spc="-90" dirty="0"/>
              <a:t>We</a:t>
            </a:r>
            <a:r>
              <a:rPr spc="-114" dirty="0"/>
              <a:t> </a:t>
            </a:r>
            <a:r>
              <a:rPr spc="-40" dirty="0"/>
              <a:t>appreciate</a:t>
            </a:r>
            <a:r>
              <a:rPr spc="-110" dirty="0"/>
              <a:t> </a:t>
            </a:r>
            <a:r>
              <a:rPr spc="-45" dirty="0"/>
              <a:t>your</a:t>
            </a:r>
            <a:r>
              <a:rPr spc="-110" dirty="0"/>
              <a:t> </a:t>
            </a:r>
            <a:r>
              <a:rPr spc="-35" dirty="0"/>
              <a:t>time</a:t>
            </a:r>
            <a:r>
              <a:rPr spc="-110" dirty="0"/>
              <a:t> </a:t>
            </a:r>
            <a:r>
              <a:rPr spc="-35" dirty="0"/>
              <a:t>and</a:t>
            </a:r>
            <a:r>
              <a:rPr spc="-110" dirty="0"/>
              <a:t> </a:t>
            </a:r>
            <a:r>
              <a:rPr spc="-40" dirty="0"/>
              <a:t>attention</a:t>
            </a:r>
            <a:r>
              <a:rPr spc="-110" dirty="0"/>
              <a:t> </a:t>
            </a:r>
            <a:r>
              <a:rPr spc="-35" dirty="0"/>
              <a:t>during</a:t>
            </a:r>
            <a:r>
              <a:rPr spc="-110" dirty="0"/>
              <a:t> </a:t>
            </a:r>
            <a:r>
              <a:rPr spc="-35" dirty="0"/>
              <a:t>this</a:t>
            </a:r>
            <a:r>
              <a:rPr spc="-110" dirty="0"/>
              <a:t> </a:t>
            </a:r>
            <a:r>
              <a:rPr spc="-45" dirty="0"/>
              <a:t>presentation.</a:t>
            </a:r>
            <a:r>
              <a:rPr spc="-110" dirty="0"/>
              <a:t> </a:t>
            </a:r>
            <a:r>
              <a:rPr spc="-90" dirty="0"/>
              <a:t>We</a:t>
            </a:r>
            <a:r>
              <a:rPr spc="-110" dirty="0"/>
              <a:t> </a:t>
            </a:r>
            <a:r>
              <a:rPr spc="-25" dirty="0"/>
              <a:t>hope</a:t>
            </a:r>
            <a:r>
              <a:rPr spc="-110" dirty="0"/>
              <a:t> </a:t>
            </a:r>
            <a:r>
              <a:rPr spc="-20" dirty="0"/>
              <a:t>this </a:t>
            </a:r>
            <a:r>
              <a:rPr spc="-45" dirty="0"/>
              <a:t>showcase</a:t>
            </a:r>
            <a:r>
              <a:rPr spc="-120" dirty="0"/>
              <a:t> </a:t>
            </a:r>
            <a:r>
              <a:rPr spc="-25" dirty="0"/>
              <a:t>of</a:t>
            </a:r>
            <a:r>
              <a:rPr spc="-114" dirty="0"/>
              <a:t> </a:t>
            </a:r>
            <a:r>
              <a:rPr spc="-30" dirty="0"/>
              <a:t>our</a:t>
            </a:r>
            <a:r>
              <a:rPr spc="-120" dirty="0"/>
              <a:t> </a:t>
            </a:r>
            <a:r>
              <a:rPr spc="-55" dirty="0"/>
              <a:t>Secure</a:t>
            </a:r>
            <a:r>
              <a:rPr spc="-114" dirty="0"/>
              <a:t> </a:t>
            </a:r>
            <a:r>
              <a:rPr spc="-55" dirty="0"/>
              <a:t>Chat</a:t>
            </a:r>
            <a:r>
              <a:rPr spc="-120" dirty="0"/>
              <a:t> </a:t>
            </a:r>
            <a:r>
              <a:rPr spc="-80" dirty="0"/>
              <a:t>System,</a:t>
            </a:r>
            <a:r>
              <a:rPr spc="-114" dirty="0"/>
              <a:t> </a:t>
            </a:r>
            <a:r>
              <a:rPr spc="-30" dirty="0"/>
              <a:t>developed</a:t>
            </a:r>
            <a:r>
              <a:rPr spc="-120" dirty="0"/>
              <a:t> </a:t>
            </a:r>
            <a:r>
              <a:rPr spc="-60" dirty="0"/>
              <a:t>as</a:t>
            </a:r>
            <a:r>
              <a:rPr spc="-114" dirty="0"/>
              <a:t> </a:t>
            </a:r>
            <a:r>
              <a:rPr spc="-40" dirty="0"/>
              <a:t>part</a:t>
            </a:r>
            <a:r>
              <a:rPr spc="-120" dirty="0"/>
              <a:t> </a:t>
            </a:r>
            <a:r>
              <a:rPr spc="-25" dirty="0"/>
              <a:t>of</a:t>
            </a:r>
            <a:r>
              <a:rPr spc="-114" dirty="0"/>
              <a:t> </a:t>
            </a:r>
            <a:r>
              <a:rPr spc="-40" dirty="0"/>
              <a:t>the</a:t>
            </a:r>
            <a:r>
              <a:rPr spc="-120" dirty="0"/>
              <a:t> </a:t>
            </a:r>
            <a:r>
              <a:rPr spc="-65" dirty="0"/>
              <a:t>Sasken</a:t>
            </a:r>
            <a:r>
              <a:rPr spc="-114" dirty="0"/>
              <a:t> </a:t>
            </a:r>
            <a:r>
              <a:rPr spc="-10" dirty="0"/>
              <a:t>Summer </a:t>
            </a:r>
            <a:r>
              <a:rPr spc="-50" dirty="0"/>
              <a:t>Internship</a:t>
            </a:r>
            <a:r>
              <a:rPr spc="-110" dirty="0"/>
              <a:t> </a:t>
            </a:r>
            <a:r>
              <a:rPr spc="-55" dirty="0"/>
              <a:t>Program,</a:t>
            </a:r>
            <a:r>
              <a:rPr spc="-110" dirty="0"/>
              <a:t> </a:t>
            </a:r>
            <a:r>
              <a:rPr spc="-50" dirty="0"/>
              <a:t>has</a:t>
            </a:r>
            <a:r>
              <a:rPr spc="-105" dirty="0"/>
              <a:t> </a:t>
            </a:r>
            <a:r>
              <a:rPr spc="-35" dirty="0"/>
              <a:t>provided</a:t>
            </a:r>
            <a:r>
              <a:rPr spc="-110" dirty="0"/>
              <a:t> </a:t>
            </a:r>
            <a:r>
              <a:rPr spc="-40" dirty="0"/>
              <a:t>valuable</a:t>
            </a:r>
            <a:r>
              <a:rPr spc="-105" dirty="0"/>
              <a:t> </a:t>
            </a:r>
            <a:r>
              <a:rPr spc="-40" dirty="0"/>
              <a:t>insights</a:t>
            </a:r>
            <a:r>
              <a:rPr spc="-110" dirty="0"/>
              <a:t> </a:t>
            </a:r>
            <a:r>
              <a:rPr spc="-15" dirty="0"/>
              <a:t>into</a:t>
            </a:r>
            <a:r>
              <a:rPr spc="-105" dirty="0"/>
              <a:t> </a:t>
            </a:r>
            <a:r>
              <a:rPr spc="-30" dirty="0"/>
              <a:t>our</a:t>
            </a:r>
            <a:r>
              <a:rPr spc="-110" dirty="0"/>
              <a:t> </a:t>
            </a:r>
            <a:r>
              <a:rPr spc="-35" dirty="0"/>
              <a:t>work</a:t>
            </a:r>
            <a:r>
              <a:rPr spc="-105" dirty="0"/>
              <a:t> </a:t>
            </a:r>
            <a:r>
              <a:rPr spc="-35" dirty="0"/>
              <a:t>and</a:t>
            </a:r>
            <a:r>
              <a:rPr spc="-110" dirty="0"/>
              <a:t> </a:t>
            </a:r>
            <a:r>
              <a:rPr spc="-40" dirty="0"/>
              <a:t>the</a:t>
            </a:r>
            <a:r>
              <a:rPr spc="-105" dirty="0"/>
              <a:t> </a:t>
            </a:r>
            <a:r>
              <a:rPr spc="-10" dirty="0"/>
              <a:t>power </a:t>
            </a:r>
            <a:r>
              <a:rPr spc="-25" dirty="0"/>
              <a:t>of</a:t>
            </a:r>
            <a:r>
              <a:rPr spc="-135" dirty="0"/>
              <a:t> </a:t>
            </a:r>
            <a:r>
              <a:rPr spc="-10" dirty="0"/>
              <a:t>mTLS.</a:t>
            </a:r>
          </a:p>
          <a:p>
            <a:pPr marL="12700" marR="5715">
              <a:lnSpc>
                <a:spcPct val="135400"/>
              </a:lnSpc>
              <a:spcBef>
                <a:spcPts val="1425"/>
              </a:spcBef>
            </a:pPr>
            <a:r>
              <a:rPr spc="-40" dirty="0"/>
              <a:t>Feel</a:t>
            </a:r>
            <a:r>
              <a:rPr spc="-114" dirty="0"/>
              <a:t> </a:t>
            </a:r>
            <a:r>
              <a:rPr spc="-55" dirty="0"/>
              <a:t>free</a:t>
            </a:r>
            <a:r>
              <a:rPr spc="-110" dirty="0"/>
              <a:t> </a:t>
            </a:r>
            <a:r>
              <a:rPr spc="-25" dirty="0"/>
              <a:t>to</a:t>
            </a:r>
            <a:r>
              <a:rPr spc="-110" dirty="0"/>
              <a:t> </a:t>
            </a:r>
            <a:r>
              <a:rPr spc="-50" dirty="0"/>
              <a:t>reach</a:t>
            </a:r>
            <a:r>
              <a:rPr spc="-110" dirty="0"/>
              <a:t> </a:t>
            </a:r>
            <a:r>
              <a:rPr spc="-20" dirty="0"/>
              <a:t>out</a:t>
            </a:r>
            <a:r>
              <a:rPr spc="-110" dirty="0"/>
              <a:t> </a:t>
            </a:r>
            <a:r>
              <a:rPr spc="-20" dirty="0"/>
              <a:t>with</a:t>
            </a:r>
            <a:r>
              <a:rPr spc="-114" dirty="0"/>
              <a:t> </a:t>
            </a:r>
            <a:r>
              <a:rPr spc="-60" dirty="0"/>
              <a:t>any</a:t>
            </a:r>
            <a:r>
              <a:rPr spc="-110" dirty="0"/>
              <a:t> </a:t>
            </a:r>
            <a:r>
              <a:rPr spc="-40" dirty="0"/>
              <a:t>questions</a:t>
            </a:r>
            <a:r>
              <a:rPr spc="-110" dirty="0"/>
              <a:t> </a:t>
            </a:r>
            <a:r>
              <a:rPr spc="-25" dirty="0"/>
              <a:t>or</a:t>
            </a:r>
            <a:r>
              <a:rPr spc="-110" dirty="0"/>
              <a:t> </a:t>
            </a:r>
            <a:r>
              <a:rPr spc="-45" dirty="0"/>
              <a:t>further</a:t>
            </a:r>
            <a:r>
              <a:rPr spc="-110" dirty="0"/>
              <a:t> </a:t>
            </a:r>
            <a:r>
              <a:rPr spc="-40" dirty="0"/>
              <a:t>inquiries.</a:t>
            </a:r>
            <a:r>
              <a:rPr spc="-110" dirty="0"/>
              <a:t> </a:t>
            </a:r>
            <a:r>
              <a:rPr spc="-90" dirty="0"/>
              <a:t>We</a:t>
            </a:r>
            <a:r>
              <a:rPr spc="-114" dirty="0"/>
              <a:t> </a:t>
            </a:r>
            <a:r>
              <a:rPr spc="-60" dirty="0"/>
              <a:t>are</a:t>
            </a:r>
            <a:r>
              <a:rPr spc="-110" dirty="0"/>
              <a:t> </a:t>
            </a:r>
            <a:r>
              <a:rPr spc="-50" dirty="0"/>
              <a:t>excited</a:t>
            </a:r>
            <a:r>
              <a:rPr spc="-110" dirty="0"/>
              <a:t> </a:t>
            </a:r>
            <a:r>
              <a:rPr spc="-10" dirty="0"/>
              <a:t>about </a:t>
            </a:r>
            <a:r>
              <a:rPr spc="-40" dirty="0"/>
              <a:t>the</a:t>
            </a:r>
            <a:r>
              <a:rPr spc="-110" dirty="0"/>
              <a:t> </a:t>
            </a:r>
            <a:r>
              <a:rPr spc="-30" dirty="0"/>
              <a:t>potential</a:t>
            </a:r>
            <a:r>
              <a:rPr spc="-110" dirty="0"/>
              <a:t> </a:t>
            </a:r>
            <a:r>
              <a:rPr spc="-25" dirty="0"/>
              <a:t>of</a:t>
            </a:r>
            <a:r>
              <a:rPr spc="-110" dirty="0"/>
              <a:t> </a:t>
            </a:r>
            <a:r>
              <a:rPr spc="-50" dirty="0"/>
              <a:t>secure</a:t>
            </a:r>
            <a:r>
              <a:rPr spc="-105" dirty="0"/>
              <a:t> </a:t>
            </a:r>
            <a:r>
              <a:rPr spc="-30" dirty="0"/>
              <a:t>communication</a:t>
            </a:r>
            <a:r>
              <a:rPr spc="-110" dirty="0"/>
              <a:t> </a:t>
            </a:r>
            <a:r>
              <a:rPr spc="-35" dirty="0"/>
              <a:t>and</a:t>
            </a:r>
            <a:r>
              <a:rPr spc="-110" dirty="0"/>
              <a:t> </a:t>
            </a:r>
            <a:r>
              <a:rPr spc="-10" dirty="0"/>
              <a:t>look</a:t>
            </a:r>
            <a:r>
              <a:rPr spc="-110" dirty="0"/>
              <a:t> </a:t>
            </a:r>
            <a:r>
              <a:rPr spc="-35" dirty="0"/>
              <a:t>forward</a:t>
            </a:r>
            <a:r>
              <a:rPr spc="-105" dirty="0"/>
              <a:t> </a:t>
            </a:r>
            <a:r>
              <a:rPr spc="-25" dirty="0"/>
              <a:t>to</a:t>
            </a:r>
            <a:r>
              <a:rPr spc="-110" dirty="0"/>
              <a:t> </a:t>
            </a:r>
            <a:r>
              <a:rPr spc="-30" dirty="0"/>
              <a:t>continuing</a:t>
            </a:r>
            <a:r>
              <a:rPr spc="-110" dirty="0"/>
              <a:t> </a:t>
            </a:r>
            <a:r>
              <a:rPr spc="-25" dirty="0"/>
              <a:t>our </a:t>
            </a:r>
            <a:r>
              <a:rPr spc="-30" dirty="0"/>
              <a:t>contributions</a:t>
            </a:r>
            <a:r>
              <a:rPr spc="-100" dirty="0"/>
              <a:t> </a:t>
            </a:r>
            <a:r>
              <a:rPr spc="-10" dirty="0"/>
              <a:t>in</a:t>
            </a:r>
            <a:r>
              <a:rPr spc="-95" dirty="0"/>
              <a:t> </a:t>
            </a:r>
            <a:r>
              <a:rPr spc="-35" dirty="0"/>
              <a:t>this</a:t>
            </a:r>
            <a:r>
              <a:rPr spc="-95" dirty="0"/>
              <a:t> </a:t>
            </a:r>
            <a:r>
              <a:rPr spc="-10" dirty="0"/>
              <a:t>field.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772</Words>
  <Application>Microsoft Office PowerPoint</Application>
  <PresentationFormat>Custom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 Black</vt:lpstr>
      <vt:lpstr>Comic Sans MS</vt:lpstr>
      <vt:lpstr>Constantia</vt:lpstr>
      <vt:lpstr>Sitka Display Semibold</vt:lpstr>
      <vt:lpstr>Verdana</vt:lpstr>
      <vt:lpstr>Office Theme</vt:lpstr>
      <vt:lpstr>Sasken Summer Internship Program – 2025  Secure Chat System using Mutual TLS (mTLS) Team1, Project1</vt:lpstr>
      <vt:lpstr>Project Objective</vt:lpstr>
      <vt:lpstr>Technologies/Tools Used</vt:lpstr>
      <vt:lpstr>Project Components</vt:lpstr>
      <vt:lpstr>Key Security Features</vt:lpstr>
      <vt:lpstr>System Working Principle</vt:lpstr>
      <vt:lpstr>Conclusion &amp; Future Enhancements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Subrat Upadhyay</cp:lastModifiedBy>
  <cp:revision>3</cp:revision>
  <dcterms:created xsi:type="dcterms:W3CDTF">2025-07-18T15:19:57Z</dcterms:created>
  <dcterms:modified xsi:type="dcterms:W3CDTF">2025-07-18T15:46:45Z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2025-07-18T00:00:00Z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2025-07-18T00:00:00Z</vt:filetime>
  </property>
  <property fmtid="{D5CDD505-2E9C-101B-9397-08002B2CF9AE}" pid="5" name="Producer">
    <vt:lpwstr>GPL Ghostscript 9.56.1</vt:lpwstr>
  </property>
</Properties>
</file>