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4.jpg" ContentType="image/jpg"/>
  <Override PartName="/ppt/notesSlides/notesSlide1.xml" ContentType="application/vnd.openxmlformats-officedocument.presentationml.notesSlide+xml"/>
  <Override PartName="/ppt/media/image26.jpg" ContentType="image/jpg"/>
  <Override PartName="/ppt/media/image28.jpg" ContentType="image/jpg"/>
  <Override PartName="/ppt/media/image30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4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08" r:id="rId2"/>
    <p:sldId id="257" r:id="rId3"/>
    <p:sldId id="258" r:id="rId4"/>
    <p:sldId id="304" r:id="rId5"/>
    <p:sldId id="259" r:id="rId6"/>
    <p:sldId id="260" r:id="rId7"/>
    <p:sldId id="30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6" r:id="rId43"/>
    <p:sldId id="298" r:id="rId44"/>
    <p:sldId id="299" r:id="rId45"/>
    <p:sldId id="300" r:id="rId46"/>
    <p:sldId id="301" r:id="rId47"/>
    <p:sldId id="302" r:id="rId48"/>
    <p:sldId id="307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0EDCE-1147-5BA7-F7D1-BDF6A18DEE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7932E-F317-3261-DB5B-83CDD1FEF7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67294-320E-4D73-807D-BD2727192BD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EA3CD-9F86-5982-DA29-14995A0D26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476BA-464C-F640-D30C-72B8A1518C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A10F1-59FC-4C25-9327-B6B9CDBE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8513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F4FC8-41B4-4122-8806-AA7D7F6F044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665B-339B-40A7-A9F2-CC3E14DD1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23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7665B-339B-40A7-A9F2-CC3E14DD1478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C8FE36B-CEFE-611F-D52D-58473DCF059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©Subrat_Nanda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32FD-9769-4126-AC8A-E2DABA95BC88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0A48C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©Subrat_Nanda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7871-564F-48BF-88C7-AE8ED937B9A1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0A48C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8969" y="1549095"/>
            <a:ext cx="5001895" cy="413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9292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©Subrat_Nanda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3E72-DCBB-4392-8FD5-EE9DCDB28F60}" type="datetime1">
              <a:rPr lang="en-US" smtClean="0"/>
              <a:t>5/11/2023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0A48C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©Subrat_Nanda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75C30-EB19-4F5B-97C9-FC21EB8FDA60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©Subrat_Nanda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0E425-2229-432A-AF3E-B30A6357DC46}" type="datetime1">
              <a:rPr lang="en-US" smtClean="0"/>
              <a:t>5/11/2023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8969" y="443560"/>
            <a:ext cx="10494060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0A48C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663" y="1458341"/>
            <a:ext cx="6755130" cy="2015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©Subrat_Nanda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5CA-989F-4994-9EA6-CE2B83EEAAE5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ubrat-Nanda/IBM-Data-Science-Professional-Certification/blob/c846e37ee79a7f2fce11c5ea414038fc6f4903b5/10.%20Applied%20Data%20Science%20Capstone/Week%201/labs-jupyter-spacex-data_wrangling_jupyterlite.jupyterlite_Subrat_Work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Subrat-Nanda/IBM-Data-Science-Professional-Certification/blob/c846e37ee79a7f2fce11c5ea414038fc6f4903b5/10.%20Applied%20Data%20Science%20Capstone/Week%202/jupyter_labs_eda_dataviz_Subrat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brat-Nanda/IBM-Data-Science-Professional-Certification/blob/c846e37ee79a7f2fce11c5ea414038fc6f4903b5/10.%20Applied%20Data%20Science%20Capstone/Week%202/jupyter_labs_eda_sql_coursera_sqllite__Subrat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brat-Nanda/IBM-Data-Science-Professional-Certification/tree/c846e37ee79a7f2fce11c5ea414038fc6f4903b5/10.%20Applied%20Data%20Science%20Capstone/Week%20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5.xml"/><Relationship Id="rId7" Type="http://schemas.openxmlformats.org/officeDocument/2006/relationships/slide" Target="slide3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17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brat-Nanda/IBM-Data-Science-Professional-Certification/tree/c846e37ee79a7f2fce11c5ea414038fc6f4903b5/10.%20Applied%20Data%20Science%20Capston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brat-Nanda/IBM-Data-Science-Professional-Certification/tree/c846e37ee79a7f2fce11c5ea414038fc6f4903b5/10.%20Applied%20Data%20Science%20Capstone/Week%203" TargetMode="External"/><Relationship Id="rId2" Type="http://schemas.openxmlformats.org/officeDocument/2006/relationships/hyperlink" Target="https://www.coursera.org/professional-certificates/ibm-data-scienc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Falcon/_9/_and_Falcon_Heavy_launches" TargetMode="External"/><Relationship Id="rId2" Type="http://schemas.openxmlformats.org/officeDocument/2006/relationships/hyperlink" Target="https://api.spacexdata.com/v4/rocke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brat-Nanda/IBM-Data-Science-Professional-Certification/blob/c846e37ee79a7f2fce11c5ea414038fc6f4903b5/10.%20Applied%20Data%20Science%20Capstone/Week%201/jupyter-labs-spacex-data-collection-api.ipynb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brat-Nanda/IBM-Data-Science-Professional-Certification/blob/c846e37ee79a7f2fce11c5ea414038fc6f4903b5/10.%20Applied%20Data%20Science%20Capstone/Week%201/jupyter-labs-webscraping.ipynb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89C70C-2D8F-CDF5-8F5C-55CE9B5C6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140266" cy="7391400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20250244-1BA7-31BF-0FC6-60CFAEF1F22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400" y="228600"/>
            <a:ext cx="2667000" cy="9906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009C759F-92C5-BB80-6294-76B88B8A324C}"/>
              </a:ext>
            </a:extLst>
          </p:cNvPr>
          <p:cNvSpPr txBox="1"/>
          <p:nvPr/>
        </p:nvSpPr>
        <p:spPr>
          <a:xfrm>
            <a:off x="304800" y="2819400"/>
            <a:ext cx="4191000" cy="2436436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4000" b="1" spc="-114" dirty="0">
                <a:solidFill>
                  <a:srgbClr val="FFFFFF"/>
                </a:solidFill>
                <a:latin typeface="Carlito"/>
                <a:cs typeface="Carlito"/>
              </a:rPr>
              <a:t>Space</a:t>
            </a:r>
            <a:r>
              <a:rPr lang="en-US" sz="4000" b="1" spc="-114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lang="en-US" sz="4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4000" b="1" spc="-130" dirty="0">
                <a:solidFill>
                  <a:srgbClr val="FFFFFF"/>
                </a:solidFill>
                <a:latin typeface="Carlito"/>
                <a:cs typeface="Carlito"/>
              </a:rPr>
              <a:t>With Data Science</a:t>
            </a:r>
            <a:endParaRPr lang="en-US" sz="4000" dirty="0">
              <a:latin typeface="Carlito"/>
              <a:cs typeface="Carlito"/>
            </a:endParaRPr>
          </a:p>
          <a:p>
            <a:pPr marL="12700" marR="2044064">
              <a:lnSpc>
                <a:spcPts val="2690"/>
              </a:lnSpc>
              <a:spcBef>
                <a:spcPts val="1630"/>
              </a:spcBef>
            </a:pPr>
            <a:r>
              <a:rPr lang="en-US" sz="2800" b="1" spc="-95" dirty="0">
                <a:solidFill>
                  <a:srgbClr val="FFFFFF"/>
                </a:solidFill>
                <a:latin typeface="Carlito"/>
                <a:cs typeface="Carlito"/>
              </a:rPr>
              <a:t>Subrat Nanda</a:t>
            </a:r>
          </a:p>
          <a:p>
            <a:pPr marL="12700" marR="2044064">
              <a:lnSpc>
                <a:spcPts val="2690"/>
              </a:lnSpc>
              <a:spcBef>
                <a:spcPts val="1630"/>
              </a:spcBef>
            </a:pPr>
            <a:r>
              <a:rPr lang="en-US" sz="2800" b="1" spc="-140" dirty="0">
                <a:solidFill>
                  <a:srgbClr val="FFFFFF"/>
                </a:solidFill>
                <a:latin typeface="Carlito"/>
                <a:cs typeface="Carlito"/>
              </a:rPr>
              <a:t>11</a:t>
            </a:r>
            <a:r>
              <a:rPr sz="2800" b="1" spc="-140" dirty="0">
                <a:solidFill>
                  <a:srgbClr val="FFFFFF"/>
                </a:solidFill>
                <a:latin typeface="Carlito"/>
                <a:cs typeface="Carlito"/>
              </a:rPr>
              <a:t>/</a:t>
            </a:r>
            <a:r>
              <a:rPr lang="en-US" sz="2800" b="1" spc="-140" dirty="0">
                <a:solidFill>
                  <a:srgbClr val="FFFFFF"/>
                </a:solidFill>
                <a:latin typeface="Carlito"/>
                <a:cs typeface="Carlito"/>
              </a:rPr>
              <a:t>05</a:t>
            </a:r>
            <a:r>
              <a:rPr sz="2800" b="1" spc="-140" dirty="0">
                <a:solidFill>
                  <a:srgbClr val="FFFFFF"/>
                </a:solidFill>
                <a:latin typeface="Carlito"/>
                <a:cs typeface="Carlito"/>
              </a:rPr>
              <a:t>/2023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21F7313-6FF9-EED5-5A44-C9658A9994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A36A021-7D30-1434-A9DD-F9A1ECE313C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631680" y="6719500"/>
            <a:ext cx="3901440" cy="27699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©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Subrat_Nanda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76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325374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75" dirty="0"/>
              <a:t> </a:t>
            </a:r>
            <a:r>
              <a:rPr spc="-10" dirty="0"/>
              <a:t>Wrangling</a:t>
            </a: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7984" y="5401055"/>
            <a:ext cx="5494020" cy="5090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319264" y="5519115"/>
            <a:ext cx="2792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"/>
                <a:cs typeface="Calibri"/>
              </a:rPr>
              <a:t>Transform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frame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CSV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dataset.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7984" y="4623815"/>
            <a:ext cx="5494020" cy="77724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374384" y="4756150"/>
            <a:ext cx="4679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Create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"Class"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column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containing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information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from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outcome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label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7984" y="3860291"/>
            <a:ext cx="5494020" cy="77876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156452" y="3993260"/>
            <a:ext cx="5116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Create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landing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outcome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training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label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loop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through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landing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outcomes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7984" y="3098292"/>
            <a:ext cx="5494020" cy="77724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424676" y="3230626"/>
            <a:ext cx="4577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Calculate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number and occurences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mission</a:t>
            </a:r>
            <a:r>
              <a:rPr sz="1200" b="1" spc="-5" dirty="0">
                <a:latin typeface="Calibri"/>
                <a:cs typeface="Calibri"/>
              </a:rPr>
              <a:t> outcome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per </a:t>
            </a:r>
            <a:r>
              <a:rPr sz="1200" b="1" dirty="0">
                <a:latin typeface="Calibri"/>
                <a:cs typeface="Calibri"/>
              </a:rPr>
              <a:t>orbit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type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7984" y="2336292"/>
            <a:ext cx="5494020" cy="77723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069328" y="2467736"/>
            <a:ext cx="3287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Calculate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number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and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occurrences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each</a:t>
            </a:r>
            <a:r>
              <a:rPr sz="1200" b="1" dirty="0">
                <a:latin typeface="Calibri"/>
                <a:cs typeface="Calibri"/>
              </a:rPr>
              <a:t> orbit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7984" y="1572767"/>
            <a:ext cx="5494020" cy="77876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134859" y="1705102"/>
            <a:ext cx="315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Determine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launches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each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facility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AFED412C-F054-A9C5-9B5A-5923032F7A21}"/>
              </a:ext>
            </a:extLst>
          </p:cNvPr>
          <p:cNvSpPr txBox="1"/>
          <p:nvPr/>
        </p:nvSpPr>
        <p:spPr>
          <a:xfrm>
            <a:off x="558800" y="5051907"/>
            <a:ext cx="2659380" cy="1141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63245" indent="-172720">
              <a:lnSpc>
                <a:spcPct val="11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200" spc="35" dirty="0">
                <a:latin typeface="Arial MT"/>
                <a:cs typeface="Arial"/>
              </a:rPr>
              <a:t>Landing </a:t>
            </a:r>
            <a:r>
              <a:rPr sz="1200" spc="-30" dirty="0">
                <a:latin typeface="Arial MT"/>
                <a:cs typeface="Arial"/>
              </a:rPr>
              <a:t>was </a:t>
            </a:r>
            <a:r>
              <a:rPr sz="1200" spc="50" dirty="0">
                <a:latin typeface="Arial MT"/>
                <a:cs typeface="Arial"/>
              </a:rPr>
              <a:t>not</a:t>
            </a:r>
            <a:r>
              <a:rPr sz="1200" spc="-210" dirty="0">
                <a:latin typeface="Arial MT"/>
                <a:cs typeface="Arial"/>
              </a:rPr>
              <a:t> </a:t>
            </a:r>
            <a:r>
              <a:rPr sz="1200" spc="-20" dirty="0">
                <a:latin typeface="Arial MT"/>
                <a:cs typeface="Arial"/>
              </a:rPr>
              <a:t>always  </a:t>
            </a:r>
            <a:r>
              <a:rPr sz="1200" spc="-10" dirty="0">
                <a:latin typeface="Arial MT"/>
                <a:cs typeface="Arial"/>
              </a:rPr>
              <a:t>successful</a:t>
            </a:r>
            <a:endParaRPr sz="1200" dirty="0">
              <a:latin typeface="Arial MT"/>
              <a:cs typeface="Arial"/>
            </a:endParaRPr>
          </a:p>
          <a:p>
            <a:pPr marL="184785" marR="5080" indent="-172720">
              <a:lnSpc>
                <a:spcPct val="110100"/>
              </a:lnSpc>
              <a:spcBef>
                <a:spcPts val="990"/>
              </a:spcBef>
              <a:buFont typeface="Arial"/>
              <a:buChar char="•"/>
              <a:tabLst>
                <a:tab pos="185420" algn="l"/>
              </a:tabLst>
            </a:pPr>
            <a:r>
              <a:rPr sz="1200" b="1" spc="-25" dirty="0">
                <a:latin typeface="Arial MT"/>
                <a:cs typeface="Arial"/>
              </a:rPr>
              <a:t>True </a:t>
            </a:r>
            <a:r>
              <a:rPr sz="1200" b="1" spc="15" dirty="0">
                <a:latin typeface="Arial MT"/>
                <a:cs typeface="Arial"/>
              </a:rPr>
              <a:t>Ocean: </a:t>
            </a:r>
            <a:r>
              <a:rPr sz="1200" spc="10" dirty="0">
                <a:latin typeface="Arial MT"/>
                <a:cs typeface="Arial"/>
              </a:rPr>
              <a:t>mission</a:t>
            </a:r>
            <a:r>
              <a:rPr sz="1200" spc="-210" dirty="0">
                <a:latin typeface="Arial MT"/>
                <a:cs typeface="Arial"/>
              </a:rPr>
              <a:t> </a:t>
            </a:r>
            <a:r>
              <a:rPr sz="1200" spc="45" dirty="0">
                <a:latin typeface="Arial MT"/>
                <a:cs typeface="Arial"/>
              </a:rPr>
              <a:t>outcome  </a:t>
            </a:r>
            <a:r>
              <a:rPr sz="1200" spc="35" dirty="0">
                <a:latin typeface="Arial MT"/>
                <a:cs typeface="Arial"/>
              </a:rPr>
              <a:t>had </a:t>
            </a:r>
            <a:r>
              <a:rPr sz="1200" spc="-30" dirty="0">
                <a:latin typeface="Arial MT"/>
                <a:cs typeface="Arial"/>
              </a:rPr>
              <a:t>a </a:t>
            </a:r>
            <a:r>
              <a:rPr sz="1200" spc="-10" dirty="0">
                <a:latin typeface="Arial MT"/>
                <a:cs typeface="Arial"/>
              </a:rPr>
              <a:t>successful </a:t>
            </a:r>
            <a:r>
              <a:rPr sz="1200" spc="45" dirty="0">
                <a:latin typeface="Arial MT"/>
                <a:cs typeface="Arial"/>
              </a:rPr>
              <a:t>landing </a:t>
            </a:r>
            <a:r>
              <a:rPr sz="1200" spc="65" dirty="0">
                <a:latin typeface="Arial MT"/>
                <a:cs typeface="Arial"/>
              </a:rPr>
              <a:t>to </a:t>
            </a:r>
            <a:r>
              <a:rPr sz="1200" spc="-30" dirty="0">
                <a:latin typeface="Arial MT"/>
                <a:cs typeface="Arial"/>
              </a:rPr>
              <a:t>a  </a:t>
            </a:r>
            <a:r>
              <a:rPr sz="1200" spc="20" dirty="0">
                <a:latin typeface="Arial MT"/>
                <a:cs typeface="Arial"/>
              </a:rPr>
              <a:t>specific</a:t>
            </a:r>
            <a:r>
              <a:rPr sz="1200" spc="-75" dirty="0">
                <a:latin typeface="Arial MT"/>
                <a:cs typeface="Arial"/>
              </a:rPr>
              <a:t> </a:t>
            </a:r>
            <a:r>
              <a:rPr sz="1200" spc="45" dirty="0">
                <a:latin typeface="Arial MT"/>
                <a:cs typeface="Arial"/>
              </a:rPr>
              <a:t>region</a:t>
            </a:r>
            <a:r>
              <a:rPr sz="1200" spc="-60" dirty="0">
                <a:latin typeface="Arial MT"/>
                <a:cs typeface="Arial"/>
              </a:rPr>
              <a:t> </a:t>
            </a:r>
            <a:r>
              <a:rPr sz="1200" spc="45" dirty="0">
                <a:latin typeface="Arial MT"/>
                <a:cs typeface="Arial"/>
              </a:rPr>
              <a:t>of</a:t>
            </a:r>
            <a:r>
              <a:rPr sz="1200" spc="-20" dirty="0">
                <a:latin typeface="Arial MT"/>
                <a:cs typeface="Arial"/>
              </a:rPr>
              <a:t> </a:t>
            </a:r>
            <a:r>
              <a:rPr sz="1200" spc="40" dirty="0">
                <a:latin typeface="Arial MT"/>
                <a:cs typeface="Arial"/>
              </a:rPr>
              <a:t>the</a:t>
            </a:r>
            <a:r>
              <a:rPr sz="1200" spc="-70" dirty="0">
                <a:latin typeface="Arial MT"/>
                <a:cs typeface="Arial"/>
              </a:rPr>
              <a:t> </a:t>
            </a:r>
            <a:r>
              <a:rPr sz="1200" spc="15" dirty="0">
                <a:latin typeface="Arial MT"/>
                <a:cs typeface="Arial"/>
              </a:rPr>
              <a:t>ocean</a:t>
            </a:r>
            <a:endParaRPr sz="1200" dirty="0">
              <a:latin typeface="Arial MT"/>
              <a:cs typeface="Arial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79558EA6-F01C-E094-5301-B1C113A4AC8E}"/>
              </a:ext>
            </a:extLst>
          </p:cNvPr>
          <p:cNvSpPr txBox="1"/>
          <p:nvPr/>
        </p:nvSpPr>
        <p:spPr>
          <a:xfrm>
            <a:off x="558800" y="1407710"/>
            <a:ext cx="561086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3300" algn="l"/>
              </a:tabLst>
            </a:pPr>
            <a:r>
              <a:rPr sz="1200" b="1" spc="-15" dirty="0">
                <a:latin typeface="Arial MT"/>
                <a:cs typeface="Arial"/>
              </a:rPr>
              <a:t>Steps</a:t>
            </a:r>
            <a:r>
              <a:rPr sz="1200" b="1" spc="10" dirty="0">
                <a:latin typeface="Arial MT"/>
                <a:cs typeface="Arial"/>
              </a:rPr>
              <a:t>.</a:t>
            </a:r>
            <a:endParaRPr sz="1200" dirty="0">
              <a:latin typeface="Arial MT"/>
              <a:cs typeface="Arial"/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9B7ED04C-406A-BE97-CFA4-83A94D98284C}"/>
              </a:ext>
            </a:extLst>
          </p:cNvPr>
          <p:cNvSpPr txBox="1"/>
          <p:nvPr/>
        </p:nvSpPr>
        <p:spPr>
          <a:xfrm>
            <a:off x="558800" y="1778084"/>
            <a:ext cx="2551681" cy="4802853"/>
          </a:xfrm>
          <a:prstGeom prst="rect">
            <a:avLst/>
          </a:prstGeom>
          <a:ln w="3175">
            <a:noFill/>
          </a:ln>
        </p:spPr>
        <p:txBody>
          <a:bodyPr vert="horz" wrap="square" lIns="0" tIns="12700" rIns="0" bIns="0" rtlCol="0" anchor="ctr">
            <a:spAutoFit/>
          </a:bodyPr>
          <a:lstStyle/>
          <a:p>
            <a:pPr marL="184785" marR="241300" indent="-17272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endParaRPr lang="en-US" sz="1200" b="1" spc="10" dirty="0">
              <a:latin typeface="Arial MT"/>
              <a:cs typeface="Arial"/>
            </a:endParaRPr>
          </a:p>
          <a:p>
            <a:pPr marL="184785" marR="241300" indent="-17272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200" b="1" spc="10" dirty="0">
                <a:latin typeface="Arial MT"/>
                <a:cs typeface="Arial"/>
              </a:rPr>
              <a:t>Perform </a:t>
            </a:r>
            <a:r>
              <a:rPr sz="1200" b="1" spc="-10" dirty="0">
                <a:latin typeface="Arial MT"/>
                <a:cs typeface="Arial"/>
              </a:rPr>
              <a:t>EDA </a:t>
            </a:r>
            <a:r>
              <a:rPr sz="1200" spc="35" dirty="0">
                <a:latin typeface="Arial MT"/>
                <a:cs typeface="Arial"/>
              </a:rPr>
              <a:t>and</a:t>
            </a:r>
            <a:r>
              <a:rPr sz="1200" spc="-204" dirty="0">
                <a:latin typeface="Arial MT"/>
                <a:cs typeface="Arial"/>
              </a:rPr>
              <a:t> </a:t>
            </a:r>
            <a:r>
              <a:rPr sz="1200" spc="45" dirty="0">
                <a:latin typeface="Arial MT"/>
                <a:cs typeface="Arial"/>
              </a:rPr>
              <a:t>determine  </a:t>
            </a:r>
            <a:r>
              <a:rPr sz="1200" spc="20" dirty="0">
                <a:latin typeface="Arial MT"/>
                <a:cs typeface="Arial"/>
              </a:rPr>
              <a:t>data</a:t>
            </a:r>
            <a:r>
              <a:rPr sz="1200" spc="-70" dirty="0">
                <a:latin typeface="Arial MT"/>
                <a:cs typeface="Arial"/>
              </a:rPr>
              <a:t> </a:t>
            </a:r>
            <a:r>
              <a:rPr sz="1200" spc="15" dirty="0">
                <a:latin typeface="Arial MT"/>
                <a:cs typeface="Arial"/>
              </a:rPr>
              <a:t>labels</a:t>
            </a:r>
            <a:endParaRPr sz="1200" dirty="0">
              <a:latin typeface="Arial MT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185420" algn="l"/>
              </a:tabLst>
            </a:pPr>
            <a:r>
              <a:rPr sz="1200" b="1" spc="5" dirty="0">
                <a:latin typeface="Arial MT"/>
                <a:cs typeface="Arial"/>
              </a:rPr>
              <a:t>Calculate:</a:t>
            </a:r>
            <a:endParaRPr sz="1200" dirty="0">
              <a:latin typeface="Arial MT"/>
              <a:cs typeface="Arial"/>
            </a:endParaRPr>
          </a:p>
          <a:p>
            <a:pPr marL="645160" lvl="1" indent="-173355">
              <a:lnSpc>
                <a:spcPct val="100000"/>
              </a:lnSpc>
              <a:spcBef>
                <a:spcPts val="1125"/>
              </a:spcBef>
              <a:buChar char="•"/>
              <a:tabLst>
                <a:tab pos="645795" algn="l"/>
              </a:tabLst>
            </a:pPr>
            <a:r>
              <a:rPr sz="1200" dirty="0">
                <a:latin typeface="Arial MT"/>
                <a:cs typeface="Arial"/>
              </a:rPr>
              <a:t># </a:t>
            </a:r>
            <a:r>
              <a:rPr sz="1200" spc="40" dirty="0">
                <a:latin typeface="Arial MT"/>
                <a:cs typeface="Arial"/>
              </a:rPr>
              <a:t>of </a:t>
            </a:r>
            <a:r>
              <a:rPr sz="1200" dirty="0">
                <a:latin typeface="Arial MT"/>
                <a:cs typeface="Arial"/>
              </a:rPr>
              <a:t>launches </a:t>
            </a:r>
            <a:r>
              <a:rPr sz="1200" spc="35" dirty="0">
                <a:latin typeface="Arial MT"/>
                <a:cs typeface="Arial"/>
              </a:rPr>
              <a:t>for </a:t>
            </a:r>
            <a:r>
              <a:rPr sz="1200" dirty="0">
                <a:latin typeface="Arial MT"/>
                <a:cs typeface="Arial"/>
              </a:rPr>
              <a:t>each</a:t>
            </a:r>
            <a:r>
              <a:rPr sz="1200" spc="-215" dirty="0">
                <a:latin typeface="Arial MT"/>
                <a:cs typeface="Arial"/>
              </a:rPr>
              <a:t> </a:t>
            </a:r>
            <a:r>
              <a:rPr sz="1200" spc="5" dirty="0">
                <a:latin typeface="Arial MT"/>
                <a:cs typeface="Arial"/>
              </a:rPr>
              <a:t>site</a:t>
            </a:r>
            <a:endParaRPr sz="1200" dirty="0">
              <a:latin typeface="Arial MT"/>
              <a:cs typeface="Arial"/>
            </a:endParaRPr>
          </a:p>
          <a:p>
            <a:pPr marL="645160" lvl="1" indent="-173355">
              <a:lnSpc>
                <a:spcPct val="100000"/>
              </a:lnSpc>
              <a:buChar char="•"/>
              <a:tabLst>
                <a:tab pos="645795" algn="l"/>
              </a:tabLst>
            </a:pPr>
            <a:r>
              <a:rPr sz="1200" dirty="0">
                <a:latin typeface="Arial MT"/>
                <a:cs typeface="Arial"/>
              </a:rPr>
              <a:t># </a:t>
            </a:r>
            <a:r>
              <a:rPr sz="1200" spc="30" dirty="0">
                <a:latin typeface="Arial MT"/>
                <a:cs typeface="Arial"/>
              </a:rPr>
              <a:t>and </a:t>
            </a:r>
            <a:r>
              <a:rPr sz="1200" spc="15" dirty="0">
                <a:latin typeface="Arial MT"/>
                <a:cs typeface="Arial"/>
              </a:rPr>
              <a:t>occurrence </a:t>
            </a:r>
            <a:r>
              <a:rPr sz="1200" spc="40" dirty="0">
                <a:latin typeface="Arial MT"/>
                <a:cs typeface="Arial"/>
              </a:rPr>
              <a:t>of</a:t>
            </a:r>
            <a:r>
              <a:rPr sz="1200" spc="-155" dirty="0">
                <a:latin typeface="Arial MT"/>
                <a:cs typeface="Arial"/>
              </a:rPr>
              <a:t> </a:t>
            </a:r>
            <a:r>
              <a:rPr sz="1200" spc="55" dirty="0">
                <a:latin typeface="Arial MT"/>
                <a:cs typeface="Arial"/>
              </a:rPr>
              <a:t>orbit</a:t>
            </a:r>
            <a:endParaRPr sz="1200" dirty="0">
              <a:latin typeface="Arial MT"/>
              <a:cs typeface="Arial"/>
            </a:endParaRPr>
          </a:p>
          <a:p>
            <a:pPr marL="645160" lvl="1" indent="-173355">
              <a:lnSpc>
                <a:spcPct val="100000"/>
              </a:lnSpc>
              <a:buChar char="•"/>
              <a:tabLst>
                <a:tab pos="645795" algn="l"/>
              </a:tabLst>
            </a:pPr>
            <a:r>
              <a:rPr sz="1200" dirty="0">
                <a:latin typeface="Arial MT"/>
                <a:cs typeface="Arial"/>
              </a:rPr>
              <a:t># </a:t>
            </a:r>
            <a:r>
              <a:rPr sz="1200" spc="30" dirty="0">
                <a:latin typeface="Arial MT"/>
                <a:cs typeface="Arial"/>
              </a:rPr>
              <a:t>and </a:t>
            </a:r>
            <a:r>
              <a:rPr sz="1200" spc="15" dirty="0">
                <a:latin typeface="Arial MT"/>
                <a:cs typeface="Arial"/>
              </a:rPr>
              <a:t>occurrence </a:t>
            </a:r>
            <a:r>
              <a:rPr sz="1200" spc="40" dirty="0">
                <a:latin typeface="Arial MT"/>
                <a:cs typeface="Arial"/>
              </a:rPr>
              <a:t>of</a:t>
            </a:r>
            <a:r>
              <a:rPr sz="1200" spc="-155" dirty="0">
                <a:latin typeface="Arial MT"/>
                <a:cs typeface="Arial"/>
              </a:rPr>
              <a:t> </a:t>
            </a:r>
            <a:r>
              <a:rPr sz="1200" spc="5" dirty="0">
                <a:latin typeface="Arial MT"/>
                <a:cs typeface="Arial"/>
              </a:rPr>
              <a:t>mission</a:t>
            </a:r>
            <a:endParaRPr sz="1200" dirty="0">
              <a:latin typeface="Arial MT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5"/>
              </a:spcBef>
            </a:pPr>
            <a:r>
              <a:rPr sz="1200" spc="40" dirty="0">
                <a:latin typeface="Arial MT"/>
                <a:cs typeface="Arial"/>
              </a:rPr>
              <a:t>outcome </a:t>
            </a:r>
            <a:r>
              <a:rPr sz="1200" spc="45" dirty="0">
                <a:latin typeface="Arial MT"/>
                <a:cs typeface="Arial"/>
              </a:rPr>
              <a:t>per </a:t>
            </a:r>
            <a:r>
              <a:rPr sz="1200" spc="55" dirty="0">
                <a:latin typeface="Arial MT"/>
                <a:cs typeface="Arial"/>
              </a:rPr>
              <a:t>orbit</a:t>
            </a:r>
            <a:r>
              <a:rPr sz="1200" spc="-190" dirty="0">
                <a:latin typeface="Arial MT"/>
                <a:cs typeface="Arial"/>
              </a:rPr>
              <a:t> </a:t>
            </a:r>
            <a:r>
              <a:rPr sz="1200" spc="30" dirty="0">
                <a:latin typeface="Arial MT"/>
                <a:cs typeface="Arial"/>
              </a:rPr>
              <a:t>type]</a:t>
            </a:r>
            <a:endParaRPr sz="1200" dirty="0">
              <a:latin typeface="Arial MT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185420" algn="l"/>
              </a:tabLst>
            </a:pPr>
            <a:r>
              <a:rPr sz="1200" b="1" spc="15" dirty="0">
                <a:latin typeface="Arial MT"/>
                <a:cs typeface="Arial"/>
              </a:rPr>
              <a:t>Create </a:t>
            </a:r>
            <a:r>
              <a:rPr lang="en-US" sz="1200" b="1" spc="15" dirty="0">
                <a:latin typeface="Arial MT"/>
                <a:cs typeface="Arial"/>
              </a:rPr>
              <a:t>a </a:t>
            </a:r>
            <a:r>
              <a:rPr sz="1200" b="1" spc="20" dirty="0">
                <a:latin typeface="Arial MT"/>
                <a:cs typeface="Arial"/>
              </a:rPr>
              <a:t>binary </a:t>
            </a:r>
            <a:r>
              <a:rPr sz="1200" spc="45" dirty="0">
                <a:latin typeface="Arial MT"/>
                <a:cs typeface="Arial"/>
              </a:rPr>
              <a:t>landing</a:t>
            </a:r>
            <a:r>
              <a:rPr sz="1200" spc="-250" dirty="0">
                <a:latin typeface="Arial MT"/>
                <a:cs typeface="Arial"/>
              </a:rPr>
              <a:t> </a:t>
            </a:r>
            <a:r>
              <a:rPr sz="1200" spc="45" dirty="0">
                <a:latin typeface="Arial MT"/>
                <a:cs typeface="Arial"/>
              </a:rPr>
              <a:t>outcome</a:t>
            </a:r>
            <a:endParaRPr sz="1200" dirty="0">
              <a:latin typeface="Arial MT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165"/>
              </a:spcBef>
            </a:pPr>
            <a:r>
              <a:rPr sz="1200" spc="40" dirty="0">
                <a:latin typeface="Arial MT"/>
                <a:cs typeface="Arial"/>
              </a:rPr>
              <a:t>column </a:t>
            </a:r>
            <a:r>
              <a:rPr sz="1200" spc="45" dirty="0">
                <a:latin typeface="Arial MT"/>
                <a:cs typeface="Arial"/>
              </a:rPr>
              <a:t>(dependent</a:t>
            </a:r>
            <a:r>
              <a:rPr sz="1200" spc="-200" dirty="0">
                <a:latin typeface="Arial MT"/>
                <a:cs typeface="Arial"/>
              </a:rPr>
              <a:t> </a:t>
            </a:r>
            <a:r>
              <a:rPr sz="1200" spc="10" dirty="0">
                <a:latin typeface="Arial MT"/>
                <a:cs typeface="Arial"/>
              </a:rPr>
              <a:t>variable)</a:t>
            </a:r>
            <a:endParaRPr sz="1200" dirty="0">
              <a:latin typeface="Arial MT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85420" algn="l"/>
              </a:tabLst>
            </a:pPr>
            <a:r>
              <a:rPr sz="1200" b="1" spc="15" dirty="0">
                <a:latin typeface="Arial MT"/>
                <a:cs typeface="Arial"/>
              </a:rPr>
              <a:t>Export </a:t>
            </a:r>
            <a:r>
              <a:rPr sz="1200" b="1" spc="30" dirty="0">
                <a:latin typeface="Arial MT"/>
                <a:cs typeface="Arial"/>
              </a:rPr>
              <a:t>data </a:t>
            </a:r>
            <a:r>
              <a:rPr sz="1200" spc="65" dirty="0">
                <a:latin typeface="Arial MT"/>
                <a:cs typeface="Arial"/>
              </a:rPr>
              <a:t>to</a:t>
            </a:r>
            <a:r>
              <a:rPr sz="1200" spc="-225" dirty="0">
                <a:latin typeface="Arial MT"/>
                <a:cs typeface="Arial"/>
              </a:rPr>
              <a:t> </a:t>
            </a:r>
            <a:r>
              <a:rPr lang="en-US" sz="1200" spc="-30" dirty="0">
                <a:latin typeface="Arial MT"/>
                <a:cs typeface="Arial"/>
              </a:rPr>
              <a:t>CSV</a:t>
            </a:r>
            <a:r>
              <a:rPr sz="1200" spc="-30" dirty="0">
                <a:latin typeface="Arial MT"/>
                <a:cs typeface="Arial"/>
              </a:rPr>
              <a:t> </a:t>
            </a:r>
            <a:r>
              <a:rPr sz="1200" spc="30" dirty="0">
                <a:latin typeface="Arial MT"/>
                <a:cs typeface="Arial"/>
              </a:rPr>
              <a:t>file</a:t>
            </a:r>
            <a:endParaRPr lang="en-US" sz="1200" spc="30" dirty="0">
              <a:latin typeface="Arial MT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85420" algn="l"/>
              </a:tabLst>
            </a:pPr>
            <a:endParaRPr lang="en-US" sz="1200" spc="30" dirty="0">
              <a:latin typeface="Arial MT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85420" algn="l"/>
              </a:tabLst>
            </a:pPr>
            <a:endParaRPr lang="en-US" sz="1200" spc="30" dirty="0">
              <a:latin typeface="Arial MT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85420" algn="l"/>
              </a:tabLst>
            </a:pPr>
            <a:endParaRPr lang="en-US" sz="1200" spc="30" dirty="0">
              <a:latin typeface="Arial MT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85420" algn="l"/>
              </a:tabLst>
            </a:pPr>
            <a:endParaRPr lang="en-US" sz="1200" spc="30" dirty="0">
              <a:latin typeface="Arial MT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85420" algn="l"/>
              </a:tabLst>
            </a:pPr>
            <a:endParaRPr lang="en-US" sz="1200" spc="30" dirty="0">
              <a:latin typeface="Arial MT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85420" algn="l"/>
              </a:tabLst>
            </a:pPr>
            <a:endParaRPr lang="en-US" sz="1200" spc="30" dirty="0">
              <a:latin typeface="Arial MT"/>
              <a:cs typeface="Arial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4E607BB7-3DBC-BF34-1A13-4F5F6089D034}"/>
              </a:ext>
            </a:extLst>
          </p:cNvPr>
          <p:cNvSpPr txBox="1"/>
          <p:nvPr/>
        </p:nvSpPr>
        <p:spPr>
          <a:xfrm>
            <a:off x="3298949" y="1534717"/>
            <a:ext cx="2631504" cy="5011821"/>
          </a:xfrm>
          <a:prstGeom prst="rect">
            <a:avLst/>
          </a:prstGeom>
          <a:ln w="3175">
            <a:noFill/>
          </a:ln>
        </p:spPr>
        <p:txBody>
          <a:bodyPr vert="horz" wrap="square" lIns="0" tIns="12700" rIns="0" bIns="0" rtlCol="0" anchor="ctr">
            <a:spAutoFit/>
          </a:bodyPr>
          <a:lstStyle/>
          <a:p>
            <a:pPr marL="12065" marR="5080">
              <a:lnSpc>
                <a:spcPct val="110100"/>
              </a:lnSpc>
              <a:spcBef>
                <a:spcPts val="994"/>
              </a:spcBef>
              <a:tabLst>
                <a:tab pos="185420" algn="l"/>
              </a:tabLst>
            </a:pPr>
            <a:r>
              <a:rPr lang="en-US" sz="1200" u="sng" spc="45" dirty="0">
                <a:latin typeface="Arial MT"/>
                <a:cs typeface="Arial"/>
              </a:rPr>
              <a:t> </a:t>
            </a:r>
            <a:r>
              <a:rPr lang="en-US" sz="1200" b="1" u="sng" spc="45" dirty="0">
                <a:latin typeface="Arial MT"/>
                <a:cs typeface="Arial"/>
              </a:rPr>
              <a:t>Landing Outcome </a:t>
            </a:r>
            <a:r>
              <a:rPr lang="en-US" sz="1200" b="1" u="sng" spc="45" dirty="0" err="1">
                <a:latin typeface="Arial MT"/>
                <a:cs typeface="Arial"/>
              </a:rPr>
              <a:t>Cont</a:t>
            </a:r>
            <a:r>
              <a:rPr lang="en-US" sz="1200" b="1" u="sng" spc="45" dirty="0">
                <a:latin typeface="Arial MT"/>
                <a:cs typeface="Arial"/>
              </a:rPr>
              <a:t> ..</a:t>
            </a:r>
          </a:p>
          <a:p>
            <a:pPr marL="183515" marR="5080" indent="-171450">
              <a:lnSpc>
                <a:spcPct val="110100"/>
              </a:lnSpc>
              <a:spcBef>
                <a:spcPts val="994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1200" b="1" spc="45" dirty="0">
                <a:latin typeface="Arial MT"/>
                <a:cs typeface="Arial"/>
              </a:rPr>
              <a:t>False Ocean</a:t>
            </a:r>
            <a:r>
              <a:rPr lang="en-US" sz="1200" spc="45" dirty="0">
                <a:latin typeface="Arial MT"/>
                <a:cs typeface="Arial"/>
              </a:rPr>
              <a:t>: represented an unsuccessful landing to a  specific region of the ocean.</a:t>
            </a:r>
          </a:p>
          <a:p>
            <a:pPr marL="183515" marR="5080" indent="-171450">
              <a:lnSpc>
                <a:spcPct val="110100"/>
              </a:lnSpc>
              <a:spcBef>
                <a:spcPts val="994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1200" b="1" spc="45" dirty="0">
                <a:latin typeface="Arial MT"/>
                <a:cs typeface="Arial"/>
              </a:rPr>
              <a:t>True RTLS</a:t>
            </a:r>
            <a:r>
              <a:rPr lang="en-US" sz="1200" spc="45" dirty="0">
                <a:latin typeface="Arial MT"/>
                <a:cs typeface="Arial"/>
              </a:rPr>
              <a:t>: meant the mission had a successful landing on a  ground pad.</a:t>
            </a:r>
          </a:p>
          <a:p>
            <a:pPr marL="183515" marR="5080" indent="-171450">
              <a:lnSpc>
                <a:spcPct val="110100"/>
              </a:lnSpc>
              <a:spcBef>
                <a:spcPts val="994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1200" b="1" spc="45" dirty="0">
                <a:latin typeface="Arial MT"/>
                <a:cs typeface="Arial"/>
              </a:rPr>
              <a:t>False RTLS</a:t>
            </a:r>
            <a:r>
              <a:rPr lang="en-US" sz="1200" spc="45" dirty="0">
                <a:latin typeface="Arial MT"/>
                <a:cs typeface="Arial"/>
              </a:rPr>
              <a:t>: represented an unsuccessful landing on a  ground pad.</a:t>
            </a:r>
          </a:p>
          <a:p>
            <a:pPr marL="183515" marR="5080" indent="-171450">
              <a:lnSpc>
                <a:spcPct val="110100"/>
              </a:lnSpc>
              <a:spcBef>
                <a:spcPts val="994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1200" b="1" spc="45" dirty="0">
                <a:latin typeface="Arial MT"/>
                <a:cs typeface="Arial"/>
              </a:rPr>
              <a:t>True ASDS</a:t>
            </a:r>
            <a:r>
              <a:rPr lang="en-US" sz="1200" spc="45" dirty="0">
                <a:latin typeface="Arial MT"/>
                <a:cs typeface="Arial"/>
              </a:rPr>
              <a:t>: meant the mission outcome had a successful landing on a drone ship.</a:t>
            </a:r>
          </a:p>
          <a:p>
            <a:pPr marL="183515" marR="5080" indent="-171450">
              <a:lnSpc>
                <a:spcPct val="110100"/>
              </a:lnSpc>
              <a:spcBef>
                <a:spcPts val="994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1200" b="1" spc="45" dirty="0">
                <a:latin typeface="Arial MT"/>
                <a:cs typeface="Arial"/>
              </a:rPr>
              <a:t>False ASDS</a:t>
            </a:r>
            <a:r>
              <a:rPr lang="en-US" sz="1200" spc="45" dirty="0">
                <a:latin typeface="Arial MT"/>
                <a:cs typeface="Arial"/>
              </a:rPr>
              <a:t>: represented an unsuccessful landing on the drone ship.</a:t>
            </a:r>
          </a:p>
          <a:p>
            <a:pPr marL="183515" marR="5080" indent="-171450">
              <a:lnSpc>
                <a:spcPct val="110100"/>
              </a:lnSpc>
              <a:spcBef>
                <a:spcPts val="994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1200" b="1" spc="45" dirty="0">
                <a:latin typeface="Arial MT"/>
                <a:cs typeface="Arial"/>
              </a:rPr>
              <a:t>Outcomes converted </a:t>
            </a:r>
            <a:r>
              <a:rPr lang="en-US" sz="1200" spc="45" dirty="0">
                <a:latin typeface="Arial MT"/>
                <a:cs typeface="Arial"/>
              </a:rPr>
              <a:t>into - </a:t>
            </a:r>
          </a:p>
          <a:p>
            <a:pPr marL="469265" marR="5080" lvl="1">
              <a:spcBef>
                <a:spcPts val="994"/>
              </a:spcBef>
              <a:tabLst>
                <a:tab pos="185420" algn="l"/>
              </a:tabLst>
            </a:pPr>
            <a:r>
              <a:rPr lang="en-US" sz="1200" spc="45" dirty="0">
                <a:latin typeface="Arial MT"/>
                <a:cs typeface="Arial"/>
              </a:rPr>
              <a:t>1 - successful landing </a:t>
            </a:r>
          </a:p>
          <a:p>
            <a:pPr marL="469265" marR="5080" lvl="1">
              <a:spcBef>
                <a:spcPts val="994"/>
              </a:spcBef>
              <a:tabLst>
                <a:tab pos="185420" algn="l"/>
              </a:tabLst>
            </a:pPr>
            <a:r>
              <a:rPr lang="en-US" sz="1200" spc="45" dirty="0">
                <a:latin typeface="Arial MT"/>
                <a:cs typeface="Arial"/>
              </a:rPr>
              <a:t>0 - unsuccessful landing.</a:t>
            </a: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12AA4F44-5431-32AD-2C73-B618EE911494}"/>
              </a:ext>
            </a:extLst>
          </p:cNvPr>
          <p:cNvSpPr txBox="1"/>
          <p:nvPr/>
        </p:nvSpPr>
        <p:spPr>
          <a:xfrm>
            <a:off x="558800" y="4572380"/>
            <a:ext cx="15735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latin typeface="Arial MT"/>
                <a:cs typeface="Arial"/>
              </a:rPr>
              <a:t>Landing</a:t>
            </a:r>
            <a:r>
              <a:rPr sz="1200" b="1" spc="-95" dirty="0">
                <a:latin typeface="Arial MT"/>
                <a:cs typeface="Arial"/>
              </a:rPr>
              <a:t> </a:t>
            </a:r>
            <a:r>
              <a:rPr sz="1200" b="1" spc="30" dirty="0">
                <a:latin typeface="Arial MT"/>
                <a:cs typeface="Arial"/>
              </a:rPr>
              <a:t>Outcome</a:t>
            </a:r>
            <a:endParaRPr sz="1200" dirty="0">
              <a:latin typeface="Arial MT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9AF90-116D-6074-4B27-C491AF286FA3}"/>
              </a:ext>
            </a:extLst>
          </p:cNvPr>
          <p:cNvSpPr txBox="1"/>
          <p:nvPr/>
        </p:nvSpPr>
        <p:spPr>
          <a:xfrm>
            <a:off x="6371560" y="6302740"/>
            <a:ext cx="484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Arial MT"/>
              </a:rPr>
              <a:t>URL</a:t>
            </a:r>
            <a:r>
              <a:rPr lang="en-US" sz="1200" i="1" dirty="0">
                <a:latin typeface="Arial MT"/>
              </a:rPr>
              <a:t>: </a:t>
            </a:r>
            <a:r>
              <a:rPr lang="en-US" sz="1200" i="1" dirty="0">
                <a:latin typeface="Arial MT"/>
                <a:hlinkClick r:id="rId4"/>
              </a:rPr>
              <a:t>https://github.com/Subrat-Nanda/Data_wrangling.ipynb</a:t>
            </a:r>
            <a:endParaRPr lang="en-US" sz="1200" i="1" dirty="0">
              <a:latin typeface="Arial M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DC308-3CC4-BFAE-CE65-67C6D3EF06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0BE3E10-60CF-02D4-7B12-AADE868E322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12345" y="6584638"/>
            <a:ext cx="3901440" cy="342900"/>
          </a:xfrm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Subrat_Nanda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8969" y="1851405"/>
            <a:ext cx="92411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580898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EDA</a:t>
            </a:r>
            <a:r>
              <a:rPr spc="-220" dirty="0"/>
              <a:t> </a:t>
            </a:r>
            <a:r>
              <a:rPr spc="-5" dirty="0"/>
              <a:t>with</a:t>
            </a:r>
            <a:r>
              <a:rPr spc="-10" dirty="0"/>
              <a:t> </a:t>
            </a:r>
            <a:r>
              <a:rPr spc="-5" dirty="0"/>
              <a:t>Data </a:t>
            </a:r>
            <a:r>
              <a:rPr spc="-10" dirty="0"/>
              <a:t>Visualization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EB46C-7372-6FB6-04E7-EECF4D172D3C}"/>
              </a:ext>
            </a:extLst>
          </p:cNvPr>
          <p:cNvSpPr txBox="1"/>
          <p:nvPr/>
        </p:nvSpPr>
        <p:spPr>
          <a:xfrm>
            <a:off x="848969" y="1600200"/>
            <a:ext cx="5628031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latin typeface="Arial MT"/>
              </a:rPr>
              <a:t>Charts</a:t>
            </a:r>
          </a:p>
          <a:p>
            <a:endParaRPr lang="en-US" sz="1700" dirty="0">
              <a:latin typeface="Arial MT"/>
            </a:endParaRPr>
          </a:p>
          <a:p>
            <a:r>
              <a:rPr lang="en-US" sz="1700" dirty="0">
                <a:latin typeface="Arial MT"/>
              </a:rPr>
              <a:t>• Flight Number vs. Payload </a:t>
            </a:r>
          </a:p>
          <a:p>
            <a:r>
              <a:rPr lang="en-US" sz="1700" dirty="0">
                <a:latin typeface="Arial MT"/>
              </a:rPr>
              <a:t>• Flight Number vs. Launch Site </a:t>
            </a:r>
          </a:p>
          <a:p>
            <a:r>
              <a:rPr lang="en-US" sz="1700" dirty="0">
                <a:latin typeface="Arial MT"/>
              </a:rPr>
              <a:t>• Payload Mass (kg) vs. Launch Site</a:t>
            </a:r>
          </a:p>
          <a:p>
            <a:r>
              <a:rPr lang="en-US" sz="1700" dirty="0">
                <a:latin typeface="Arial MT"/>
              </a:rPr>
              <a:t>• Payload Mass (kg) vs. Orbit type</a:t>
            </a:r>
          </a:p>
          <a:p>
            <a:endParaRPr lang="en-US" sz="1700" dirty="0">
              <a:latin typeface="Arial MT"/>
            </a:endParaRPr>
          </a:p>
          <a:p>
            <a:endParaRPr lang="en-US" sz="1700" dirty="0">
              <a:latin typeface="Arial MT"/>
            </a:endParaRPr>
          </a:p>
          <a:p>
            <a:r>
              <a:rPr lang="en-US" sz="1700" b="1" dirty="0">
                <a:latin typeface="Arial MT"/>
              </a:rPr>
              <a:t>Analysis</a:t>
            </a:r>
          </a:p>
          <a:p>
            <a:endParaRPr lang="en-US" sz="1700" dirty="0">
              <a:latin typeface="Arial MT"/>
            </a:endParaRPr>
          </a:p>
          <a:p>
            <a:r>
              <a:rPr lang="en-US" sz="1700" dirty="0">
                <a:latin typeface="Arial MT"/>
              </a:rPr>
              <a:t>• </a:t>
            </a:r>
            <a:r>
              <a:rPr lang="en-US" sz="1700" b="1" dirty="0">
                <a:latin typeface="Arial MT"/>
              </a:rPr>
              <a:t>View the relationship </a:t>
            </a:r>
            <a:r>
              <a:rPr lang="en-US" sz="1700" dirty="0">
                <a:latin typeface="Arial MT"/>
              </a:rPr>
              <a:t>by using </a:t>
            </a:r>
            <a:r>
              <a:rPr lang="en-US" sz="1700" b="1" dirty="0">
                <a:latin typeface="Arial MT"/>
              </a:rPr>
              <a:t>scatter plots</a:t>
            </a:r>
            <a:r>
              <a:rPr lang="en-US" sz="1700" dirty="0">
                <a:latin typeface="Arial MT"/>
              </a:rPr>
              <a:t>. The variables could be useful for machine learning if a relationship exists</a:t>
            </a:r>
          </a:p>
          <a:p>
            <a:r>
              <a:rPr lang="en-US" sz="1700" dirty="0">
                <a:latin typeface="Arial MT"/>
              </a:rPr>
              <a:t>• </a:t>
            </a:r>
            <a:r>
              <a:rPr lang="en-US" sz="1700" b="1" dirty="0">
                <a:latin typeface="Arial MT"/>
              </a:rPr>
              <a:t>Show comparisons </a:t>
            </a:r>
            <a:r>
              <a:rPr lang="en-US" sz="1700" dirty="0">
                <a:latin typeface="Arial MT"/>
              </a:rPr>
              <a:t>among discrete categories with </a:t>
            </a:r>
            <a:r>
              <a:rPr lang="en-US" sz="1700" b="1" dirty="0">
                <a:latin typeface="Arial MT"/>
              </a:rPr>
              <a:t>bar charts</a:t>
            </a:r>
            <a:r>
              <a:rPr lang="en-US" sz="1700" dirty="0">
                <a:latin typeface="Arial MT"/>
              </a:rPr>
              <a:t>. Bar charts show the relationships among the categories and a measured value</a:t>
            </a:r>
          </a:p>
          <a:p>
            <a:endParaRPr lang="en-US" sz="1700" dirty="0">
              <a:latin typeface="Arial MT"/>
            </a:endParaRPr>
          </a:p>
          <a:p>
            <a:r>
              <a:rPr lang="en-US" sz="1700" dirty="0">
                <a:latin typeface="Arial MT"/>
              </a:rPr>
              <a:t>URL : </a:t>
            </a:r>
          </a:p>
          <a:p>
            <a:r>
              <a:rPr lang="en-US" sz="1700" dirty="0">
                <a:latin typeface="Arial MT"/>
                <a:hlinkClick r:id="rId2"/>
              </a:rPr>
              <a:t>https://github.com/Subrat-Nanda/EDA_dataviz.ipynb</a:t>
            </a:r>
            <a:endParaRPr lang="en-US" sz="1700" dirty="0">
              <a:latin typeface="Arial M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4D9B80-5136-A424-8453-FD0187E5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447800"/>
            <a:ext cx="54102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FFC7A2-7026-8F2C-94C6-87A255885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38979"/>
            <a:ext cx="5410200" cy="261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AD2F7E6-FAF8-8568-B4BC-B71785F5E5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300871" y="6561022"/>
            <a:ext cx="2804160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7992A4-993B-AE40-3428-FCEFC246325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308449" y="6617276"/>
            <a:ext cx="3901440" cy="342900"/>
          </a:xfrm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Subrat_Nanda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969" y="1295400"/>
            <a:ext cx="10657231" cy="5509842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1600" b="1" dirty="0">
                <a:latin typeface="Arial MT"/>
                <a:cs typeface="Arial MT"/>
              </a:rPr>
              <a:t>The following SQL queries were performed:</a:t>
            </a: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1600" dirty="0">
                <a:latin typeface="Arial MT"/>
                <a:cs typeface="Arial MT"/>
              </a:rPr>
              <a:t>• Names of the unique launch sites in the space mission;</a:t>
            </a: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1600" dirty="0">
                <a:latin typeface="Arial MT"/>
                <a:cs typeface="Arial MT"/>
              </a:rPr>
              <a:t>• Top 5 launch sites whose name begins with the string 'CCA’;</a:t>
            </a: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1600" dirty="0">
                <a:latin typeface="Arial MT"/>
                <a:cs typeface="Arial MT"/>
              </a:rPr>
              <a:t>• Total payload mass carried by boosters launched by NASA (CRS);</a:t>
            </a: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1600" dirty="0">
                <a:latin typeface="Arial MT"/>
                <a:cs typeface="Arial MT"/>
              </a:rPr>
              <a:t>• Average payload mass carried by booster version F9 v1.1;</a:t>
            </a: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1600" dirty="0">
                <a:latin typeface="Arial MT"/>
                <a:cs typeface="Arial MT"/>
              </a:rPr>
              <a:t>• Date when the first successful landing outcome in the ground pad was achieved;</a:t>
            </a: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1600" dirty="0">
                <a:latin typeface="Arial MT"/>
                <a:cs typeface="Arial MT"/>
              </a:rPr>
              <a:t>• Names of the boosters which have success in drone ships and have payload mass between 4000 and 6000 kg;</a:t>
            </a: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1600" dirty="0">
                <a:latin typeface="Arial MT"/>
                <a:cs typeface="Arial MT"/>
              </a:rPr>
              <a:t>• Total number of successful and failed mission outcomes;</a:t>
            </a: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1600" dirty="0">
                <a:latin typeface="Arial MT"/>
                <a:cs typeface="Arial MT"/>
              </a:rPr>
              <a:t>• Names of the booster versions which have carried the maximum payload mass;</a:t>
            </a: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1600" dirty="0">
                <a:latin typeface="Arial MT"/>
                <a:cs typeface="Arial MT"/>
              </a:rPr>
              <a:t>• Failed landing outcomes in drone ships, their booster versions, and launch site names for the year 2015; and</a:t>
            </a: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1600" dirty="0">
                <a:latin typeface="Arial MT"/>
                <a:cs typeface="Arial MT"/>
              </a:rPr>
              <a:t>• Rank of the count of landing outcomes (such as Failure (drone ship) or Success (ground pad)) between the dates 2010-06-04 and 2017-03-20.</a:t>
            </a: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1600" dirty="0">
                <a:latin typeface="Arial MT"/>
                <a:cs typeface="Arial MT"/>
              </a:rPr>
              <a:t>• Source code: </a:t>
            </a:r>
            <a:r>
              <a:rPr lang="en-US" sz="1600" b="1" dirty="0">
                <a:latin typeface="Arial MT"/>
                <a:cs typeface="Arial MT"/>
                <a:hlinkClick r:id="rId2"/>
              </a:rPr>
              <a:t>https://github.com/Subrat-Nanda/EDA_SQL.ipynb</a:t>
            </a:r>
            <a:endParaRPr lang="en-US" sz="1600" b="1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3560"/>
            <a:ext cx="30016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EDA</a:t>
            </a:r>
            <a:r>
              <a:rPr spc="-235"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spc="-5" dirty="0"/>
              <a:t>SQL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D1F4A3A-98D1-072D-66FB-93DC3FD773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BA119EE-DFA9-3721-3FA1-83ECCFE2E93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229600" y="6359394"/>
            <a:ext cx="3901440" cy="342900"/>
          </a:xfrm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Subrat_Nanda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8969" y="443560"/>
            <a:ext cx="757428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Build</a:t>
            </a:r>
            <a:r>
              <a:rPr spc="15" dirty="0"/>
              <a:t> </a:t>
            </a:r>
            <a:r>
              <a:rPr spc="-5" dirty="0"/>
              <a:t>an Interactive</a:t>
            </a:r>
            <a:r>
              <a:rPr spc="15" dirty="0"/>
              <a:t> </a:t>
            </a:r>
            <a:r>
              <a:rPr spc="-5" dirty="0"/>
              <a:t>Map</a:t>
            </a:r>
            <a:r>
              <a:rPr spc="10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" dirty="0"/>
              <a:t>Folium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F97B799-7ACA-33AD-A330-40040236DBCE}"/>
              </a:ext>
            </a:extLst>
          </p:cNvPr>
          <p:cNvSpPr txBox="1"/>
          <p:nvPr/>
        </p:nvSpPr>
        <p:spPr>
          <a:xfrm>
            <a:off x="848969" y="1508610"/>
            <a:ext cx="10080625" cy="46134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en-US" sz="1700" b="1" dirty="0">
                <a:latin typeface="Arial MT"/>
                <a:cs typeface="Arial MT"/>
              </a:rPr>
              <a:t>Markers Indicating Launch Sites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sz="1700" b="1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latin typeface="Arial MT"/>
                <a:cs typeface="Arial MT"/>
              </a:rPr>
              <a:t>Added a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Arial MT"/>
                <a:cs typeface="Arial MT"/>
              </a:rPr>
              <a:t>Blue</a:t>
            </a:r>
            <a:r>
              <a:rPr lang="en-US" sz="1700" dirty="0">
                <a:latin typeface="Arial MT"/>
                <a:cs typeface="Arial MT"/>
              </a:rPr>
              <a:t> circle at </a:t>
            </a:r>
            <a:r>
              <a:rPr lang="en-US" sz="1700" b="1" dirty="0">
                <a:latin typeface="Arial MT"/>
                <a:cs typeface="Arial MT"/>
              </a:rPr>
              <a:t>NASA Johnson Space Center's </a:t>
            </a:r>
            <a:r>
              <a:rPr lang="en-US" sz="1700" dirty="0">
                <a:latin typeface="Arial MT"/>
                <a:cs typeface="Arial MT"/>
              </a:rPr>
              <a:t>coordinate with a </a:t>
            </a:r>
            <a:r>
              <a:rPr lang="en-US" sz="1700" b="1" dirty="0">
                <a:latin typeface="Arial MT"/>
                <a:cs typeface="Arial MT"/>
              </a:rPr>
              <a:t>popup label </a:t>
            </a:r>
            <a:r>
              <a:rPr lang="en-US" sz="1700" dirty="0">
                <a:latin typeface="Arial MT"/>
                <a:cs typeface="Arial MT"/>
              </a:rPr>
              <a:t>showing its name using its latitude and longitude coordinates.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latin typeface="Arial MT"/>
                <a:cs typeface="Arial MT"/>
              </a:rPr>
              <a:t>Added </a:t>
            </a:r>
            <a:r>
              <a:rPr lang="en-US" sz="1700" b="1" dirty="0">
                <a:solidFill>
                  <a:srgbClr val="FF0000"/>
                </a:solidFill>
                <a:latin typeface="Arial MT"/>
                <a:cs typeface="Arial MT"/>
              </a:rPr>
              <a:t>Red</a:t>
            </a:r>
            <a:r>
              <a:rPr lang="en-US" sz="1700" dirty="0">
                <a:latin typeface="Arial MT"/>
                <a:cs typeface="Arial MT"/>
              </a:rPr>
              <a:t> circles at all launch </a:t>
            </a:r>
            <a:r>
              <a:rPr lang="en-US" sz="1700" b="1" dirty="0">
                <a:latin typeface="Arial MT"/>
                <a:cs typeface="Arial MT"/>
              </a:rPr>
              <a:t>site coordinates </a:t>
            </a:r>
            <a:r>
              <a:rPr lang="en-US" sz="1700" dirty="0">
                <a:latin typeface="Arial MT"/>
                <a:cs typeface="Arial MT"/>
              </a:rPr>
              <a:t>with a </a:t>
            </a:r>
            <a:r>
              <a:rPr lang="en-US" sz="1700" b="1" dirty="0">
                <a:latin typeface="Arial MT"/>
                <a:cs typeface="Arial MT"/>
              </a:rPr>
              <a:t>popup label </a:t>
            </a:r>
            <a:r>
              <a:rPr lang="en-US" sz="1700" dirty="0">
                <a:latin typeface="Arial MT"/>
                <a:cs typeface="Arial MT"/>
              </a:rPr>
              <a:t>showing its name using its latitude and longitude coordinates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endParaRPr lang="en-US"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en-US" sz="1700" b="1" dirty="0">
                <a:latin typeface="Arial MT"/>
                <a:cs typeface="Arial MT"/>
              </a:rPr>
              <a:t>Colored Markers of Launch Outcomes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sz="1700" b="1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latin typeface="Arial MT"/>
                <a:cs typeface="Arial MT"/>
              </a:rPr>
              <a:t>Added colored markers of successful (</a:t>
            </a:r>
            <a:r>
              <a:rPr lang="en-US" sz="1700" b="1" dirty="0">
                <a:solidFill>
                  <a:srgbClr val="00B050"/>
                </a:solidFill>
                <a:latin typeface="Arial MT"/>
                <a:cs typeface="Arial MT"/>
              </a:rPr>
              <a:t>Green</a:t>
            </a:r>
            <a:r>
              <a:rPr lang="en-US" sz="1700" dirty="0">
                <a:latin typeface="Arial MT"/>
                <a:cs typeface="Arial MT"/>
              </a:rPr>
              <a:t>) and unsuccessful (</a:t>
            </a:r>
            <a:r>
              <a:rPr lang="en-US" sz="1700" b="1" dirty="0">
                <a:solidFill>
                  <a:srgbClr val="FF0000"/>
                </a:solidFill>
                <a:latin typeface="Arial MT"/>
                <a:cs typeface="Arial MT"/>
              </a:rPr>
              <a:t>Red</a:t>
            </a:r>
            <a:r>
              <a:rPr lang="en-US" sz="1700" dirty="0">
                <a:latin typeface="Arial MT"/>
                <a:cs typeface="Arial MT"/>
              </a:rPr>
              <a:t>) launches at each launch site to show which launch sites have high success rates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en-US" sz="1700" b="1" dirty="0">
                <a:latin typeface="Arial MT"/>
                <a:cs typeface="Arial MT"/>
              </a:rPr>
              <a:t>Distances Between a Launch Site to Proximities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sz="1700" b="1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latin typeface="Arial MT"/>
                <a:cs typeface="Arial MT"/>
              </a:rPr>
              <a:t>Added </a:t>
            </a:r>
            <a:r>
              <a:rPr lang="en-US" sz="1700" b="1" dirty="0">
                <a:latin typeface="Arial MT"/>
                <a:cs typeface="Arial MT"/>
              </a:rPr>
              <a:t>colored lines </a:t>
            </a:r>
            <a:r>
              <a:rPr lang="en-US" sz="1700" dirty="0">
                <a:latin typeface="Arial MT"/>
                <a:cs typeface="Arial MT"/>
              </a:rPr>
              <a:t>to </a:t>
            </a:r>
            <a:r>
              <a:rPr lang="en-US" sz="1700" b="1" dirty="0">
                <a:latin typeface="Arial MT"/>
                <a:cs typeface="Arial MT"/>
              </a:rPr>
              <a:t>show the distance between </a:t>
            </a:r>
            <a:r>
              <a:rPr lang="en-US" sz="1700" dirty="0">
                <a:latin typeface="Arial MT"/>
                <a:cs typeface="Arial MT"/>
              </a:rPr>
              <a:t>launch site </a:t>
            </a:r>
            <a:r>
              <a:rPr lang="en-US" sz="1700" b="1" dirty="0">
                <a:latin typeface="Arial MT"/>
                <a:cs typeface="Arial MT"/>
              </a:rPr>
              <a:t>CCAFS SLC 40 </a:t>
            </a:r>
            <a:r>
              <a:rPr lang="en-US" sz="1700" dirty="0">
                <a:latin typeface="Arial MT"/>
                <a:cs typeface="Arial MT"/>
              </a:rPr>
              <a:t>and its proximity to the </a:t>
            </a:r>
            <a:r>
              <a:rPr lang="en-US" sz="1700" b="1" dirty="0">
                <a:latin typeface="Arial MT"/>
                <a:cs typeface="Arial MT"/>
              </a:rPr>
              <a:t>nearest coastline, railway, highway, and city.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endParaRPr sz="1700" dirty="0">
              <a:latin typeface="Arial MT"/>
              <a:cs typeface="Arial M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4BE174A-497D-6E58-94DC-BE9AE02E04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7F2D6F6-B8C8-FB83-DD7A-D09E1596B71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7369809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Dashboard</a:t>
            </a:r>
            <a:r>
              <a:rPr spc="30" dirty="0"/>
              <a:t> </a:t>
            </a:r>
            <a:r>
              <a:rPr spc="-5" dirty="0"/>
              <a:t>with</a:t>
            </a:r>
            <a:r>
              <a:rPr spc="20" dirty="0"/>
              <a:t> </a:t>
            </a:r>
            <a:r>
              <a:rPr spc="-5" dirty="0"/>
              <a:t>Plotly</a:t>
            </a:r>
            <a:r>
              <a:rPr spc="10" dirty="0"/>
              <a:t> </a:t>
            </a:r>
            <a:r>
              <a:rPr spc="-10" dirty="0"/>
              <a:t>Dash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879734B-B1EA-8DAB-2568-009515E19A79}"/>
              </a:ext>
            </a:extLst>
          </p:cNvPr>
          <p:cNvSpPr txBox="1"/>
          <p:nvPr/>
        </p:nvSpPr>
        <p:spPr>
          <a:xfrm>
            <a:off x="848969" y="1524000"/>
            <a:ext cx="9445625" cy="4926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0335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</a:rPr>
              <a:t>Launch Sites Dropdown List:</a:t>
            </a:r>
          </a:p>
          <a:p>
            <a:pPr marL="298450" marR="140335" indent="-285750">
              <a:lnSpc>
                <a:spcPct val="100000"/>
              </a:lnSpc>
              <a:spcBef>
                <a:spcPts val="95"/>
              </a:spcBef>
              <a:buFontTx/>
              <a:buChar char="-"/>
              <a:tabLst>
                <a:tab pos="240665" algn="l"/>
                <a:tab pos="241300" algn="l"/>
              </a:tabLs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</a:rPr>
              <a:t>Added a dropdown list to enable Launch Site selection.</a:t>
            </a:r>
          </a:p>
          <a:p>
            <a:pPr marL="298450" marR="140335" indent="-285750">
              <a:lnSpc>
                <a:spcPct val="100000"/>
              </a:lnSpc>
              <a:spcBef>
                <a:spcPts val="95"/>
              </a:spcBef>
              <a:buFontTx/>
              <a:buChar char="-"/>
              <a:tabLst>
                <a:tab pos="240665" algn="l"/>
                <a:tab pos="241300" algn="l"/>
              </a:tabLst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</a:endParaRPr>
          </a:p>
          <a:p>
            <a:pPr marL="298450" marR="140335" indent="-285750">
              <a:lnSpc>
                <a:spcPct val="100000"/>
              </a:lnSpc>
              <a:spcBef>
                <a:spcPts val="95"/>
              </a:spcBef>
              <a:buFontTx/>
              <a:buChar char="-"/>
              <a:tabLst>
                <a:tab pos="240665" algn="l"/>
                <a:tab pos="241300" algn="l"/>
              </a:tabLst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</a:endParaRPr>
          </a:p>
          <a:p>
            <a:pPr marL="12700" marR="140335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</a:rPr>
              <a:t>Pie Chart showing Success Launches (All Sites/Certain Sites):</a:t>
            </a:r>
          </a:p>
          <a:p>
            <a:pPr marL="12700" marR="140335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</a:rPr>
              <a:t>- Added a pie chart to show the total successful launches count for all sites and the </a:t>
            </a:r>
          </a:p>
          <a:p>
            <a:pPr marL="12700" marR="140335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</a:rPr>
              <a:t>Success vs. Failed counts for the site, if a specific Launch Site was selected.</a:t>
            </a:r>
          </a:p>
          <a:p>
            <a:pPr marL="12700" marR="140335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</a:endParaRPr>
          </a:p>
          <a:p>
            <a:pPr marL="12700" marR="140335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</a:endParaRPr>
          </a:p>
          <a:p>
            <a:pPr marL="12700" marR="140335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</a:rPr>
              <a:t>A slider of Payload Mass Range:</a:t>
            </a:r>
          </a:p>
          <a:p>
            <a:pPr marL="298450" marR="140335" indent="-285750">
              <a:lnSpc>
                <a:spcPct val="100000"/>
              </a:lnSpc>
              <a:spcBef>
                <a:spcPts val="95"/>
              </a:spcBef>
              <a:buFontTx/>
              <a:buChar char="-"/>
              <a:tabLst>
                <a:tab pos="240665" algn="l"/>
                <a:tab pos="241300" algn="l"/>
              </a:tabLs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</a:rPr>
              <a:t>Added a slider to select the Payload range.</a:t>
            </a:r>
          </a:p>
          <a:p>
            <a:pPr marL="298450" marR="140335" indent="-285750">
              <a:lnSpc>
                <a:spcPct val="100000"/>
              </a:lnSpc>
              <a:spcBef>
                <a:spcPts val="95"/>
              </a:spcBef>
              <a:buFontTx/>
              <a:buChar char="-"/>
              <a:tabLst>
                <a:tab pos="240665" algn="l"/>
                <a:tab pos="241300" algn="l"/>
              </a:tabLst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</a:endParaRPr>
          </a:p>
          <a:p>
            <a:pPr marL="298450" marR="140335" indent="-285750">
              <a:lnSpc>
                <a:spcPct val="100000"/>
              </a:lnSpc>
              <a:spcBef>
                <a:spcPts val="95"/>
              </a:spcBef>
              <a:buFontTx/>
              <a:buChar char="-"/>
              <a:tabLst>
                <a:tab pos="240665" algn="l"/>
                <a:tab pos="241300" algn="l"/>
              </a:tabLst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</a:endParaRPr>
          </a:p>
          <a:p>
            <a:pPr marL="12700" marR="140335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</a:rPr>
              <a:t>Scatter Chart of Payload Mass vs. Success Rate for the different Booster Versions:</a:t>
            </a:r>
          </a:p>
          <a:p>
            <a:pPr marL="298450" marR="140335" indent="-285750">
              <a:lnSpc>
                <a:spcPct val="100000"/>
              </a:lnSpc>
              <a:spcBef>
                <a:spcPts val="95"/>
              </a:spcBef>
              <a:buFontTx/>
              <a:buChar char="-"/>
              <a:tabLst>
                <a:tab pos="240665" algn="l"/>
                <a:tab pos="241300" algn="l"/>
              </a:tabLs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</a:rPr>
              <a:t>Added a scatter chart to show the correlation between Payload and Launch Success.</a:t>
            </a:r>
          </a:p>
          <a:p>
            <a:pPr marL="298450" marR="140335" indent="-285750">
              <a:lnSpc>
                <a:spcPct val="100000"/>
              </a:lnSpc>
              <a:spcBef>
                <a:spcPts val="95"/>
              </a:spcBef>
              <a:buFontTx/>
              <a:buChar char="-"/>
              <a:tabLst>
                <a:tab pos="240665" algn="l"/>
                <a:tab pos="241300" algn="l"/>
              </a:tabLst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</a:endParaRPr>
          </a:p>
          <a:p>
            <a:pPr marL="12700" marR="140335" algn="ctr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hlinkClick r:id="rId2"/>
              </a:rPr>
              <a:t>Source Code 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hlinkClick r:id="rId2"/>
              </a:rPr>
              <a:t>SpaceX_Dashboard_with_Plotly_Dash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871B196-4753-F3ED-8694-2B4B39C5DB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4D3B80D-1803-6EBA-8AE9-A2CAA97B47A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458200" y="6374745"/>
            <a:ext cx="3901440" cy="342900"/>
          </a:xfrm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Subrat_Nanda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8066431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Predictive</a:t>
            </a:r>
            <a:r>
              <a:rPr spc="-175" dirty="0"/>
              <a:t> </a:t>
            </a:r>
            <a:r>
              <a:rPr lang="en-US" dirty="0"/>
              <a:t>Analytics</a:t>
            </a:r>
            <a:r>
              <a:rPr spc="15" dirty="0"/>
              <a:t> </a:t>
            </a:r>
            <a:r>
              <a:rPr spc="-5" dirty="0"/>
              <a:t>(Classification)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3022" y="1981200"/>
            <a:ext cx="1354836" cy="8153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34622" y="2199259"/>
            <a:ext cx="1151255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30835" marR="5080" indent="-318770">
              <a:lnSpc>
                <a:spcPts val="1210"/>
              </a:lnSpc>
              <a:spcBef>
                <a:spcPts val="235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10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97586" y="2218944"/>
            <a:ext cx="294131" cy="3413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8210" y="1981200"/>
            <a:ext cx="1354835" cy="81533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294537" y="2276093"/>
            <a:ext cx="12033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Standardize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82774" y="2218944"/>
            <a:ext cx="294131" cy="3413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3398" y="1981200"/>
            <a:ext cx="1354835" cy="81533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285135" y="2122424"/>
            <a:ext cx="995044" cy="5016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1270" algn="ctr">
              <a:lnSpc>
                <a:spcPts val="1210"/>
              </a:lnSpc>
              <a:spcBef>
                <a:spcPts val="235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Split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data into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10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09365" y="2907791"/>
            <a:ext cx="341375" cy="29260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3398" y="3328415"/>
            <a:ext cx="1354835" cy="81533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0186075" y="3392550"/>
            <a:ext cx="1191895" cy="6540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-1270" algn="ctr">
              <a:lnSpc>
                <a:spcPct val="91500"/>
              </a:lnSpc>
              <a:spcBef>
                <a:spcPts val="215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Gr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idSearc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bje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ct  and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fit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different ML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objects.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99538" y="3564635"/>
            <a:ext cx="292607" cy="34137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8210" y="3328415"/>
            <a:ext cx="1354835" cy="81533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309777" y="3469385"/>
            <a:ext cx="1172210" cy="5016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5080" indent="2540" algn="ctr">
              <a:lnSpc>
                <a:spcPts val="1210"/>
              </a:lnSpc>
              <a:spcBef>
                <a:spcPts val="235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Calculate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10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4350" y="3564635"/>
            <a:ext cx="292607" cy="3413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3022" y="3328415"/>
            <a:ext cx="1354836" cy="81533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434875" y="3546094"/>
            <a:ext cx="1152525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0520" marR="5080" indent="-338455">
              <a:lnSpc>
                <a:spcPts val="1210"/>
              </a:lnSpc>
              <a:spcBef>
                <a:spcPts val="235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Choose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ML </a:t>
            </a:r>
            <a:r>
              <a:rPr sz="110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8990" y="4255008"/>
            <a:ext cx="341375" cy="29260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3022" y="4674108"/>
            <a:ext cx="1354836" cy="81686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427001" y="4816220"/>
            <a:ext cx="1168400" cy="5016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5080" algn="ctr">
              <a:lnSpc>
                <a:spcPts val="1210"/>
              </a:lnSpc>
              <a:spcBef>
                <a:spcPts val="235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Compare the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predictions</a:t>
            </a:r>
            <a:r>
              <a:rPr sz="11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100" spc="-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real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labels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CB9339-E673-E2C6-904E-08FA8BB3BCBA}"/>
              </a:ext>
            </a:extLst>
          </p:cNvPr>
          <p:cNvSpPr txBox="1"/>
          <p:nvPr/>
        </p:nvSpPr>
        <p:spPr>
          <a:xfrm>
            <a:off x="740832" y="1295400"/>
            <a:ext cx="5583947" cy="529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 MT"/>
              </a:rPr>
              <a:t>Charts</a:t>
            </a:r>
          </a:p>
          <a:p>
            <a:pPr>
              <a:lnSpc>
                <a:spcPct val="150000"/>
              </a:lnSpc>
            </a:pPr>
            <a:r>
              <a:rPr lang="en-US" sz="1450" dirty="0">
                <a:latin typeface="Arial MT"/>
              </a:rPr>
              <a:t>• </a:t>
            </a:r>
            <a:r>
              <a:rPr lang="en-US" sz="1450" b="1" dirty="0">
                <a:latin typeface="Arial MT"/>
              </a:rPr>
              <a:t>Create</a:t>
            </a:r>
            <a:r>
              <a:rPr lang="en-US" sz="1450" dirty="0">
                <a:latin typeface="Arial MT"/>
              </a:rPr>
              <a:t> a NumPy array from the Class column</a:t>
            </a:r>
          </a:p>
          <a:p>
            <a:pPr>
              <a:lnSpc>
                <a:spcPct val="150000"/>
              </a:lnSpc>
            </a:pPr>
            <a:r>
              <a:rPr lang="en-US" sz="1450" dirty="0">
                <a:latin typeface="Arial MT"/>
              </a:rPr>
              <a:t>• </a:t>
            </a:r>
            <a:r>
              <a:rPr lang="en-US" sz="1450" b="1" dirty="0">
                <a:latin typeface="Arial MT"/>
              </a:rPr>
              <a:t>Standardize</a:t>
            </a:r>
            <a:r>
              <a:rPr lang="en-US" sz="1450" dirty="0">
                <a:latin typeface="Arial MT"/>
              </a:rPr>
              <a:t> the data with </a:t>
            </a:r>
            <a:r>
              <a:rPr lang="en-US" sz="1450" dirty="0" err="1">
                <a:latin typeface="Arial MT"/>
              </a:rPr>
              <a:t>StandardScaler.Fit</a:t>
            </a:r>
            <a:r>
              <a:rPr lang="en-US" sz="1450" dirty="0">
                <a:latin typeface="Arial MT"/>
              </a:rPr>
              <a:t> &amp; transform the data.</a:t>
            </a:r>
          </a:p>
          <a:p>
            <a:pPr>
              <a:lnSpc>
                <a:spcPct val="150000"/>
              </a:lnSpc>
            </a:pPr>
            <a:r>
              <a:rPr lang="en-US" sz="1450" dirty="0">
                <a:latin typeface="Arial MT"/>
              </a:rPr>
              <a:t>• </a:t>
            </a:r>
            <a:r>
              <a:rPr lang="en-US" sz="1450" b="1" dirty="0">
                <a:latin typeface="Arial MT"/>
              </a:rPr>
              <a:t>Split</a:t>
            </a:r>
            <a:r>
              <a:rPr lang="en-US" sz="1450" dirty="0">
                <a:latin typeface="Arial MT"/>
              </a:rPr>
              <a:t> the data using </a:t>
            </a:r>
            <a:r>
              <a:rPr lang="en-US" sz="1450" dirty="0" err="1">
                <a:latin typeface="Arial MT"/>
              </a:rPr>
              <a:t>train_test_split</a:t>
            </a:r>
            <a:endParaRPr lang="en-US" sz="1450" dirty="0">
              <a:latin typeface="Arial MT"/>
            </a:endParaRPr>
          </a:p>
          <a:p>
            <a:pPr>
              <a:lnSpc>
                <a:spcPct val="150000"/>
              </a:lnSpc>
            </a:pPr>
            <a:r>
              <a:rPr lang="en-US" sz="1450" dirty="0">
                <a:latin typeface="Arial MT"/>
              </a:rPr>
              <a:t>• </a:t>
            </a:r>
            <a:r>
              <a:rPr lang="en-US" sz="1450" b="1" dirty="0">
                <a:latin typeface="Arial MT"/>
              </a:rPr>
              <a:t>Create</a:t>
            </a:r>
            <a:r>
              <a:rPr lang="en-US" sz="1450" dirty="0">
                <a:latin typeface="Arial MT"/>
              </a:rPr>
              <a:t> a </a:t>
            </a:r>
            <a:r>
              <a:rPr lang="en-US" sz="1450" dirty="0" err="1">
                <a:latin typeface="Arial MT"/>
              </a:rPr>
              <a:t>GridSearchCV</a:t>
            </a:r>
            <a:r>
              <a:rPr lang="en-US" sz="1450" dirty="0">
                <a:latin typeface="Arial MT"/>
              </a:rPr>
              <a:t> object with cv=10 for parameter optimization</a:t>
            </a:r>
          </a:p>
          <a:p>
            <a:pPr>
              <a:lnSpc>
                <a:spcPct val="150000"/>
              </a:lnSpc>
            </a:pPr>
            <a:r>
              <a:rPr lang="en-US" sz="1450" dirty="0">
                <a:latin typeface="Arial MT"/>
              </a:rPr>
              <a:t>• </a:t>
            </a:r>
            <a:r>
              <a:rPr lang="en-US" sz="1450" b="1" dirty="0">
                <a:latin typeface="Arial MT"/>
              </a:rPr>
              <a:t>Apply</a:t>
            </a:r>
            <a:r>
              <a:rPr lang="en-US" sz="1450" dirty="0">
                <a:latin typeface="Arial MT"/>
              </a:rPr>
              <a:t> </a:t>
            </a:r>
            <a:r>
              <a:rPr lang="en-US" sz="1450" dirty="0" err="1">
                <a:latin typeface="Arial MT"/>
              </a:rPr>
              <a:t>GridSearchCV</a:t>
            </a:r>
            <a:r>
              <a:rPr lang="en-US" sz="1450" dirty="0">
                <a:latin typeface="Arial MT"/>
              </a:rPr>
              <a:t> on different algorithms: </a:t>
            </a:r>
          </a:p>
          <a:p>
            <a:pPr marL="83439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50" dirty="0">
                <a:latin typeface="Arial MT"/>
              </a:rPr>
              <a:t>logistic regression (</a:t>
            </a:r>
            <a:r>
              <a:rPr lang="en-US" sz="1450" dirty="0" err="1">
                <a:latin typeface="Arial MT"/>
              </a:rPr>
              <a:t>LogisticRegression</a:t>
            </a:r>
            <a:r>
              <a:rPr lang="en-US" sz="1450" dirty="0">
                <a:latin typeface="Arial MT"/>
              </a:rPr>
              <a:t>())</a:t>
            </a:r>
          </a:p>
          <a:p>
            <a:pPr marL="83439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50" dirty="0">
                <a:latin typeface="Arial MT"/>
              </a:rPr>
              <a:t>support vector machine (SVC())</a:t>
            </a:r>
          </a:p>
          <a:p>
            <a:pPr marL="83439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50" dirty="0">
                <a:latin typeface="Arial MT"/>
              </a:rPr>
              <a:t>decision tree (</a:t>
            </a:r>
            <a:r>
              <a:rPr lang="en-US" sz="1450" dirty="0" err="1">
                <a:latin typeface="Arial MT"/>
              </a:rPr>
              <a:t>DecisionTreeClassifier</a:t>
            </a:r>
            <a:r>
              <a:rPr lang="en-US" sz="1450" dirty="0">
                <a:latin typeface="Arial MT"/>
              </a:rPr>
              <a:t>())</a:t>
            </a:r>
          </a:p>
          <a:p>
            <a:pPr marL="83439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50" dirty="0">
                <a:latin typeface="Arial MT"/>
              </a:rPr>
              <a:t>K-Nearest Neighbor (</a:t>
            </a:r>
            <a:r>
              <a:rPr lang="en-US" sz="1450" dirty="0" err="1">
                <a:latin typeface="Arial MT"/>
              </a:rPr>
              <a:t>KNeighborsClassifier</a:t>
            </a:r>
            <a:r>
              <a:rPr lang="en-US" sz="1450" dirty="0">
                <a:latin typeface="Arial MT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sz="1450" dirty="0">
                <a:latin typeface="Arial MT"/>
              </a:rPr>
              <a:t>• </a:t>
            </a:r>
            <a:r>
              <a:rPr lang="en-US" sz="1450" b="1" dirty="0">
                <a:latin typeface="Arial MT"/>
              </a:rPr>
              <a:t>Calculate</a:t>
            </a:r>
            <a:r>
              <a:rPr lang="en-US" sz="1450" dirty="0">
                <a:latin typeface="Arial MT"/>
              </a:rPr>
              <a:t> accuracy on the test data using .score() for all models</a:t>
            </a:r>
          </a:p>
          <a:p>
            <a:pPr>
              <a:lnSpc>
                <a:spcPct val="150000"/>
              </a:lnSpc>
            </a:pPr>
            <a:r>
              <a:rPr lang="en-US" sz="1450" dirty="0">
                <a:latin typeface="Arial MT"/>
              </a:rPr>
              <a:t>• </a:t>
            </a:r>
            <a:r>
              <a:rPr lang="en-US" sz="1450" b="1" dirty="0">
                <a:latin typeface="Arial MT"/>
              </a:rPr>
              <a:t>Assess</a:t>
            </a:r>
            <a:r>
              <a:rPr lang="en-US" sz="1450" dirty="0">
                <a:latin typeface="Arial MT"/>
              </a:rPr>
              <a:t> the confusion matrix for all models</a:t>
            </a:r>
          </a:p>
          <a:p>
            <a:pPr>
              <a:lnSpc>
                <a:spcPct val="150000"/>
              </a:lnSpc>
            </a:pPr>
            <a:r>
              <a:rPr lang="en-US" sz="1450" dirty="0">
                <a:latin typeface="Arial MT"/>
              </a:rPr>
              <a:t>• </a:t>
            </a:r>
            <a:r>
              <a:rPr lang="en-US" sz="1450" b="1" dirty="0">
                <a:latin typeface="Arial MT"/>
              </a:rPr>
              <a:t>Identify</a:t>
            </a:r>
            <a:r>
              <a:rPr lang="en-US" sz="1450" dirty="0">
                <a:latin typeface="Arial MT"/>
              </a:rPr>
              <a:t> the best model using </a:t>
            </a:r>
            <a:r>
              <a:rPr lang="en-US" sz="1450" dirty="0" err="1">
                <a:latin typeface="Arial MT"/>
              </a:rPr>
              <a:t>Jaccard_Score</a:t>
            </a:r>
            <a:r>
              <a:rPr lang="en-US" sz="1450" dirty="0">
                <a:latin typeface="Arial MT"/>
              </a:rPr>
              <a:t>, F1_Score &amp;   Accuracy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0FC20DDF-23D8-9662-938F-B9FEFD09CC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0C717FC9-8A28-A019-BC87-91A309F8A70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45226"/>
            <a:ext cx="3901440" cy="342900"/>
          </a:xfrm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Subrat_Nanda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873" y="1371600"/>
            <a:ext cx="10535927" cy="458805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  <a:tabLst>
                <a:tab pos="240665" algn="l"/>
                <a:tab pos="241300" algn="l"/>
              </a:tabLst>
            </a:pPr>
            <a:r>
              <a:rPr lang="en-US" b="1" spc="-5" dirty="0">
                <a:solidFill>
                  <a:srgbClr val="292929"/>
                </a:solidFill>
                <a:latin typeface="Arial MT"/>
                <a:cs typeface="Arial MT"/>
              </a:rPr>
              <a:t>Exploratory Data Analysis :</a:t>
            </a:r>
          </a:p>
          <a:p>
            <a:pPr marL="469900" marR="5080" lvl="1">
              <a:lnSpc>
                <a:spcPts val="2380"/>
              </a:lnSpc>
              <a:spcBef>
                <a:spcPts val="390"/>
              </a:spcBef>
              <a:tabLst>
                <a:tab pos="240665" algn="l"/>
                <a:tab pos="241300" algn="l"/>
              </a:tabLst>
            </a:pP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• Launch success has improved over time</a:t>
            </a:r>
          </a:p>
          <a:p>
            <a:pPr marL="469900" marR="5080" lvl="1">
              <a:lnSpc>
                <a:spcPts val="2380"/>
              </a:lnSpc>
              <a:spcBef>
                <a:spcPts val="390"/>
              </a:spcBef>
              <a:tabLst>
                <a:tab pos="240665" algn="l"/>
                <a:tab pos="241300" algn="l"/>
              </a:tabLst>
            </a:pP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• KSC LC-39A has the highest success rate among landing sites</a:t>
            </a:r>
          </a:p>
          <a:p>
            <a:pPr marL="469900" marR="5080" lvl="1">
              <a:lnSpc>
                <a:spcPts val="2380"/>
              </a:lnSpc>
              <a:spcBef>
                <a:spcPts val="390"/>
              </a:spcBef>
              <a:tabLst>
                <a:tab pos="240665" algn="l"/>
                <a:tab pos="241300" algn="l"/>
              </a:tabLst>
            </a:pP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• Orbits ES-L1, GEO, HEO, and SSO have a 100% success rate</a:t>
            </a:r>
          </a:p>
          <a:p>
            <a:pPr marL="12700" marR="5080">
              <a:lnSpc>
                <a:spcPts val="2380"/>
              </a:lnSpc>
              <a:spcBef>
                <a:spcPts val="390"/>
              </a:spcBef>
              <a:tabLst>
                <a:tab pos="240665" algn="l"/>
                <a:tab pos="241300" algn="l"/>
              </a:tabLst>
            </a:pPr>
            <a:endParaRPr lang="en-US" sz="1700" spc="-5" dirty="0">
              <a:solidFill>
                <a:srgbClr val="292929"/>
              </a:solidFill>
              <a:latin typeface="Arial MT"/>
              <a:cs typeface="Arial MT"/>
            </a:endParaRPr>
          </a:p>
          <a:p>
            <a:pPr marL="12700" marR="5080">
              <a:lnSpc>
                <a:spcPts val="2380"/>
              </a:lnSpc>
              <a:spcBef>
                <a:spcPts val="390"/>
              </a:spcBef>
              <a:tabLst>
                <a:tab pos="240665" algn="l"/>
                <a:tab pos="241300" algn="l"/>
              </a:tabLst>
            </a:pPr>
            <a:r>
              <a:rPr lang="en-US" b="1" spc="-5" dirty="0">
                <a:solidFill>
                  <a:srgbClr val="292929"/>
                </a:solidFill>
                <a:latin typeface="Arial MT"/>
                <a:cs typeface="Arial MT"/>
              </a:rPr>
              <a:t>Visual Analytics :</a:t>
            </a:r>
          </a:p>
          <a:p>
            <a:pPr marL="469900" marR="5080" lvl="1">
              <a:lnSpc>
                <a:spcPts val="2380"/>
              </a:lnSpc>
              <a:spcBef>
                <a:spcPts val="390"/>
              </a:spcBef>
              <a:tabLst>
                <a:tab pos="240665" algn="l"/>
                <a:tab pos="241300" algn="l"/>
              </a:tabLst>
            </a:pP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• Most launch sites are near the equator, and all are close to the coast</a:t>
            </a:r>
          </a:p>
          <a:p>
            <a:pPr marL="469900" marR="5080" lvl="1">
              <a:lnSpc>
                <a:spcPts val="2380"/>
              </a:lnSpc>
              <a:spcBef>
                <a:spcPts val="390"/>
              </a:spcBef>
              <a:tabLst>
                <a:tab pos="240665" algn="l"/>
                <a:tab pos="241300" algn="l"/>
              </a:tabLst>
            </a:pP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• Launch sites are far enough away from anything a failed launch can damage (city, highway, railway), while still close enough to bring people and material to support launch activities</a:t>
            </a:r>
          </a:p>
          <a:p>
            <a:pPr marL="469900" marR="5080" lvl="1">
              <a:lnSpc>
                <a:spcPts val="2380"/>
              </a:lnSpc>
              <a:spcBef>
                <a:spcPts val="390"/>
              </a:spcBef>
              <a:tabLst>
                <a:tab pos="240665" algn="l"/>
                <a:tab pos="241300" algn="l"/>
              </a:tabLst>
            </a:pPr>
            <a:endParaRPr lang="en-US" sz="1700" spc="-5" dirty="0">
              <a:solidFill>
                <a:srgbClr val="292929"/>
              </a:solidFill>
              <a:latin typeface="Arial MT"/>
              <a:cs typeface="Arial MT"/>
            </a:endParaRPr>
          </a:p>
          <a:p>
            <a:pPr marL="12700" marR="5080">
              <a:lnSpc>
                <a:spcPts val="2380"/>
              </a:lnSpc>
              <a:spcBef>
                <a:spcPts val="390"/>
              </a:spcBef>
              <a:tabLst>
                <a:tab pos="240665" algn="l"/>
                <a:tab pos="241300" algn="l"/>
              </a:tabLst>
            </a:pPr>
            <a:r>
              <a:rPr lang="en-US" b="1" spc="-5" dirty="0">
                <a:solidFill>
                  <a:srgbClr val="292929"/>
                </a:solidFill>
                <a:latin typeface="Arial MT"/>
                <a:cs typeface="Arial MT"/>
              </a:rPr>
              <a:t>Predictive Analytics :</a:t>
            </a:r>
          </a:p>
          <a:p>
            <a:pPr marL="469900" marR="5080" lvl="1">
              <a:lnSpc>
                <a:spcPts val="2380"/>
              </a:lnSpc>
              <a:spcBef>
                <a:spcPts val="390"/>
              </a:spcBef>
              <a:tabLst>
                <a:tab pos="240665" algn="l"/>
                <a:tab pos="241300" algn="l"/>
              </a:tabLst>
            </a:pP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• Decision Tree model is the best predictive model for the dataset</a:t>
            </a:r>
          </a:p>
          <a:p>
            <a:pPr marL="12700" marR="5080">
              <a:lnSpc>
                <a:spcPts val="2380"/>
              </a:lnSpc>
              <a:spcBef>
                <a:spcPts val="390"/>
              </a:spcBef>
              <a:tabLst>
                <a:tab pos="240665" algn="l"/>
                <a:tab pos="241300" algn="l"/>
              </a:tabLst>
            </a:pPr>
            <a:endParaRPr lang="en-US" sz="1700" spc="-5" dirty="0">
              <a:solidFill>
                <a:srgbClr val="292929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8" y="443560"/>
            <a:ext cx="5551831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</a:t>
            </a:r>
            <a:r>
              <a:rPr spc="-20" dirty="0"/>
              <a:t>s</a:t>
            </a:r>
            <a:r>
              <a:rPr spc="-5" dirty="0"/>
              <a:t>ults</a:t>
            </a:r>
            <a:r>
              <a:rPr lang="en-US" spc="-5" dirty="0"/>
              <a:t> </a:t>
            </a:r>
            <a:r>
              <a:rPr lang="en-US" dirty="0"/>
              <a:t>Summary</a:t>
            </a:r>
            <a:endParaRPr spc="-5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ED26428-0859-74A5-9643-24CE6C5ADB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DF033D-D417-4C2D-7253-C5EAA191FC0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97966" y="2529700"/>
            <a:ext cx="1058545" cy="369570"/>
          </a:xfrm>
          <a:custGeom>
            <a:avLst/>
            <a:gdLst/>
            <a:ahLst/>
            <a:cxnLst/>
            <a:rect l="l" t="t" r="r" b="b"/>
            <a:pathLst>
              <a:path w="1058545" h="369569">
                <a:moveTo>
                  <a:pt x="1058303" y="0"/>
                </a:moveTo>
                <a:lnTo>
                  <a:pt x="0" y="0"/>
                </a:lnTo>
                <a:lnTo>
                  <a:pt x="0" y="369328"/>
                </a:lnTo>
                <a:lnTo>
                  <a:pt x="1058303" y="369328"/>
                </a:lnTo>
                <a:lnTo>
                  <a:pt x="1058303" y="0"/>
                </a:lnTo>
                <a:close/>
              </a:path>
            </a:pathLst>
          </a:custGeom>
          <a:solidFill>
            <a:srgbClr val="094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EC9491-9221-B546-2AE2-102BC66457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0C03D7D-DCD3-CE5B-EA5C-9DA5BF41A07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3560"/>
            <a:ext cx="632523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Flight</a:t>
            </a:r>
            <a:r>
              <a:rPr spc="10" dirty="0"/>
              <a:t> </a:t>
            </a:r>
            <a:r>
              <a:rPr spc="-5" dirty="0"/>
              <a:t>Number</a:t>
            </a:r>
            <a:r>
              <a:rPr spc="15" dirty="0"/>
              <a:t> </a:t>
            </a:r>
            <a:r>
              <a:rPr spc="-5" dirty="0"/>
              <a:t>vs.</a:t>
            </a:r>
            <a:r>
              <a:rPr spc="-10" dirty="0"/>
              <a:t> </a:t>
            </a:r>
            <a:r>
              <a:rPr spc="-5" dirty="0"/>
              <a:t>Launch</a:t>
            </a:r>
            <a:r>
              <a:rPr spc="30" dirty="0"/>
              <a:t> </a:t>
            </a:r>
            <a:r>
              <a:rPr spc="-5" dirty="0"/>
              <a:t>Site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96821" y="1454117"/>
            <a:ext cx="6443980" cy="5284470"/>
            <a:chOff x="4529201" y="1389380"/>
            <a:chExt cx="6443980" cy="52844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9201" y="1389380"/>
              <a:ext cx="6443599" cy="52842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97700" y="4483608"/>
              <a:ext cx="662305" cy="784860"/>
            </a:xfrm>
            <a:custGeom>
              <a:avLst/>
              <a:gdLst/>
              <a:ahLst/>
              <a:cxnLst/>
              <a:rect l="l" t="t" r="r" b="b"/>
              <a:pathLst>
                <a:path w="662304" h="784860">
                  <a:moveTo>
                    <a:pt x="49783" y="606425"/>
                  </a:moveTo>
                  <a:lnTo>
                    <a:pt x="0" y="784606"/>
                  </a:lnTo>
                  <a:lnTo>
                    <a:pt x="46664" y="767842"/>
                  </a:lnTo>
                  <a:lnTo>
                    <a:pt x="38861" y="767842"/>
                  </a:lnTo>
                  <a:lnTo>
                    <a:pt x="9651" y="743331"/>
                  </a:lnTo>
                  <a:lnTo>
                    <a:pt x="54967" y="689301"/>
                  </a:lnTo>
                  <a:lnTo>
                    <a:pt x="65404" y="628396"/>
                  </a:lnTo>
                  <a:lnTo>
                    <a:pt x="65178" y="620819"/>
                  </a:lnTo>
                  <a:lnTo>
                    <a:pt x="62166" y="614172"/>
                  </a:lnTo>
                  <a:lnTo>
                    <a:pt x="56868" y="609143"/>
                  </a:lnTo>
                  <a:lnTo>
                    <a:pt x="49783" y="606425"/>
                  </a:lnTo>
                  <a:close/>
                </a:path>
                <a:path w="662304" h="784860">
                  <a:moveTo>
                    <a:pt x="54967" y="689301"/>
                  </a:moveTo>
                  <a:lnTo>
                    <a:pt x="9651" y="743331"/>
                  </a:lnTo>
                  <a:lnTo>
                    <a:pt x="38861" y="767842"/>
                  </a:lnTo>
                  <a:lnTo>
                    <a:pt x="46423" y="758825"/>
                  </a:lnTo>
                  <a:lnTo>
                    <a:pt x="43052" y="758825"/>
                  </a:lnTo>
                  <a:lnTo>
                    <a:pt x="17779" y="737743"/>
                  </a:lnTo>
                  <a:lnTo>
                    <a:pt x="48564" y="726665"/>
                  </a:lnTo>
                  <a:lnTo>
                    <a:pt x="54967" y="689301"/>
                  </a:lnTo>
                  <a:close/>
                </a:path>
                <a:path w="662304" h="784860">
                  <a:moveTo>
                    <a:pt x="149856" y="691824"/>
                  </a:moveTo>
                  <a:lnTo>
                    <a:pt x="142367" y="692912"/>
                  </a:lnTo>
                  <a:lnTo>
                    <a:pt x="84120" y="713871"/>
                  </a:lnTo>
                  <a:lnTo>
                    <a:pt x="38861" y="767842"/>
                  </a:lnTo>
                  <a:lnTo>
                    <a:pt x="46664" y="767842"/>
                  </a:lnTo>
                  <a:lnTo>
                    <a:pt x="155194" y="728853"/>
                  </a:lnTo>
                  <a:lnTo>
                    <a:pt x="161678" y="724935"/>
                  </a:lnTo>
                  <a:lnTo>
                    <a:pt x="166020" y="719042"/>
                  </a:lnTo>
                  <a:lnTo>
                    <a:pt x="167838" y="711958"/>
                  </a:lnTo>
                  <a:lnTo>
                    <a:pt x="166750" y="704469"/>
                  </a:lnTo>
                  <a:lnTo>
                    <a:pt x="162833" y="697984"/>
                  </a:lnTo>
                  <a:lnTo>
                    <a:pt x="156940" y="693642"/>
                  </a:lnTo>
                  <a:lnTo>
                    <a:pt x="149856" y="691824"/>
                  </a:lnTo>
                  <a:close/>
                </a:path>
                <a:path w="662304" h="784860">
                  <a:moveTo>
                    <a:pt x="48564" y="726665"/>
                  </a:moveTo>
                  <a:lnTo>
                    <a:pt x="17779" y="737743"/>
                  </a:lnTo>
                  <a:lnTo>
                    <a:pt x="43052" y="758825"/>
                  </a:lnTo>
                  <a:lnTo>
                    <a:pt x="48564" y="726665"/>
                  </a:lnTo>
                  <a:close/>
                </a:path>
                <a:path w="662304" h="784860">
                  <a:moveTo>
                    <a:pt x="84120" y="713871"/>
                  </a:moveTo>
                  <a:lnTo>
                    <a:pt x="48564" y="726665"/>
                  </a:lnTo>
                  <a:lnTo>
                    <a:pt x="43052" y="758825"/>
                  </a:lnTo>
                  <a:lnTo>
                    <a:pt x="46423" y="758825"/>
                  </a:lnTo>
                  <a:lnTo>
                    <a:pt x="84120" y="713871"/>
                  </a:lnTo>
                  <a:close/>
                </a:path>
                <a:path w="662304" h="784860">
                  <a:moveTo>
                    <a:pt x="633095" y="0"/>
                  </a:moveTo>
                  <a:lnTo>
                    <a:pt x="54967" y="689301"/>
                  </a:lnTo>
                  <a:lnTo>
                    <a:pt x="48564" y="726665"/>
                  </a:lnTo>
                  <a:lnTo>
                    <a:pt x="84120" y="713871"/>
                  </a:lnTo>
                  <a:lnTo>
                    <a:pt x="662304" y="24384"/>
                  </a:lnTo>
                  <a:lnTo>
                    <a:pt x="633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8741" y="1407414"/>
            <a:ext cx="4556659" cy="45730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3558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1800" b="1" dirty="0">
                <a:latin typeface="Arial MT"/>
                <a:cs typeface="Calibri"/>
              </a:rPr>
              <a:t>Exploratory Data Analysis</a:t>
            </a:r>
          </a:p>
          <a:p>
            <a:pPr marL="12065" marR="23558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1800" dirty="0">
              <a:latin typeface="Arial MT"/>
              <a:cs typeface="Calibri"/>
            </a:endParaRPr>
          </a:p>
          <a:p>
            <a:pPr marL="12065" marR="23558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1800" dirty="0">
                <a:latin typeface="Arial MT"/>
                <a:cs typeface="Calibri"/>
              </a:rPr>
              <a:t>• </a:t>
            </a:r>
            <a:r>
              <a:rPr lang="en-US" sz="1800" b="1" dirty="0">
                <a:latin typeface="Arial MT"/>
                <a:cs typeface="Calibri"/>
              </a:rPr>
              <a:t>Earlier flights</a:t>
            </a:r>
            <a:r>
              <a:rPr lang="en-US" sz="1800" dirty="0">
                <a:latin typeface="Arial MT"/>
                <a:cs typeface="Calibri"/>
              </a:rPr>
              <a:t> had a </a:t>
            </a:r>
            <a:r>
              <a:rPr lang="en-US" sz="1800" b="1" dirty="0">
                <a:latin typeface="Arial MT"/>
                <a:cs typeface="Calibri"/>
              </a:rPr>
              <a:t>lower success rate</a:t>
            </a:r>
            <a:r>
              <a:rPr lang="en-US" sz="1800" dirty="0">
                <a:latin typeface="Arial MT"/>
                <a:cs typeface="Calibri"/>
              </a:rPr>
              <a:t> (</a:t>
            </a:r>
            <a:r>
              <a:rPr lang="en-US" sz="1800" b="1" dirty="0">
                <a:solidFill>
                  <a:srgbClr val="0070C0"/>
                </a:solidFill>
                <a:latin typeface="Arial MT"/>
                <a:cs typeface="Calibri"/>
              </a:rPr>
              <a:t>blue = fail</a:t>
            </a:r>
            <a:r>
              <a:rPr lang="en-US" sz="1800" dirty="0">
                <a:latin typeface="Arial MT"/>
                <a:cs typeface="Calibri"/>
              </a:rPr>
              <a:t>).</a:t>
            </a:r>
          </a:p>
          <a:p>
            <a:pPr marL="12065" marR="23558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1800" dirty="0">
              <a:latin typeface="Arial MT"/>
              <a:cs typeface="Calibri"/>
            </a:endParaRPr>
          </a:p>
          <a:p>
            <a:pPr marL="12065" marR="23558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1800" dirty="0">
                <a:latin typeface="Arial MT"/>
                <a:cs typeface="Calibri"/>
              </a:rPr>
              <a:t>• </a:t>
            </a:r>
            <a:r>
              <a:rPr lang="en-US" sz="1800" b="1" dirty="0">
                <a:latin typeface="Arial MT"/>
                <a:cs typeface="Calibri"/>
              </a:rPr>
              <a:t>Later flights </a:t>
            </a:r>
            <a:r>
              <a:rPr lang="en-US" sz="1800" dirty="0">
                <a:latin typeface="Arial MT"/>
                <a:cs typeface="Calibri"/>
              </a:rPr>
              <a:t>had a </a:t>
            </a:r>
            <a:r>
              <a:rPr lang="en-US" sz="1800" b="1" dirty="0">
                <a:latin typeface="Arial MT"/>
                <a:cs typeface="Calibri"/>
              </a:rPr>
              <a:t>higher success rate</a:t>
            </a:r>
            <a:r>
              <a:rPr lang="en-US" sz="1800" dirty="0">
                <a:latin typeface="Arial MT"/>
                <a:cs typeface="Calibri"/>
              </a:rPr>
              <a:t> (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 MT"/>
                <a:cs typeface="Calibri"/>
              </a:rPr>
              <a:t>orange = success</a:t>
            </a:r>
            <a:r>
              <a:rPr lang="en-US" sz="1800" dirty="0">
                <a:latin typeface="Arial MT"/>
                <a:cs typeface="Calibri"/>
              </a:rPr>
              <a:t>).</a:t>
            </a:r>
          </a:p>
          <a:p>
            <a:pPr marL="12065" marR="23558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1800" dirty="0">
              <a:latin typeface="Arial MT"/>
              <a:cs typeface="Calibri"/>
            </a:endParaRPr>
          </a:p>
          <a:p>
            <a:pPr marL="12065" marR="23558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1800" dirty="0">
                <a:latin typeface="Arial MT"/>
                <a:cs typeface="Calibri"/>
              </a:rPr>
              <a:t>• Around half of the launches were from CCAFS SLC 40 launch site.</a:t>
            </a:r>
          </a:p>
          <a:p>
            <a:pPr marL="12065" marR="23558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1800" dirty="0">
              <a:latin typeface="Arial MT"/>
              <a:cs typeface="Calibri"/>
            </a:endParaRPr>
          </a:p>
          <a:p>
            <a:pPr marL="12065" marR="23558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1800" dirty="0">
                <a:latin typeface="Arial MT"/>
                <a:cs typeface="Calibri"/>
              </a:rPr>
              <a:t>• VAFB SLC 4E and KSC LC 39A have higher success rates.</a:t>
            </a:r>
          </a:p>
          <a:p>
            <a:pPr marL="12065" marR="23558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1800" dirty="0">
              <a:latin typeface="Arial MT"/>
              <a:cs typeface="Calibri"/>
            </a:endParaRPr>
          </a:p>
          <a:p>
            <a:pPr marL="12065" marR="23558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1800" dirty="0">
                <a:latin typeface="Arial MT"/>
                <a:cs typeface="Calibri"/>
              </a:rPr>
              <a:t>• We can infer that new launches have a higher success rate.</a:t>
            </a:r>
            <a:endParaRPr sz="1800" dirty="0">
              <a:latin typeface="Arial MT"/>
              <a:cs typeface="Calibri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F8F364-3D79-7301-C672-616D9AB6FF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098261" y="6515100"/>
            <a:ext cx="2804160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CC3CE47-59D7-A12B-4ADE-9D150DFF338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438400" y="6626717"/>
            <a:ext cx="3901440" cy="342900"/>
          </a:xfrm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Subrat_Nanda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506793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Payload</a:t>
            </a:r>
            <a:r>
              <a:rPr spc="20" dirty="0"/>
              <a:t> </a:t>
            </a:r>
            <a:r>
              <a:rPr spc="-5" dirty="0"/>
              <a:t>vs.</a:t>
            </a:r>
            <a:r>
              <a:rPr spc="-10" dirty="0"/>
              <a:t> </a:t>
            </a:r>
            <a:r>
              <a:rPr spc="-5" dirty="0"/>
              <a:t>Launch</a:t>
            </a:r>
            <a:r>
              <a:rPr spc="10" dirty="0"/>
              <a:t> </a:t>
            </a:r>
            <a:r>
              <a:rPr spc="-5" dirty="0"/>
              <a:t>Site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8969" y="1371600"/>
            <a:ext cx="9602470" cy="2242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b="1" dirty="0">
                <a:latin typeface="Arial MT"/>
                <a:cs typeface="Calibri"/>
              </a:rPr>
              <a:t>Exploratory Data Analysis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endParaRPr lang="en-US" b="1" dirty="0">
              <a:latin typeface="Arial MT"/>
              <a:cs typeface="Calibri"/>
            </a:endParaRPr>
          </a:p>
          <a:p>
            <a:pPr marL="297815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latin typeface="Arial MT"/>
                <a:cs typeface="Calibri"/>
              </a:rPr>
              <a:t>Typically, the </a:t>
            </a:r>
            <a:r>
              <a:rPr lang="en-US" b="1" dirty="0">
                <a:latin typeface="Arial MT"/>
                <a:cs typeface="Calibri"/>
              </a:rPr>
              <a:t>higher </a:t>
            </a:r>
            <a:r>
              <a:rPr lang="en-US" dirty="0">
                <a:latin typeface="Arial MT"/>
                <a:cs typeface="Calibri"/>
              </a:rPr>
              <a:t>the</a:t>
            </a:r>
            <a:r>
              <a:rPr lang="en-US" b="1" dirty="0">
                <a:latin typeface="Arial MT"/>
                <a:cs typeface="Calibri"/>
              </a:rPr>
              <a:t> payload mass </a:t>
            </a:r>
            <a:r>
              <a:rPr lang="en-US" dirty="0">
                <a:latin typeface="Arial MT"/>
                <a:cs typeface="Calibri"/>
              </a:rPr>
              <a:t>(kg), the </a:t>
            </a:r>
            <a:r>
              <a:rPr lang="en-US" b="1" dirty="0">
                <a:latin typeface="Arial MT"/>
                <a:cs typeface="Calibri"/>
              </a:rPr>
              <a:t>higher</a:t>
            </a:r>
            <a:r>
              <a:rPr lang="en-US" dirty="0">
                <a:latin typeface="Arial MT"/>
                <a:cs typeface="Calibri"/>
              </a:rPr>
              <a:t> the </a:t>
            </a:r>
            <a:r>
              <a:rPr lang="en-US" b="1" dirty="0">
                <a:latin typeface="Arial MT"/>
                <a:cs typeface="Calibri"/>
              </a:rPr>
              <a:t>success rate.</a:t>
            </a:r>
          </a:p>
          <a:p>
            <a:pPr marL="297815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latin typeface="Arial MT"/>
                <a:cs typeface="Calibri"/>
              </a:rPr>
              <a:t>Most launches with a payload greater than 7,000 kg were successful</a:t>
            </a:r>
          </a:p>
          <a:p>
            <a:pPr marL="297815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latin typeface="Arial MT"/>
                <a:cs typeface="Calibri"/>
              </a:rPr>
              <a:t>KSC LC 39A has a 100% success rate for launches less than 5,500 kg</a:t>
            </a:r>
          </a:p>
          <a:p>
            <a:pPr marL="297815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latin typeface="Arial MT"/>
                <a:cs typeface="Calibri"/>
              </a:rPr>
              <a:t>VAFB SKC 4E has not launched anything greater than ~10,000 kg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5413159-DA2B-6A84-3870-C6CF47A3DFF0}"/>
              </a:ext>
            </a:extLst>
          </p:cNvPr>
          <p:cNvSpPr/>
          <p:nvPr/>
        </p:nvSpPr>
        <p:spPr>
          <a:xfrm>
            <a:off x="2989664" y="3720486"/>
            <a:ext cx="5854479" cy="2742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6053978-6AD5-92DB-3F5E-C75705A877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F0EF2D2-6BF9-C50E-3BF0-6D172800384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500719" y="6377940"/>
            <a:ext cx="3901440" cy="342900"/>
          </a:xfrm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Subrat_Nanda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7640" y="1511489"/>
            <a:ext cx="5591760" cy="4624984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265"/>
              </a:spcBef>
              <a:buClr>
                <a:srgbClr val="292929"/>
              </a:buClr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 action="ppaction://hlinksldjump"/>
              </a:rPr>
              <a:t>Executive</a:t>
            </a:r>
            <a:r>
              <a:rPr sz="20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 action="ppaction://hlinksldjump"/>
              </a:rPr>
              <a:t>Summary</a:t>
            </a:r>
            <a:endParaRPr sz="2000" dirty="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1165"/>
              </a:spcBef>
              <a:buClr>
                <a:srgbClr val="292929"/>
              </a:buClr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 action="ppaction://hlinksldjump"/>
              </a:rPr>
              <a:t>Introduction</a:t>
            </a:r>
            <a:endParaRPr sz="2000" dirty="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1150"/>
              </a:spcBef>
              <a:buClr>
                <a:srgbClr val="292929"/>
              </a:buClr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 action="ppaction://hlinksldjump"/>
              </a:rPr>
              <a:t>Methodology</a:t>
            </a:r>
            <a:endParaRPr sz="2000" dirty="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1165"/>
              </a:spcBef>
              <a:buClr>
                <a:srgbClr val="292929"/>
              </a:buClr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 action="ppaction://hlinksldjump"/>
              </a:rPr>
              <a:t>Insights</a:t>
            </a:r>
            <a:r>
              <a:rPr sz="20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 action="ppaction://hlinksldjump"/>
              </a:rPr>
              <a:t>Drawn</a:t>
            </a:r>
            <a:r>
              <a:rPr sz="2000" u="heavy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 action="ppaction://hlinksldjump"/>
              </a:rPr>
              <a:t>From</a:t>
            </a:r>
            <a:r>
              <a:rPr sz="20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 action="ppaction://hlinksldjump"/>
              </a:rPr>
              <a:t>E.D.A</a:t>
            </a:r>
            <a:endParaRPr sz="2000" dirty="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1165"/>
              </a:spcBef>
              <a:buClr>
                <a:srgbClr val="292929"/>
              </a:buClr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6" action="ppaction://hlinksldjump"/>
              </a:rPr>
              <a:t>Launch</a:t>
            </a:r>
            <a:r>
              <a:rPr sz="20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6" action="ppaction://hlinksldjump"/>
              </a:rPr>
              <a:t>Sites</a:t>
            </a:r>
            <a:r>
              <a:rPr sz="20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6" action="ppaction://hlinksldjump"/>
              </a:rPr>
              <a:t>Proximities</a:t>
            </a:r>
            <a:endParaRPr sz="2000" dirty="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1155"/>
              </a:spcBef>
              <a:buClr>
                <a:srgbClr val="292929"/>
              </a:buClr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7" action="ppaction://hlinksldjump"/>
              </a:rPr>
              <a:t>Dashboard</a:t>
            </a:r>
            <a:r>
              <a:rPr lang="en-US"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7" action="ppaction://hlinksldjump"/>
              </a:rPr>
              <a:t> With </a:t>
            </a:r>
            <a:r>
              <a:rPr lang="en-US" sz="2000" u="heavy" dirty="0" err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7" action="ppaction://hlinksldjump"/>
              </a:rPr>
              <a:t>Ploty</a:t>
            </a:r>
            <a:r>
              <a:rPr lang="en-US"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7" action="ppaction://hlinksldjump"/>
              </a:rPr>
              <a:t> Dash</a:t>
            </a:r>
            <a:endParaRPr sz="2000" dirty="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1160"/>
              </a:spcBef>
              <a:buClr>
                <a:srgbClr val="292929"/>
              </a:buClr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8" action="ppaction://hlinksldjump"/>
              </a:rPr>
              <a:t>Predi</a:t>
            </a:r>
            <a:r>
              <a:rPr sz="20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8" action="ppaction://hlinksldjump"/>
              </a:rPr>
              <a:t>c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8" action="ppaction://hlinksldjump"/>
              </a:rPr>
              <a:t>ti</a:t>
            </a:r>
            <a:r>
              <a:rPr sz="20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8" action="ppaction://hlinksldjump"/>
              </a:rPr>
              <a:t>v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8" action="ppaction://hlinksldjump"/>
              </a:rPr>
              <a:t>e</a:t>
            </a:r>
            <a:r>
              <a:rPr sz="2000" u="heavy" spc="-1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8" action="ppaction://hlinksldjump"/>
              </a:rPr>
              <a:t>Anal</a:t>
            </a: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8" action="ppaction://hlinksldjump"/>
              </a:rPr>
              <a:t>y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8" action="ppaction://hlinksldjump"/>
              </a:rPr>
              <a:t>tics</a:t>
            </a:r>
            <a:endParaRPr sz="2000" dirty="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1170"/>
              </a:spcBef>
              <a:buClr>
                <a:srgbClr val="292929"/>
              </a:buClr>
              <a:buFont typeface="Wingdings" panose="05000000000000000000" pitchFamily="2" charset="2"/>
              <a:buChar char="Ø"/>
              <a:tabLst>
                <a:tab pos="528320" algn="l"/>
              </a:tabLst>
            </a:pP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</a:rPr>
              <a:t>Results</a:t>
            </a:r>
            <a:endParaRPr sz="2000" dirty="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1150"/>
              </a:spcBef>
              <a:buClr>
                <a:srgbClr val="292929"/>
              </a:buClr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</a:rPr>
              <a:t>Conclusion</a:t>
            </a:r>
            <a:endParaRPr sz="2000" dirty="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1165"/>
              </a:spcBef>
              <a:buClr>
                <a:srgbClr val="292929"/>
              </a:buClr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</a:rPr>
              <a:t>Appendix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151257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Outli</a:t>
            </a:r>
            <a:r>
              <a:rPr spc="-20" dirty="0"/>
              <a:t>n</a:t>
            </a:r>
            <a:r>
              <a:rPr spc="-5" dirty="0"/>
              <a:t>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F862F2A-64BA-75C6-6402-56A83E45CD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F3A1D5B-051E-FDC5-86A8-CC43C580CE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3560"/>
            <a:ext cx="594360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Success</a:t>
            </a:r>
            <a:r>
              <a:rPr spc="5" dirty="0"/>
              <a:t> </a:t>
            </a:r>
            <a:r>
              <a:rPr spc="-5" dirty="0"/>
              <a:t>Rate</a:t>
            </a:r>
            <a:r>
              <a:rPr spc="5" dirty="0"/>
              <a:t> </a:t>
            </a:r>
            <a:r>
              <a:rPr spc="-5" dirty="0"/>
              <a:t>vs. Orbit</a:t>
            </a:r>
            <a:r>
              <a:rPr spc="-85" dirty="0"/>
              <a:t> </a:t>
            </a:r>
            <a:r>
              <a:rPr spc="-55" dirty="0"/>
              <a:t>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8968" y="1524000"/>
            <a:ext cx="5410200" cy="3767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15" dirty="0">
                <a:latin typeface="Arial MT"/>
                <a:cs typeface="Arial"/>
              </a:rPr>
              <a:t> The biggest success rates happen to orbits: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pc="15" dirty="0">
              <a:latin typeface="Arial MT"/>
              <a:cs typeface="Arial"/>
            </a:endParaRPr>
          </a:p>
          <a:p>
            <a:pPr marL="469900" lvl="1">
              <a:spcBef>
                <a:spcPts val="105"/>
              </a:spcBef>
            </a:pPr>
            <a:r>
              <a:rPr lang="en-US" spc="15" dirty="0">
                <a:latin typeface="Arial MT"/>
                <a:cs typeface="Arial"/>
              </a:rPr>
              <a:t>• ES-L1;</a:t>
            </a:r>
          </a:p>
          <a:p>
            <a:pPr marL="469900" lvl="1">
              <a:spcBef>
                <a:spcPts val="105"/>
              </a:spcBef>
            </a:pPr>
            <a:r>
              <a:rPr lang="en-US" spc="15" dirty="0">
                <a:latin typeface="Arial MT"/>
                <a:cs typeface="Arial"/>
              </a:rPr>
              <a:t>• GEO;</a:t>
            </a:r>
          </a:p>
          <a:p>
            <a:pPr marL="469900" lvl="1">
              <a:spcBef>
                <a:spcPts val="105"/>
              </a:spcBef>
            </a:pPr>
            <a:r>
              <a:rPr lang="en-US" spc="15" dirty="0">
                <a:latin typeface="Arial MT"/>
                <a:cs typeface="Arial"/>
              </a:rPr>
              <a:t>• HEO; and</a:t>
            </a:r>
          </a:p>
          <a:p>
            <a:pPr marL="469900" lvl="1">
              <a:spcBef>
                <a:spcPts val="105"/>
              </a:spcBef>
            </a:pPr>
            <a:r>
              <a:rPr lang="en-US" spc="15" dirty="0">
                <a:latin typeface="Arial MT"/>
                <a:cs typeface="Arial"/>
              </a:rPr>
              <a:t>• SSO.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pc="15" dirty="0">
              <a:latin typeface="Arial M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pc="15" dirty="0">
              <a:latin typeface="Arial M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pc="15" dirty="0">
              <a:latin typeface="Arial M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15" dirty="0">
                <a:latin typeface="Arial MT"/>
                <a:cs typeface="Arial"/>
              </a:rPr>
              <a:t>Followed by: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pc="15" dirty="0">
              <a:latin typeface="Arial MT"/>
              <a:cs typeface="Arial"/>
            </a:endParaRPr>
          </a:p>
          <a:p>
            <a:pPr marL="469900" lvl="1">
              <a:spcBef>
                <a:spcPts val="105"/>
              </a:spcBef>
            </a:pPr>
            <a:r>
              <a:rPr lang="en-US" spc="15" dirty="0">
                <a:latin typeface="Arial MT"/>
                <a:cs typeface="Arial"/>
              </a:rPr>
              <a:t>• VLEO (above 80%); and</a:t>
            </a:r>
          </a:p>
          <a:p>
            <a:pPr marL="469900" lvl="1">
              <a:spcBef>
                <a:spcPts val="105"/>
              </a:spcBef>
            </a:pPr>
            <a:r>
              <a:rPr lang="en-US" spc="15" dirty="0">
                <a:latin typeface="Arial MT"/>
                <a:cs typeface="Arial"/>
              </a:rPr>
              <a:t>• LFO (above 70%).</a:t>
            </a:r>
            <a:endParaRPr lang="en-US" dirty="0">
              <a:latin typeface="Arial MT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8A159FD-9569-CB04-5347-7D26E6DF06A7}"/>
              </a:ext>
            </a:extLst>
          </p:cNvPr>
          <p:cNvSpPr/>
          <p:nvPr/>
        </p:nvSpPr>
        <p:spPr>
          <a:xfrm>
            <a:off x="6400800" y="1524000"/>
            <a:ext cx="5410200" cy="378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C75D570-1D34-3CF4-A71E-72595E9155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159CA3B-0221-B946-FEC0-F528A9858C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3560"/>
            <a:ext cx="599948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Flight</a:t>
            </a:r>
            <a:r>
              <a:rPr spc="10" dirty="0"/>
              <a:t> </a:t>
            </a:r>
            <a:r>
              <a:rPr spc="-5" dirty="0"/>
              <a:t>Number</a:t>
            </a:r>
            <a:r>
              <a:rPr spc="25" dirty="0"/>
              <a:t> </a:t>
            </a:r>
            <a:r>
              <a:rPr spc="-5" dirty="0"/>
              <a:t>vs.</a:t>
            </a:r>
            <a:r>
              <a:rPr spc="-10" dirty="0"/>
              <a:t> </a:t>
            </a:r>
            <a:r>
              <a:rPr spc="-5" dirty="0"/>
              <a:t>Orbit</a:t>
            </a:r>
            <a:r>
              <a:rPr spc="-75" dirty="0"/>
              <a:t> </a:t>
            </a:r>
            <a:r>
              <a:rPr spc="-55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013" y="1445767"/>
            <a:ext cx="10291699" cy="40106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5766" y="5580075"/>
            <a:ext cx="95980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10" dirty="0">
                <a:latin typeface="Calibri"/>
                <a:cs typeface="Calibri"/>
              </a:rPr>
              <a:t>LEO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orbit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appears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related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flights;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5" dirty="0">
                <a:latin typeface="Calibri"/>
                <a:cs typeface="Calibri"/>
              </a:rPr>
              <a:t> no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relationship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orbit.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27DA90E-CEEF-B84E-331D-C63C8ECBC1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F5100E-1658-C545-FC67-9817CB42F0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3560"/>
            <a:ext cx="47453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Payload</a:t>
            </a:r>
            <a:r>
              <a:rPr spc="30" dirty="0"/>
              <a:t> </a:t>
            </a:r>
            <a:r>
              <a:rPr spc="-5" dirty="0"/>
              <a:t>vs.</a:t>
            </a:r>
            <a:r>
              <a:rPr spc="-10" dirty="0"/>
              <a:t> </a:t>
            </a:r>
            <a:r>
              <a:rPr spc="-5" dirty="0"/>
              <a:t>Orbit</a:t>
            </a:r>
            <a:r>
              <a:rPr spc="-70" dirty="0"/>
              <a:t> </a:t>
            </a:r>
            <a:r>
              <a:rPr spc="-55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489" y="1418856"/>
            <a:ext cx="9050020" cy="42480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1382" y="5797397"/>
            <a:ext cx="94894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heavy </a:t>
            </a:r>
            <a:r>
              <a:rPr sz="1800" spc="-10" dirty="0">
                <a:latin typeface="Calibri"/>
                <a:cs typeface="Calibri"/>
              </a:rPr>
              <a:t>payloads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successful </a:t>
            </a:r>
            <a:r>
              <a:rPr sz="1800" dirty="0">
                <a:latin typeface="Calibri"/>
                <a:cs typeface="Calibri"/>
              </a:rPr>
              <a:t>landing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Polar,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However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distinguish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negative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landing(unsuccessful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mission)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F44F1-7066-8A9A-B6AE-114F7316E1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A3FCDE3-C395-C567-5F64-FD48687DDE8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490102" y="6377940"/>
            <a:ext cx="3901440" cy="342900"/>
          </a:xfrm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Subrat_Nanda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62198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Launch</a:t>
            </a:r>
            <a:r>
              <a:rPr spc="10" dirty="0"/>
              <a:t> </a:t>
            </a:r>
            <a:r>
              <a:rPr spc="-5" dirty="0"/>
              <a:t>Success</a:t>
            </a:r>
            <a:r>
              <a:rPr spc="-75" dirty="0"/>
              <a:t> </a:t>
            </a:r>
            <a:r>
              <a:rPr spc="-60" dirty="0"/>
              <a:t>Yearly</a:t>
            </a:r>
            <a:r>
              <a:rPr spc="-70" dirty="0"/>
              <a:t> </a:t>
            </a:r>
            <a:r>
              <a:rPr spc="-30" dirty="0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613" y="1602739"/>
            <a:ext cx="10058400" cy="37800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7569" y="5554472"/>
            <a:ext cx="8359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apparent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significantly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2013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2020</a:t>
            </a:r>
            <a:r>
              <a:rPr sz="1800" spc="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882BAD-CB05-13E3-DA1D-EEF53C3F6A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5C68DF6-2004-1912-5FA1-CD0AB7D61B8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969" y="1851405"/>
            <a:ext cx="9638665" cy="2609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Given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data,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these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names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sites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where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different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rocket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landings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where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attempted: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CCAFS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LC-40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CCAFS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SLC-40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KSC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LC-39A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30" dirty="0">
                <a:latin typeface="Calibri"/>
                <a:cs typeface="Calibri"/>
              </a:rPr>
              <a:t>VAFB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SLC-4E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477837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All</a:t>
            </a:r>
            <a:r>
              <a:rPr spc="-20" dirty="0"/>
              <a:t> </a:t>
            </a:r>
            <a:r>
              <a:rPr spc="-5" dirty="0"/>
              <a:t>Launch</a:t>
            </a:r>
            <a:r>
              <a:rPr spc="15" dirty="0"/>
              <a:t> </a:t>
            </a:r>
            <a:r>
              <a:rPr spc="-5" dirty="0"/>
              <a:t>Site</a:t>
            </a:r>
            <a:r>
              <a:rPr spc="-10" dirty="0"/>
              <a:t> </a:t>
            </a:r>
            <a:r>
              <a:rPr spc="-5" dirty="0"/>
              <a:t>Names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B2AA2A8-6FF7-4F20-0007-7D7D865604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E0CB124-1044-3391-954B-34F4A8F16B4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969" y="5147309"/>
            <a:ext cx="9420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These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5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records</a:t>
            </a:r>
            <a:r>
              <a:rPr sz="2000" spc="-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where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sites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begin</a:t>
            </a:r>
            <a:r>
              <a:rPr sz="20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letters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'CCA'.</a:t>
            </a:r>
            <a:r>
              <a:rPr sz="2000" spc="-1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As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we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can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see, </a:t>
            </a:r>
            <a:r>
              <a:rPr sz="2000" spc="-5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there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other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organizations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besides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that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testing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their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rockets.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862076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Launch</a:t>
            </a:r>
            <a:r>
              <a:rPr spc="15" dirty="0"/>
              <a:t> </a:t>
            </a:r>
            <a:r>
              <a:rPr spc="-5" dirty="0"/>
              <a:t>Site Names</a:t>
            </a:r>
            <a:r>
              <a:rPr spc="20" dirty="0"/>
              <a:t> </a:t>
            </a:r>
            <a:r>
              <a:rPr spc="-5" dirty="0"/>
              <a:t>Beginning</a:t>
            </a:r>
            <a:r>
              <a:rPr spc="50" dirty="0"/>
              <a:t> </a:t>
            </a:r>
            <a:r>
              <a:rPr spc="-5" dirty="0"/>
              <a:t>with 'CCA'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3663" y="1598041"/>
          <a:ext cx="9861548" cy="3040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2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089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Launch_Site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Orbit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Mission_Outcome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Landing_Outcome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052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04-06-2010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LC-40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LEO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SpaceX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Failure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(parachute)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2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08-12-2010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LC-40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LEO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(ISS)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(COTS)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NRO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Failure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(parachute)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299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22-05-2012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LC-40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LEO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(ISS)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(COTS)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attempt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089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08-10-2012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LC-40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LEO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(ISS)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(CRS)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attempt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01-03-2013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LC-40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LEO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(ISS)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(CRS)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attempt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8D7B204-C115-BC88-2B29-3EC9C4F1D4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F12537F-A336-EB89-676A-31BA421360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8882" y="1752600"/>
            <a:ext cx="4729480" cy="221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information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table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displays</a:t>
            </a:r>
            <a:r>
              <a:rPr lang="en-US" sz="22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total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mass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carried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lang="en-US" sz="22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boosters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launched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NASA.</a:t>
            </a:r>
            <a:endParaRPr sz="2200" dirty="0">
              <a:latin typeface="Arial MT"/>
              <a:cs typeface="Arial MT"/>
            </a:endParaRPr>
          </a:p>
          <a:p>
            <a:pPr marL="241300" marR="420370" indent="-228600">
              <a:lnSpc>
                <a:spcPct val="100000"/>
              </a:lnSpc>
              <a:spcBef>
                <a:spcPts val="140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It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seems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that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i="1" spc="-5" dirty="0">
                <a:solidFill>
                  <a:srgbClr val="292929"/>
                </a:solidFill>
                <a:latin typeface="Arial"/>
                <a:cs typeface="Arial"/>
              </a:rPr>
              <a:t>NASA</a:t>
            </a:r>
            <a:r>
              <a:rPr sz="2200" i="1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292929"/>
                </a:solidFill>
                <a:latin typeface="Arial"/>
                <a:cs typeface="Arial"/>
              </a:rPr>
              <a:t>(CRS)</a:t>
            </a:r>
            <a:r>
              <a:rPr sz="2200" i="1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had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significantly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higher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total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lang="en-US" sz="22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mass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compared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 the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rest.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410210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Total</a:t>
            </a:r>
            <a:r>
              <a:rPr spc="-10" dirty="0"/>
              <a:t> Payload</a:t>
            </a:r>
            <a:r>
              <a:rPr spc="20" dirty="0"/>
              <a:t> </a:t>
            </a:r>
            <a:r>
              <a:rPr spc="-5" dirty="0"/>
              <a:t>Mass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246" y="1454150"/>
          <a:ext cx="5400040" cy="4444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Total_Payload_Mass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(CRS)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45596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(CCDev)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12530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(CCP)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(CCD)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12055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(CTS)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12050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(CRS),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Kacific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2617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NOAA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EUMETSAT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1192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(LSP)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NOAA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553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(COTS)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(LSP)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362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(COTS)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NRO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7095C9-DCD8-8A9C-1430-05BD3A1D95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FF4BD0A-974B-BA14-F48F-5EC9BD49529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969" y="3264535"/>
            <a:ext cx="790003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average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mass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carried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F9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v1.1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2928.4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kg.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717613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Average</a:t>
            </a:r>
            <a:r>
              <a:rPr spc="25" dirty="0"/>
              <a:t> </a:t>
            </a:r>
            <a:r>
              <a:rPr spc="-10" dirty="0"/>
              <a:t>Payload</a:t>
            </a:r>
            <a:r>
              <a:rPr spc="40" dirty="0"/>
              <a:t> </a:t>
            </a:r>
            <a:r>
              <a:rPr spc="-5" dirty="0"/>
              <a:t>Mass</a:t>
            </a:r>
            <a:r>
              <a:rPr spc="5" dirty="0"/>
              <a:t> </a:t>
            </a:r>
            <a:r>
              <a:rPr spc="-5" dirty="0"/>
              <a:t>by</a:t>
            </a:r>
            <a:r>
              <a:rPr dirty="0"/>
              <a:t> </a:t>
            </a:r>
            <a:r>
              <a:rPr spc="-5" dirty="0"/>
              <a:t>F9</a:t>
            </a:r>
            <a:r>
              <a:rPr dirty="0"/>
              <a:t> </a:t>
            </a:r>
            <a:r>
              <a:rPr spc="-5" dirty="0"/>
              <a:t>v1.1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0450" y="1767458"/>
          <a:ext cx="81280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Average_Payload_Mass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(kg)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Booster_Version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2928.4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3C0BB90-AD6C-CB1B-AFB8-B55A77B725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D6512A9-630E-F6DB-EDB9-7BCB4F76F6B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969" y="3556761"/>
            <a:ext cx="9508490" cy="120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first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ground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pad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took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place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December</a:t>
            </a:r>
            <a:r>
              <a:rPr sz="2200" spc="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2015.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This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historic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reusable-rocket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milestone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both</a:t>
            </a:r>
            <a:r>
              <a:rPr sz="22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world.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Prior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this,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no</a:t>
            </a:r>
            <a:r>
              <a:rPr sz="22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one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had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ever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brought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an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orbital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class booster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back</a:t>
            </a:r>
            <a:r>
              <a:rPr sz="2200" spc="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intact.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79724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First Successful</a:t>
            </a:r>
            <a:r>
              <a:rPr spc="35" dirty="0"/>
              <a:t> </a:t>
            </a:r>
            <a:r>
              <a:rPr spc="-5" dirty="0"/>
              <a:t>Ground</a:t>
            </a:r>
            <a:r>
              <a:rPr spc="15" dirty="0"/>
              <a:t> </a:t>
            </a:r>
            <a:r>
              <a:rPr spc="-5" dirty="0"/>
              <a:t>Landing</a:t>
            </a:r>
            <a:r>
              <a:rPr spc="55" dirty="0"/>
              <a:t> </a:t>
            </a:r>
            <a:r>
              <a:rPr spc="-5" dirty="0"/>
              <a:t>Date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0750" y="1847850"/>
          <a:ext cx="8686800" cy="1003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221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Landing_Outcome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078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22-12-2015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(ground pad)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82D153-3700-7E0B-4132-0BB0D4E637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A5CD4E-8526-3155-53F8-4131C534238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969" y="4509261"/>
            <a:ext cx="9203690" cy="1209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It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appears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that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there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only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4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Boosters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mass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between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4000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6000.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It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is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interesting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see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that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they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all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had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successful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outcomes.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16433"/>
            <a:ext cx="98323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Successful</a:t>
            </a:r>
            <a:r>
              <a:rPr sz="2500" spc="5" dirty="0"/>
              <a:t> </a:t>
            </a:r>
            <a:r>
              <a:rPr sz="2500" spc="-5" dirty="0"/>
              <a:t>Drone</a:t>
            </a:r>
            <a:r>
              <a:rPr sz="2500" spc="5" dirty="0"/>
              <a:t> </a:t>
            </a:r>
            <a:r>
              <a:rPr sz="2500" spc="-5" dirty="0"/>
              <a:t>Ship</a:t>
            </a:r>
            <a:r>
              <a:rPr sz="2500" spc="5" dirty="0"/>
              <a:t> </a:t>
            </a:r>
            <a:r>
              <a:rPr sz="2500" spc="-5" dirty="0"/>
              <a:t>Landing</a:t>
            </a:r>
            <a:r>
              <a:rPr sz="2500" spc="-20" dirty="0"/>
              <a:t> </a:t>
            </a:r>
            <a:r>
              <a:rPr sz="2500" spc="-5" dirty="0"/>
              <a:t>with</a:t>
            </a:r>
            <a:r>
              <a:rPr sz="2500" spc="20" dirty="0"/>
              <a:t> </a:t>
            </a:r>
            <a:r>
              <a:rPr sz="2500" spc="-5" dirty="0"/>
              <a:t>Payload</a:t>
            </a:r>
            <a:r>
              <a:rPr sz="2500" spc="15" dirty="0"/>
              <a:t> </a:t>
            </a:r>
            <a:r>
              <a:rPr sz="2500" spc="-5" dirty="0"/>
              <a:t>between</a:t>
            </a:r>
            <a:r>
              <a:rPr sz="2500" spc="10" dirty="0"/>
              <a:t> </a:t>
            </a:r>
            <a:r>
              <a:rPr sz="2500" spc="-5" dirty="0"/>
              <a:t>4000</a:t>
            </a:r>
            <a:r>
              <a:rPr sz="2500" dirty="0"/>
              <a:t> </a:t>
            </a:r>
            <a:r>
              <a:rPr sz="2500" spc="-5" dirty="0"/>
              <a:t>and</a:t>
            </a:r>
            <a:r>
              <a:rPr sz="2500" spc="10" dirty="0"/>
              <a:t> </a:t>
            </a:r>
            <a:r>
              <a:rPr sz="2500" spc="-5" dirty="0"/>
              <a:t>6000</a:t>
            </a:r>
            <a:endParaRPr sz="25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33450" y="1754758"/>
          <a:ext cx="9258300" cy="2188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641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Booster_Version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1768475" algn="l"/>
                        </a:tabLst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PAYLOAD_MASS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EFEFE"/>
                            </a:solidFill>
                          </a:u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KG_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Landing_Outcome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6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4696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(drone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ship)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768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(drone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ship)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641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B1021.2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5300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(drone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ship)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769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B1031.2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(drone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ship)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E8CDF47-3EE1-6D30-F792-964080CAE4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8E771C-435D-6875-2448-372159A93A5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969" y="1336928"/>
            <a:ext cx="10810240" cy="5488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dirty="0">
                <a:solidFill>
                  <a:srgbClr val="292929"/>
                </a:solidFill>
                <a:latin typeface="Arial"/>
                <a:cs typeface="Arial"/>
              </a:rPr>
              <a:t>Problem Statement</a:t>
            </a:r>
            <a:r>
              <a:rPr lang="en-US" b="1" u="sng" dirty="0">
                <a:solidFill>
                  <a:srgbClr val="292929"/>
                </a:solidFill>
                <a:latin typeface="Arial"/>
                <a:cs typeface="Arial"/>
              </a:rPr>
              <a:t> : </a:t>
            </a:r>
            <a:endParaRPr b="1" u="sng" dirty="0">
              <a:solidFill>
                <a:srgbClr val="292929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/>
              <a:cs typeface="Arial"/>
            </a:endParaRPr>
          </a:p>
          <a:p>
            <a:pPr marL="12700" marR="22860">
              <a:spcBef>
                <a:spcPts val="5"/>
              </a:spcBef>
            </a:pPr>
            <a:r>
              <a:rPr sz="1700" dirty="0">
                <a:solidFill>
                  <a:srgbClr val="292929"/>
                </a:solidFill>
                <a:latin typeface="Arial MT"/>
              </a:rPr>
              <a:t>According to CB Insights statistics, 20% of startups fail because they got outcompeted while 8% of startups were sunk because of poor products. Our competitor  </a:t>
            </a:r>
            <a:r>
              <a:rPr sz="1700" b="1" i="1" dirty="0">
                <a:solidFill>
                  <a:srgbClr val="292929"/>
                </a:solidFill>
                <a:latin typeface="Arial MT"/>
              </a:rPr>
              <a:t>SpaceX</a:t>
            </a:r>
            <a:r>
              <a:rPr sz="1700" dirty="0">
                <a:solidFill>
                  <a:srgbClr val="292929"/>
                </a:solidFill>
                <a:latin typeface="Arial MT"/>
              </a:rPr>
              <a:t>, dominates the market because of the reusability of its rockets. To outcompete them, it is imperative to determine our product performance. In this case,  we need a way to predict the landing outcome of our rockets after they are launched.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sng" dirty="0">
                <a:solidFill>
                  <a:srgbClr val="292929"/>
                </a:solidFill>
                <a:latin typeface="Arial"/>
                <a:cs typeface="Arial"/>
              </a:rPr>
              <a:t>Solution</a:t>
            </a:r>
            <a:r>
              <a:rPr lang="en-US" b="1" u="sng" dirty="0">
                <a:solidFill>
                  <a:srgbClr val="292929"/>
                </a:solidFill>
                <a:latin typeface="Arial"/>
                <a:cs typeface="Arial"/>
              </a:rPr>
              <a:t> : </a:t>
            </a:r>
            <a:endParaRPr b="1" u="sng" dirty="0">
              <a:solidFill>
                <a:srgbClr val="292929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Arial"/>
              <a:cs typeface="Arial"/>
            </a:endParaRPr>
          </a:p>
          <a:p>
            <a:pPr marL="12700" marR="2286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292929"/>
                </a:solidFill>
                <a:latin typeface="Arial MT"/>
              </a:rPr>
              <a:t>We collected data on SpaceX’s Falcon 9 rocket launches and used it to train Machine Learning models that </a:t>
            </a:r>
            <a:r>
              <a:rPr lang="en-US" sz="1700" dirty="0">
                <a:solidFill>
                  <a:srgbClr val="292929"/>
                </a:solidFill>
                <a:latin typeface="Arial MT"/>
              </a:rPr>
              <a:t>predict whether the rocket’s first stage</a:t>
            </a:r>
            <a:r>
              <a:rPr sz="1700" dirty="0">
                <a:solidFill>
                  <a:srgbClr val="292929"/>
                </a:solidFill>
                <a:latin typeface="Arial MT"/>
              </a:rPr>
              <a:t> will</a:t>
            </a:r>
            <a:r>
              <a:rPr lang="en-US" sz="1700" dirty="0">
                <a:solidFill>
                  <a:srgbClr val="292929"/>
                </a:solidFill>
                <a:latin typeface="Arial MT"/>
              </a:rPr>
              <a:t> </a:t>
            </a:r>
            <a:r>
              <a:rPr sz="1700" dirty="0">
                <a:solidFill>
                  <a:srgbClr val="292929"/>
                </a:solidFill>
                <a:latin typeface="Arial MT"/>
              </a:rPr>
              <a:t>land successfully. This was done </a:t>
            </a:r>
            <a:r>
              <a:rPr lang="en-US" sz="1700" dirty="0">
                <a:solidFill>
                  <a:srgbClr val="292929"/>
                </a:solidFill>
                <a:latin typeface="Arial MT"/>
              </a:rPr>
              <a:t>in</a:t>
            </a:r>
            <a:r>
              <a:rPr sz="1700" dirty="0">
                <a:solidFill>
                  <a:srgbClr val="292929"/>
                </a:solidFill>
                <a:latin typeface="Arial MT"/>
              </a:rPr>
              <a:t> the following ways:</a:t>
            </a:r>
            <a:endParaRPr lang="en-US" sz="1700" dirty="0">
              <a:solidFill>
                <a:srgbClr val="292929"/>
              </a:solidFill>
              <a:latin typeface="Arial MT"/>
            </a:endParaRPr>
          </a:p>
          <a:p>
            <a:pPr marL="12700" marR="22860">
              <a:lnSpc>
                <a:spcPct val="100000"/>
              </a:lnSpc>
              <a:spcBef>
                <a:spcPts val="5"/>
              </a:spcBef>
            </a:pPr>
            <a:endParaRPr sz="1700" dirty="0">
              <a:solidFill>
                <a:srgbClr val="292929"/>
              </a:solidFill>
              <a:latin typeface="Arial MT"/>
            </a:endParaRPr>
          </a:p>
          <a:p>
            <a:pPr marL="755650" marR="22860" lvl="1" indent="-285750"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292929"/>
                </a:solidFill>
                <a:latin typeface="Arial MT"/>
              </a:rPr>
              <a:t>Data Collection through API</a:t>
            </a:r>
          </a:p>
          <a:p>
            <a:pPr marL="755650" marR="22860" lvl="1" indent="-285750"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292929"/>
                </a:solidFill>
                <a:latin typeface="Arial MT"/>
              </a:rPr>
              <a:t>Data Collection with Web Scraping</a:t>
            </a:r>
          </a:p>
          <a:p>
            <a:pPr marL="755650" marR="22860" lvl="1" indent="-285750"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292929"/>
                </a:solidFill>
                <a:latin typeface="Arial MT"/>
              </a:rPr>
              <a:t>Data Wrangling</a:t>
            </a:r>
          </a:p>
          <a:p>
            <a:pPr marL="755650" marR="22860" lvl="1" indent="-285750"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292929"/>
                </a:solidFill>
                <a:latin typeface="Arial MT"/>
              </a:rPr>
              <a:t>Exploratory Data Analysis with SQL</a:t>
            </a:r>
          </a:p>
          <a:p>
            <a:pPr marL="755650" marR="22860" lvl="1" indent="-285750"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292929"/>
                </a:solidFill>
                <a:latin typeface="Arial MT"/>
              </a:rPr>
              <a:t>Exploratory Data Analysis with Data Visualization</a:t>
            </a:r>
          </a:p>
          <a:p>
            <a:pPr marL="755650" marR="22860" lvl="1" indent="-285750"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292929"/>
                </a:solidFill>
                <a:latin typeface="Arial MT"/>
              </a:rPr>
              <a:t>Interactive Visual Analytics with Folium</a:t>
            </a:r>
          </a:p>
          <a:p>
            <a:pPr marL="755650" marR="22860" lvl="1" indent="-285750"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292929"/>
                </a:solidFill>
                <a:latin typeface="Arial MT"/>
              </a:rPr>
              <a:t>Machine Learning Prediction</a:t>
            </a:r>
          </a:p>
          <a:p>
            <a:pPr marL="755650" marR="22860" lvl="1" indent="-285750">
              <a:spcBef>
                <a:spcPts val="5"/>
              </a:spcBef>
              <a:buFont typeface="Wingdings" panose="05000000000000000000" pitchFamily="2" charset="2"/>
              <a:buChar char="Ø"/>
            </a:pPr>
            <a:endParaRPr lang="en-US" sz="1700" dirty="0">
              <a:solidFill>
                <a:srgbClr val="292929"/>
              </a:solidFill>
              <a:latin typeface="Arial MT"/>
            </a:endParaRPr>
          </a:p>
          <a:p>
            <a:pPr marL="12700" marR="22860">
              <a:lnSpc>
                <a:spcPct val="100000"/>
              </a:lnSpc>
              <a:spcBef>
                <a:spcPts val="5"/>
              </a:spcBef>
            </a:pPr>
            <a:r>
              <a:rPr lang="en-US" sz="1600" dirty="0">
                <a:solidFill>
                  <a:srgbClr val="292929"/>
                </a:solidFill>
                <a:latin typeface="Arial MT"/>
              </a:rPr>
              <a:t>* </a:t>
            </a:r>
            <a:r>
              <a:rPr sz="1600" dirty="0">
                <a:solidFill>
                  <a:srgbClr val="292929"/>
                </a:solidFill>
                <a:latin typeface="Arial MT"/>
              </a:rPr>
              <a:t>Note </a:t>
            </a:r>
            <a:r>
              <a:rPr lang="en-US" sz="1600" dirty="0">
                <a:solidFill>
                  <a:srgbClr val="292929"/>
                </a:solidFill>
                <a:latin typeface="Arial MT"/>
              </a:rPr>
              <a:t>: </a:t>
            </a:r>
            <a:r>
              <a:rPr sz="1600" dirty="0">
                <a:solidFill>
                  <a:srgbClr val="292929"/>
                </a:solidFill>
                <a:latin typeface="Arial MT"/>
              </a:rPr>
              <a:t>that the data collection stage was carried out using API requests and Web Scraping in order to minimize costs.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3560"/>
            <a:ext cx="420243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Executive</a:t>
            </a:r>
            <a:r>
              <a:rPr spc="-40" dirty="0"/>
              <a:t> </a:t>
            </a:r>
            <a:r>
              <a:rPr spc="-5" dirty="0"/>
              <a:t>Summary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CE246C8-659C-5FCD-FF57-4FF577A235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855049" y="6556027"/>
            <a:ext cx="2804160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91B1851-433A-30DD-0DA1-74146813DD4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654160"/>
            <a:ext cx="3901440" cy="342900"/>
          </a:xfrm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Subrat_Nanda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968" y="3950589"/>
            <a:ext cx="94335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It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appears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that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missions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generally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tend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exception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one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failure.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162443"/>
            <a:ext cx="10391775" cy="98742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3100" spc="-75" dirty="0"/>
              <a:t>Total</a:t>
            </a:r>
            <a:r>
              <a:rPr sz="3100" dirty="0"/>
              <a:t> </a:t>
            </a:r>
            <a:r>
              <a:rPr sz="3100" spc="-10" dirty="0"/>
              <a:t>Number</a:t>
            </a:r>
            <a:r>
              <a:rPr sz="3100" spc="40" dirty="0"/>
              <a:t> </a:t>
            </a:r>
            <a:r>
              <a:rPr sz="3100" spc="-5" dirty="0"/>
              <a:t>of</a:t>
            </a:r>
            <a:r>
              <a:rPr sz="3100" dirty="0"/>
              <a:t> </a:t>
            </a:r>
            <a:r>
              <a:rPr sz="3100" spc="-5" dirty="0"/>
              <a:t>Successful</a:t>
            </a:r>
            <a:r>
              <a:rPr sz="3100" spc="30" dirty="0"/>
              <a:t> </a:t>
            </a:r>
            <a:r>
              <a:rPr sz="3100" spc="-10" dirty="0"/>
              <a:t>and</a:t>
            </a:r>
            <a:r>
              <a:rPr sz="3100" spc="20" dirty="0"/>
              <a:t> </a:t>
            </a:r>
            <a:r>
              <a:rPr sz="3100" spc="-5" dirty="0"/>
              <a:t>Failure</a:t>
            </a:r>
            <a:r>
              <a:rPr sz="3100" spc="45" dirty="0"/>
              <a:t> </a:t>
            </a:r>
            <a:r>
              <a:rPr sz="3100" spc="-5" dirty="0"/>
              <a:t>Mission</a:t>
            </a:r>
            <a:r>
              <a:rPr sz="3100" spc="35" dirty="0"/>
              <a:t> </a:t>
            </a:r>
            <a:r>
              <a:rPr sz="3100" spc="-5" dirty="0"/>
              <a:t>Outcomes</a:t>
            </a:r>
            <a:endParaRPr sz="3100" dirty="0"/>
          </a:p>
          <a:p>
            <a:pPr marR="5080" algn="r">
              <a:lnSpc>
                <a:spcPct val="100000"/>
              </a:lnSpc>
              <a:spcBef>
                <a:spcPts val="655"/>
              </a:spcBef>
            </a:pPr>
            <a:endParaRPr sz="160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3663" y="1458341"/>
          <a:ext cx="6735445" cy="2002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0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Mission_Outcome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Outcomes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1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Failure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(in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flight)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4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(payload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status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unclear)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7CFB740-4254-E5D5-39FC-63CFD40A36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ABCCA09-04B2-1BF1-6D26-A6FE9CB47B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969" y="1447927"/>
            <a:ext cx="5082540" cy="188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12 boosters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carried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maximum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mass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15600 kg.</a:t>
            </a:r>
            <a:endParaRPr sz="2200">
              <a:latin typeface="Arial MT"/>
              <a:cs typeface="Arial MT"/>
            </a:endParaRPr>
          </a:p>
          <a:p>
            <a:pPr marL="241300" marR="344170" indent="-228600">
              <a:lnSpc>
                <a:spcPct val="100000"/>
              </a:lnSpc>
              <a:spcBef>
                <a:spcPts val="140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Since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version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names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similar, </a:t>
            </a:r>
            <a:r>
              <a:rPr sz="2200" spc="-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they might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be from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 same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manufactures.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78993"/>
            <a:ext cx="99040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67225" algn="l"/>
              </a:tabLst>
            </a:pPr>
            <a:r>
              <a:rPr sz="3400" spc="-5" dirty="0"/>
              <a:t>Boosters</a:t>
            </a:r>
            <a:r>
              <a:rPr sz="3400" spc="-35" dirty="0"/>
              <a:t> </a:t>
            </a:r>
            <a:r>
              <a:rPr sz="3400" spc="-5" dirty="0"/>
              <a:t>That</a:t>
            </a:r>
            <a:r>
              <a:rPr sz="3400" spc="25" dirty="0"/>
              <a:t> </a:t>
            </a:r>
            <a:r>
              <a:rPr sz="3400" spc="-10" dirty="0"/>
              <a:t>Carried	</a:t>
            </a:r>
            <a:r>
              <a:rPr sz="3400" spc="-5" dirty="0"/>
              <a:t>the Maximum</a:t>
            </a:r>
            <a:r>
              <a:rPr sz="3400" spc="25" dirty="0"/>
              <a:t> </a:t>
            </a:r>
            <a:r>
              <a:rPr sz="3400" spc="-5" dirty="0"/>
              <a:t>Payload</a:t>
            </a:r>
            <a:r>
              <a:rPr sz="3400" spc="-20" dirty="0"/>
              <a:t> </a:t>
            </a:r>
            <a:r>
              <a:rPr sz="3400" spc="-5" dirty="0"/>
              <a:t>Mass</a:t>
            </a:r>
            <a:endParaRPr sz="34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19850" y="1440814"/>
          <a:ext cx="4169409" cy="4754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0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Booster_Version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1768475" algn="l"/>
                        </a:tabLst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PAYLOAD_MASS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EFEFE"/>
                            </a:solidFill>
                          </a:u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KG_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B1048.4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15600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B1049.4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15600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B1051.3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15600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B1056.4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15600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B1048.5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15600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B1051.4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15600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B1049.5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15600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B1060.2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15600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B1058.3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15600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B1051.6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15600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B1060.3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15600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B1049.7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15600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D755160-110F-0871-A142-25099A7EC3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2D6B9D6-52BA-D1B4-C163-AC3462D1FC8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969" y="3415944"/>
            <a:ext cx="9232900" cy="138811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It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appears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that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2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boosters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failed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land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at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5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beginning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year..</a:t>
            </a:r>
            <a:endParaRPr sz="2200">
              <a:latin typeface="Arial MT"/>
              <a:cs typeface="Arial MT"/>
            </a:endParaRPr>
          </a:p>
          <a:p>
            <a:pPr marL="241300" marR="5080" indent="-228600">
              <a:lnSpc>
                <a:spcPct val="100000"/>
              </a:lnSpc>
              <a:spcBef>
                <a:spcPts val="14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first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took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place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later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that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year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December</a:t>
            </a:r>
            <a:r>
              <a:rPr sz="22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as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we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saw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earlier.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78993"/>
            <a:ext cx="95459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/>
              <a:t>2015</a:t>
            </a:r>
            <a:r>
              <a:rPr sz="3400" dirty="0"/>
              <a:t> </a:t>
            </a:r>
            <a:r>
              <a:rPr sz="3400" spc="-10" dirty="0"/>
              <a:t>Launch</a:t>
            </a:r>
            <a:r>
              <a:rPr sz="3400" spc="20" dirty="0"/>
              <a:t> </a:t>
            </a:r>
            <a:r>
              <a:rPr sz="3400" spc="-5" dirty="0"/>
              <a:t>Records</a:t>
            </a:r>
            <a:r>
              <a:rPr sz="3400" spc="15" dirty="0"/>
              <a:t> </a:t>
            </a:r>
            <a:r>
              <a:rPr sz="3400" spc="-5" dirty="0"/>
              <a:t>-</a:t>
            </a:r>
            <a:r>
              <a:rPr sz="3400" spc="15" dirty="0"/>
              <a:t> </a:t>
            </a:r>
            <a:r>
              <a:rPr sz="3400" spc="-5" dirty="0"/>
              <a:t>Failed</a:t>
            </a:r>
            <a:r>
              <a:rPr sz="3400" spc="-15" dirty="0"/>
              <a:t> </a:t>
            </a:r>
            <a:r>
              <a:rPr sz="3400" spc="-5" dirty="0"/>
              <a:t>Landing Outcomes</a:t>
            </a:r>
            <a:endParaRPr sz="34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8050" y="1716658"/>
          <a:ext cx="8940800" cy="1112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Launch_Site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Booster_Version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Landing_Outcome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10-01-2015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LC-40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v1.1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Failure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(drone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ship)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14-04-2015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LC-40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v1.1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Failure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(drone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ship)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9A08814-C324-8CA2-03B1-C89F96E304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2C99E76-7BF9-7671-4E25-830E43476D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969" y="1638680"/>
            <a:ext cx="4648835" cy="2550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If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we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observe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table, it is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apparent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that the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number</a:t>
            </a:r>
            <a:r>
              <a:rPr sz="22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of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landings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increased </a:t>
            </a:r>
            <a:r>
              <a:rPr sz="22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since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2015.</a:t>
            </a:r>
            <a:endParaRPr sz="2200">
              <a:latin typeface="Arial MT"/>
              <a:cs typeface="Arial MT"/>
            </a:endParaRPr>
          </a:p>
          <a:p>
            <a:pPr marL="241300" marR="421640" indent="-228600">
              <a:lnSpc>
                <a:spcPct val="100000"/>
              </a:lnSpc>
              <a:spcBef>
                <a:spcPts val="140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Before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2013,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it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seems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that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there </a:t>
            </a:r>
            <a:r>
              <a:rPr sz="2200" spc="-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no attempts</a:t>
            </a:r>
            <a:r>
              <a:rPr sz="22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land the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boosters.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519760"/>
            <a:ext cx="9970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Rank</a:t>
            </a:r>
            <a:r>
              <a:rPr sz="2800" spc="10" dirty="0"/>
              <a:t> </a:t>
            </a:r>
            <a:r>
              <a:rPr sz="2800" dirty="0"/>
              <a:t>Landing</a:t>
            </a:r>
            <a:r>
              <a:rPr sz="2800" spc="20" dirty="0"/>
              <a:t> </a:t>
            </a:r>
            <a:r>
              <a:rPr sz="2800" spc="-5" dirty="0"/>
              <a:t>Outcomes</a:t>
            </a:r>
            <a:r>
              <a:rPr sz="2800" spc="20" dirty="0"/>
              <a:t> </a:t>
            </a:r>
            <a:r>
              <a:rPr sz="2800" spc="-5" dirty="0"/>
              <a:t>Between</a:t>
            </a:r>
            <a:r>
              <a:rPr sz="2800" spc="10" dirty="0"/>
              <a:t> </a:t>
            </a:r>
            <a:r>
              <a:rPr sz="2800" dirty="0"/>
              <a:t>2010-06-04</a:t>
            </a:r>
            <a:r>
              <a:rPr sz="2800" spc="35" dirty="0"/>
              <a:t> </a:t>
            </a:r>
            <a:r>
              <a:rPr sz="2800" spc="-5" dirty="0"/>
              <a:t>and</a:t>
            </a:r>
            <a:r>
              <a:rPr sz="2800" spc="10" dirty="0"/>
              <a:t> </a:t>
            </a:r>
            <a:r>
              <a:rPr sz="2800" dirty="0"/>
              <a:t>2017-03-20</a:t>
            </a:r>
            <a:endParaRPr sz="28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21451" y="1644650"/>
          <a:ext cx="4845683" cy="4234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33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_date_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Landing_Outcome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Outcomes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336"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2016-04-08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(drone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ship)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463"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2015-12-22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(ground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335"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2015-06-28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Precluded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(drone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ship)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336"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2015-01-10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Failure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(drone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ship)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336"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2014-04-18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Controlled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(ocean)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335"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2013-09-29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Uncontrolled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(ocean)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386"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2012-05-22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attempt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954D50-4ADE-F909-A787-9154CF0F48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7C1AE29-AD07-692C-01E8-94ACDE81A55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97966" y="2529700"/>
            <a:ext cx="1058545" cy="369570"/>
          </a:xfrm>
          <a:custGeom>
            <a:avLst/>
            <a:gdLst/>
            <a:ahLst/>
            <a:cxnLst/>
            <a:rect l="l" t="t" r="r" b="b"/>
            <a:pathLst>
              <a:path w="1058545" h="369569">
                <a:moveTo>
                  <a:pt x="1058303" y="0"/>
                </a:moveTo>
                <a:lnTo>
                  <a:pt x="0" y="0"/>
                </a:lnTo>
                <a:lnTo>
                  <a:pt x="0" y="369328"/>
                </a:lnTo>
                <a:lnTo>
                  <a:pt x="1058303" y="369328"/>
                </a:lnTo>
                <a:lnTo>
                  <a:pt x="1058303" y="0"/>
                </a:lnTo>
                <a:close/>
              </a:path>
            </a:pathLst>
          </a:custGeom>
          <a:solidFill>
            <a:srgbClr val="094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F6C753-FF46-70AF-28DD-D479019C01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A38EC7-038D-756E-2FC1-28204406BB5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464820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Launch</a:t>
            </a:r>
            <a:r>
              <a:rPr dirty="0"/>
              <a:t> </a:t>
            </a:r>
            <a:r>
              <a:rPr spc="-5" dirty="0"/>
              <a:t>Site</a:t>
            </a:r>
            <a:r>
              <a:rPr spc="-25" dirty="0"/>
              <a:t> </a:t>
            </a:r>
            <a:r>
              <a:rPr spc="-5" dirty="0"/>
              <a:t>Locations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46550" y="1420177"/>
            <a:ext cx="6931025" cy="4605655"/>
            <a:chOff x="4146550" y="1420177"/>
            <a:chExt cx="6931025" cy="46056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1870" y="1420177"/>
              <a:ext cx="6775450" cy="46054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75125" y="2374900"/>
              <a:ext cx="6810375" cy="1807845"/>
            </a:xfrm>
            <a:custGeom>
              <a:avLst/>
              <a:gdLst/>
              <a:ahLst/>
              <a:cxnLst/>
              <a:rect l="l" t="t" r="r" b="b"/>
              <a:pathLst>
                <a:path w="6810375" h="1807845">
                  <a:moveTo>
                    <a:pt x="0" y="260350"/>
                  </a:moveTo>
                  <a:lnTo>
                    <a:pt x="3864" y="218125"/>
                  </a:lnTo>
                  <a:lnTo>
                    <a:pt x="15054" y="178068"/>
                  </a:lnTo>
                  <a:lnTo>
                    <a:pt x="32959" y="140714"/>
                  </a:lnTo>
                  <a:lnTo>
                    <a:pt x="56973" y="106600"/>
                  </a:lnTo>
                  <a:lnTo>
                    <a:pt x="86487" y="76263"/>
                  </a:lnTo>
                  <a:lnTo>
                    <a:pt x="120892" y="50239"/>
                  </a:lnTo>
                  <a:lnTo>
                    <a:pt x="159582" y="29064"/>
                  </a:lnTo>
                  <a:lnTo>
                    <a:pt x="201948" y="13275"/>
                  </a:lnTo>
                  <a:lnTo>
                    <a:pt x="247381" y="3408"/>
                  </a:lnTo>
                  <a:lnTo>
                    <a:pt x="295275" y="0"/>
                  </a:lnTo>
                  <a:lnTo>
                    <a:pt x="343202" y="3408"/>
                  </a:lnTo>
                  <a:lnTo>
                    <a:pt x="388663" y="13275"/>
                  </a:lnTo>
                  <a:lnTo>
                    <a:pt x="431050" y="29064"/>
                  </a:lnTo>
                  <a:lnTo>
                    <a:pt x="469756" y="50239"/>
                  </a:lnTo>
                  <a:lnTo>
                    <a:pt x="504174" y="76263"/>
                  </a:lnTo>
                  <a:lnTo>
                    <a:pt x="533695" y="106600"/>
                  </a:lnTo>
                  <a:lnTo>
                    <a:pt x="557714" y="140714"/>
                  </a:lnTo>
                  <a:lnTo>
                    <a:pt x="575621" y="178068"/>
                  </a:lnTo>
                  <a:lnTo>
                    <a:pt x="586812" y="218125"/>
                  </a:lnTo>
                  <a:lnTo>
                    <a:pt x="590676" y="260350"/>
                  </a:lnTo>
                  <a:lnTo>
                    <a:pt x="586812" y="302574"/>
                  </a:lnTo>
                  <a:lnTo>
                    <a:pt x="575621" y="342631"/>
                  </a:lnTo>
                  <a:lnTo>
                    <a:pt x="557714" y="379985"/>
                  </a:lnTo>
                  <a:lnTo>
                    <a:pt x="533695" y="414099"/>
                  </a:lnTo>
                  <a:lnTo>
                    <a:pt x="504174" y="444436"/>
                  </a:lnTo>
                  <a:lnTo>
                    <a:pt x="469756" y="470460"/>
                  </a:lnTo>
                  <a:lnTo>
                    <a:pt x="431050" y="491635"/>
                  </a:lnTo>
                  <a:lnTo>
                    <a:pt x="388663" y="507424"/>
                  </a:lnTo>
                  <a:lnTo>
                    <a:pt x="343202" y="517291"/>
                  </a:lnTo>
                  <a:lnTo>
                    <a:pt x="295275" y="520700"/>
                  </a:lnTo>
                  <a:lnTo>
                    <a:pt x="247381" y="517291"/>
                  </a:lnTo>
                  <a:lnTo>
                    <a:pt x="201948" y="507424"/>
                  </a:lnTo>
                  <a:lnTo>
                    <a:pt x="159582" y="491635"/>
                  </a:lnTo>
                  <a:lnTo>
                    <a:pt x="120892" y="470460"/>
                  </a:lnTo>
                  <a:lnTo>
                    <a:pt x="86487" y="444436"/>
                  </a:lnTo>
                  <a:lnTo>
                    <a:pt x="56973" y="414099"/>
                  </a:lnTo>
                  <a:lnTo>
                    <a:pt x="32959" y="379985"/>
                  </a:lnTo>
                  <a:lnTo>
                    <a:pt x="15054" y="342631"/>
                  </a:lnTo>
                  <a:lnTo>
                    <a:pt x="3864" y="302574"/>
                  </a:lnTo>
                  <a:lnTo>
                    <a:pt x="0" y="260350"/>
                  </a:lnTo>
                  <a:close/>
                </a:path>
                <a:path w="6810375" h="1807845">
                  <a:moveTo>
                    <a:pt x="6264275" y="1502410"/>
                  </a:moveTo>
                  <a:lnTo>
                    <a:pt x="6267850" y="1452874"/>
                  </a:lnTo>
                  <a:lnTo>
                    <a:pt x="6278200" y="1405880"/>
                  </a:lnTo>
                  <a:lnTo>
                    <a:pt x="6294762" y="1362058"/>
                  </a:lnTo>
                  <a:lnTo>
                    <a:pt x="6316972" y="1322037"/>
                  </a:lnTo>
                  <a:lnTo>
                    <a:pt x="6344269" y="1286446"/>
                  </a:lnTo>
                  <a:lnTo>
                    <a:pt x="6376087" y="1255915"/>
                  </a:lnTo>
                  <a:lnTo>
                    <a:pt x="6411865" y="1231072"/>
                  </a:lnTo>
                  <a:lnTo>
                    <a:pt x="6451040" y="1212549"/>
                  </a:lnTo>
                  <a:lnTo>
                    <a:pt x="6493047" y="1200973"/>
                  </a:lnTo>
                  <a:lnTo>
                    <a:pt x="6537325" y="1196975"/>
                  </a:lnTo>
                  <a:lnTo>
                    <a:pt x="6581602" y="1200973"/>
                  </a:lnTo>
                  <a:lnTo>
                    <a:pt x="6623609" y="1212549"/>
                  </a:lnTo>
                  <a:lnTo>
                    <a:pt x="6662784" y="1231072"/>
                  </a:lnTo>
                  <a:lnTo>
                    <a:pt x="6698562" y="1255915"/>
                  </a:lnTo>
                  <a:lnTo>
                    <a:pt x="6730380" y="1286446"/>
                  </a:lnTo>
                  <a:lnTo>
                    <a:pt x="6757677" y="1322037"/>
                  </a:lnTo>
                  <a:lnTo>
                    <a:pt x="6779887" y="1362058"/>
                  </a:lnTo>
                  <a:lnTo>
                    <a:pt x="6796449" y="1405880"/>
                  </a:lnTo>
                  <a:lnTo>
                    <a:pt x="6806799" y="1452874"/>
                  </a:lnTo>
                  <a:lnTo>
                    <a:pt x="6810375" y="1502410"/>
                  </a:lnTo>
                  <a:lnTo>
                    <a:pt x="6806799" y="1551942"/>
                  </a:lnTo>
                  <a:lnTo>
                    <a:pt x="6796449" y="1598925"/>
                  </a:lnTo>
                  <a:lnTo>
                    <a:pt x="6779887" y="1642733"/>
                  </a:lnTo>
                  <a:lnTo>
                    <a:pt x="6757677" y="1682737"/>
                  </a:lnTo>
                  <a:lnTo>
                    <a:pt x="6730380" y="1718310"/>
                  </a:lnTo>
                  <a:lnTo>
                    <a:pt x="6698562" y="1748822"/>
                  </a:lnTo>
                  <a:lnTo>
                    <a:pt x="6662784" y="1773647"/>
                  </a:lnTo>
                  <a:lnTo>
                    <a:pt x="6623609" y="1792156"/>
                  </a:lnTo>
                  <a:lnTo>
                    <a:pt x="6581602" y="1803723"/>
                  </a:lnTo>
                  <a:lnTo>
                    <a:pt x="6537325" y="1807718"/>
                  </a:lnTo>
                  <a:lnTo>
                    <a:pt x="6493047" y="1803723"/>
                  </a:lnTo>
                  <a:lnTo>
                    <a:pt x="6451040" y="1792156"/>
                  </a:lnTo>
                  <a:lnTo>
                    <a:pt x="6411865" y="1773647"/>
                  </a:lnTo>
                  <a:lnTo>
                    <a:pt x="6376087" y="1748822"/>
                  </a:lnTo>
                  <a:lnTo>
                    <a:pt x="6344269" y="1718310"/>
                  </a:lnTo>
                  <a:lnTo>
                    <a:pt x="6316972" y="1682737"/>
                  </a:lnTo>
                  <a:lnTo>
                    <a:pt x="6294762" y="1642733"/>
                  </a:lnTo>
                  <a:lnTo>
                    <a:pt x="6278200" y="1598925"/>
                  </a:lnTo>
                  <a:lnTo>
                    <a:pt x="6267850" y="1551942"/>
                  </a:lnTo>
                  <a:lnTo>
                    <a:pt x="6264275" y="150241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8969" y="1485138"/>
            <a:ext cx="2965450" cy="26523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can see that </a:t>
            </a:r>
            <a:r>
              <a:rPr sz="2000" dirty="0">
                <a:latin typeface="Calibri"/>
                <a:cs typeface="Calibri"/>
              </a:rPr>
              <a:t>all launch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very</a:t>
            </a:r>
            <a:r>
              <a:rPr sz="2000" spc="-5" dirty="0">
                <a:latin typeface="Calibri"/>
                <a:cs typeface="Calibri"/>
              </a:rPr>
              <a:t> close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proximity 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coast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also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couple </a:t>
            </a:r>
            <a:r>
              <a:rPr sz="2000" dirty="0">
                <a:latin typeface="Calibri"/>
                <a:cs typeface="Calibri"/>
              </a:rPr>
              <a:t> thousand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kilometers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away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equator </a:t>
            </a:r>
            <a:r>
              <a:rPr sz="2000" spc="-5" dirty="0">
                <a:latin typeface="Calibri"/>
                <a:cs typeface="Calibri"/>
              </a:rPr>
              <a:t>line.</a:t>
            </a:r>
            <a:endParaRPr sz="2000">
              <a:latin typeface="Calibri"/>
              <a:cs typeface="Calibri"/>
            </a:endParaRPr>
          </a:p>
          <a:p>
            <a:pPr marL="241300" marR="21590" indent="-2286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It is </a:t>
            </a:r>
            <a:r>
              <a:rPr sz="2000" spc="-10" dirty="0">
                <a:latin typeface="Calibri"/>
                <a:cs typeface="Calibri"/>
              </a:rPr>
              <a:t>interesting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see that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</a:t>
            </a:r>
            <a:r>
              <a:rPr sz="2000" spc="-10" dirty="0">
                <a:latin typeface="Calibri"/>
                <a:cs typeface="Calibri"/>
              </a:rPr>
              <a:t> sites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concentrated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near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Miami.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006B404-C7BA-B9E8-A7F6-0B37A667E9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D68CAF9-0A21-54FB-09DB-FF96D01DE1E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720661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Success</a:t>
            </a:r>
            <a:r>
              <a:rPr spc="5" dirty="0"/>
              <a:t> </a:t>
            </a:r>
            <a:r>
              <a:rPr spc="-5" dirty="0"/>
              <a:t>Rate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Rocket</a:t>
            </a:r>
            <a:r>
              <a:rPr spc="5" dirty="0"/>
              <a:t> </a:t>
            </a:r>
            <a:r>
              <a:rPr spc="-5" dirty="0"/>
              <a:t>Launches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1734" y="1341818"/>
            <a:ext cx="7563866" cy="45440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8969" y="1567383"/>
            <a:ext cx="252031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successful launches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 represented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green </a:t>
            </a:r>
            <a:r>
              <a:rPr sz="1800" spc="-15" dirty="0">
                <a:latin typeface="Calibri"/>
                <a:cs typeface="Calibri"/>
              </a:rPr>
              <a:t>marker </a:t>
            </a:r>
            <a:r>
              <a:rPr sz="1800" spc="-5" dirty="0">
                <a:latin typeface="Calibri"/>
                <a:cs typeface="Calibri"/>
              </a:rPr>
              <a:t>while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marker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failed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rocket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113664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appears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KSC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LC-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39A </a:t>
            </a:r>
            <a:r>
              <a:rPr sz="1800" spc="-5" dirty="0">
                <a:latin typeface="Calibri"/>
                <a:cs typeface="Calibri"/>
              </a:rPr>
              <a:t>had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highest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rocket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launches </a:t>
            </a:r>
            <a:r>
              <a:rPr sz="1800" spc="-10" dirty="0">
                <a:latin typeface="Calibri"/>
                <a:cs typeface="Calibri"/>
              </a:rPr>
              <a:t>compared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 launch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sites.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02329" y="3422650"/>
            <a:ext cx="2478405" cy="266700"/>
          </a:xfrm>
          <a:custGeom>
            <a:avLst/>
            <a:gdLst/>
            <a:ahLst/>
            <a:cxnLst/>
            <a:rect l="l" t="t" r="r" b="b"/>
            <a:pathLst>
              <a:path w="2478404" h="266700">
                <a:moveTo>
                  <a:pt x="2368388" y="202751"/>
                </a:moveTo>
                <a:lnTo>
                  <a:pt x="2313051" y="230124"/>
                </a:lnTo>
                <a:lnTo>
                  <a:pt x="2307076" y="234701"/>
                </a:lnTo>
                <a:lnTo>
                  <a:pt x="2303446" y="241030"/>
                </a:lnTo>
                <a:lnTo>
                  <a:pt x="2302460" y="248286"/>
                </a:lnTo>
                <a:lnTo>
                  <a:pt x="2304415" y="255650"/>
                </a:lnTo>
                <a:lnTo>
                  <a:pt x="2309064" y="261608"/>
                </a:lnTo>
                <a:lnTo>
                  <a:pt x="2315416" y="265207"/>
                </a:lnTo>
                <a:lnTo>
                  <a:pt x="2322649" y="266188"/>
                </a:lnTo>
                <a:lnTo>
                  <a:pt x="2329942" y="264287"/>
                </a:lnTo>
                <a:lnTo>
                  <a:pt x="2444703" y="207644"/>
                </a:lnTo>
                <a:lnTo>
                  <a:pt x="2438781" y="207644"/>
                </a:lnTo>
                <a:lnTo>
                  <a:pt x="2368388" y="202751"/>
                </a:lnTo>
                <a:close/>
              </a:path>
              <a:path w="2478404" h="266700">
                <a:moveTo>
                  <a:pt x="2402357" y="185949"/>
                </a:moveTo>
                <a:lnTo>
                  <a:pt x="2368388" y="202751"/>
                </a:lnTo>
                <a:lnTo>
                  <a:pt x="2438781" y="207644"/>
                </a:lnTo>
                <a:lnTo>
                  <a:pt x="2439012" y="204343"/>
                </a:lnTo>
                <a:lnTo>
                  <a:pt x="2429383" y="204343"/>
                </a:lnTo>
                <a:lnTo>
                  <a:pt x="2402357" y="185949"/>
                </a:lnTo>
                <a:close/>
              </a:path>
              <a:path w="2478404" h="266700">
                <a:moveTo>
                  <a:pt x="2327179" y="95424"/>
                </a:moveTo>
                <a:lnTo>
                  <a:pt x="2320389" y="98121"/>
                </a:lnTo>
                <a:lnTo>
                  <a:pt x="2314956" y="103377"/>
                </a:lnTo>
                <a:lnTo>
                  <a:pt x="2312052" y="110382"/>
                </a:lnTo>
                <a:lnTo>
                  <a:pt x="2312019" y="117697"/>
                </a:lnTo>
                <a:lnTo>
                  <a:pt x="2314723" y="124487"/>
                </a:lnTo>
                <a:lnTo>
                  <a:pt x="2320036" y="129921"/>
                </a:lnTo>
                <a:lnTo>
                  <a:pt x="2371066" y="164652"/>
                </a:lnTo>
                <a:lnTo>
                  <a:pt x="2441448" y="169545"/>
                </a:lnTo>
                <a:lnTo>
                  <a:pt x="2438781" y="207644"/>
                </a:lnTo>
                <a:lnTo>
                  <a:pt x="2444703" y="207644"/>
                </a:lnTo>
                <a:lnTo>
                  <a:pt x="2477897" y="191262"/>
                </a:lnTo>
                <a:lnTo>
                  <a:pt x="2341499" y="98425"/>
                </a:lnTo>
                <a:lnTo>
                  <a:pt x="2334494" y="95466"/>
                </a:lnTo>
                <a:lnTo>
                  <a:pt x="2327179" y="95424"/>
                </a:lnTo>
                <a:close/>
              </a:path>
              <a:path w="2478404" h="266700">
                <a:moveTo>
                  <a:pt x="2431669" y="171450"/>
                </a:moveTo>
                <a:lnTo>
                  <a:pt x="2402357" y="185949"/>
                </a:lnTo>
                <a:lnTo>
                  <a:pt x="2429383" y="204343"/>
                </a:lnTo>
                <a:lnTo>
                  <a:pt x="2431669" y="171450"/>
                </a:lnTo>
                <a:close/>
              </a:path>
              <a:path w="2478404" h="266700">
                <a:moveTo>
                  <a:pt x="2441314" y="171450"/>
                </a:moveTo>
                <a:lnTo>
                  <a:pt x="2431669" y="171450"/>
                </a:lnTo>
                <a:lnTo>
                  <a:pt x="2429383" y="204343"/>
                </a:lnTo>
                <a:lnTo>
                  <a:pt x="2439012" y="204343"/>
                </a:lnTo>
                <a:lnTo>
                  <a:pt x="2441314" y="171450"/>
                </a:lnTo>
                <a:close/>
              </a:path>
              <a:path w="2478404" h="266700">
                <a:moveTo>
                  <a:pt x="2540" y="0"/>
                </a:moveTo>
                <a:lnTo>
                  <a:pt x="0" y="38100"/>
                </a:lnTo>
                <a:lnTo>
                  <a:pt x="2368388" y="202751"/>
                </a:lnTo>
                <a:lnTo>
                  <a:pt x="2402357" y="185949"/>
                </a:lnTo>
                <a:lnTo>
                  <a:pt x="2371066" y="164652"/>
                </a:lnTo>
                <a:lnTo>
                  <a:pt x="2540" y="0"/>
                </a:lnTo>
                <a:close/>
              </a:path>
              <a:path w="2478404" h="266700">
                <a:moveTo>
                  <a:pt x="2371066" y="164652"/>
                </a:moveTo>
                <a:lnTo>
                  <a:pt x="2402357" y="185949"/>
                </a:lnTo>
                <a:lnTo>
                  <a:pt x="2431669" y="171450"/>
                </a:lnTo>
                <a:lnTo>
                  <a:pt x="2441314" y="171450"/>
                </a:lnTo>
                <a:lnTo>
                  <a:pt x="2441448" y="169545"/>
                </a:lnTo>
                <a:lnTo>
                  <a:pt x="2371066" y="16465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4BCD173-06B8-0346-FD4E-9291E368BD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E817634-1A7E-1348-1DCC-07DD3FAC115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969" y="1663064"/>
            <a:ext cx="2889885" cy="364934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1300" marR="19050" indent="-228600">
              <a:lnSpc>
                <a:spcPct val="80000"/>
              </a:lnSpc>
              <a:spcBef>
                <a:spcPts val="5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libri"/>
                <a:cs typeface="Calibri"/>
              </a:rPr>
              <a:t>It </a:t>
            </a:r>
            <a:r>
              <a:rPr sz="1700" spc="-5" dirty="0">
                <a:latin typeface="Calibri"/>
                <a:cs typeface="Calibri"/>
              </a:rPr>
              <a:t>appears that </a:t>
            </a:r>
            <a:r>
              <a:rPr sz="1700" dirty="0">
                <a:latin typeface="Calibri"/>
                <a:cs typeface="Calibri"/>
              </a:rPr>
              <a:t>launch </a:t>
            </a:r>
            <a:r>
              <a:rPr sz="1700" spc="-5" dirty="0">
                <a:latin typeface="Calibri"/>
                <a:cs typeface="Calibri"/>
              </a:rPr>
              <a:t>sites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are usually set up </a:t>
            </a:r>
            <a:r>
              <a:rPr sz="1700" spc="-10" dirty="0">
                <a:latin typeface="Calibri"/>
                <a:cs typeface="Calibri"/>
              </a:rPr>
              <a:t>at </a:t>
            </a:r>
            <a:r>
              <a:rPr sz="1700" spc="-5" dirty="0">
                <a:latin typeface="Calibri"/>
                <a:cs typeface="Calibri"/>
              </a:rPr>
              <a:t>least </a:t>
            </a:r>
            <a:r>
              <a:rPr sz="1700" dirty="0">
                <a:latin typeface="Calibri"/>
                <a:cs typeface="Calibri"/>
              </a:rPr>
              <a:t>18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km </a:t>
            </a:r>
            <a:r>
              <a:rPr sz="1700" spc="-20" dirty="0">
                <a:latin typeface="Calibri"/>
                <a:cs typeface="Calibri"/>
              </a:rPr>
              <a:t>away </a:t>
            </a:r>
            <a:r>
              <a:rPr sz="1700" spc="-10" dirty="0">
                <a:latin typeface="Calibri"/>
                <a:cs typeface="Calibri"/>
              </a:rPr>
              <a:t>from </a:t>
            </a:r>
            <a:r>
              <a:rPr sz="1700" dirty="0">
                <a:latin typeface="Calibri"/>
                <a:cs typeface="Calibri"/>
              </a:rPr>
              <a:t>cities. </a:t>
            </a:r>
            <a:r>
              <a:rPr sz="1700" spc="-5" dirty="0">
                <a:latin typeface="Calibri"/>
                <a:cs typeface="Calibri"/>
              </a:rPr>
              <a:t>This </a:t>
            </a:r>
            <a:r>
              <a:rPr sz="1700" spc="-15" dirty="0">
                <a:latin typeface="Calibri"/>
                <a:cs typeface="Calibri"/>
              </a:rPr>
              <a:t>may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 because of the </a:t>
            </a:r>
            <a:r>
              <a:rPr sz="1700" spc="-5" dirty="0">
                <a:latin typeface="Calibri"/>
                <a:cs typeface="Calibri"/>
              </a:rPr>
              <a:t>desire to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prevent any </a:t>
            </a:r>
            <a:r>
              <a:rPr sz="1700" spc="-5" dirty="0">
                <a:latin typeface="Calibri"/>
                <a:cs typeface="Calibri"/>
              </a:rPr>
              <a:t>crashes near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populated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areas.</a:t>
            </a:r>
            <a:endParaRPr sz="17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libri"/>
                <a:cs typeface="Calibri"/>
              </a:rPr>
              <a:t>It is also </a:t>
            </a:r>
            <a:r>
              <a:rPr sz="1700" spc="-5" dirty="0">
                <a:latin typeface="Calibri"/>
                <a:cs typeface="Calibri"/>
              </a:rPr>
              <a:t>apparent that </a:t>
            </a:r>
            <a:r>
              <a:rPr sz="1700" dirty="0">
                <a:latin typeface="Calibri"/>
                <a:cs typeface="Calibri"/>
              </a:rPr>
              <a:t>launch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sites are </a:t>
            </a:r>
            <a:r>
              <a:rPr sz="1700" dirty="0">
                <a:latin typeface="Calibri"/>
                <a:cs typeface="Calibri"/>
              </a:rPr>
              <a:t>in very close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proximity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spc="-15" dirty="0">
                <a:latin typeface="Calibri"/>
                <a:cs typeface="Calibri"/>
              </a:rPr>
              <a:t>railways </a:t>
            </a:r>
            <a:r>
              <a:rPr sz="1700" spc="-5" dirty="0">
                <a:latin typeface="Calibri"/>
                <a:cs typeface="Calibri"/>
              </a:rPr>
              <a:t>and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highways. Perhaps, </a:t>
            </a:r>
            <a:r>
              <a:rPr sz="1700" dirty="0">
                <a:latin typeface="Calibri"/>
                <a:cs typeface="Calibri"/>
              </a:rPr>
              <a:t>due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necessary </a:t>
            </a:r>
            <a:r>
              <a:rPr sz="1700" spc="-5" dirty="0">
                <a:latin typeface="Calibri"/>
                <a:cs typeface="Calibri"/>
              </a:rPr>
              <a:t>transportation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requirements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for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rocket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parts.</a:t>
            </a:r>
            <a:endParaRPr sz="1700">
              <a:latin typeface="Calibri"/>
              <a:cs typeface="Calibri"/>
            </a:endParaRPr>
          </a:p>
          <a:p>
            <a:pPr marL="241300" marR="126364" indent="-228600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spc="-5" dirty="0">
                <a:latin typeface="Calibri"/>
                <a:cs typeface="Calibri"/>
              </a:rPr>
              <a:t>The sites are </a:t>
            </a:r>
            <a:r>
              <a:rPr sz="1700" dirty="0">
                <a:latin typeface="Calibri"/>
                <a:cs typeface="Calibri"/>
              </a:rPr>
              <a:t>close the </a:t>
            </a:r>
            <a:r>
              <a:rPr sz="1700" spc="-10" dirty="0">
                <a:latin typeface="Calibri"/>
                <a:cs typeface="Calibri"/>
              </a:rPr>
              <a:t>coast 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line. </a:t>
            </a:r>
            <a:r>
              <a:rPr sz="1700" spc="-5" dirty="0">
                <a:latin typeface="Calibri"/>
                <a:cs typeface="Calibri"/>
              </a:rPr>
              <a:t>This </a:t>
            </a:r>
            <a:r>
              <a:rPr sz="1700" dirty="0">
                <a:latin typeface="Calibri"/>
                <a:cs typeface="Calibri"/>
              </a:rPr>
              <a:t>is evident with the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many </a:t>
            </a:r>
            <a:r>
              <a:rPr sz="1700" spc="-20" dirty="0">
                <a:latin typeface="Calibri"/>
                <a:cs typeface="Calibri"/>
              </a:rPr>
              <a:t>rocket </a:t>
            </a:r>
            <a:r>
              <a:rPr sz="1700" spc="-5" dirty="0">
                <a:latin typeface="Calibri"/>
                <a:cs typeface="Calibri"/>
              </a:rPr>
              <a:t>landing </a:t>
            </a:r>
            <a:r>
              <a:rPr sz="1700" spc="-10" dirty="0">
                <a:latin typeface="Calibri"/>
                <a:cs typeface="Calibri"/>
              </a:rPr>
              <a:t>tests </a:t>
            </a:r>
            <a:r>
              <a:rPr sz="1700" spc="-5" dirty="0">
                <a:latin typeface="Calibri"/>
                <a:cs typeface="Calibri"/>
              </a:rPr>
              <a:t>on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water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bodies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like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ocean.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504317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Surrounding</a:t>
            </a:r>
            <a:r>
              <a:rPr spc="10" dirty="0"/>
              <a:t> </a:t>
            </a:r>
            <a:r>
              <a:rPr spc="-5" dirty="0"/>
              <a:t>Landmarks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2300" y="1721523"/>
            <a:ext cx="6546215" cy="4396613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079713F-5EE0-C01E-CE1C-C0C07BF641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0A68B28-BB0D-350E-18CC-B7A74162036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97966" y="2529700"/>
            <a:ext cx="1058545" cy="369570"/>
          </a:xfrm>
          <a:custGeom>
            <a:avLst/>
            <a:gdLst/>
            <a:ahLst/>
            <a:cxnLst/>
            <a:rect l="l" t="t" r="r" b="b"/>
            <a:pathLst>
              <a:path w="1058545" h="369569">
                <a:moveTo>
                  <a:pt x="1058303" y="0"/>
                </a:moveTo>
                <a:lnTo>
                  <a:pt x="0" y="0"/>
                </a:lnTo>
                <a:lnTo>
                  <a:pt x="0" y="369328"/>
                </a:lnTo>
                <a:lnTo>
                  <a:pt x="1058303" y="369328"/>
                </a:lnTo>
                <a:lnTo>
                  <a:pt x="1058303" y="0"/>
                </a:lnTo>
                <a:close/>
              </a:path>
            </a:pathLst>
          </a:custGeom>
          <a:solidFill>
            <a:srgbClr val="094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549F63-F556-62E3-A248-B4496AA306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7DF6357-F27C-17CB-BF85-EB7106DE35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998613" y="5151242"/>
            <a:ext cx="9767570" cy="82105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7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KSC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LC-39A</a:t>
            </a:r>
            <a:r>
              <a:rPr sz="1800" spc="-8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has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largest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launches</a:t>
            </a:r>
            <a:r>
              <a:rPr sz="18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as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well</a:t>
            </a:r>
            <a:r>
              <a:rPr sz="1800" spc="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highest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18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rate.</a:t>
            </a:r>
            <a:endParaRPr sz="18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969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investigation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may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be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needed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determine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why</a:t>
            </a:r>
            <a:r>
              <a:rPr sz="1800" spc="5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KSC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LC-39A</a:t>
            </a:r>
            <a:r>
              <a:rPr sz="1800" spc="-9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preferred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8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site.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603567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Successful</a:t>
            </a:r>
            <a:r>
              <a:rPr spc="5" dirty="0"/>
              <a:t> </a:t>
            </a:r>
            <a:r>
              <a:rPr spc="-5" dirty="0"/>
              <a:t>Launches</a:t>
            </a:r>
            <a:r>
              <a:rPr spc="30" dirty="0"/>
              <a:t> </a:t>
            </a:r>
            <a:r>
              <a:rPr spc="-5" dirty="0"/>
              <a:t>by</a:t>
            </a:r>
            <a:r>
              <a:rPr spc="-10" dirty="0"/>
              <a:t> </a:t>
            </a:r>
            <a:r>
              <a:rPr spc="-5" dirty="0"/>
              <a:t>Site</a:t>
            </a: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613" y="1440433"/>
            <a:ext cx="10058400" cy="3385820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813F6CB-C3DC-ED87-BFFB-987F7B7BA5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FFF28864-D486-F2F8-FC4B-5512A0F4A7F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087F9-F0E4-8B9B-A850-7E468FC5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662" y="1458341"/>
            <a:ext cx="10742537" cy="455509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800" b="1" u="sng" spc="-15" dirty="0">
                <a:solidFill>
                  <a:srgbClr val="292929"/>
                </a:solidFill>
                <a:latin typeface="Arial"/>
                <a:cs typeface="Arial"/>
              </a:rPr>
              <a:t>Value :</a:t>
            </a:r>
            <a:endParaRPr lang="en-US" sz="1800" u="sng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800" dirty="0">
              <a:latin typeface="Arial"/>
              <a:cs typeface="Arial"/>
            </a:endParaRPr>
          </a:p>
          <a:p>
            <a:pPr marL="12700" marR="22860">
              <a:lnSpc>
                <a:spcPct val="100000"/>
              </a:lnSpc>
            </a:pP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predictive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models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enabled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company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determine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success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of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rocket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landing.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This </a:t>
            </a:r>
            <a:r>
              <a:rPr lang="en-US" sz="1700" spc="-10" dirty="0">
                <a:solidFill>
                  <a:srgbClr val="292929"/>
                </a:solidFill>
                <a:latin typeface="Arial MT"/>
                <a:cs typeface="Arial MT"/>
              </a:rPr>
              <a:t>was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especially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important </a:t>
            </a:r>
            <a:r>
              <a:rPr lang="en-US" sz="1700" spc="5" dirty="0">
                <a:solidFill>
                  <a:srgbClr val="292929"/>
                </a:solidFill>
                <a:latin typeface="Arial MT"/>
                <a:cs typeface="Arial MT"/>
              </a:rPr>
              <a:t>because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failed landing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could result in a</a:t>
            </a:r>
            <a:r>
              <a:rPr lang="en-US" sz="17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loss</a:t>
            </a:r>
            <a:r>
              <a:rPr lang="en-US" sz="17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tens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lang="en-US" sz="17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millions</a:t>
            </a:r>
            <a:r>
              <a:rPr lang="en-US" sz="17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 dollars.</a:t>
            </a:r>
            <a:r>
              <a:rPr lang="en-US" sz="17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Furthermore,</a:t>
            </a:r>
            <a:r>
              <a:rPr lang="en-US" sz="17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it</a:t>
            </a:r>
            <a:r>
              <a:rPr lang="en-US" sz="17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enabled the</a:t>
            </a:r>
            <a:r>
              <a:rPr lang="en-US" sz="17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company</a:t>
            </a:r>
            <a:r>
              <a:rPr lang="en-US" sz="17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lang="en-US" sz="17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determine</a:t>
            </a:r>
            <a:r>
              <a:rPr lang="en-US" sz="17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costs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 and</a:t>
            </a:r>
            <a:r>
              <a:rPr lang="en-US" sz="17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make</a:t>
            </a:r>
            <a:r>
              <a:rPr lang="en-US" sz="17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more</a:t>
            </a:r>
            <a:r>
              <a:rPr lang="en-US" sz="17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attractive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offers</a:t>
            </a:r>
            <a:r>
              <a:rPr lang="en-US" sz="1700" spc="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than</a:t>
            </a:r>
            <a:r>
              <a:rPr lang="en-US" sz="17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SpaceX.</a:t>
            </a:r>
            <a:endParaRPr lang="en-US"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lang="en-US" sz="1800" b="1" u="sng" dirty="0">
              <a:solidFill>
                <a:srgbClr val="29292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800" b="1" u="sng" dirty="0">
                <a:solidFill>
                  <a:srgbClr val="292929"/>
                </a:solidFill>
                <a:latin typeface="Arial"/>
                <a:cs typeface="Arial"/>
              </a:rPr>
              <a:t>Final</a:t>
            </a:r>
            <a:r>
              <a:rPr lang="en-US" sz="1800" b="1" u="sng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lang="en-US" sz="1800" b="1" u="sng" spc="-5" dirty="0">
                <a:solidFill>
                  <a:srgbClr val="292929"/>
                </a:solidFill>
                <a:latin typeface="Arial"/>
                <a:cs typeface="Arial"/>
              </a:rPr>
              <a:t>Thoughts</a:t>
            </a:r>
            <a:r>
              <a:rPr lang="en-US" sz="1800" b="1" u="sng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lang="en-US" sz="1800" b="1" u="sng" spc="-5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lang="en-US" sz="1800" b="1" u="sng" dirty="0">
                <a:solidFill>
                  <a:srgbClr val="292929"/>
                </a:solidFill>
                <a:latin typeface="Arial"/>
                <a:cs typeface="Arial"/>
              </a:rPr>
              <a:t>Next</a:t>
            </a:r>
            <a:r>
              <a:rPr lang="en-US" sz="1800" b="1" u="sng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lang="en-US" sz="1800" b="1" u="sng" spc="-5" dirty="0">
                <a:solidFill>
                  <a:srgbClr val="292929"/>
                </a:solidFill>
                <a:latin typeface="Arial"/>
                <a:cs typeface="Arial"/>
              </a:rPr>
              <a:t>Steps :</a:t>
            </a:r>
            <a:endParaRPr lang="en-US" sz="1800" u="sng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800" dirty="0">
              <a:latin typeface="Arial"/>
              <a:cs typeface="Arial"/>
            </a:endParaRPr>
          </a:p>
          <a:p>
            <a:pPr marL="12700" marR="71120">
              <a:lnSpc>
                <a:spcPct val="100000"/>
              </a:lnSpc>
            </a:pP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Powerful Analytics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and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Machine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Learning</a:t>
            </a:r>
            <a:r>
              <a:rPr lang="en-US" sz="17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tools not only increase our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competitiveness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– but they can also increase customer confidence in our offerings.</a:t>
            </a:r>
            <a:r>
              <a:rPr lang="en-US" sz="17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10" dirty="0">
                <a:solidFill>
                  <a:srgbClr val="292929"/>
                </a:solidFill>
                <a:latin typeface="Arial MT"/>
                <a:cs typeface="Arial MT"/>
              </a:rPr>
              <a:t>With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attention</a:t>
            </a:r>
            <a:r>
              <a:rPr lang="en-US" sz="17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lang="en-US" sz="17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these</a:t>
            </a:r>
            <a:r>
              <a:rPr lang="en-US" sz="17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offerings,</a:t>
            </a:r>
            <a:r>
              <a:rPr lang="en-US" sz="1700" spc="-10" dirty="0">
                <a:solidFill>
                  <a:srgbClr val="292929"/>
                </a:solidFill>
                <a:latin typeface="Arial MT"/>
                <a:cs typeface="Arial MT"/>
              </a:rPr>
              <a:t> we</a:t>
            </a:r>
            <a:r>
              <a:rPr lang="en-US" sz="17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expect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 to</a:t>
            </a:r>
            <a:r>
              <a:rPr lang="en-US" sz="17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break</a:t>
            </a:r>
            <a:r>
              <a:rPr lang="en-US" sz="17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into</a:t>
            </a:r>
            <a:r>
              <a:rPr lang="en-US" sz="17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 market</a:t>
            </a:r>
            <a:r>
              <a:rPr lang="en-US" sz="17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projected</a:t>
            </a:r>
            <a:r>
              <a:rPr lang="en-US" sz="17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lang="en-US" sz="17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reach</a:t>
            </a:r>
            <a:r>
              <a:rPr lang="en-US" sz="17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USD</a:t>
            </a:r>
            <a:r>
              <a:rPr lang="en-US" sz="17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26.16</a:t>
            </a:r>
            <a:r>
              <a:rPr lang="en-US" sz="17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billion</a:t>
            </a:r>
            <a:r>
              <a:rPr lang="en-US" sz="17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lang="en-US" sz="17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2027.</a:t>
            </a:r>
            <a:r>
              <a:rPr lang="en-US" sz="17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</a:p>
          <a:p>
            <a:pPr marL="12700" marR="71120">
              <a:lnSpc>
                <a:spcPct val="100000"/>
              </a:lnSpc>
            </a:pPr>
            <a:endParaRPr lang="en-US" sz="1700" spc="-10" dirty="0">
              <a:solidFill>
                <a:srgbClr val="292929"/>
              </a:solidFill>
              <a:latin typeface="Arial MT"/>
              <a:cs typeface="Arial MT"/>
            </a:endParaRPr>
          </a:p>
          <a:p>
            <a:pPr marL="12700" marR="71120">
              <a:lnSpc>
                <a:spcPct val="100000"/>
              </a:lnSpc>
            </a:pPr>
            <a:endParaRPr lang="en-US" sz="1700" spc="-10" dirty="0">
              <a:solidFill>
                <a:srgbClr val="292929"/>
              </a:solidFill>
              <a:latin typeface="Arial MT"/>
              <a:cs typeface="Arial MT"/>
            </a:endParaRPr>
          </a:p>
          <a:p>
            <a:pPr marL="12700" marR="71120">
              <a:lnSpc>
                <a:spcPct val="100000"/>
              </a:lnSpc>
            </a:pP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lang="en-US" sz="17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more</a:t>
            </a:r>
            <a:r>
              <a:rPr lang="en-US" sz="17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information,</a:t>
            </a:r>
            <a:r>
              <a:rPr lang="en-US" sz="17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find</a:t>
            </a:r>
            <a:r>
              <a:rPr lang="en-US" sz="17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lang="en-US" sz="17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Arial MT"/>
                <a:cs typeface="Arial MT"/>
              </a:rPr>
              <a:t>full</a:t>
            </a:r>
            <a:r>
              <a:rPr lang="en-US" sz="17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rgbClr val="292929"/>
                </a:solidFill>
                <a:latin typeface="Arial MT"/>
                <a:cs typeface="Arial MT"/>
              </a:rPr>
              <a:t>project repository: </a:t>
            </a:r>
            <a:r>
              <a:rPr lang="en-US" sz="1700" spc="-320" dirty="0">
                <a:solidFill>
                  <a:srgbClr val="292929"/>
                </a:solidFill>
                <a:latin typeface="Arial MT"/>
                <a:cs typeface="Arial MT"/>
              </a:rPr>
              <a:t> 	</a:t>
            </a:r>
          </a:p>
          <a:p>
            <a:pPr marL="12700" marR="71120">
              <a:lnSpc>
                <a:spcPct val="100000"/>
              </a:lnSpc>
            </a:pPr>
            <a:r>
              <a:rPr lang="en-US" sz="17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https://github.com/Subrat-Nanda/IBM-Data-Science-Professional-Certification/Project</a:t>
            </a:r>
            <a:endParaRPr lang="en-US" sz="1700" dirty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AD832C1-A218-920E-19C2-0ACEFC0A31F3}"/>
              </a:ext>
            </a:extLst>
          </p:cNvPr>
          <p:cNvSpPr txBox="1"/>
          <p:nvPr/>
        </p:nvSpPr>
        <p:spPr>
          <a:xfrm>
            <a:off x="848969" y="1851405"/>
            <a:ext cx="92411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FDC4E734-37C7-9E11-D1B8-CE85B10859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580898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Cont..</a:t>
            </a:r>
            <a:endParaRPr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015CC-B6D5-8C38-5475-2E87933936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70FE63-7216-C4EF-EB4D-17F5EEDDC1E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  <p:extLst>
      <p:ext uri="{BB962C8B-B14F-4D97-AF65-F5344CB8AC3E}">
        <p14:creationId xmlns:p14="http://schemas.microsoft.com/office/powerpoint/2010/main" val="3618093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560819" y="4768596"/>
            <a:ext cx="1853564" cy="570230"/>
            <a:chOff x="6560819" y="4768596"/>
            <a:chExt cx="1853564" cy="570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0819" y="4768596"/>
              <a:ext cx="934212" cy="5699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3655" y="4768596"/>
              <a:ext cx="667511" cy="5699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9791" y="4768596"/>
              <a:ext cx="426720" cy="5699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5135" y="4768596"/>
              <a:ext cx="848868" cy="56997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91700" y="5434584"/>
            <a:ext cx="1274063" cy="56997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94588" y="5678423"/>
            <a:ext cx="1106805" cy="570230"/>
            <a:chOff x="894588" y="5678423"/>
            <a:chExt cx="1106805" cy="5702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588" y="5678423"/>
              <a:ext cx="667512" cy="5699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0724" y="5678423"/>
              <a:ext cx="426719" cy="5699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6068" y="5678423"/>
              <a:ext cx="694944" cy="56997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13003" y="4829683"/>
            <a:ext cx="10106660" cy="12407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58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As we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can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see,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76.9%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total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 launches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at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KSC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 LC-39A</a:t>
            </a:r>
            <a:r>
              <a:rPr sz="2000" spc="-1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successful.</a:t>
            </a:r>
            <a:r>
              <a:rPr sz="2000" spc="-7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This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is </a:t>
            </a:r>
            <a:r>
              <a:rPr sz="2000" spc="-5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highest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000" spc="-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rate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all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different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sites.</a:t>
            </a:r>
            <a:endParaRPr sz="2000">
              <a:latin typeface="Arial MT"/>
              <a:cs typeface="Arial MT"/>
            </a:endParaRPr>
          </a:p>
          <a:p>
            <a:pPr marL="241300" marR="95885" indent="-228600">
              <a:lnSpc>
                <a:spcPts val="1920"/>
              </a:lnSpc>
              <a:spcBef>
                <a:spcPts val="138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However,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this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000" spc="-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rate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only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around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3%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higher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than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runner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up;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r>
              <a:rPr sz="2000" spc="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CCAFS </a:t>
            </a:r>
            <a:r>
              <a:rPr sz="2000" spc="-5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LC-40.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1003236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Total</a:t>
            </a:r>
            <a:r>
              <a:rPr spc="15" dirty="0"/>
              <a:t> </a:t>
            </a:r>
            <a:r>
              <a:rPr spc="-5" dirty="0"/>
              <a:t>Successful</a:t>
            </a:r>
            <a:r>
              <a:rPr spc="20" dirty="0"/>
              <a:t> </a:t>
            </a:r>
            <a:r>
              <a:rPr spc="-10" dirty="0"/>
              <a:t>Launches</a:t>
            </a:r>
            <a:r>
              <a:rPr spc="55" dirty="0"/>
              <a:t> </a:t>
            </a:r>
            <a:r>
              <a:rPr spc="-5" dirty="0"/>
              <a:t>for</a:t>
            </a:r>
            <a:r>
              <a:rPr spc="25" dirty="0"/>
              <a:t> </a:t>
            </a:r>
            <a:r>
              <a:rPr spc="-5" dirty="0"/>
              <a:t>Site</a:t>
            </a:r>
            <a:r>
              <a:rPr dirty="0"/>
              <a:t> </a:t>
            </a:r>
            <a:r>
              <a:rPr spc="-5" dirty="0"/>
              <a:t>KSC LC-39A</a:t>
            </a: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4900" y="1403096"/>
            <a:ext cx="10058400" cy="3342766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8B183F4-24BA-7884-E7CD-FFE3471F2B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12C5D27-86B6-D765-E46D-1BA59FDA554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969" y="5091836"/>
            <a:ext cx="10060940" cy="139636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appears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payload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</a:t>
            </a:r>
            <a:r>
              <a:rPr sz="1800" spc="-5" dirty="0">
                <a:latin typeface="Calibri"/>
                <a:cs typeface="Calibri"/>
              </a:rPr>
              <a:t> 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2000 kg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4000 kg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highest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rate.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ts val="1939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launch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dirty="0">
                <a:latin typeface="Calibri"/>
                <a:cs typeface="Calibri"/>
              </a:rPr>
              <a:t> 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dramatically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payload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0kg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2500kg.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Perhaps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</a:t>
            </a:r>
            <a:r>
              <a:rPr sz="1800" spc="-10" dirty="0">
                <a:latin typeface="Calibri"/>
                <a:cs typeface="Calibri"/>
              </a:rPr>
              <a:t> low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masses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decrease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booster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FT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seems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 </a:t>
            </a:r>
            <a:r>
              <a:rPr sz="1800" spc="-25" dirty="0">
                <a:latin typeface="Calibri"/>
                <a:cs typeface="Calibri"/>
              </a:rPr>
              <a:t>rate</a:t>
            </a:r>
            <a:r>
              <a:rPr sz="1800" dirty="0">
                <a:latin typeface="Calibri"/>
                <a:cs typeface="Calibri"/>
              </a:rPr>
              <a:t> than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booster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224409"/>
            <a:ext cx="976947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Payload</a:t>
            </a:r>
            <a:r>
              <a:rPr spc="35" dirty="0"/>
              <a:t> </a:t>
            </a:r>
            <a:r>
              <a:rPr spc="-5" dirty="0"/>
              <a:t>Mass</a:t>
            </a:r>
            <a:r>
              <a:rPr spc="10" dirty="0"/>
              <a:t> </a:t>
            </a:r>
            <a:r>
              <a:rPr spc="-5" dirty="0"/>
              <a:t>vs. </a:t>
            </a:r>
            <a:r>
              <a:rPr spc="-10" dirty="0"/>
              <a:t>Launch</a:t>
            </a:r>
            <a:r>
              <a:rPr spc="35" dirty="0"/>
              <a:t> </a:t>
            </a:r>
            <a:r>
              <a:rPr spc="-5" dirty="0"/>
              <a:t>Success</a:t>
            </a:r>
            <a:r>
              <a:rPr spc="25" dirty="0"/>
              <a:t> </a:t>
            </a:r>
            <a:r>
              <a:rPr spc="-5" dirty="0"/>
              <a:t>for</a:t>
            </a:r>
            <a:r>
              <a:rPr spc="-195" dirty="0"/>
              <a:t> </a:t>
            </a:r>
            <a:r>
              <a:rPr spc="-5" dirty="0"/>
              <a:t>All Sites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613" y="1412113"/>
            <a:ext cx="10058400" cy="378879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B997C-3779-950F-ACDD-7E15DAD699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4DA765E-2FE9-4569-4272-DA25BB6B9D8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534400" y="6377940"/>
            <a:ext cx="3901440" cy="342900"/>
          </a:xfrm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Subrat_Nanda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5" y="0"/>
            <a:ext cx="12190475" cy="6836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2286000"/>
            <a:ext cx="6197092" cy="12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pc="-14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pc="-19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pc="-135" dirty="0">
                <a:solidFill>
                  <a:srgbClr val="FFFFFF"/>
                </a:solidFill>
                <a:latin typeface="Carlito"/>
                <a:cs typeface="Carlito"/>
              </a:rPr>
              <a:t>edi</a:t>
            </a:r>
            <a:r>
              <a:rPr spc="-140" dirty="0">
                <a:solidFill>
                  <a:srgbClr val="FFFFFF"/>
                </a:solidFill>
                <a:latin typeface="Carlito"/>
                <a:cs typeface="Carlito"/>
              </a:rPr>
              <a:t>ct</a:t>
            </a:r>
            <a:r>
              <a:rPr spc="-13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pc="-170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lang="en-US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20" dirty="0">
                <a:solidFill>
                  <a:srgbClr val="FFFFFF"/>
                </a:solidFill>
                <a:latin typeface="Carlito"/>
                <a:cs typeface="Carlito"/>
              </a:rPr>
              <a:t>Analytics</a:t>
            </a:r>
            <a:br>
              <a:rPr lang="en-US" spc="-120" dirty="0">
                <a:solidFill>
                  <a:srgbClr val="FFFFFF"/>
                </a:solidFill>
                <a:latin typeface="Carlito"/>
                <a:cs typeface="Carlito"/>
              </a:rPr>
            </a:br>
            <a:r>
              <a:rPr lang="en-US" spc="-120" dirty="0">
                <a:solidFill>
                  <a:srgbClr val="FFFFFF"/>
                </a:solidFill>
                <a:latin typeface="Carlito"/>
                <a:cs typeface="Carlito"/>
              </a:rPr>
              <a:t>(Classification)</a:t>
            </a:r>
            <a:endParaRPr spc="-120"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638F7A-24A7-D521-4E58-51D9F55FBB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68FB23A-DDD9-A017-2AF8-8A208DBD122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969" y="1447800"/>
            <a:ext cx="5170831" cy="4598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en-US" sz="1600" b="1" spc="-5" dirty="0">
                <a:solidFill>
                  <a:srgbClr val="292929"/>
                </a:solidFill>
                <a:latin typeface="Arial MT"/>
                <a:cs typeface="Arial MT"/>
              </a:rPr>
              <a:t>Accuracy :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sz="1600" b="1" spc="-5" dirty="0">
              <a:solidFill>
                <a:srgbClr val="292929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en-US" sz="1600" spc="-5" dirty="0">
                <a:solidFill>
                  <a:srgbClr val="292929"/>
                </a:solidFill>
                <a:latin typeface="Arial MT"/>
                <a:cs typeface="Arial MT"/>
              </a:rPr>
              <a:t>• All the models performed at about the same level and had the same scores and accuracy. This is likely due to the small dataset. The Decision Tree model slightly 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en-US" sz="1600" spc="-5" dirty="0">
                <a:solidFill>
                  <a:srgbClr val="292929"/>
                </a:solidFill>
                <a:latin typeface="Arial MT"/>
                <a:cs typeface="Arial MT"/>
              </a:rPr>
              <a:t>outperformed the rest when looking at .</a:t>
            </a:r>
            <a:r>
              <a:rPr lang="en-US" sz="1600" spc="-5" dirty="0" err="1">
                <a:solidFill>
                  <a:srgbClr val="292929"/>
                </a:solidFill>
                <a:latin typeface="Arial MT"/>
                <a:cs typeface="Arial MT"/>
              </a:rPr>
              <a:t>best_score</a:t>
            </a:r>
            <a:r>
              <a:rPr lang="en-US" sz="1600" spc="-5" dirty="0">
                <a:solidFill>
                  <a:srgbClr val="292929"/>
                </a:solidFill>
                <a:latin typeface="Arial MT"/>
                <a:cs typeface="Arial MT"/>
              </a:rPr>
              <a:t>_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sz="1600" spc="-5" dirty="0">
              <a:solidFill>
                <a:srgbClr val="292929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en-US" sz="1600" spc="-5" dirty="0">
                <a:solidFill>
                  <a:srgbClr val="292929"/>
                </a:solidFill>
                <a:latin typeface="Arial MT"/>
                <a:cs typeface="Arial MT"/>
              </a:rPr>
              <a:t>• .</a:t>
            </a:r>
            <a:r>
              <a:rPr lang="en-US" sz="1600" spc="-5" dirty="0" err="1">
                <a:solidFill>
                  <a:srgbClr val="292929"/>
                </a:solidFill>
                <a:latin typeface="Arial MT"/>
                <a:cs typeface="Arial MT"/>
              </a:rPr>
              <a:t>best_score</a:t>
            </a:r>
            <a:r>
              <a:rPr lang="en-US" sz="1600" spc="-5" dirty="0">
                <a:solidFill>
                  <a:srgbClr val="292929"/>
                </a:solidFill>
                <a:latin typeface="Arial MT"/>
                <a:cs typeface="Arial MT"/>
              </a:rPr>
              <a:t>_ is the average of all cv folds for a single combination of the parameters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sz="1600" spc="-5" dirty="0">
              <a:solidFill>
                <a:srgbClr val="292929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sz="1600" spc="-5" dirty="0">
              <a:solidFill>
                <a:srgbClr val="292929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sz="1600" spc="-5" dirty="0">
              <a:solidFill>
                <a:srgbClr val="292929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sz="1600" spc="-5" dirty="0">
              <a:solidFill>
                <a:srgbClr val="292929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sz="1600" spc="-5" dirty="0">
              <a:solidFill>
                <a:srgbClr val="292929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sz="1600" spc="-5" dirty="0">
              <a:solidFill>
                <a:srgbClr val="292929"/>
              </a:solidFill>
              <a:latin typeface="Arial MT"/>
              <a:cs typeface="Arial MT"/>
            </a:endParaRPr>
          </a:p>
          <a:p>
            <a:pPr marL="241300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n-US" sz="1600" spc="-5" dirty="0">
                <a:solidFill>
                  <a:srgbClr val="292929"/>
                </a:solidFill>
                <a:latin typeface="Arial MT"/>
                <a:cs typeface="Arial MT"/>
              </a:rPr>
              <a:t>Since</a:t>
            </a:r>
            <a:r>
              <a:rPr lang="en-US"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Arial MT"/>
                <a:cs typeface="Arial MT"/>
              </a:rPr>
              <a:t>all</a:t>
            </a:r>
            <a:r>
              <a:rPr lang="en-US" sz="16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Arial MT"/>
                <a:cs typeface="Arial MT"/>
              </a:rPr>
              <a:t>the methods</a:t>
            </a:r>
            <a:r>
              <a:rPr lang="en-US" sz="16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lang="en-US" sz="16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Arial MT"/>
                <a:cs typeface="Arial MT"/>
              </a:rPr>
              <a:t>an </a:t>
            </a:r>
            <a:r>
              <a:rPr lang="en-US" sz="1600" spc="-59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Arial MT"/>
                <a:cs typeface="Arial MT"/>
              </a:rPr>
              <a:t>identical accuracy score of </a:t>
            </a:r>
            <a:r>
              <a:rPr lang="en-US" sz="1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Arial MT"/>
                <a:cs typeface="Arial MT"/>
              </a:rPr>
              <a:t>83.33%, we decided to use </a:t>
            </a:r>
            <a:r>
              <a:rPr lang="en-US" sz="1600" dirty="0">
                <a:solidFill>
                  <a:srgbClr val="292929"/>
                </a:solidFill>
                <a:latin typeface="Arial MT"/>
                <a:cs typeface="Arial MT"/>
              </a:rPr>
              <a:t> Logistic </a:t>
            </a:r>
            <a:r>
              <a:rPr lang="en-US" sz="1600" spc="-5" dirty="0">
                <a:solidFill>
                  <a:srgbClr val="292929"/>
                </a:solidFill>
                <a:latin typeface="Arial MT"/>
                <a:cs typeface="Arial MT"/>
              </a:rPr>
              <a:t>Regression for the </a:t>
            </a:r>
            <a:r>
              <a:rPr lang="en-US" sz="1600" dirty="0">
                <a:solidFill>
                  <a:srgbClr val="292929"/>
                </a:solidFill>
                <a:latin typeface="Arial MT"/>
                <a:cs typeface="Arial MT"/>
              </a:rPr>
              <a:t> classification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3560"/>
            <a:ext cx="48304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Classification</a:t>
            </a:r>
            <a:r>
              <a:rPr spc="-210" dirty="0"/>
              <a:t> </a:t>
            </a:r>
            <a:r>
              <a:rPr spc="-5" dirty="0"/>
              <a:t>Accuracy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1295400"/>
            <a:ext cx="5836412" cy="5375275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59470113-04A8-1941-83B3-8E1B77A81264}"/>
              </a:ext>
            </a:extLst>
          </p:cNvPr>
          <p:cNvSpPr/>
          <p:nvPr/>
        </p:nvSpPr>
        <p:spPr>
          <a:xfrm>
            <a:off x="1295400" y="3886200"/>
            <a:ext cx="3604483" cy="1062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973AD0-0820-F07A-E877-DD768F965B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24308"/>
            <a:ext cx="2804160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E9738DE-F412-0BFF-F683-F154AD6FCB1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657600" y="6515100"/>
            <a:ext cx="3901440" cy="342900"/>
          </a:xfrm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Subrat_Nanda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1426" y="1447800"/>
            <a:ext cx="6082773" cy="52931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en-US" b="1" dirty="0">
                <a:latin typeface="Arial MT"/>
                <a:cs typeface="Arial MT"/>
              </a:rPr>
              <a:t>Performance Summary :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sz="1600" b="1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spcAft>
                <a:spcPts val="200"/>
              </a:spcAft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 MT"/>
                <a:cs typeface="Arial MT"/>
              </a:rPr>
              <a:t>• A confusion matrix summarizes the performance of a classification algorithm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spcAft>
                <a:spcPts val="200"/>
              </a:spcAft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 MT"/>
                <a:cs typeface="Arial MT"/>
              </a:rPr>
              <a:t>• All the confusion matrices were identical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spcAft>
                <a:spcPts val="200"/>
              </a:spcAft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 MT"/>
                <a:cs typeface="Arial MT"/>
              </a:rPr>
              <a:t>• The fact that there are false positives (Type 1 error) is not good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spcAft>
                <a:spcPts val="200"/>
              </a:spcAft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 MT"/>
                <a:cs typeface="Arial MT"/>
              </a:rPr>
              <a:t>• Confusion Matrix Outputs:</a:t>
            </a:r>
          </a:p>
          <a:p>
            <a:pPr marL="469900" marR="5080" lvl="1">
              <a:spcBef>
                <a:spcPts val="95"/>
              </a:spcBef>
              <a:spcAft>
                <a:spcPts val="200"/>
              </a:spcAft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 MT"/>
                <a:cs typeface="Arial MT"/>
              </a:rPr>
              <a:t>• 12 True positive</a:t>
            </a:r>
          </a:p>
          <a:p>
            <a:pPr marL="469900" marR="5080" lvl="1">
              <a:spcBef>
                <a:spcPts val="95"/>
              </a:spcBef>
              <a:spcAft>
                <a:spcPts val="200"/>
              </a:spcAft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 MT"/>
                <a:cs typeface="Arial MT"/>
              </a:rPr>
              <a:t>• 3 True negative</a:t>
            </a:r>
          </a:p>
          <a:p>
            <a:pPr marL="469900" marR="5080" lvl="1">
              <a:spcBef>
                <a:spcPts val="95"/>
              </a:spcBef>
              <a:spcAft>
                <a:spcPts val="200"/>
              </a:spcAft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 MT"/>
                <a:cs typeface="Arial MT"/>
              </a:rPr>
              <a:t>• 3 False positive</a:t>
            </a:r>
          </a:p>
          <a:p>
            <a:pPr marL="469900" marR="5080" lvl="1">
              <a:spcBef>
                <a:spcPts val="95"/>
              </a:spcBef>
              <a:spcAft>
                <a:spcPts val="200"/>
              </a:spcAft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 MT"/>
                <a:cs typeface="Arial MT"/>
              </a:rPr>
              <a:t>• 0 False Negative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spcAft>
                <a:spcPts val="200"/>
              </a:spcAft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 MT"/>
                <a:cs typeface="Arial MT"/>
              </a:rPr>
              <a:t>• Precision = TP / (TP + FP)</a:t>
            </a:r>
          </a:p>
          <a:p>
            <a:pPr marL="469900" marR="5080" lvl="1">
              <a:spcBef>
                <a:spcPts val="95"/>
              </a:spcBef>
              <a:spcAft>
                <a:spcPts val="200"/>
              </a:spcAft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 MT"/>
                <a:cs typeface="Arial MT"/>
              </a:rPr>
              <a:t>• 12 / 15 = .80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spcAft>
                <a:spcPts val="200"/>
              </a:spcAft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 MT"/>
                <a:cs typeface="Arial MT"/>
              </a:rPr>
              <a:t>• Recall = TP / (TP + FN)</a:t>
            </a:r>
          </a:p>
          <a:p>
            <a:pPr marL="469900" marR="5080" lvl="1">
              <a:spcBef>
                <a:spcPts val="95"/>
              </a:spcBef>
              <a:spcAft>
                <a:spcPts val="200"/>
              </a:spcAft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 MT"/>
                <a:cs typeface="Arial MT"/>
              </a:rPr>
              <a:t>• 12 / 12 = 1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spcAft>
                <a:spcPts val="200"/>
              </a:spcAft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 MT"/>
                <a:cs typeface="Arial MT"/>
              </a:rPr>
              <a:t>• F1 Score = 2 * (Precision * Recall) / (Precision + Recall)</a:t>
            </a:r>
          </a:p>
          <a:p>
            <a:pPr marL="469900" marR="5080" lvl="1">
              <a:spcBef>
                <a:spcPts val="95"/>
              </a:spcBef>
              <a:spcAft>
                <a:spcPts val="200"/>
              </a:spcAft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 MT"/>
                <a:cs typeface="Arial MT"/>
              </a:rPr>
              <a:t>• 2 * (.8 * 1) / (.8 + 1) = .89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spcAft>
                <a:spcPts val="200"/>
              </a:spcAft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 MT"/>
                <a:cs typeface="Arial MT"/>
              </a:rPr>
              <a:t>• Accuracy = (TP + TN) / (TP + TN + FP + FN) = .833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3560"/>
            <a:ext cx="35528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Confusion</a:t>
            </a:r>
            <a:r>
              <a:rPr spc="-15" dirty="0"/>
              <a:t> </a:t>
            </a:r>
            <a:r>
              <a:rPr spc="-5" dirty="0"/>
              <a:t>Matrix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781800" y="1447800"/>
            <a:ext cx="4622800" cy="4554856"/>
            <a:chOff x="4559300" y="1447736"/>
            <a:chExt cx="6527800" cy="50571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7864" y="1447736"/>
              <a:ext cx="5309235" cy="50570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59300" y="2740025"/>
              <a:ext cx="4495800" cy="685800"/>
            </a:xfrm>
            <a:custGeom>
              <a:avLst/>
              <a:gdLst/>
              <a:ahLst/>
              <a:cxnLst/>
              <a:rect l="l" t="t" r="r" b="b"/>
              <a:pathLst>
                <a:path w="4495800" h="685800">
                  <a:moveTo>
                    <a:pt x="3348318" y="374650"/>
                  </a:moveTo>
                  <a:lnTo>
                    <a:pt x="3327907" y="374650"/>
                  </a:lnTo>
                  <a:lnTo>
                    <a:pt x="3326765" y="375920"/>
                  </a:lnTo>
                  <a:lnTo>
                    <a:pt x="3321939" y="381000"/>
                  </a:lnTo>
                  <a:lnTo>
                    <a:pt x="3323081" y="381000"/>
                  </a:lnTo>
                  <a:lnTo>
                    <a:pt x="3314700" y="387350"/>
                  </a:lnTo>
                  <a:lnTo>
                    <a:pt x="3315716" y="387350"/>
                  </a:lnTo>
                  <a:lnTo>
                    <a:pt x="3305048" y="393700"/>
                  </a:lnTo>
                  <a:lnTo>
                    <a:pt x="3305682" y="393700"/>
                  </a:lnTo>
                  <a:lnTo>
                    <a:pt x="3292855" y="401320"/>
                  </a:lnTo>
                  <a:lnTo>
                    <a:pt x="3293364" y="401320"/>
                  </a:lnTo>
                  <a:lnTo>
                    <a:pt x="3278251" y="407670"/>
                  </a:lnTo>
                  <a:lnTo>
                    <a:pt x="3278758" y="407670"/>
                  </a:lnTo>
                  <a:lnTo>
                    <a:pt x="3261486" y="415289"/>
                  </a:lnTo>
                  <a:lnTo>
                    <a:pt x="3261741" y="415289"/>
                  </a:lnTo>
                  <a:lnTo>
                    <a:pt x="3242436" y="421639"/>
                  </a:lnTo>
                  <a:lnTo>
                    <a:pt x="3242818" y="421639"/>
                  </a:lnTo>
                  <a:lnTo>
                    <a:pt x="3221228" y="429260"/>
                  </a:lnTo>
                  <a:lnTo>
                    <a:pt x="3221481" y="429260"/>
                  </a:lnTo>
                  <a:lnTo>
                    <a:pt x="3197859" y="435610"/>
                  </a:lnTo>
                  <a:lnTo>
                    <a:pt x="3198114" y="435610"/>
                  </a:lnTo>
                  <a:lnTo>
                    <a:pt x="3172459" y="443229"/>
                  </a:lnTo>
                  <a:lnTo>
                    <a:pt x="3145154" y="449579"/>
                  </a:lnTo>
                  <a:lnTo>
                    <a:pt x="3115818" y="457200"/>
                  </a:lnTo>
                  <a:lnTo>
                    <a:pt x="3084322" y="463550"/>
                  </a:lnTo>
                  <a:lnTo>
                    <a:pt x="3051302" y="471170"/>
                  </a:lnTo>
                  <a:lnTo>
                    <a:pt x="3016123" y="477520"/>
                  </a:lnTo>
                  <a:lnTo>
                    <a:pt x="2979293" y="483870"/>
                  </a:lnTo>
                  <a:lnTo>
                    <a:pt x="2940684" y="491489"/>
                  </a:lnTo>
                  <a:lnTo>
                    <a:pt x="2900299" y="497839"/>
                  </a:lnTo>
                  <a:lnTo>
                    <a:pt x="2814574" y="510539"/>
                  </a:lnTo>
                  <a:lnTo>
                    <a:pt x="2673984" y="529589"/>
                  </a:lnTo>
                  <a:lnTo>
                    <a:pt x="2624201" y="535939"/>
                  </a:lnTo>
                  <a:lnTo>
                    <a:pt x="2519933" y="547370"/>
                  </a:lnTo>
                  <a:lnTo>
                    <a:pt x="2295525" y="570229"/>
                  </a:lnTo>
                  <a:lnTo>
                    <a:pt x="1922779" y="600710"/>
                  </a:lnTo>
                  <a:lnTo>
                    <a:pt x="1922907" y="600710"/>
                  </a:lnTo>
                  <a:lnTo>
                    <a:pt x="1653794" y="618489"/>
                  </a:lnTo>
                  <a:lnTo>
                    <a:pt x="1514221" y="626110"/>
                  </a:lnTo>
                  <a:lnTo>
                    <a:pt x="1371473" y="633729"/>
                  </a:lnTo>
                  <a:lnTo>
                    <a:pt x="1078102" y="646429"/>
                  </a:lnTo>
                  <a:lnTo>
                    <a:pt x="928115" y="652779"/>
                  </a:lnTo>
                  <a:lnTo>
                    <a:pt x="622808" y="660400"/>
                  </a:lnTo>
                  <a:lnTo>
                    <a:pt x="312547" y="665479"/>
                  </a:lnTo>
                  <a:lnTo>
                    <a:pt x="0" y="666750"/>
                  </a:lnTo>
                  <a:lnTo>
                    <a:pt x="126" y="685800"/>
                  </a:lnTo>
                  <a:lnTo>
                    <a:pt x="312800" y="684529"/>
                  </a:lnTo>
                  <a:lnTo>
                    <a:pt x="776732" y="675639"/>
                  </a:lnTo>
                  <a:lnTo>
                    <a:pt x="1372489" y="652779"/>
                  </a:lnTo>
                  <a:lnTo>
                    <a:pt x="1654937" y="637539"/>
                  </a:lnTo>
                  <a:lnTo>
                    <a:pt x="1924177" y="619760"/>
                  </a:lnTo>
                  <a:lnTo>
                    <a:pt x="2297303" y="589279"/>
                  </a:lnTo>
                  <a:lnTo>
                    <a:pt x="2626486" y="554989"/>
                  </a:lnTo>
                  <a:lnTo>
                    <a:pt x="2817368" y="529589"/>
                  </a:lnTo>
                  <a:lnTo>
                    <a:pt x="2903347" y="516889"/>
                  </a:lnTo>
                  <a:lnTo>
                    <a:pt x="2943859" y="509270"/>
                  </a:lnTo>
                  <a:lnTo>
                    <a:pt x="3019679" y="496570"/>
                  </a:lnTo>
                  <a:lnTo>
                    <a:pt x="3054984" y="488950"/>
                  </a:lnTo>
                  <a:lnTo>
                    <a:pt x="3088385" y="482600"/>
                  </a:lnTo>
                  <a:lnTo>
                    <a:pt x="3120008" y="474979"/>
                  </a:lnTo>
                  <a:lnTo>
                    <a:pt x="3149727" y="468629"/>
                  </a:lnTo>
                  <a:lnTo>
                    <a:pt x="3177413" y="461010"/>
                  </a:lnTo>
                  <a:lnTo>
                    <a:pt x="3203194" y="454660"/>
                  </a:lnTo>
                  <a:lnTo>
                    <a:pt x="3227070" y="447039"/>
                  </a:lnTo>
                  <a:lnTo>
                    <a:pt x="3248914" y="440689"/>
                  </a:lnTo>
                  <a:lnTo>
                    <a:pt x="3268599" y="433070"/>
                  </a:lnTo>
                  <a:lnTo>
                    <a:pt x="3315334" y="410210"/>
                  </a:lnTo>
                  <a:lnTo>
                    <a:pt x="3348101" y="375920"/>
                  </a:lnTo>
                  <a:lnTo>
                    <a:pt x="3348318" y="374650"/>
                  </a:lnTo>
                  <a:close/>
                </a:path>
                <a:path w="4495800" h="685800">
                  <a:moveTo>
                    <a:pt x="3326818" y="375808"/>
                  </a:moveTo>
                  <a:close/>
                </a:path>
                <a:path w="4495800" h="685800">
                  <a:moveTo>
                    <a:pt x="3327907" y="374650"/>
                  </a:moveTo>
                  <a:lnTo>
                    <a:pt x="3326818" y="375808"/>
                  </a:lnTo>
                  <a:lnTo>
                    <a:pt x="3327907" y="374650"/>
                  </a:lnTo>
                  <a:close/>
                </a:path>
                <a:path w="4495800" h="685800">
                  <a:moveTo>
                    <a:pt x="3329798" y="369644"/>
                  </a:moveTo>
                  <a:lnTo>
                    <a:pt x="3326818" y="375808"/>
                  </a:lnTo>
                  <a:lnTo>
                    <a:pt x="3327907" y="374650"/>
                  </a:lnTo>
                  <a:lnTo>
                    <a:pt x="3348318" y="374650"/>
                  </a:lnTo>
                  <a:lnTo>
                    <a:pt x="3348971" y="370839"/>
                  </a:lnTo>
                  <a:lnTo>
                    <a:pt x="3329558" y="370839"/>
                  </a:lnTo>
                  <a:lnTo>
                    <a:pt x="3329798" y="369644"/>
                  </a:lnTo>
                  <a:close/>
                </a:path>
                <a:path w="4495800" h="685800">
                  <a:moveTo>
                    <a:pt x="3330448" y="368300"/>
                  </a:moveTo>
                  <a:lnTo>
                    <a:pt x="3329798" y="369644"/>
                  </a:lnTo>
                  <a:lnTo>
                    <a:pt x="3329558" y="370839"/>
                  </a:lnTo>
                  <a:lnTo>
                    <a:pt x="3330448" y="368300"/>
                  </a:lnTo>
                  <a:close/>
                </a:path>
                <a:path w="4495800" h="685800">
                  <a:moveTo>
                    <a:pt x="3349407" y="368300"/>
                  </a:moveTo>
                  <a:lnTo>
                    <a:pt x="3330448" y="368300"/>
                  </a:lnTo>
                  <a:lnTo>
                    <a:pt x="3329558" y="370839"/>
                  </a:lnTo>
                  <a:lnTo>
                    <a:pt x="3348971" y="370839"/>
                  </a:lnTo>
                  <a:lnTo>
                    <a:pt x="3349407" y="368300"/>
                  </a:lnTo>
                  <a:close/>
                </a:path>
                <a:path w="4495800" h="685800">
                  <a:moveTo>
                    <a:pt x="3349752" y="364489"/>
                  </a:moveTo>
                  <a:lnTo>
                    <a:pt x="3330829" y="364489"/>
                  </a:lnTo>
                  <a:lnTo>
                    <a:pt x="3330702" y="365760"/>
                  </a:lnTo>
                  <a:lnTo>
                    <a:pt x="3329798" y="369644"/>
                  </a:lnTo>
                  <a:lnTo>
                    <a:pt x="3330448" y="368300"/>
                  </a:lnTo>
                  <a:lnTo>
                    <a:pt x="3349407" y="368300"/>
                  </a:lnTo>
                  <a:lnTo>
                    <a:pt x="3349625" y="367029"/>
                  </a:lnTo>
                  <a:lnTo>
                    <a:pt x="3349752" y="364489"/>
                  </a:lnTo>
                  <a:close/>
                </a:path>
                <a:path w="4495800" h="685800">
                  <a:moveTo>
                    <a:pt x="3330736" y="364951"/>
                  </a:moveTo>
                  <a:lnTo>
                    <a:pt x="3330575" y="365760"/>
                  </a:lnTo>
                  <a:lnTo>
                    <a:pt x="3330736" y="364951"/>
                  </a:lnTo>
                  <a:close/>
                </a:path>
                <a:path w="4495800" h="685800">
                  <a:moveTo>
                    <a:pt x="4441545" y="45720"/>
                  </a:moveTo>
                  <a:lnTo>
                    <a:pt x="4387215" y="46989"/>
                  </a:lnTo>
                  <a:lnTo>
                    <a:pt x="4279519" y="52070"/>
                  </a:lnTo>
                  <a:lnTo>
                    <a:pt x="4226433" y="55879"/>
                  </a:lnTo>
                  <a:lnTo>
                    <a:pt x="4121657" y="66039"/>
                  </a:lnTo>
                  <a:lnTo>
                    <a:pt x="4019804" y="78739"/>
                  </a:lnTo>
                  <a:lnTo>
                    <a:pt x="3921759" y="93979"/>
                  </a:lnTo>
                  <a:lnTo>
                    <a:pt x="3828415" y="111760"/>
                  </a:lnTo>
                  <a:lnTo>
                    <a:pt x="3783710" y="121920"/>
                  </a:lnTo>
                  <a:lnTo>
                    <a:pt x="3698875" y="142239"/>
                  </a:lnTo>
                  <a:lnTo>
                    <a:pt x="3658870" y="153670"/>
                  </a:lnTo>
                  <a:lnTo>
                    <a:pt x="3620770" y="165100"/>
                  </a:lnTo>
                  <a:lnTo>
                    <a:pt x="3584448" y="177800"/>
                  </a:lnTo>
                  <a:lnTo>
                    <a:pt x="3517900" y="203200"/>
                  </a:lnTo>
                  <a:lnTo>
                    <a:pt x="3473704" y="222250"/>
                  </a:lnTo>
                  <a:lnTo>
                    <a:pt x="3460115" y="229870"/>
                  </a:lnTo>
                  <a:lnTo>
                    <a:pt x="3447033" y="236220"/>
                  </a:lnTo>
                  <a:lnTo>
                    <a:pt x="3434715" y="243839"/>
                  </a:lnTo>
                  <a:lnTo>
                    <a:pt x="3423030" y="250189"/>
                  </a:lnTo>
                  <a:lnTo>
                    <a:pt x="3411728" y="257810"/>
                  </a:lnTo>
                  <a:lnTo>
                    <a:pt x="3401314" y="264160"/>
                  </a:lnTo>
                  <a:lnTo>
                    <a:pt x="3391534" y="271779"/>
                  </a:lnTo>
                  <a:lnTo>
                    <a:pt x="3382391" y="279400"/>
                  </a:lnTo>
                  <a:lnTo>
                    <a:pt x="3373881" y="285750"/>
                  </a:lnTo>
                  <a:lnTo>
                    <a:pt x="3346957" y="316229"/>
                  </a:lnTo>
                  <a:lnTo>
                    <a:pt x="3331082" y="356870"/>
                  </a:lnTo>
                  <a:lnTo>
                    <a:pt x="3330736" y="364951"/>
                  </a:lnTo>
                  <a:lnTo>
                    <a:pt x="3330829" y="364489"/>
                  </a:lnTo>
                  <a:lnTo>
                    <a:pt x="3349752" y="364489"/>
                  </a:lnTo>
                  <a:lnTo>
                    <a:pt x="3349879" y="360679"/>
                  </a:lnTo>
                  <a:lnTo>
                    <a:pt x="3350005" y="359410"/>
                  </a:lnTo>
                  <a:lnTo>
                    <a:pt x="3351043" y="354329"/>
                  </a:lnTo>
                  <a:lnTo>
                    <a:pt x="3351276" y="353060"/>
                  </a:lnTo>
                  <a:lnTo>
                    <a:pt x="3352715" y="347979"/>
                  </a:lnTo>
                  <a:lnTo>
                    <a:pt x="3353054" y="346710"/>
                  </a:lnTo>
                  <a:lnTo>
                    <a:pt x="3353181" y="346710"/>
                  </a:lnTo>
                  <a:lnTo>
                    <a:pt x="3355721" y="340360"/>
                  </a:lnTo>
                  <a:lnTo>
                    <a:pt x="3355340" y="340360"/>
                  </a:lnTo>
                  <a:lnTo>
                    <a:pt x="3359023" y="334010"/>
                  </a:lnTo>
                  <a:lnTo>
                    <a:pt x="3358515" y="334010"/>
                  </a:lnTo>
                  <a:lnTo>
                    <a:pt x="3363086" y="327660"/>
                  </a:lnTo>
                  <a:lnTo>
                    <a:pt x="3362579" y="327660"/>
                  </a:lnTo>
                  <a:lnTo>
                    <a:pt x="3367913" y="320039"/>
                  </a:lnTo>
                  <a:lnTo>
                    <a:pt x="3368421" y="320039"/>
                  </a:lnTo>
                  <a:lnTo>
                    <a:pt x="3373501" y="313689"/>
                  </a:lnTo>
                  <a:lnTo>
                    <a:pt x="3373120" y="313689"/>
                  </a:lnTo>
                  <a:lnTo>
                    <a:pt x="3379851" y="307339"/>
                  </a:lnTo>
                  <a:lnTo>
                    <a:pt x="3379470" y="307339"/>
                  </a:lnTo>
                  <a:lnTo>
                    <a:pt x="3386835" y="300989"/>
                  </a:lnTo>
                  <a:lnTo>
                    <a:pt x="3386581" y="300989"/>
                  </a:lnTo>
                  <a:lnTo>
                    <a:pt x="3394709" y="293370"/>
                  </a:lnTo>
                  <a:lnTo>
                    <a:pt x="3394329" y="293370"/>
                  </a:lnTo>
                  <a:lnTo>
                    <a:pt x="3403219" y="287020"/>
                  </a:lnTo>
                  <a:lnTo>
                    <a:pt x="3402965" y="287020"/>
                  </a:lnTo>
                  <a:lnTo>
                    <a:pt x="3412490" y="279400"/>
                  </a:lnTo>
                  <a:lnTo>
                    <a:pt x="3413929" y="279400"/>
                  </a:lnTo>
                  <a:lnTo>
                    <a:pt x="3422396" y="273050"/>
                  </a:lnTo>
                  <a:lnTo>
                    <a:pt x="3422142" y="273050"/>
                  </a:lnTo>
                  <a:lnTo>
                    <a:pt x="3433064" y="266700"/>
                  </a:lnTo>
                  <a:lnTo>
                    <a:pt x="3432809" y="266700"/>
                  </a:lnTo>
                  <a:lnTo>
                    <a:pt x="3444367" y="259079"/>
                  </a:lnTo>
                  <a:lnTo>
                    <a:pt x="3446250" y="259079"/>
                  </a:lnTo>
                  <a:lnTo>
                    <a:pt x="3456304" y="252729"/>
                  </a:lnTo>
                  <a:lnTo>
                    <a:pt x="3456051" y="252729"/>
                  </a:lnTo>
                  <a:lnTo>
                    <a:pt x="3468878" y="246379"/>
                  </a:lnTo>
                  <a:lnTo>
                    <a:pt x="3482085" y="240029"/>
                  </a:lnTo>
                  <a:lnTo>
                    <a:pt x="3481831" y="240029"/>
                  </a:lnTo>
                  <a:lnTo>
                    <a:pt x="3495802" y="233679"/>
                  </a:lnTo>
                  <a:lnTo>
                    <a:pt x="3510279" y="227329"/>
                  </a:lnTo>
                  <a:lnTo>
                    <a:pt x="3525266" y="220979"/>
                  </a:lnTo>
                  <a:lnTo>
                    <a:pt x="3525011" y="220979"/>
                  </a:lnTo>
                  <a:lnTo>
                    <a:pt x="3556889" y="208279"/>
                  </a:lnTo>
                  <a:lnTo>
                    <a:pt x="3556634" y="208279"/>
                  </a:lnTo>
                  <a:lnTo>
                    <a:pt x="3590798" y="195579"/>
                  </a:lnTo>
                  <a:lnTo>
                    <a:pt x="3590544" y="195579"/>
                  </a:lnTo>
                  <a:lnTo>
                    <a:pt x="3626611" y="184150"/>
                  </a:lnTo>
                  <a:lnTo>
                    <a:pt x="3626357" y="184150"/>
                  </a:lnTo>
                  <a:lnTo>
                    <a:pt x="3664330" y="172720"/>
                  </a:lnTo>
                  <a:lnTo>
                    <a:pt x="3664077" y="172720"/>
                  </a:lnTo>
                  <a:lnTo>
                    <a:pt x="3703954" y="161289"/>
                  </a:lnTo>
                  <a:lnTo>
                    <a:pt x="3703701" y="161289"/>
                  </a:lnTo>
                  <a:lnTo>
                    <a:pt x="3745103" y="149860"/>
                  </a:lnTo>
                  <a:lnTo>
                    <a:pt x="3788029" y="139700"/>
                  </a:lnTo>
                  <a:lnTo>
                    <a:pt x="3832352" y="130810"/>
                  </a:lnTo>
                  <a:lnTo>
                    <a:pt x="3878072" y="121920"/>
                  </a:lnTo>
                  <a:lnTo>
                    <a:pt x="3925061" y="113029"/>
                  </a:lnTo>
                  <a:lnTo>
                    <a:pt x="3973322" y="104139"/>
                  </a:lnTo>
                  <a:lnTo>
                    <a:pt x="3981407" y="104139"/>
                  </a:lnTo>
                  <a:lnTo>
                    <a:pt x="4022471" y="97789"/>
                  </a:lnTo>
                  <a:lnTo>
                    <a:pt x="4072763" y="91439"/>
                  </a:lnTo>
                  <a:lnTo>
                    <a:pt x="4072635" y="91439"/>
                  </a:lnTo>
                  <a:lnTo>
                    <a:pt x="4123690" y="85089"/>
                  </a:lnTo>
                  <a:lnTo>
                    <a:pt x="4175505" y="80010"/>
                  </a:lnTo>
                  <a:lnTo>
                    <a:pt x="4227957" y="74929"/>
                  </a:lnTo>
                  <a:lnTo>
                    <a:pt x="4280916" y="71120"/>
                  </a:lnTo>
                  <a:lnTo>
                    <a:pt x="4334256" y="68579"/>
                  </a:lnTo>
                  <a:lnTo>
                    <a:pt x="4387977" y="66039"/>
                  </a:lnTo>
                  <a:lnTo>
                    <a:pt x="4387723" y="66039"/>
                  </a:lnTo>
                  <a:lnTo>
                    <a:pt x="4441723" y="64770"/>
                  </a:lnTo>
                  <a:lnTo>
                    <a:pt x="4457963" y="55249"/>
                  </a:lnTo>
                  <a:lnTo>
                    <a:pt x="4441545" y="45720"/>
                  </a:lnTo>
                  <a:close/>
                </a:path>
                <a:path w="4495800" h="685800">
                  <a:moveTo>
                    <a:pt x="3349966" y="360203"/>
                  </a:moveTo>
                  <a:lnTo>
                    <a:pt x="3349879" y="360679"/>
                  </a:lnTo>
                  <a:lnTo>
                    <a:pt x="3349966" y="360203"/>
                  </a:lnTo>
                  <a:close/>
                </a:path>
                <a:path w="4495800" h="685800">
                  <a:moveTo>
                    <a:pt x="3350111" y="359410"/>
                  </a:moveTo>
                  <a:lnTo>
                    <a:pt x="3349966" y="360203"/>
                  </a:lnTo>
                  <a:lnTo>
                    <a:pt x="3350111" y="359410"/>
                  </a:lnTo>
                  <a:close/>
                </a:path>
                <a:path w="4495800" h="685800">
                  <a:moveTo>
                    <a:pt x="3351276" y="353060"/>
                  </a:moveTo>
                  <a:lnTo>
                    <a:pt x="3351022" y="354329"/>
                  </a:lnTo>
                  <a:lnTo>
                    <a:pt x="3351089" y="354076"/>
                  </a:lnTo>
                  <a:lnTo>
                    <a:pt x="3351276" y="353060"/>
                  </a:lnTo>
                  <a:close/>
                </a:path>
                <a:path w="4495800" h="685800">
                  <a:moveTo>
                    <a:pt x="3351089" y="354076"/>
                  </a:moveTo>
                  <a:lnTo>
                    <a:pt x="3351022" y="354329"/>
                  </a:lnTo>
                  <a:lnTo>
                    <a:pt x="3351089" y="354076"/>
                  </a:lnTo>
                  <a:close/>
                </a:path>
                <a:path w="4495800" h="685800">
                  <a:moveTo>
                    <a:pt x="3351360" y="353060"/>
                  </a:moveTo>
                  <a:lnTo>
                    <a:pt x="3351089" y="354076"/>
                  </a:lnTo>
                  <a:lnTo>
                    <a:pt x="3351360" y="353060"/>
                  </a:lnTo>
                  <a:close/>
                </a:path>
                <a:path w="4495800" h="685800">
                  <a:moveTo>
                    <a:pt x="3353054" y="346710"/>
                  </a:moveTo>
                  <a:lnTo>
                    <a:pt x="3352673" y="347979"/>
                  </a:lnTo>
                  <a:lnTo>
                    <a:pt x="3352800" y="347662"/>
                  </a:lnTo>
                  <a:lnTo>
                    <a:pt x="3353054" y="346710"/>
                  </a:lnTo>
                  <a:close/>
                </a:path>
                <a:path w="4495800" h="685800">
                  <a:moveTo>
                    <a:pt x="3352800" y="347662"/>
                  </a:moveTo>
                  <a:lnTo>
                    <a:pt x="3352673" y="347979"/>
                  </a:lnTo>
                  <a:lnTo>
                    <a:pt x="3352800" y="347662"/>
                  </a:lnTo>
                  <a:close/>
                </a:path>
                <a:path w="4495800" h="685800">
                  <a:moveTo>
                    <a:pt x="3353181" y="346710"/>
                  </a:moveTo>
                  <a:lnTo>
                    <a:pt x="3353054" y="346710"/>
                  </a:lnTo>
                  <a:lnTo>
                    <a:pt x="3352800" y="347662"/>
                  </a:lnTo>
                  <a:lnTo>
                    <a:pt x="3353181" y="346710"/>
                  </a:lnTo>
                  <a:close/>
                </a:path>
                <a:path w="4495800" h="685800">
                  <a:moveTo>
                    <a:pt x="3368421" y="320039"/>
                  </a:moveTo>
                  <a:lnTo>
                    <a:pt x="3367913" y="320039"/>
                  </a:lnTo>
                  <a:lnTo>
                    <a:pt x="3367404" y="321310"/>
                  </a:lnTo>
                  <a:lnTo>
                    <a:pt x="3368421" y="320039"/>
                  </a:lnTo>
                  <a:close/>
                </a:path>
                <a:path w="4495800" h="685800">
                  <a:moveTo>
                    <a:pt x="3413929" y="279400"/>
                  </a:moveTo>
                  <a:lnTo>
                    <a:pt x="3412490" y="279400"/>
                  </a:lnTo>
                  <a:lnTo>
                    <a:pt x="3412235" y="280670"/>
                  </a:lnTo>
                  <a:lnTo>
                    <a:pt x="3413929" y="279400"/>
                  </a:lnTo>
                  <a:close/>
                </a:path>
                <a:path w="4495800" h="685800">
                  <a:moveTo>
                    <a:pt x="3446250" y="259079"/>
                  </a:moveTo>
                  <a:lnTo>
                    <a:pt x="3444367" y="259079"/>
                  </a:lnTo>
                  <a:lnTo>
                    <a:pt x="3444240" y="260350"/>
                  </a:lnTo>
                  <a:lnTo>
                    <a:pt x="3446250" y="259079"/>
                  </a:lnTo>
                  <a:close/>
                </a:path>
                <a:path w="4495800" h="685800">
                  <a:moveTo>
                    <a:pt x="4480296" y="45720"/>
                  </a:moveTo>
                  <a:lnTo>
                    <a:pt x="4476750" y="45720"/>
                  </a:lnTo>
                  <a:lnTo>
                    <a:pt x="4477004" y="64770"/>
                  </a:lnTo>
                  <a:lnTo>
                    <a:pt x="4441719" y="64772"/>
                  </a:lnTo>
                  <a:lnTo>
                    <a:pt x="4396232" y="91439"/>
                  </a:lnTo>
                  <a:lnTo>
                    <a:pt x="4391659" y="93979"/>
                  </a:lnTo>
                  <a:lnTo>
                    <a:pt x="4390135" y="100329"/>
                  </a:lnTo>
                  <a:lnTo>
                    <a:pt x="4392930" y="104139"/>
                  </a:lnTo>
                  <a:lnTo>
                    <a:pt x="4395597" y="109220"/>
                  </a:lnTo>
                  <a:lnTo>
                    <a:pt x="4401439" y="110489"/>
                  </a:lnTo>
                  <a:lnTo>
                    <a:pt x="4405883" y="107950"/>
                  </a:lnTo>
                  <a:lnTo>
                    <a:pt x="4495800" y="54610"/>
                  </a:lnTo>
                  <a:lnTo>
                    <a:pt x="4480296" y="45720"/>
                  </a:lnTo>
                  <a:close/>
                </a:path>
                <a:path w="4495800" h="685800">
                  <a:moveTo>
                    <a:pt x="3981407" y="104139"/>
                  </a:moveTo>
                  <a:lnTo>
                    <a:pt x="3973322" y="104139"/>
                  </a:lnTo>
                  <a:lnTo>
                    <a:pt x="3973195" y="105410"/>
                  </a:lnTo>
                  <a:lnTo>
                    <a:pt x="3981407" y="104139"/>
                  </a:lnTo>
                  <a:close/>
                </a:path>
                <a:path w="4495800" h="685800">
                  <a:moveTo>
                    <a:pt x="4457963" y="55249"/>
                  </a:moveTo>
                  <a:lnTo>
                    <a:pt x="4441719" y="64772"/>
                  </a:lnTo>
                  <a:lnTo>
                    <a:pt x="4477004" y="64770"/>
                  </a:lnTo>
                  <a:lnTo>
                    <a:pt x="4476987" y="63500"/>
                  </a:lnTo>
                  <a:lnTo>
                    <a:pt x="4472178" y="63500"/>
                  </a:lnTo>
                  <a:lnTo>
                    <a:pt x="4457963" y="55249"/>
                  </a:lnTo>
                  <a:close/>
                </a:path>
                <a:path w="4495800" h="685800">
                  <a:moveTo>
                    <a:pt x="4472051" y="46989"/>
                  </a:moveTo>
                  <a:lnTo>
                    <a:pt x="4457963" y="55249"/>
                  </a:lnTo>
                  <a:lnTo>
                    <a:pt x="4472178" y="63500"/>
                  </a:lnTo>
                  <a:lnTo>
                    <a:pt x="4472051" y="46989"/>
                  </a:lnTo>
                  <a:close/>
                </a:path>
                <a:path w="4495800" h="685800">
                  <a:moveTo>
                    <a:pt x="4476766" y="46989"/>
                  </a:moveTo>
                  <a:lnTo>
                    <a:pt x="4472051" y="46989"/>
                  </a:lnTo>
                  <a:lnTo>
                    <a:pt x="4472178" y="63500"/>
                  </a:lnTo>
                  <a:lnTo>
                    <a:pt x="4476987" y="63500"/>
                  </a:lnTo>
                  <a:lnTo>
                    <a:pt x="4476766" y="46989"/>
                  </a:lnTo>
                  <a:close/>
                </a:path>
                <a:path w="4495800" h="685800">
                  <a:moveTo>
                    <a:pt x="4400423" y="0"/>
                  </a:moveTo>
                  <a:lnTo>
                    <a:pt x="4394581" y="1270"/>
                  </a:lnTo>
                  <a:lnTo>
                    <a:pt x="4392041" y="6350"/>
                  </a:lnTo>
                  <a:lnTo>
                    <a:pt x="4389374" y="11429"/>
                  </a:lnTo>
                  <a:lnTo>
                    <a:pt x="4391025" y="16510"/>
                  </a:lnTo>
                  <a:lnTo>
                    <a:pt x="4395597" y="19050"/>
                  </a:lnTo>
                  <a:lnTo>
                    <a:pt x="4457963" y="55249"/>
                  </a:lnTo>
                  <a:lnTo>
                    <a:pt x="4472051" y="46989"/>
                  </a:lnTo>
                  <a:lnTo>
                    <a:pt x="4476766" y="46989"/>
                  </a:lnTo>
                  <a:lnTo>
                    <a:pt x="4476750" y="45720"/>
                  </a:lnTo>
                  <a:lnTo>
                    <a:pt x="4480296" y="45720"/>
                  </a:lnTo>
                  <a:lnTo>
                    <a:pt x="4404995" y="2539"/>
                  </a:lnTo>
                  <a:lnTo>
                    <a:pt x="440042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32B48E7-452B-A40F-E67B-1CC76F98B7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9DB85DB-FD7D-2C0D-CAFF-6D39DD25165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7848600" y="6377940"/>
            <a:ext cx="3901440" cy="342900"/>
          </a:xfrm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Subrat_Nanda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26592" y="1371600"/>
            <a:ext cx="10738816" cy="529677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13335">
              <a:lnSpc>
                <a:spcPts val="2160"/>
              </a:lnSpc>
              <a:spcBef>
                <a:spcPts val="375"/>
              </a:spcBef>
            </a:pPr>
            <a:r>
              <a:rPr lang="en-US" sz="1600" b="1" dirty="0">
                <a:solidFill>
                  <a:srgbClr val="292929"/>
                </a:solidFill>
                <a:latin typeface="Arial MT"/>
                <a:cs typeface="Arial MT"/>
              </a:rPr>
              <a:t>Research :</a:t>
            </a:r>
          </a:p>
          <a:p>
            <a:pPr marL="182880" marR="13335">
              <a:lnSpc>
                <a:spcPts val="2160"/>
              </a:lnSpc>
              <a:spcBef>
                <a:spcPts val="375"/>
              </a:spcBef>
            </a:pP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• </a:t>
            </a:r>
            <a:r>
              <a:rPr lang="en-US" sz="1400" b="1" dirty="0">
                <a:solidFill>
                  <a:srgbClr val="292929"/>
                </a:solidFill>
                <a:latin typeface="Arial MT"/>
                <a:cs typeface="Arial MT"/>
              </a:rPr>
              <a:t>Model Performance</a:t>
            </a: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: The models performed similarly on the test set with the decision tree model slightly outperforms</a:t>
            </a:r>
          </a:p>
          <a:p>
            <a:pPr marL="182880" marR="13335">
              <a:lnSpc>
                <a:spcPts val="2160"/>
              </a:lnSpc>
              <a:spcBef>
                <a:spcPts val="375"/>
              </a:spcBef>
            </a:pP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• </a:t>
            </a:r>
            <a:r>
              <a:rPr lang="en-US" sz="1400" b="1" dirty="0">
                <a:solidFill>
                  <a:srgbClr val="292929"/>
                </a:solidFill>
                <a:latin typeface="Arial MT"/>
                <a:cs typeface="Arial MT"/>
              </a:rPr>
              <a:t>Equator</a:t>
            </a: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: Most of the launch sites are near the equator for an additional Natural boost – due to the rotational speed of the earth - which helps save the cost of putting in extra fuel and boosters</a:t>
            </a:r>
          </a:p>
          <a:p>
            <a:pPr marL="182880" marR="13335">
              <a:lnSpc>
                <a:spcPts val="2160"/>
              </a:lnSpc>
              <a:spcBef>
                <a:spcPts val="375"/>
              </a:spcBef>
            </a:pP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• </a:t>
            </a:r>
            <a:r>
              <a:rPr lang="en-US" sz="1400" b="1" dirty="0">
                <a:solidFill>
                  <a:srgbClr val="292929"/>
                </a:solidFill>
                <a:latin typeface="Arial MT"/>
                <a:cs typeface="Arial MT"/>
              </a:rPr>
              <a:t>Coast</a:t>
            </a: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: All the launch sites are close to the coast</a:t>
            </a:r>
          </a:p>
          <a:p>
            <a:pPr marL="182880" marR="13335">
              <a:lnSpc>
                <a:spcPts val="2160"/>
              </a:lnSpc>
              <a:spcBef>
                <a:spcPts val="375"/>
              </a:spcBef>
            </a:pP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• </a:t>
            </a:r>
            <a:r>
              <a:rPr lang="en-US" sz="1400" b="1" dirty="0">
                <a:solidFill>
                  <a:srgbClr val="292929"/>
                </a:solidFill>
                <a:latin typeface="Arial MT"/>
                <a:cs typeface="Arial MT"/>
              </a:rPr>
              <a:t>Launch Success</a:t>
            </a: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: Increases over time</a:t>
            </a:r>
          </a:p>
          <a:p>
            <a:pPr marL="182880" marR="13335">
              <a:lnSpc>
                <a:spcPts val="2160"/>
              </a:lnSpc>
              <a:spcBef>
                <a:spcPts val="375"/>
              </a:spcBef>
            </a:pP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• </a:t>
            </a:r>
            <a:r>
              <a:rPr lang="en-US" sz="1400" b="1" dirty="0">
                <a:solidFill>
                  <a:srgbClr val="292929"/>
                </a:solidFill>
                <a:latin typeface="Arial MT"/>
                <a:cs typeface="Arial MT"/>
              </a:rPr>
              <a:t>KSC LC-39A</a:t>
            </a: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: Has the highest success rate among launch sites. Has a 100% success rate for launches less than 5,500 kg </a:t>
            </a:r>
          </a:p>
          <a:p>
            <a:pPr marL="182880" marR="13335">
              <a:lnSpc>
                <a:spcPts val="2160"/>
              </a:lnSpc>
              <a:spcBef>
                <a:spcPts val="375"/>
              </a:spcBef>
            </a:pP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• </a:t>
            </a:r>
            <a:r>
              <a:rPr lang="en-US" sz="1400" b="1" dirty="0">
                <a:solidFill>
                  <a:srgbClr val="292929"/>
                </a:solidFill>
                <a:latin typeface="Arial MT"/>
                <a:cs typeface="Arial MT"/>
              </a:rPr>
              <a:t>Orbits</a:t>
            </a: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: ES-L1, GEO, HEO, and SSO have a 100% success rate</a:t>
            </a:r>
          </a:p>
          <a:p>
            <a:pPr marL="182880" marR="13335">
              <a:lnSpc>
                <a:spcPts val="2160"/>
              </a:lnSpc>
              <a:spcBef>
                <a:spcPts val="375"/>
              </a:spcBef>
            </a:pP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• </a:t>
            </a:r>
            <a:r>
              <a:rPr lang="en-US" sz="1400" b="1" dirty="0">
                <a:solidFill>
                  <a:srgbClr val="292929"/>
                </a:solidFill>
                <a:latin typeface="Arial MT"/>
                <a:cs typeface="Arial MT"/>
              </a:rPr>
              <a:t>Payload Mass</a:t>
            </a: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: Across all launch sites, the higher the payload mass (kg), the higher the success rate</a:t>
            </a:r>
          </a:p>
          <a:p>
            <a:pPr marR="13335">
              <a:lnSpc>
                <a:spcPct val="20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292929"/>
                </a:solidFill>
                <a:latin typeface="Arial MT"/>
                <a:cs typeface="Arial MT"/>
              </a:rPr>
              <a:t>Things to Consider:</a:t>
            </a:r>
          </a:p>
          <a:p>
            <a:pPr marL="182880" marR="13335">
              <a:lnSpc>
                <a:spcPts val="2160"/>
              </a:lnSpc>
              <a:spcBef>
                <a:spcPts val="375"/>
              </a:spcBef>
            </a:pP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• </a:t>
            </a:r>
            <a:r>
              <a:rPr lang="en-US" sz="1400" b="1" dirty="0">
                <a:solidFill>
                  <a:srgbClr val="292929"/>
                </a:solidFill>
                <a:latin typeface="Arial MT"/>
                <a:cs typeface="Arial MT"/>
              </a:rPr>
              <a:t>Dataset</a:t>
            </a: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: A larger dataset will help build on the predictive analytics results to help understand if the findings can be generalizable to a larger data set</a:t>
            </a:r>
          </a:p>
          <a:p>
            <a:pPr marL="182880" marR="13335">
              <a:lnSpc>
                <a:spcPts val="2160"/>
              </a:lnSpc>
              <a:spcBef>
                <a:spcPts val="375"/>
              </a:spcBef>
            </a:pP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• </a:t>
            </a:r>
            <a:r>
              <a:rPr lang="en-US" sz="1400" b="1" dirty="0">
                <a:solidFill>
                  <a:srgbClr val="292929"/>
                </a:solidFill>
                <a:latin typeface="Arial MT"/>
                <a:cs typeface="Arial MT"/>
              </a:rPr>
              <a:t>Feature Analysis / PCA</a:t>
            </a: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: Additional feature analysis or principal component analysis should be conducted to see if it can help improve accuracy</a:t>
            </a:r>
          </a:p>
          <a:p>
            <a:pPr marL="182880" marR="13335">
              <a:lnSpc>
                <a:spcPts val="2160"/>
              </a:lnSpc>
              <a:spcBef>
                <a:spcPts val="375"/>
              </a:spcBef>
            </a:pP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• </a:t>
            </a:r>
            <a:r>
              <a:rPr lang="en-US" sz="1400" b="1" dirty="0" err="1">
                <a:solidFill>
                  <a:srgbClr val="292929"/>
                </a:solidFill>
                <a:latin typeface="Arial MT"/>
                <a:cs typeface="Arial MT"/>
              </a:rPr>
              <a:t>XGBoost</a:t>
            </a:r>
            <a:r>
              <a:rPr lang="en-US" sz="1400" dirty="0">
                <a:solidFill>
                  <a:srgbClr val="292929"/>
                </a:solidFill>
                <a:latin typeface="Arial MT"/>
                <a:cs typeface="Arial MT"/>
              </a:rPr>
              <a:t>: Is a powerful model which was not utilized in this study. It would be interesting to see if it outperforms the other classification models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48969" y="443560"/>
            <a:ext cx="258191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</a:t>
            </a:r>
            <a:r>
              <a:rPr spc="-20" dirty="0"/>
              <a:t>n</a:t>
            </a:r>
            <a:r>
              <a:rPr spc="-5" dirty="0"/>
              <a:t>clu</a:t>
            </a:r>
            <a:r>
              <a:rPr spc="-20" dirty="0"/>
              <a:t>s</a:t>
            </a:r>
            <a:r>
              <a:rPr spc="-5" dirty="0"/>
              <a:t>i</a:t>
            </a:r>
            <a:r>
              <a:rPr spc="5" dirty="0"/>
              <a:t>o</a:t>
            </a:r>
            <a:r>
              <a:rPr spc="-5" dirty="0"/>
              <a:t>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18AAC75-AC28-430B-F645-3F07721774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7EBA713-B6DC-B484-9AF0-81B1D96583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49457"/>
            <a:ext cx="3901440" cy="342900"/>
          </a:xfrm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Subrat_Nanda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969" y="1885314"/>
            <a:ext cx="10263505" cy="25615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16405" indent="-342900">
              <a:lnSpc>
                <a:spcPct val="100000"/>
              </a:lnSpc>
              <a:spcBef>
                <a:spcPts val="1405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IBM.</a:t>
            </a:r>
            <a:r>
              <a:rPr sz="22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i="1" spc="-5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2200" i="1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292929"/>
                </a:solidFill>
                <a:latin typeface="Arial"/>
                <a:cs typeface="Arial"/>
              </a:rPr>
              <a:t>Science</a:t>
            </a:r>
            <a:r>
              <a:rPr sz="2200" i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292929"/>
                </a:solidFill>
                <a:latin typeface="Arial"/>
                <a:cs typeface="Arial"/>
              </a:rPr>
              <a:t>Professional Certificate. </a:t>
            </a:r>
            <a:r>
              <a:rPr sz="2200" i="1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200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https://www.coursera.org/professional-certificates/ibm-data-science</a:t>
            </a:r>
            <a:br>
              <a:rPr lang="en-US" sz="2200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</a:br>
            <a:endParaRPr lang="en-US" sz="2200" i="1" u="heavy" spc="-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Arial"/>
              <a:cs typeface="Arial"/>
            </a:endParaRPr>
          </a:p>
          <a:p>
            <a:pPr marL="355600" marR="1716405" indent="-342900">
              <a:lnSpc>
                <a:spcPct val="100000"/>
              </a:lnSpc>
              <a:spcBef>
                <a:spcPts val="1405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>
                <a:solidFill>
                  <a:srgbClr val="292929"/>
                </a:solidFill>
                <a:latin typeface="Arial MT"/>
              </a:rPr>
              <a:t>Source Code:</a:t>
            </a:r>
            <a:br>
              <a:rPr lang="en-US" sz="2200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</a:br>
            <a:r>
              <a:rPr lang="en-US" sz="2200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https://github.com/Subrat-Nanda/IBM-Data-Science-Professional-Certification/DataScienceCapstoneProject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3560"/>
            <a:ext cx="242570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Refere</a:t>
            </a:r>
            <a:r>
              <a:rPr spc="-20" dirty="0"/>
              <a:t>n</a:t>
            </a:r>
            <a:r>
              <a:rPr spc="-5" dirty="0"/>
              <a:t>ces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CEBA69-7707-BE51-DD92-99FC993020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A798838-49E0-F1A6-FE90-B843C709828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43560"/>
            <a:ext cx="198120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20" dirty="0"/>
              <a:t>p</a:t>
            </a:r>
            <a:r>
              <a:rPr spc="-5" dirty="0"/>
              <a:t>pe</a:t>
            </a:r>
            <a:r>
              <a:rPr spc="-20" dirty="0"/>
              <a:t>n</a:t>
            </a:r>
            <a:r>
              <a:rPr spc="-5" dirty="0"/>
              <a:t>dix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8740" y="2273363"/>
            <a:ext cx="7065899" cy="37522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8969" y="1493265"/>
            <a:ext cx="5086985" cy="18421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904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SQLite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Data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Set</a:t>
            </a:r>
            <a:endParaRPr sz="3200" dirty="0">
              <a:latin typeface="Calibri"/>
              <a:cs typeface="Calibri"/>
            </a:endParaRPr>
          </a:p>
          <a:p>
            <a:pPr marL="241300" marR="1528445" indent="-228600">
              <a:lnSpc>
                <a:spcPct val="100000"/>
              </a:lnSpc>
              <a:spcBef>
                <a:spcPts val="24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6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table</a:t>
            </a:r>
            <a:r>
              <a:rPr sz="2200" spc="5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structure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belongs to the SQLite data </a:t>
            </a:r>
            <a:r>
              <a:rPr sz="2200" spc="-6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set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used for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SQL</a:t>
            </a:r>
            <a:r>
              <a:rPr sz="2200" spc="-8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Arial MT"/>
                <a:cs typeface="Arial MT"/>
              </a:rPr>
              <a:t>queries.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CD0577-4FE3-60AC-41DF-183A1032F4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4C08EB5-EC61-ECEB-3A15-423540FE538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BAF807-FA47-8156-92AA-0CA321358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66"/>
            <a:ext cx="12192000" cy="6877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57B27-AFDD-1DA4-0B1E-6A3C60F80115}"/>
              </a:ext>
            </a:extLst>
          </p:cNvPr>
          <p:cNvSpPr txBox="1"/>
          <p:nvPr/>
        </p:nvSpPr>
        <p:spPr>
          <a:xfrm>
            <a:off x="762000" y="838200"/>
            <a:ext cx="3990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Thank you!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967E246-27DA-48BD-0099-CD9293AB78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95DC961-ABE7-5D0E-BD53-E191835BC8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6881" y="443560"/>
            <a:ext cx="247840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6881" y="1686022"/>
            <a:ext cx="10446919" cy="4396716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22860" algn="just">
              <a:lnSpc>
                <a:spcPts val="2380"/>
              </a:lnSpc>
              <a:spcBef>
                <a:spcPts val="5"/>
              </a:spcBef>
            </a:pPr>
            <a:r>
              <a:rPr lang="en-US" b="1" dirty="0">
                <a:solidFill>
                  <a:srgbClr val="292929"/>
                </a:solidFill>
                <a:latin typeface="Arial MT"/>
              </a:rPr>
              <a:t>SpaceX</a:t>
            </a:r>
            <a:r>
              <a:rPr lang="en-US" dirty="0">
                <a:solidFill>
                  <a:srgbClr val="292929"/>
                </a:solidFill>
                <a:latin typeface="Arial MT"/>
              </a:rPr>
              <a:t> is a revolutionary company that has disrupted the space industry by offering rocket launches specifically Falcon 9 as low as 62 million dollars; while other providers cost upward of 165 million dollars each. Most of these savings is thanks to SpaceX’s astounding idea to reuse the first stage of the launch by re-land the rocket to be used on the next mission. Repeating this process will make the price down even further. As a data scientist of a startup rivaling SpaceX, the goal of this project is to create a machine learning pipeline to predict the landing outcome of the first stage in the future. This project is crucial in identifying the right price to bid against SpaceX for a rocket launch. </a:t>
            </a:r>
          </a:p>
          <a:p>
            <a:pPr marL="12700" marR="22860">
              <a:lnSpc>
                <a:spcPts val="2380"/>
              </a:lnSpc>
              <a:spcBef>
                <a:spcPts val="5"/>
              </a:spcBef>
            </a:pPr>
            <a:endParaRPr lang="en-US" sz="1700" dirty="0">
              <a:solidFill>
                <a:srgbClr val="292929"/>
              </a:solidFill>
              <a:latin typeface="Arial MT"/>
            </a:endParaRPr>
          </a:p>
          <a:p>
            <a:pPr marL="12700" marR="22860">
              <a:lnSpc>
                <a:spcPts val="2380"/>
              </a:lnSpc>
              <a:spcBef>
                <a:spcPts val="5"/>
              </a:spcBef>
            </a:pPr>
            <a:r>
              <a:rPr lang="en-US" dirty="0">
                <a:solidFill>
                  <a:srgbClr val="292929"/>
                </a:solidFill>
                <a:latin typeface="Arial MT"/>
              </a:rPr>
              <a:t>The problems included: </a:t>
            </a:r>
          </a:p>
          <a:p>
            <a:pPr marL="298450" marR="22860" indent="-285750">
              <a:lnSpc>
                <a:spcPct val="2000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Arial MT"/>
              </a:rPr>
              <a:t> Identifying all factors that influence the landing outcome. </a:t>
            </a:r>
          </a:p>
          <a:p>
            <a:pPr marL="298450" marR="22860" indent="-285750">
              <a:lnSpc>
                <a:spcPct val="2000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Arial MT"/>
              </a:rPr>
              <a:t> The relationship between each variable and how it is affecting the outcome. </a:t>
            </a:r>
          </a:p>
          <a:p>
            <a:pPr marL="298450" marR="22860" indent="-285750">
              <a:lnSpc>
                <a:spcPct val="2000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Arial MT"/>
              </a:rPr>
              <a:t> The best condition needed to increase the probability of a successful landing. </a:t>
            </a:r>
            <a:endParaRPr dirty="0">
              <a:solidFill>
                <a:srgbClr val="292929"/>
              </a:solidFill>
              <a:latin typeface="Arial M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C2BAF0A-CA7E-6600-D63B-4CA1BBC114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5722897-657B-E18F-A912-6AD1FC5F996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5083" y="640090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7CDB"/>
                </a:solidFill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14" y="2812783"/>
            <a:ext cx="1058545" cy="308417"/>
          </a:xfrm>
          <a:prstGeom prst="rect">
            <a:avLst/>
          </a:prstGeom>
          <a:solidFill>
            <a:srgbClr val="0947CA"/>
          </a:solidFill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2233-1A2E-7132-C832-61C260E06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-1"/>
            <a:ext cx="8153400" cy="685799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C882298-C7DC-D5DB-5183-35D3630ADE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00CACA-E85B-92EA-9119-0C565BD28D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969" y="1454023"/>
            <a:ext cx="10657231" cy="4936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A48CA"/>
                </a:solidFill>
                <a:latin typeface="Arial MT"/>
                <a:cs typeface="Arial MT"/>
              </a:rPr>
              <a:t>Executive</a:t>
            </a:r>
            <a:r>
              <a:rPr sz="2200" spc="-30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A48CA"/>
                </a:solidFill>
                <a:latin typeface="Arial MT"/>
                <a:cs typeface="Arial MT"/>
              </a:rPr>
              <a:t>Summary</a:t>
            </a:r>
            <a:endParaRPr lang="en-US" sz="2200" spc="-5" dirty="0">
              <a:solidFill>
                <a:srgbClr val="0A48CA"/>
              </a:solidFill>
              <a:latin typeface="Arial MT"/>
              <a:cs typeface="Arial MT"/>
            </a:endParaRPr>
          </a:p>
          <a:p>
            <a:pPr marL="12700" marR="22860" algn="just">
              <a:lnSpc>
                <a:spcPts val="2380"/>
              </a:lnSpc>
              <a:spcBef>
                <a:spcPts val="5"/>
              </a:spcBef>
            </a:pPr>
            <a:endParaRPr lang="en-US" sz="2200" spc="-5" dirty="0">
              <a:solidFill>
                <a:srgbClr val="0A48CA"/>
              </a:solidFill>
              <a:latin typeface="Arial MT"/>
            </a:endParaRPr>
          </a:p>
          <a:p>
            <a:pPr marL="12700" marR="22860" algn="just">
              <a:lnSpc>
                <a:spcPts val="2380"/>
              </a:lnSpc>
              <a:spcBef>
                <a:spcPts val="5"/>
              </a:spcBef>
            </a:pPr>
            <a:r>
              <a:rPr lang="en-US" b="1" dirty="0">
                <a:solidFill>
                  <a:srgbClr val="292929"/>
                </a:solidFill>
                <a:latin typeface="Arial MT"/>
              </a:rPr>
              <a:t>Steps :</a:t>
            </a:r>
          </a:p>
          <a:p>
            <a:pPr marL="12700" marR="22860" algn="just">
              <a:lnSpc>
                <a:spcPts val="2380"/>
              </a:lnSpc>
              <a:spcBef>
                <a:spcPts val="5"/>
              </a:spcBef>
            </a:pPr>
            <a:endParaRPr lang="en-US" sz="1700" b="1" dirty="0">
              <a:solidFill>
                <a:srgbClr val="292929"/>
              </a:solidFill>
              <a:latin typeface="Arial MT"/>
            </a:endParaRPr>
          </a:p>
          <a:p>
            <a:pPr marL="298450" marR="22860" indent="-285750" algn="just"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rgbClr val="292929"/>
                </a:solidFill>
                <a:latin typeface="Arial MT"/>
              </a:rPr>
              <a:t>Collect</a:t>
            </a:r>
            <a:r>
              <a:rPr lang="en-US" sz="1700" dirty="0">
                <a:solidFill>
                  <a:srgbClr val="292929"/>
                </a:solidFill>
                <a:latin typeface="Arial MT"/>
              </a:rPr>
              <a:t> data using SpaceX REST API and web scraping techniques.</a:t>
            </a:r>
          </a:p>
          <a:p>
            <a:pPr marL="755650" marR="22860" lvl="1" indent="-285750" algn="just"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92929"/>
                </a:solidFill>
                <a:latin typeface="Arial MT"/>
              </a:rPr>
              <a:t>Sources :</a:t>
            </a:r>
          </a:p>
          <a:p>
            <a:pPr marL="755650" marR="22860" lvl="1" indent="-285750" algn="just"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92929"/>
                </a:solidFill>
                <a:latin typeface="Arial MT"/>
              </a:rPr>
              <a:t>Space X API (</a:t>
            </a:r>
            <a:r>
              <a:rPr lang="en-US" sz="1700" dirty="0">
                <a:solidFill>
                  <a:srgbClr val="292929"/>
                </a:solidFill>
                <a:latin typeface="Arial MT"/>
                <a:hlinkClick r:id="rId2"/>
              </a:rPr>
              <a:t>https://api.spacexdata.com/v4/rockets/) </a:t>
            </a:r>
            <a:endParaRPr lang="en-US" sz="1700" dirty="0">
              <a:solidFill>
                <a:srgbClr val="292929"/>
              </a:solidFill>
              <a:latin typeface="Arial MT"/>
            </a:endParaRPr>
          </a:p>
          <a:p>
            <a:pPr marL="755650" marR="22860" lvl="1" indent="-285750" algn="just"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US" sz="1700" dirty="0" err="1">
                <a:solidFill>
                  <a:srgbClr val="292929"/>
                </a:solidFill>
                <a:latin typeface="Arial MT"/>
              </a:rPr>
              <a:t>WebScraping</a:t>
            </a:r>
            <a:r>
              <a:rPr lang="en-US" sz="1700" dirty="0">
                <a:solidFill>
                  <a:srgbClr val="292929"/>
                </a:solidFill>
                <a:latin typeface="Arial MT"/>
              </a:rPr>
              <a:t> (</a:t>
            </a:r>
            <a:r>
              <a:rPr lang="en-US" sz="1700" dirty="0">
                <a:solidFill>
                  <a:srgbClr val="292929"/>
                </a:solidFill>
                <a:latin typeface="Arial MT"/>
                <a:hlinkClick r:id="rId3"/>
              </a:rPr>
              <a:t>https://en.wikipedia.org/wiki/List_of_Falcon/_9/_and_Falcon_Heavy_launches</a:t>
            </a:r>
            <a:r>
              <a:rPr lang="en-US" sz="1700" dirty="0">
                <a:solidFill>
                  <a:srgbClr val="292929"/>
                </a:solidFill>
                <a:latin typeface="Arial MT"/>
              </a:rPr>
              <a:t>)</a:t>
            </a:r>
          </a:p>
          <a:p>
            <a:pPr marL="755650" marR="22860" lvl="1" indent="-285750" algn="just">
              <a:spcBef>
                <a:spcPts val="5"/>
              </a:spcBef>
              <a:buFont typeface="Wingdings" panose="05000000000000000000" pitchFamily="2" charset="2"/>
              <a:buChar char="§"/>
            </a:pPr>
            <a:endParaRPr lang="en-US" sz="1700" dirty="0">
              <a:solidFill>
                <a:srgbClr val="292929"/>
              </a:solidFill>
              <a:latin typeface="Arial MT"/>
            </a:endParaRPr>
          </a:p>
          <a:p>
            <a:pPr marL="298450" marR="22860" indent="-285750" algn="just"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rgbClr val="292929"/>
                </a:solidFill>
                <a:latin typeface="Arial MT"/>
              </a:rPr>
              <a:t>Wrangle</a:t>
            </a:r>
            <a:r>
              <a:rPr lang="en-US" sz="1700" dirty="0">
                <a:solidFill>
                  <a:srgbClr val="292929"/>
                </a:solidFill>
                <a:latin typeface="Arial MT"/>
              </a:rPr>
              <a:t> data – by filtering the data, handling missing values, and applying one hot encoding – to prepare the data for analysis and modeling</a:t>
            </a:r>
          </a:p>
          <a:p>
            <a:pPr marL="298450" marR="22860" indent="-285750" algn="just">
              <a:spcBef>
                <a:spcPts val="5"/>
              </a:spcBef>
              <a:buFont typeface="Wingdings" panose="05000000000000000000" pitchFamily="2" charset="2"/>
              <a:buChar char="§"/>
            </a:pPr>
            <a:endParaRPr lang="en-US" sz="1700" dirty="0">
              <a:solidFill>
                <a:srgbClr val="292929"/>
              </a:solidFill>
              <a:latin typeface="Arial MT"/>
            </a:endParaRPr>
          </a:p>
          <a:p>
            <a:pPr marL="298450" marR="22860" indent="-285750" algn="just"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rgbClr val="292929"/>
                </a:solidFill>
                <a:latin typeface="Arial MT"/>
              </a:rPr>
              <a:t>Explore</a:t>
            </a:r>
            <a:r>
              <a:rPr lang="en-US" sz="1700" dirty="0">
                <a:solidFill>
                  <a:srgbClr val="292929"/>
                </a:solidFill>
                <a:latin typeface="Arial MT"/>
              </a:rPr>
              <a:t> data via EDA with SQL and data visualization techniques </a:t>
            </a:r>
          </a:p>
          <a:p>
            <a:pPr marL="298450" marR="22860" indent="-285750" algn="just">
              <a:spcBef>
                <a:spcPts val="5"/>
              </a:spcBef>
              <a:buFont typeface="Wingdings" panose="05000000000000000000" pitchFamily="2" charset="2"/>
              <a:buChar char="§"/>
            </a:pPr>
            <a:endParaRPr lang="en-US" sz="1700" dirty="0">
              <a:solidFill>
                <a:srgbClr val="292929"/>
              </a:solidFill>
              <a:latin typeface="Arial MT"/>
            </a:endParaRPr>
          </a:p>
          <a:p>
            <a:pPr marL="298450" marR="22860" indent="-285750" algn="just"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rgbClr val="292929"/>
                </a:solidFill>
                <a:latin typeface="Arial MT"/>
              </a:rPr>
              <a:t>Visualize</a:t>
            </a:r>
            <a:r>
              <a:rPr lang="en-US" sz="1700" dirty="0">
                <a:solidFill>
                  <a:srgbClr val="292929"/>
                </a:solidFill>
                <a:latin typeface="Arial MT"/>
              </a:rPr>
              <a:t> the data using Folium and </a:t>
            </a:r>
            <a:r>
              <a:rPr lang="en-US" sz="1700" b="1" i="1" dirty="0" err="1">
                <a:solidFill>
                  <a:srgbClr val="292929"/>
                </a:solidFill>
                <a:latin typeface="Arial MT"/>
              </a:rPr>
              <a:t>Plotly</a:t>
            </a:r>
            <a:r>
              <a:rPr lang="en-US" sz="1700" b="1" i="1" dirty="0">
                <a:solidFill>
                  <a:srgbClr val="292929"/>
                </a:solidFill>
                <a:latin typeface="Arial MT"/>
              </a:rPr>
              <a:t> Dash</a:t>
            </a:r>
          </a:p>
          <a:p>
            <a:pPr marL="298450" marR="22860" indent="-285750" algn="just">
              <a:spcBef>
                <a:spcPts val="5"/>
              </a:spcBef>
              <a:buFont typeface="Wingdings" panose="05000000000000000000" pitchFamily="2" charset="2"/>
              <a:buChar char="§"/>
            </a:pPr>
            <a:endParaRPr lang="en-US" sz="1700" b="1" i="1" dirty="0">
              <a:solidFill>
                <a:srgbClr val="292929"/>
              </a:solidFill>
              <a:latin typeface="Arial MT"/>
            </a:endParaRPr>
          </a:p>
          <a:p>
            <a:pPr marL="298450" marR="22860" indent="-285750" algn="just"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rgbClr val="292929"/>
                </a:solidFill>
                <a:latin typeface="Arial MT"/>
              </a:rPr>
              <a:t>Build Models </a:t>
            </a:r>
            <a:r>
              <a:rPr lang="en-US" sz="1700" dirty="0">
                <a:solidFill>
                  <a:srgbClr val="292929"/>
                </a:solidFill>
                <a:latin typeface="Arial MT"/>
              </a:rPr>
              <a:t>to predict landing outcomes using classification models. Tune and evaluate models to find the best model and parameters</a:t>
            </a:r>
            <a:endParaRPr sz="1700" dirty="0">
              <a:solidFill>
                <a:srgbClr val="292929"/>
              </a:solidFill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3560"/>
            <a:ext cx="27139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Methodology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AC377EC-BE12-3502-5FAA-AD2FB12D65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C43F421-00FE-C504-0690-50CFC7148D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  <p:extLst>
      <p:ext uri="{BB962C8B-B14F-4D97-AF65-F5344CB8AC3E}">
        <p14:creationId xmlns:p14="http://schemas.microsoft.com/office/powerpoint/2010/main" val="77290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68557" y="874903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1C7CDB"/>
                </a:solidFill>
                <a:latin typeface="Arial MT"/>
                <a:cs typeface="Arial MT"/>
              </a:rPr>
              <a:t>7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023" y="1331771"/>
            <a:ext cx="4448810" cy="495161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235585">
              <a:lnSpc>
                <a:spcPts val="2160"/>
              </a:lnSpc>
              <a:spcBef>
                <a:spcPts val="375"/>
              </a:spcBef>
              <a:tabLst>
                <a:tab pos="241300" algn="l"/>
              </a:tabLst>
            </a:pPr>
            <a:r>
              <a:rPr lang="en-US" b="1" dirty="0">
                <a:latin typeface="Arial MT"/>
              </a:rPr>
              <a:t>Steps :</a:t>
            </a:r>
          </a:p>
          <a:p>
            <a:pPr marL="241300" marR="235585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lang="en-US" sz="1700" b="1" dirty="0">
                <a:latin typeface="Arial MT"/>
              </a:rPr>
              <a:t>Request data </a:t>
            </a:r>
            <a:r>
              <a:rPr lang="en-US" sz="1700" dirty="0">
                <a:latin typeface="Arial MT"/>
              </a:rPr>
              <a:t>from SpaceX API (rocket launch data) </a:t>
            </a:r>
          </a:p>
          <a:p>
            <a:pPr marL="241300" marR="235585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lang="en-US" sz="1700" b="1" dirty="0">
                <a:latin typeface="Arial MT"/>
              </a:rPr>
              <a:t>Decode response </a:t>
            </a:r>
            <a:r>
              <a:rPr lang="en-US" sz="1700" dirty="0">
                <a:latin typeface="Arial MT"/>
              </a:rPr>
              <a:t>using .</a:t>
            </a:r>
            <a:r>
              <a:rPr lang="en-US" sz="1700" dirty="0" err="1">
                <a:latin typeface="Arial MT"/>
              </a:rPr>
              <a:t>json</a:t>
            </a:r>
            <a:r>
              <a:rPr lang="en-US" sz="1700" dirty="0">
                <a:latin typeface="Arial MT"/>
              </a:rPr>
              <a:t>() and convert to a data frame using .</a:t>
            </a:r>
            <a:r>
              <a:rPr lang="en-US" sz="1700" dirty="0" err="1">
                <a:latin typeface="Arial MT"/>
              </a:rPr>
              <a:t>json_normalize</a:t>
            </a:r>
            <a:r>
              <a:rPr lang="en-US" sz="1700" dirty="0">
                <a:latin typeface="Arial MT"/>
              </a:rPr>
              <a:t>() </a:t>
            </a:r>
          </a:p>
          <a:p>
            <a:pPr marL="241300" marR="235585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lang="en-US" sz="1700" b="1" dirty="0">
                <a:latin typeface="Arial MT"/>
              </a:rPr>
              <a:t>Request information </a:t>
            </a:r>
            <a:r>
              <a:rPr lang="en-US" sz="1700" dirty="0">
                <a:latin typeface="Arial MT"/>
              </a:rPr>
              <a:t>about the launches from SpaceX API using custom functions</a:t>
            </a:r>
          </a:p>
          <a:p>
            <a:pPr marL="241300" marR="235585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lang="en-US" sz="1700" b="1" dirty="0">
                <a:latin typeface="Arial MT"/>
              </a:rPr>
              <a:t>Create a dictionary </a:t>
            </a:r>
            <a:r>
              <a:rPr lang="en-US" sz="1700" dirty="0">
                <a:latin typeface="Arial MT"/>
              </a:rPr>
              <a:t>from the data</a:t>
            </a:r>
          </a:p>
          <a:p>
            <a:pPr marL="241300" marR="235585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lang="en-US" sz="1700" b="1" dirty="0">
                <a:latin typeface="Arial MT"/>
              </a:rPr>
              <a:t>Create a </a:t>
            </a:r>
            <a:r>
              <a:rPr lang="en-US" sz="1700" b="1" dirty="0" err="1">
                <a:latin typeface="Arial MT"/>
              </a:rPr>
              <a:t>dataframe</a:t>
            </a:r>
            <a:r>
              <a:rPr lang="en-US" sz="1700" b="1" dirty="0">
                <a:latin typeface="Arial MT"/>
              </a:rPr>
              <a:t> </a:t>
            </a:r>
            <a:r>
              <a:rPr lang="en-US" sz="1700" dirty="0">
                <a:latin typeface="Arial MT"/>
              </a:rPr>
              <a:t>from the dictionary</a:t>
            </a:r>
          </a:p>
          <a:p>
            <a:pPr marL="241300" marR="235585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lang="en-US" sz="1700" b="1" dirty="0">
                <a:latin typeface="Arial MT"/>
              </a:rPr>
              <a:t>Filter </a:t>
            </a:r>
            <a:r>
              <a:rPr lang="en-US" sz="1700" b="1" dirty="0" err="1">
                <a:latin typeface="Arial MT"/>
              </a:rPr>
              <a:t>dataframe</a:t>
            </a:r>
            <a:r>
              <a:rPr lang="en-US" sz="1700" b="1" dirty="0">
                <a:latin typeface="Arial MT"/>
              </a:rPr>
              <a:t> </a:t>
            </a:r>
            <a:r>
              <a:rPr lang="en-US" sz="1700" dirty="0">
                <a:latin typeface="Arial MT"/>
              </a:rPr>
              <a:t>to contain only Falcon 9 launches</a:t>
            </a:r>
          </a:p>
          <a:p>
            <a:pPr marL="241300" marR="235585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lang="en-US" sz="1700" b="1" dirty="0">
                <a:latin typeface="Arial MT"/>
              </a:rPr>
              <a:t>Replace missing values </a:t>
            </a:r>
            <a:r>
              <a:rPr lang="en-US" sz="1700" dirty="0">
                <a:latin typeface="Arial MT"/>
              </a:rPr>
              <a:t>of Payload Mass with calculated .mean()</a:t>
            </a:r>
          </a:p>
          <a:p>
            <a:pPr marL="241300" marR="235585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lang="en-US" sz="1700" b="1" dirty="0">
                <a:latin typeface="Arial MT"/>
              </a:rPr>
              <a:t>Export data </a:t>
            </a:r>
            <a:r>
              <a:rPr lang="en-US" sz="1700" dirty="0">
                <a:latin typeface="Arial MT"/>
              </a:rPr>
              <a:t>to CSV file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449656"/>
            <a:ext cx="62445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10" dirty="0"/>
              <a:t> </a:t>
            </a:r>
            <a:r>
              <a:rPr spc="-5" dirty="0"/>
              <a:t>Collection</a:t>
            </a:r>
            <a:r>
              <a:rPr spc="4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spc="-5" dirty="0"/>
              <a:t>SpaceX</a:t>
            </a:r>
            <a:r>
              <a:rPr spc="-190" dirty="0"/>
              <a:t> </a:t>
            </a:r>
            <a:r>
              <a:rPr spc="-10" dirty="0"/>
              <a:t>API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0615" y="1748027"/>
            <a:ext cx="1549908" cy="9326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63895" y="2024633"/>
            <a:ext cx="1402080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07060" marR="5080" indent="-594995">
              <a:lnSpc>
                <a:spcPts val="1210"/>
              </a:lnSpc>
              <a:spcBef>
                <a:spcPts val="235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SpaceX </a:t>
            </a:r>
            <a:r>
              <a:rPr sz="1100" spc="-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8540" y="2019300"/>
            <a:ext cx="333755" cy="390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600" y="1748027"/>
            <a:ext cx="1549907" cy="9326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009001" y="2024633"/>
            <a:ext cx="1229360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8270" marR="5080" indent="-116205">
              <a:lnSpc>
                <a:spcPts val="1210"/>
              </a:lnSpc>
              <a:spcBef>
                <a:spcPts val="235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Decode</a:t>
            </a:r>
            <a:r>
              <a:rPr sz="11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response </a:t>
            </a:r>
            <a:r>
              <a:rPr sz="1100" spc="-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Json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6523" y="2017776"/>
            <a:ext cx="338327" cy="3916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1156" y="1746504"/>
            <a:ext cx="1549907" cy="93268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155681" y="2022475"/>
            <a:ext cx="1264920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18770" marR="5080" indent="-306705">
              <a:lnSpc>
                <a:spcPts val="1210"/>
              </a:lnSpc>
              <a:spcBef>
                <a:spcPts val="235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Turn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Json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pandas </a:t>
            </a:r>
            <a:r>
              <a:rPr sz="1100" spc="-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frame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88752" y="2807207"/>
            <a:ext cx="390144" cy="33680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6583" y="3290315"/>
            <a:ext cx="1548383" cy="93116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090784" y="3412616"/>
            <a:ext cx="1383030" cy="6540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215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again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1100" spc="-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information about the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launches using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 IDs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44811" y="3561588"/>
            <a:ext cx="333755" cy="3886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600" y="3290315"/>
            <a:ext cx="1549907" cy="9311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972425" y="3598545"/>
            <a:ext cx="130429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4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Construct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endParaRPr sz="900">
              <a:latin typeface="Calibri"/>
              <a:cs typeface="Calibri"/>
            </a:endParaRPr>
          </a:p>
          <a:p>
            <a:pPr marL="29209">
              <a:lnSpc>
                <a:spcPts val="1040"/>
              </a:lnSpc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obtained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86828" y="3561588"/>
            <a:ext cx="333755" cy="3886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0615" y="3290315"/>
            <a:ext cx="1549908" cy="93116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797422" y="3598545"/>
            <a:ext cx="133540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4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9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dataframe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9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endParaRPr sz="900" dirty="0">
              <a:latin typeface="Calibri"/>
              <a:cs typeface="Calibri"/>
            </a:endParaRPr>
          </a:p>
          <a:p>
            <a:pPr marL="65405">
              <a:lnSpc>
                <a:spcPts val="1040"/>
              </a:lnSpc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include</a:t>
            </a:r>
            <a:r>
              <a:rPr sz="9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Falcon</a:t>
            </a:r>
            <a:r>
              <a:rPr sz="9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9 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launches</a:t>
            </a:r>
            <a:endParaRPr sz="900" dirty="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69735" y="4349496"/>
            <a:ext cx="390143" cy="33528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0615" y="4831079"/>
            <a:ext cx="1549908" cy="93268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748909" y="5077459"/>
            <a:ext cx="1435100" cy="4146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Replace null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values in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90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was </a:t>
            </a:r>
            <a:r>
              <a:rPr sz="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calculated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8540" y="5102352"/>
            <a:ext cx="333755" cy="39014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600" y="4831079"/>
            <a:ext cx="1549907" cy="93268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911465" y="5140197"/>
            <a:ext cx="1425575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39750" marR="5080" indent="-527685">
              <a:lnSpc>
                <a:spcPts val="1000"/>
              </a:lnSpc>
              <a:spcBef>
                <a:spcPts val="2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Convert data frame into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CSV </a:t>
            </a:r>
            <a:r>
              <a:rPr sz="90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2726C8-333F-475C-D792-F9135B170CF7}"/>
              </a:ext>
            </a:extLst>
          </p:cNvPr>
          <p:cNvSpPr txBox="1"/>
          <p:nvPr/>
        </p:nvSpPr>
        <p:spPr>
          <a:xfrm>
            <a:off x="609095" y="6382382"/>
            <a:ext cx="102796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 MT"/>
              </a:rPr>
              <a:t>URL</a:t>
            </a:r>
            <a:r>
              <a:rPr lang="en-US" sz="1700" dirty="0">
                <a:latin typeface="Arial MT"/>
              </a:rPr>
              <a:t>:  </a:t>
            </a:r>
            <a:r>
              <a:rPr lang="en-US" sz="1700" i="1" dirty="0">
                <a:latin typeface="Arial MT"/>
                <a:hlinkClick r:id="rId8"/>
              </a:rPr>
              <a:t>https://github.com/Subrat-Nanda/spacex-data-collection-api.ipynb</a:t>
            </a:r>
            <a:endParaRPr lang="en-US" sz="1700" i="1" dirty="0">
              <a:latin typeface="Arial MT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CFB1714D-4917-832E-7C55-7E9F9B9731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3C0F2E24-69FD-46B4-0B33-FD7169AD5CD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534400" y="6345589"/>
            <a:ext cx="3901440" cy="342900"/>
          </a:xfrm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Subrat_Nanda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1376" y="1438655"/>
            <a:ext cx="5635624" cy="3367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23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en-US" b="1" dirty="0">
                <a:latin typeface="Arial MT"/>
              </a:rPr>
              <a:t>Steps :</a:t>
            </a:r>
          </a:p>
          <a:p>
            <a:pPr marL="12700" marR="6223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b="1" dirty="0">
              <a:latin typeface="Arial MT"/>
            </a:endParaRPr>
          </a:p>
          <a:p>
            <a:pPr marL="241300" marR="62230" indent="-228600">
              <a:lnSpc>
                <a:spcPct val="15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n-US" sz="1700" b="1" dirty="0">
                <a:latin typeface="Arial MT"/>
              </a:rPr>
              <a:t>Request data </a:t>
            </a:r>
            <a:r>
              <a:rPr lang="en-US" sz="1700" dirty="0">
                <a:latin typeface="Arial MT"/>
              </a:rPr>
              <a:t>(Falcon 9 launch data) from Wikipedia</a:t>
            </a:r>
          </a:p>
          <a:p>
            <a:pPr marL="241300" marR="62230" indent="-228600">
              <a:lnSpc>
                <a:spcPct val="15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n-US" sz="1700" b="1" dirty="0">
                <a:latin typeface="Arial MT"/>
              </a:rPr>
              <a:t>Create </a:t>
            </a:r>
            <a:r>
              <a:rPr lang="en-US" sz="1700" b="1" dirty="0" err="1">
                <a:latin typeface="Arial MT"/>
              </a:rPr>
              <a:t>BeautifulSoup</a:t>
            </a:r>
            <a:r>
              <a:rPr lang="en-US" sz="1700" b="1" dirty="0">
                <a:latin typeface="Arial MT"/>
              </a:rPr>
              <a:t> object </a:t>
            </a:r>
            <a:r>
              <a:rPr lang="en-US" sz="1700" dirty="0">
                <a:latin typeface="Arial MT"/>
              </a:rPr>
              <a:t>from HTML response</a:t>
            </a:r>
          </a:p>
          <a:p>
            <a:pPr marL="241300" marR="62230" indent="-228600">
              <a:lnSpc>
                <a:spcPct val="15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n-US" sz="1700" b="1" dirty="0">
                <a:latin typeface="Arial MT"/>
              </a:rPr>
              <a:t>Extract column names</a:t>
            </a:r>
            <a:r>
              <a:rPr lang="en-US" sz="1700" dirty="0">
                <a:latin typeface="Arial MT"/>
              </a:rPr>
              <a:t> from the HTML table header</a:t>
            </a:r>
          </a:p>
          <a:p>
            <a:pPr marL="241300" marR="62230" indent="-228600">
              <a:lnSpc>
                <a:spcPct val="15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n-US" sz="1700" b="1" dirty="0">
                <a:latin typeface="Arial MT"/>
              </a:rPr>
              <a:t>Collect data </a:t>
            </a:r>
            <a:r>
              <a:rPr lang="en-US" sz="1700" dirty="0">
                <a:latin typeface="Arial MT"/>
              </a:rPr>
              <a:t>from parsing HTML tables</a:t>
            </a:r>
          </a:p>
          <a:p>
            <a:pPr marL="241300" marR="62230" indent="-228600">
              <a:lnSpc>
                <a:spcPct val="15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n-US" sz="1700" b="1" dirty="0">
                <a:latin typeface="Arial MT"/>
              </a:rPr>
              <a:t>Create a dictionary </a:t>
            </a:r>
            <a:r>
              <a:rPr lang="en-US" sz="1700" dirty="0">
                <a:latin typeface="Arial MT"/>
              </a:rPr>
              <a:t>from the data</a:t>
            </a:r>
          </a:p>
          <a:p>
            <a:pPr marL="241300" marR="62230" indent="-228600">
              <a:lnSpc>
                <a:spcPct val="15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n-US" sz="1700" b="1" dirty="0">
                <a:latin typeface="Arial MT"/>
              </a:rPr>
              <a:t>Create a </a:t>
            </a:r>
            <a:r>
              <a:rPr lang="en-US" sz="1700" b="1" dirty="0" err="1">
                <a:latin typeface="Arial MT"/>
              </a:rPr>
              <a:t>dataframe</a:t>
            </a:r>
            <a:r>
              <a:rPr lang="en-US" sz="1700" b="1" dirty="0">
                <a:latin typeface="Arial MT"/>
              </a:rPr>
              <a:t> </a:t>
            </a:r>
            <a:r>
              <a:rPr lang="en-US" sz="1700" dirty="0">
                <a:latin typeface="Arial MT"/>
              </a:rPr>
              <a:t>from the dictionary</a:t>
            </a:r>
          </a:p>
          <a:p>
            <a:pPr marL="241300" marR="62230" indent="-228600">
              <a:lnSpc>
                <a:spcPct val="15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n-US" sz="1700" b="1" dirty="0">
                <a:latin typeface="Arial MT"/>
              </a:rPr>
              <a:t>Export</a:t>
            </a:r>
            <a:r>
              <a:rPr lang="en-US" sz="1700" dirty="0">
                <a:latin typeface="Arial MT"/>
              </a:rPr>
              <a:t> </a:t>
            </a:r>
            <a:r>
              <a:rPr lang="en-US" sz="1700" b="1" dirty="0">
                <a:latin typeface="Arial MT"/>
              </a:rPr>
              <a:t>data</a:t>
            </a:r>
            <a:r>
              <a:rPr lang="en-US" sz="1700" dirty="0">
                <a:latin typeface="Arial MT"/>
              </a:rPr>
              <a:t> to CSV file</a:t>
            </a:r>
            <a:endParaRPr sz="17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1369" y="596341"/>
            <a:ext cx="65754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Collection</a:t>
            </a:r>
            <a:r>
              <a:rPr spc="4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30" dirty="0"/>
              <a:t>Web</a:t>
            </a:r>
            <a:r>
              <a:rPr dirty="0"/>
              <a:t> </a:t>
            </a:r>
            <a:r>
              <a:rPr spc="-5" dirty="0"/>
              <a:t>Scraping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7040" y="1438655"/>
            <a:ext cx="1722120" cy="10363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20610" y="1667002"/>
            <a:ext cx="1475105" cy="5435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-635" algn="ctr">
              <a:lnSpc>
                <a:spcPts val="1320"/>
              </a:lnSpc>
              <a:spcBef>
                <a:spcPts val="24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Request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Falcon9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Launch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Wiki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200" b="1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URL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2416" y="1740407"/>
            <a:ext cx="371855" cy="4328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7340" y="1438655"/>
            <a:ext cx="1722120" cy="10363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06559" y="1667002"/>
            <a:ext cx="15049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8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endParaRPr sz="1200">
              <a:latin typeface="Calibri"/>
              <a:cs typeface="Calibri"/>
            </a:endParaRPr>
          </a:p>
          <a:p>
            <a:pPr marL="12700" marR="5080" indent="635" algn="ctr">
              <a:lnSpc>
                <a:spcPts val="1320"/>
              </a:lnSpc>
              <a:spcBef>
                <a:spcPts val="8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 BeautifulSoup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object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HTML respone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1992" y="2618232"/>
            <a:ext cx="432816" cy="37033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7340" y="3153155"/>
            <a:ext cx="1722120" cy="10363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298940" y="3298697"/>
            <a:ext cx="1518920" cy="7112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1905" algn="ctr">
              <a:lnSpc>
                <a:spcPts val="1320"/>
              </a:lnSpc>
              <a:spcBef>
                <a:spcPts val="24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Extract all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olu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n/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ble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ame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HTML table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header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2228" y="3454908"/>
            <a:ext cx="371855" cy="43281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7040" y="3153155"/>
            <a:ext cx="1722120" cy="103632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030339" y="3298697"/>
            <a:ext cx="1256665" cy="7112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065" marR="5080" indent="-1270" algn="ctr">
              <a:lnSpc>
                <a:spcPts val="1320"/>
              </a:lnSpc>
              <a:spcBef>
                <a:spcPts val="2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 empty 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dictionary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keys </a:t>
            </a:r>
            <a:r>
              <a:rPr sz="1200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extracted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column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names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41692" y="4332732"/>
            <a:ext cx="432816" cy="37185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7040" y="4867655"/>
            <a:ext cx="1722120" cy="103631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880986" y="5013782"/>
            <a:ext cx="155448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8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Fill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endParaRPr sz="1200">
              <a:latin typeface="Calibri"/>
              <a:cs typeface="Calibri"/>
            </a:endParaRPr>
          </a:p>
          <a:p>
            <a:pPr marL="12700" marR="5080" indent="635" algn="ctr">
              <a:lnSpc>
                <a:spcPts val="1320"/>
              </a:lnSpc>
              <a:spcBef>
                <a:spcPts val="85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dictionary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launch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extracted </a:t>
            </a:r>
            <a:r>
              <a:rPr sz="1200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rows.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2416" y="5169408"/>
            <a:ext cx="371855" cy="43281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7340" y="4867655"/>
            <a:ext cx="1722120" cy="103631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353804" y="5181346"/>
            <a:ext cx="141097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46685" marR="5080" indent="-134620">
              <a:lnSpc>
                <a:spcPts val="1320"/>
              </a:lnSpc>
              <a:spcBef>
                <a:spcPts val="2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Convert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dictionary </a:t>
            </a:r>
            <a:r>
              <a:rPr sz="1200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CSV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568537-DF8C-89C7-9856-ADEF1449ABBB}"/>
              </a:ext>
            </a:extLst>
          </p:cNvPr>
          <p:cNvSpPr txBox="1"/>
          <p:nvPr/>
        </p:nvSpPr>
        <p:spPr>
          <a:xfrm>
            <a:off x="829946" y="5534642"/>
            <a:ext cx="581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 MT"/>
              </a:rPr>
              <a:t>URL</a:t>
            </a:r>
            <a:r>
              <a:rPr lang="en-US" dirty="0"/>
              <a:t> : </a:t>
            </a:r>
            <a:r>
              <a:rPr lang="en-US" sz="1700" i="1" dirty="0">
                <a:latin typeface="Arial MT"/>
                <a:cs typeface="Arial" panose="020B0604020202020204" pitchFamily="34" charset="0"/>
                <a:hlinkClick r:id="rId6"/>
              </a:rPr>
              <a:t>https://github.com/Subrat-Nanda/Webscraping.ipynb</a:t>
            </a:r>
            <a:endParaRPr lang="en-US" sz="1700" i="1" dirty="0">
              <a:latin typeface="Arial MT"/>
              <a:cs typeface="Arial" panose="020B0604020202020204" pitchFamily="34" charset="0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A2BFBB53-0FE2-6AFE-85B0-09E6A63642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E0CEF3A1-970D-40E0-3C9E-D448E430662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©Subrat_Nanda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4092</Words>
  <Application>Microsoft Office PowerPoint</Application>
  <PresentationFormat>Widescreen</PresentationFormat>
  <Paragraphs>636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MT</vt:lpstr>
      <vt:lpstr>Bahnschrift Light</vt:lpstr>
      <vt:lpstr>Calibri</vt:lpstr>
      <vt:lpstr>Carlito</vt:lpstr>
      <vt:lpstr>Wingdings</vt:lpstr>
      <vt:lpstr>Office Theme</vt:lpstr>
      <vt:lpstr>PowerPoint Presentation</vt:lpstr>
      <vt:lpstr>Outline</vt:lpstr>
      <vt:lpstr>Executive Summary</vt:lpstr>
      <vt:lpstr>Cont..</vt:lpstr>
      <vt:lpstr>Introduction</vt:lpstr>
      <vt:lpstr>PowerPoint Presentation</vt:lpstr>
      <vt:lpstr>Methodology</vt:lpstr>
      <vt:lpstr>Data Collection – SpaceX API</vt:lpstr>
      <vt:lpstr>Data Collection - Web Scraping</vt:lpstr>
      <vt:lpstr>Data Wrangling</vt:lpstr>
      <vt:lpstr>EDA with Data Visualization</vt:lpstr>
      <vt:lpstr>EDA with SQL</vt:lpstr>
      <vt:lpstr>Build an Interactive Map with Folium</vt:lpstr>
      <vt:lpstr>Dashboard with Plotly Dash</vt:lpstr>
      <vt:lpstr>Predictive Analytics (Classification)</vt:lpstr>
      <vt:lpstr>Results Summary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Beginning with 'CCA'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 </vt:lpstr>
      <vt:lpstr>Boosters That Carried the Maximum Payload Mass</vt:lpstr>
      <vt:lpstr>2015 Launch Records - Failed Landing Outcomes</vt:lpstr>
      <vt:lpstr>Rank Landing Outcomes Between 2010-06-04 and 2017-03-20</vt:lpstr>
      <vt:lpstr>PowerPoint Presentation</vt:lpstr>
      <vt:lpstr>Launch Site Locations</vt:lpstr>
      <vt:lpstr>Success Rate of Rocket Launches</vt:lpstr>
      <vt:lpstr>Surrounding Landmarks</vt:lpstr>
      <vt:lpstr>PowerPoint Presentation</vt:lpstr>
      <vt:lpstr>Successful Launches by Site</vt:lpstr>
      <vt:lpstr>Total Successful Launches for Site KSC LC-39A</vt:lpstr>
      <vt:lpstr>Payload Mass vs. Launch Success for All Sites</vt:lpstr>
      <vt:lpstr>Predictive Analytics (Classification)</vt:lpstr>
      <vt:lpstr>Classification Accuracy</vt:lpstr>
      <vt:lpstr>Confusion Matrix</vt:lpstr>
      <vt:lpstr>Conclusions</vt:lpstr>
      <vt:lpstr>References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Subrat kumar Nanda</cp:lastModifiedBy>
  <cp:revision>4</cp:revision>
  <dcterms:created xsi:type="dcterms:W3CDTF">2023-05-09T21:36:05Z</dcterms:created>
  <dcterms:modified xsi:type="dcterms:W3CDTF">2023-05-10T20:31:02Z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2023-05-09T00:00:00Z</vt:filetime>
  </property>
</Properties>
</file>