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8" r:id="rId2"/>
    <p:sldId id="259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5" r:id="rId13"/>
    <p:sldId id="27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4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731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408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210330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8151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677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384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9509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55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1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83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15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596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631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2844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9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9E2951A-94FE-4D44-9741-E4F303398E8B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1D948-DAB1-4F24-80DD-50641CAC93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87880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mdb-sentiment-analyse.streamlit.app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879DA-38CF-E987-016D-4F242419C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250" y="1376742"/>
            <a:ext cx="10307438" cy="875569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CineMood AI: Where AI meets Emotion</a:t>
            </a:r>
            <a:endParaRPr lang="en-IN" sz="4000" b="1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7946D7-55D6-4F2E-A8F3-030D0183F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806" y="2565134"/>
            <a:ext cx="4652595" cy="3118587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Meet our Dedicated Team Members</a:t>
            </a:r>
          </a:p>
          <a:p>
            <a:r>
              <a:rPr lang="en-US" dirty="0"/>
              <a:t>Subrat Mishra</a:t>
            </a:r>
          </a:p>
          <a:p>
            <a:r>
              <a:rPr lang="en-US" dirty="0"/>
              <a:t>Nandini Yeddula</a:t>
            </a:r>
            <a:endParaRPr lang="en-US" b="1" dirty="0"/>
          </a:p>
          <a:p>
            <a:r>
              <a:rPr lang="en-US" dirty="0"/>
              <a:t>Nandan S R</a:t>
            </a:r>
          </a:p>
          <a:p>
            <a:r>
              <a:rPr lang="en-US" dirty="0"/>
              <a:t>Ragavendra S</a:t>
            </a:r>
          </a:p>
          <a:p>
            <a:r>
              <a:rPr lang="en-US" dirty="0"/>
              <a:t>Aditya G Hiremath</a:t>
            </a:r>
          </a:p>
          <a:p>
            <a:r>
              <a:rPr lang="en-US" dirty="0"/>
              <a:t>P Arjun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3E4492-8C41-C3C4-3E77-405AC42C7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099" y="2565134"/>
            <a:ext cx="4081112" cy="31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253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A7B3-BB06-4C24-85D7-C62910BD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Confusion Matrix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B13CE0-554A-CBFA-BED8-9CE666351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93" y="1414981"/>
            <a:ext cx="5777181" cy="4990301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C1AB3A9-D5F9-DA72-DA2C-C9C446130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4475" y="1483214"/>
            <a:ext cx="5329728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/>
              <a:t>1. Overall Accuracy</a:t>
            </a:r>
          </a:p>
          <a:p>
            <a:pPr marL="0" indent="0">
              <a:buNone/>
            </a:pPr>
            <a:r>
              <a:rPr lang="en-IN" sz="1600" dirty="0"/>
              <a:t>Out of 25,000 prediction 24,630 are correct. This gives an accuracy of 98.52% indicating excellent performance.</a:t>
            </a:r>
          </a:p>
          <a:p>
            <a:pPr marL="0" indent="0">
              <a:buNone/>
            </a:pPr>
            <a:r>
              <a:rPr lang="en-IN" b="1" u="sng" dirty="0"/>
              <a:t>2. Balanced Performance</a:t>
            </a:r>
          </a:p>
          <a:p>
            <a:pPr marL="0" indent="0">
              <a:buNone/>
            </a:pPr>
            <a:r>
              <a:rPr lang="en-US" sz="1600" b="1" dirty="0">
                <a:latin typeface="Century Gothic (Headings)"/>
              </a:rPr>
              <a:t>-&gt; True Negatives (TN): 12,315</a:t>
            </a:r>
            <a:r>
              <a:rPr lang="en-US" sz="1600" dirty="0">
                <a:latin typeface="Century Gothic (Headings)"/>
              </a:rPr>
              <a:t> → Model correctly predicted class 0.</a:t>
            </a:r>
            <a:endParaRPr lang="en-IN" sz="1600" dirty="0">
              <a:latin typeface="Century Gothic (Headings)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-&gt; True Positives(TP):</a:t>
            </a:r>
            <a:r>
              <a:rPr lang="en-US" altLang="en-US" sz="1600" b="1" dirty="0">
                <a:latin typeface="Century Gothic (Headings)"/>
              </a:rPr>
              <a:t> 12,315</a:t>
            </a:r>
            <a:r>
              <a:rPr lang="en-US" altLang="en-US" sz="1600" dirty="0">
                <a:latin typeface="Century Gothic (Headings)"/>
              </a:rPr>
              <a:t> → Model correctly predicted class 1.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Century Gothic (Headings)"/>
              </a:rPr>
              <a:t>-&gt; False Positives (FP): 185</a:t>
            </a:r>
            <a:r>
              <a:rPr lang="en-US" altLang="en-US" sz="1600" dirty="0">
                <a:latin typeface="Century Gothic (Headings)"/>
              </a:rPr>
              <a:t> → Model predicted 1 when the actual label was 0.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b="1" dirty="0">
                <a:latin typeface="Century Gothic (Headings)"/>
              </a:rPr>
              <a:t>-&gt; False Negatives (FN): 185</a:t>
            </a:r>
            <a:r>
              <a:rPr lang="en-US" altLang="en-US" sz="1600" dirty="0">
                <a:latin typeface="Century Gothic (Headings)"/>
              </a:rPr>
              <a:t> → Model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Headings)"/>
              </a:rPr>
              <a:t>predicted 0 when the actual label was 1.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447765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81991-FD84-4B30-A527-658DC8534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7092600" cy="1136374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PURPOSE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A5E04-DBEF-4173-A56B-78698F4DC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89092"/>
            <a:ext cx="6168575" cy="4816190"/>
          </a:xfrm>
        </p:spPr>
        <p:txBody>
          <a:bodyPr>
            <a:normAutofit/>
          </a:bodyPr>
          <a:lstStyle/>
          <a:p>
            <a:endParaRPr lang="en-US" sz="1800" dirty="0">
              <a:latin typeface="Times New Roman"/>
              <a:ea typeface="+mn-lt"/>
              <a:cs typeface="+mn-lt"/>
            </a:endParaRP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To build an intelligent system that automatically analyzes and classifies movie reviews based on sentiment.</a:t>
            </a: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To offer a real-time, interactive experience for users submitting their opinions on movies.</a:t>
            </a: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To help viewers and platforms understand public sentiment towards movies using deep learning techniques.</a:t>
            </a: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To demonstrate the power of AI and NLP in interpreting human language with high accuracy.</a:t>
            </a: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To provide a user-friendly web application with engaging visuals and interactive feedback.</a:t>
            </a:r>
          </a:p>
          <a:p>
            <a:r>
              <a:rPr lang="en-US" sz="1800" dirty="0">
                <a:latin typeface="Times New Roman"/>
                <a:ea typeface="+mn-lt"/>
                <a:cs typeface="+mn-lt"/>
              </a:rPr>
              <a:t>To bridge the gap between user expression and automated sentiment detection using TensorFlow and </a:t>
            </a:r>
            <a:r>
              <a:rPr lang="en-US" sz="1800" dirty="0" err="1">
                <a:latin typeface="Times New Roman"/>
                <a:ea typeface="+mn-lt"/>
                <a:cs typeface="+mn-lt"/>
              </a:rPr>
              <a:t>Streamlit</a:t>
            </a:r>
            <a:r>
              <a:rPr lang="en-US" sz="1800" dirty="0">
                <a:latin typeface="Times New Roman"/>
                <a:ea typeface="+mn-lt"/>
                <a:cs typeface="+mn-lt"/>
              </a:rPr>
              <a:t>.</a:t>
            </a:r>
          </a:p>
          <a:p>
            <a:endParaRPr lang="en-US" sz="1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0011B8-AB23-1AA7-7F9A-43553EFBD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429" y="1589092"/>
            <a:ext cx="5627571" cy="481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335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B93E5-184F-4935-91F6-EE0BDB9F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0026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ea typeface="Calibri"/>
                <a:cs typeface="Calibri"/>
              </a:rPr>
              <a:t>MODEL DEPLOYMENT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ACF97D-F3CB-99C5-8D54-C2AFBA02E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9" y="1347539"/>
            <a:ext cx="11074454" cy="2454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60A2F-2A2C-2FCA-95F3-5D79A76DA6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68" y="3850104"/>
            <a:ext cx="11074453" cy="2609227"/>
          </a:xfrm>
          <a:prstGeom prst="rect">
            <a:avLst/>
          </a:prstGeom>
        </p:spPr>
      </p:pic>
      <p:sp>
        <p:nvSpPr>
          <p:cNvPr id="11" name="Title 1">
            <a:hlinkClick r:id="rId4"/>
            <a:extLst>
              <a:ext uri="{FF2B5EF4-FFF2-40B4-BE49-F238E27FC236}">
                <a16:creationId xmlns:a16="http://schemas.microsoft.com/office/drawing/2014/main" id="{0A8B1013-568A-CDC4-1711-9784F0D05AE7}"/>
              </a:ext>
            </a:extLst>
          </p:cNvPr>
          <p:cNvSpPr txBox="1">
            <a:spLocks/>
          </p:cNvSpPr>
          <p:nvPr/>
        </p:nvSpPr>
        <p:spPr>
          <a:xfrm>
            <a:off x="9621671" y="6511491"/>
            <a:ext cx="2397075" cy="3465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1050" dirty="0">
                <a:hlinkClick r:id="rId4"/>
              </a:rPr>
              <a:t>Click Here to explore </a:t>
            </a:r>
            <a:r>
              <a:rPr lang="en-IN" sz="1050" dirty="0" err="1">
                <a:hlinkClick r:id="rId4"/>
              </a:rPr>
              <a:t>CineMod</a:t>
            </a:r>
            <a:r>
              <a:rPr lang="en-IN" sz="1050" dirty="0">
                <a:hlinkClick r:id="rId4"/>
              </a:rPr>
              <a:t> AI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766687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79D9D-A5EC-411F-8D1A-ADBC611EF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6928" y="2453796"/>
            <a:ext cx="9404723" cy="1400530"/>
          </a:xfrm>
        </p:spPr>
        <p:txBody>
          <a:bodyPr/>
          <a:lstStyle/>
          <a:p>
            <a:pPr algn="ctr"/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THANK YOU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5850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E62F-424A-45A7-9863-22F8E170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CONTENTS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BA797-0A5F-472C-B184-2CF220388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705" y="1589092"/>
            <a:ext cx="3322774" cy="4195481"/>
          </a:xfrm>
        </p:spPr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Project Description</a:t>
            </a:r>
          </a:p>
          <a:p>
            <a:r>
              <a:rPr lang="en-US" dirty="0">
                <a:latin typeface="Times New Roman"/>
                <a:cs typeface="Times New Roman"/>
              </a:rPr>
              <a:t>Import Libraries</a:t>
            </a:r>
          </a:p>
          <a:p>
            <a:r>
              <a:rPr lang="en-US" dirty="0">
                <a:latin typeface="Times New Roman"/>
                <a:cs typeface="Times New Roman"/>
              </a:rPr>
              <a:t>Data Preprocessing</a:t>
            </a:r>
          </a:p>
          <a:p>
            <a:r>
              <a:rPr lang="en-US" dirty="0">
                <a:latin typeface="Times New Roman"/>
                <a:cs typeface="Times New Roman"/>
              </a:rPr>
              <a:t>Exploratory Data Analysis</a:t>
            </a:r>
          </a:p>
          <a:p>
            <a:r>
              <a:rPr lang="en-US" dirty="0">
                <a:latin typeface="Times New Roman"/>
                <a:cs typeface="Times New Roman"/>
              </a:rPr>
              <a:t>Feature Engineering</a:t>
            </a:r>
          </a:p>
          <a:p>
            <a:r>
              <a:rPr lang="en-US" dirty="0">
                <a:latin typeface="Times New Roman"/>
                <a:cs typeface="Times New Roman"/>
              </a:rPr>
              <a:t>Model Building</a:t>
            </a:r>
          </a:p>
          <a:p>
            <a:r>
              <a:rPr lang="en-US" dirty="0">
                <a:latin typeface="Times New Roman"/>
                <a:cs typeface="Times New Roman"/>
              </a:rPr>
              <a:t>Model Evaluation</a:t>
            </a:r>
          </a:p>
          <a:p>
            <a:r>
              <a:rPr lang="en-US" dirty="0">
                <a:latin typeface="Times New Roman"/>
                <a:cs typeface="Times New Roman"/>
              </a:rPr>
              <a:t>Deployment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CEAAD8-E454-65BC-FFD6-BFC59C8E2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884" y="0"/>
            <a:ext cx="82231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2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8D60-081D-44B6-8741-74F44C87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180750"/>
            <a:ext cx="6303329" cy="1400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PROJECT DESCRIPTION</a:t>
            </a:r>
            <a:br>
              <a:rPr lang="en-US" b="1" dirty="0"/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Utilizing machine learning to predict IMBD sentiment analysis</a:t>
            </a:r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BC76B9-EDE0-BEC1-4E80-3AC4EBC71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0" y="1581280"/>
            <a:ext cx="5976455" cy="5175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CineMood</a:t>
            </a:r>
            <a:r>
              <a:rPr lang="en-US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dirty="0"/>
              <a:t>AI is a cutting-edge, AI-powered web application designed to intelligently interpret and classify user-generated movie reviews. Leveraging advanced Natural Language Processing (NLP) techniques and deep learning models, the system identifies sentiment ranging from strongly negative to extremely positive, enabling a deeper understanding of audience emotions.</a:t>
            </a:r>
          </a:p>
          <a:p>
            <a:pPr marL="0" indent="0">
              <a:buNone/>
            </a:pPr>
            <a:r>
              <a:rPr lang="en-US" sz="1600" dirty="0"/>
              <a:t>Built with </a:t>
            </a:r>
            <a:r>
              <a:rPr lang="en-US" sz="1600" dirty="0" err="1"/>
              <a:t>Streamlit</a:t>
            </a:r>
            <a:r>
              <a:rPr lang="en-US" sz="1600" dirty="0"/>
              <a:t> for a seamless UI and TensorFlow/</a:t>
            </a:r>
            <a:r>
              <a:rPr lang="en-US" sz="1600" dirty="0" err="1"/>
              <a:t>Keras</a:t>
            </a:r>
            <a:r>
              <a:rPr lang="en-US" sz="1600" dirty="0"/>
              <a:t> for backend intelligence, the platform provides real-time predictions along with an interactive confidence meter, animated visuals, and a user-centric design to maximize engagement.</a:t>
            </a:r>
            <a:endParaRPr lang="en-IN" sz="160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D58DAA15-F950-7C07-1310-EA4456D754C1}"/>
              </a:ext>
            </a:extLst>
          </p:cNvPr>
          <p:cNvSpPr txBox="1">
            <a:spLocks/>
          </p:cNvSpPr>
          <p:nvPr/>
        </p:nvSpPr>
        <p:spPr>
          <a:xfrm>
            <a:off x="6747309" y="1584017"/>
            <a:ext cx="5265019" cy="517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🧠 </a:t>
            </a:r>
            <a:r>
              <a:rPr lang="en-US" sz="2400" b="1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Core Objective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To develop an intelligent system that can automatically assess movie reviews and provide instant sentiment classification.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To enhance user interaction with a visually appealing, dynamic interface.</a:t>
            </a:r>
          </a:p>
          <a:p>
            <a:pPr marL="0" indent="0">
              <a:buFont typeface="Wingdings 3" charset="2"/>
              <a:buNone/>
            </a:pPr>
            <a:r>
              <a:rPr lang="en-US" sz="1600" dirty="0"/>
              <a:t>To combine NLP + Deep Learning for accurate and scalable text sentiment interpretation.</a:t>
            </a:r>
            <a:endParaRPr lang="en-IN" sz="1600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2ABD662A-B4F6-87EA-6352-E53EEEA13D69}"/>
              </a:ext>
            </a:extLst>
          </p:cNvPr>
          <p:cNvSpPr txBox="1">
            <a:spLocks/>
          </p:cNvSpPr>
          <p:nvPr/>
        </p:nvSpPr>
        <p:spPr>
          <a:xfrm>
            <a:off x="8027469" y="1493047"/>
            <a:ext cx="3388478" cy="5175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63823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4332E-9FCA-4D5E-B9DB-14ACD8A35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694989" cy="1400530"/>
          </a:xfrm>
        </p:spPr>
        <p:txBody>
          <a:bodyPr/>
          <a:lstStyle/>
          <a:p>
            <a:r>
              <a:rPr lang="en-US" sz="4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Loading And Exploring The Dataset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DA763-0C6E-4B44-B85C-EBB5F4B04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249"/>
            <a:ext cx="8946541" cy="34791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 dataset was extracted using the IMDB API, containing real user-submitted movie reviews.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Each review is paired with a corresponding sentiment label:</a:t>
            </a:r>
          </a:p>
          <a:p>
            <a:pPr lvl="1"/>
            <a:r>
              <a:rPr lang="en-US" dirty="0">
                <a:latin typeface="Times New Roman"/>
                <a:ea typeface="+mn-lt"/>
                <a:cs typeface="+mn-lt"/>
              </a:rPr>
              <a:t>1 → Positive Review</a:t>
            </a:r>
          </a:p>
          <a:p>
            <a:pPr lvl="1"/>
            <a:r>
              <a:rPr lang="en-US" dirty="0">
                <a:latin typeface="Times New Roman"/>
                <a:ea typeface="+mn-lt"/>
                <a:cs typeface="+mn-lt"/>
              </a:rPr>
              <a:t>0 → Negative Review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The dataset reflects genuine audience opinions, ensuring real-world relevance.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Performed initial data validation:</a:t>
            </a:r>
          </a:p>
          <a:p>
            <a:pPr marL="0" indent="0">
              <a:buNone/>
            </a:pPr>
            <a:r>
              <a:rPr lang="en-US" dirty="0">
                <a:latin typeface="Times New Roman"/>
                <a:ea typeface="+mn-lt"/>
                <a:cs typeface="+mn-lt"/>
              </a:rPr>
              <a:t>Checked for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416915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FDE5D8-DE2C-4AED-A2BD-F4E700E6B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56318"/>
          </a:xfrm>
        </p:spPr>
        <p:txBody>
          <a:bodyPr/>
          <a:lstStyle/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 Sample from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23F749-A433-FA96-8301-76D65AB54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74" y="1234962"/>
            <a:ext cx="10639762" cy="562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62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76C92-D262-4DF3-8D13-B0FB20D08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Exploratory Data Analysis</a:t>
            </a:r>
            <a:endParaRPr lang="en-I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75247-F534-4787-9089-67D90ABD3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613" y="1420159"/>
            <a:ext cx="5348422" cy="4985123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Checking for null values and missing data.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Distribution of Positive Reviews vs. Negative Reviews 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Tokenizing news articles and visualizing the most frequent terms.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Checked class distribution in the dataset (</a:t>
            </a:r>
            <a:r>
              <a:rPr lang="en-US" sz="1800" dirty="0">
                <a:latin typeface="Times New Roman"/>
                <a:ea typeface="+mn-lt"/>
                <a:cs typeface="+mn-lt"/>
              </a:rPr>
              <a:t>Positive Reviews vs. Negative Reviews </a:t>
            </a:r>
            <a:r>
              <a:rPr lang="en-US" dirty="0">
                <a:latin typeface="Times New Roman"/>
                <a:ea typeface="+mn-lt"/>
                <a:cs typeface="+mn-lt"/>
              </a:rPr>
              <a:t>).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Created visualizations using Seaborn and Matplotlib.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Analyzed the number of words in titles and articles.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Created bar charts for Reviews 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71B8AF-0956-5A0A-A2F6-D1B7622AD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5475" y="1420159"/>
            <a:ext cx="3282945" cy="501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1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E2869-FC71-4C82-9397-848CECD30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Visualization        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1F6C9BF-2116-4873-BF68-3CFC5A1488D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7707" y="1155700"/>
            <a:ext cx="6054934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4836DA1-7740-45BC-9E16-3498F1096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3891"/>
            <a:ext cx="5718103" cy="538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384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6320-8FCB-4664-9B0A-C7614EC0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67708"/>
            <a:ext cx="5909912" cy="1400530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FEATURE ENGINEERING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C693-0E84-4550-9485-1346667DD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68238"/>
            <a:ext cx="4803006" cy="53220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Converted all reviews to lowercase for consistency.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Removed punctuation, digits, and </a:t>
            </a:r>
            <a:r>
              <a:rPr lang="en-US" sz="1600" dirty="0" err="1"/>
              <a:t>stopwords</a:t>
            </a:r>
            <a:r>
              <a:rPr lang="en-US" sz="1600" dirty="0"/>
              <a:t> to clean the text.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Tokenized the cleaned text into sequences of integers.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Applied padding to ensure uniform sequence length (837 words).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Analyzed vocabulary size and maximum review length.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Used Word Embedding (Word2Vec) to convert words into dense vectors.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Embedding dimension set to 10 for compact word representation.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600" dirty="0"/>
              <a:t>Prepared numerical inputs ready for deep learning models.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B6AEE4-1E3A-9E6F-759F-397D7FB46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5137" y="1"/>
            <a:ext cx="7186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554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A0171-856D-4808-91FD-4A0598EA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/>
                <a:cs typeface="Times New Roman"/>
              </a:rPr>
              <a:t>MODEL BUILDING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7F554-AEEF-4A9E-A4C0-2033F5FC8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460" y="1540043"/>
            <a:ext cx="5337066" cy="5159140"/>
          </a:xfrm>
        </p:spPr>
        <p:txBody>
          <a:bodyPr>
            <a:normAutofit/>
          </a:bodyPr>
          <a:lstStyle/>
          <a:p>
            <a:r>
              <a:rPr lang="en-IN" b="1" u="sng" dirty="0"/>
              <a:t>Deep Learning Model: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1" dirty="0"/>
              <a:t>Embedding Layers: </a:t>
            </a:r>
            <a:r>
              <a:rPr lang="en-IN" sz="1600" dirty="0"/>
              <a:t>Transform </a:t>
            </a:r>
            <a:r>
              <a:rPr lang="en-US" sz="1600" dirty="0"/>
              <a:t>word indices into dense 300-dimensional vectors, capturing semantic meaning.</a:t>
            </a:r>
            <a:endParaRPr lang="en-IN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1" dirty="0"/>
              <a:t>Bidirectional GRU(128 Units): </a:t>
            </a:r>
            <a:r>
              <a:rPr lang="en-US" sz="1600" dirty="0"/>
              <a:t>Processes sequences in both forward and backward directions to capture contextual information from both past and future words.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Dropout (30%): </a:t>
            </a:r>
            <a:r>
              <a:rPr lang="en-US" sz="1600" dirty="0"/>
              <a:t>Prevents overfitting by randomly dropping units during training.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sz="1600" b="1" dirty="0"/>
              <a:t>GRU Layer (64 Units): </a:t>
            </a:r>
            <a:r>
              <a:rPr lang="en-US" sz="1600" dirty="0"/>
              <a:t>Further learns temporal dependencies in the text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600" b="1" dirty="0"/>
              <a:t>Dense Layer (Sigmoid Activation)</a:t>
            </a:r>
            <a:r>
              <a:rPr lang="en-US" sz="1600" dirty="0"/>
              <a:t>: Outputs a probability score for binary classification (positive or negative sentiment).</a:t>
            </a:r>
            <a:endParaRPr lang="en-US" sz="1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140ED2-0A59-45B8-89E1-B47DF74DB756}"/>
              </a:ext>
            </a:extLst>
          </p:cNvPr>
          <p:cNvSpPr/>
          <p:nvPr/>
        </p:nvSpPr>
        <p:spPr>
          <a:xfrm>
            <a:off x="3048000" y="18593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D6849E-7E98-D7C3-4AD3-7D1DD7B65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156" y="0"/>
            <a:ext cx="649384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0947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294</TotalTime>
  <Words>701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Century Gothic (Headings)</vt:lpstr>
      <vt:lpstr>Times New Roman</vt:lpstr>
      <vt:lpstr>Wingdings</vt:lpstr>
      <vt:lpstr>Wingdings 3</vt:lpstr>
      <vt:lpstr>Ion</vt:lpstr>
      <vt:lpstr>CineMood AI: Where AI meets Emotion</vt:lpstr>
      <vt:lpstr>CONTENTS</vt:lpstr>
      <vt:lpstr>PROJECT DESCRIPTION Utilizing machine learning to predict IMBD sentiment analysis   </vt:lpstr>
      <vt:lpstr>Loading And Exploring The Dataset</vt:lpstr>
      <vt:lpstr>A Sample from Dataset</vt:lpstr>
      <vt:lpstr>Exploratory Data Analysis</vt:lpstr>
      <vt:lpstr>Data Visualization        </vt:lpstr>
      <vt:lpstr>FEATURE ENGINEERING</vt:lpstr>
      <vt:lpstr>MODEL BUILDING</vt:lpstr>
      <vt:lpstr>Confusion Matrix</vt:lpstr>
      <vt:lpstr>PURPOSE OF THE PROJECT</vt:lpstr>
      <vt:lpstr>MODEL DEPLOYMENT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 RAVINDRA RAVINDRA</dc:creator>
  <cp:lastModifiedBy>Subrat Mishra</cp:lastModifiedBy>
  <cp:revision>40</cp:revision>
  <dcterms:created xsi:type="dcterms:W3CDTF">2025-03-31T02:13:56Z</dcterms:created>
  <dcterms:modified xsi:type="dcterms:W3CDTF">2025-04-05T05:08:31Z</dcterms:modified>
</cp:coreProperties>
</file>