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6413"/>
  <p:notesSz cx="12192000" cy="6902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man Mohapatra" userId="a117817156043d28" providerId="LiveId" clId="{1B4E749C-777A-4437-9E5D-D0F4E9B7815A}"/>
    <pc:docChg chg="undo custSel modSld">
      <pc:chgData name="Ayushman Mohapatra" userId="a117817156043d28" providerId="LiveId" clId="{1B4E749C-777A-4437-9E5D-D0F4E9B7815A}" dt="2025-07-24T18:58:43.106" v="64" actId="21"/>
      <pc:docMkLst>
        <pc:docMk/>
      </pc:docMkLst>
      <pc:sldChg chg="delSp modSp mod">
        <pc:chgData name="Ayushman Mohapatra" userId="a117817156043d28" providerId="LiveId" clId="{1B4E749C-777A-4437-9E5D-D0F4E9B7815A}" dt="2025-07-24T18:56:10.595" v="33" actId="1076"/>
        <pc:sldMkLst>
          <pc:docMk/>
          <pc:sldMk cId="0" sldId="256"/>
        </pc:sldMkLst>
        <pc:spChg chg="mod">
          <ac:chgData name="Ayushman Mohapatra" userId="a117817156043d28" providerId="LiveId" clId="{1B4E749C-777A-4437-9E5D-D0F4E9B7815A}" dt="2025-07-24T18:53:54.710" v="5" actId="1076"/>
          <ac:spMkLst>
            <pc:docMk/>
            <pc:sldMk cId="0" sldId="256"/>
            <ac:spMk id="24" creationId="{00000000-0000-0000-0000-000000000000}"/>
          </ac:spMkLst>
        </pc:spChg>
        <pc:spChg chg="del mod">
          <ac:chgData name="Ayushman Mohapatra" userId="a117817156043d28" providerId="LiveId" clId="{1B4E749C-777A-4437-9E5D-D0F4E9B7815A}" dt="2025-07-24T18:54:04.752" v="7" actId="21"/>
          <ac:spMkLst>
            <pc:docMk/>
            <pc:sldMk cId="0" sldId="256"/>
            <ac:spMk id="26" creationId="{00000000-0000-0000-0000-000000000000}"/>
          </ac:spMkLst>
        </pc:spChg>
        <pc:spChg chg="mod">
          <ac:chgData name="Ayushman Mohapatra" userId="a117817156043d28" providerId="LiveId" clId="{1B4E749C-777A-4437-9E5D-D0F4E9B7815A}" dt="2025-07-24T18:56:10.595" v="33" actId="1076"/>
          <ac:spMkLst>
            <pc:docMk/>
            <pc:sldMk cId="0" sldId="256"/>
            <ac:spMk id="28" creationId="{00000000-0000-0000-0000-000000000000}"/>
          </ac:spMkLst>
        </pc:spChg>
        <pc:grpChg chg="mod">
          <ac:chgData name="Ayushman Mohapatra" userId="a117817156043d28" providerId="LiveId" clId="{1B4E749C-777A-4437-9E5D-D0F4E9B7815A}" dt="2025-07-24T18:54:21.778" v="10" actId="1076"/>
          <ac:grpSpMkLst>
            <pc:docMk/>
            <pc:sldMk cId="0" sldId="256"/>
            <ac:grpSpMk id="23" creationId="{00000000-0000-0000-0000-000000000000}"/>
          </ac:grpSpMkLst>
        </pc:grpChg>
      </pc:sldChg>
      <pc:sldChg chg="delSp modSp mod">
        <pc:chgData name="Ayushman Mohapatra" userId="a117817156043d28" providerId="LiveId" clId="{1B4E749C-777A-4437-9E5D-D0F4E9B7815A}" dt="2025-07-24T18:54:49.862" v="16" actId="21"/>
        <pc:sldMkLst>
          <pc:docMk/>
          <pc:sldMk cId="0" sldId="257"/>
        </pc:sldMkLst>
        <pc:spChg chg="del mod">
          <ac:chgData name="Ayushman Mohapatra" userId="a117817156043d28" providerId="LiveId" clId="{1B4E749C-777A-4437-9E5D-D0F4E9B7815A}" dt="2025-07-24T18:54:49.862" v="16" actId="21"/>
          <ac:spMkLst>
            <pc:docMk/>
            <pc:sldMk cId="0" sldId="257"/>
            <ac:spMk id="13" creationId="{00000000-0000-0000-0000-000000000000}"/>
          </ac:spMkLst>
        </pc:spChg>
        <pc:spChg chg="del mod">
          <ac:chgData name="Ayushman Mohapatra" userId="a117817156043d28" providerId="LiveId" clId="{1B4E749C-777A-4437-9E5D-D0F4E9B7815A}" dt="2025-07-24T18:54:40.790" v="13" actId="478"/>
          <ac:spMkLst>
            <pc:docMk/>
            <pc:sldMk cId="0" sldId="257"/>
            <ac:spMk id="22" creationId="{00000000-0000-0000-0000-000000000000}"/>
          </ac:spMkLst>
        </pc:spChg>
        <pc:grpChg chg="mod">
          <ac:chgData name="Ayushman Mohapatra" userId="a117817156043d28" providerId="LiveId" clId="{1B4E749C-777A-4437-9E5D-D0F4E9B7815A}" dt="2025-07-24T18:54:43.704" v="14" actId="1076"/>
          <ac:grpSpMkLst>
            <pc:docMk/>
            <pc:sldMk cId="0" sldId="257"/>
            <ac:grpSpMk id="9" creationId="{00000000-0000-0000-0000-000000000000}"/>
          </ac:grpSpMkLst>
        </pc:grpChg>
      </pc:sldChg>
      <pc:sldChg chg="addSp delSp modSp mod">
        <pc:chgData name="Ayushman Mohapatra" userId="a117817156043d28" providerId="LiveId" clId="{1B4E749C-777A-4437-9E5D-D0F4E9B7815A}" dt="2025-07-24T18:55:07.599" v="21" actId="21"/>
        <pc:sldMkLst>
          <pc:docMk/>
          <pc:sldMk cId="0" sldId="258"/>
        </pc:sldMkLst>
        <pc:spChg chg="del mod">
          <ac:chgData name="Ayushman Mohapatra" userId="a117817156043d28" providerId="LiveId" clId="{1B4E749C-777A-4437-9E5D-D0F4E9B7815A}" dt="2025-07-24T18:55:07.599" v="21" actId="21"/>
          <ac:spMkLst>
            <pc:docMk/>
            <pc:sldMk cId="0" sldId="258"/>
            <ac:spMk id="13" creationId="{00000000-0000-0000-0000-000000000000}"/>
          </ac:spMkLst>
        </pc:spChg>
        <pc:spChg chg="mod">
          <ac:chgData name="Ayushman Mohapatra" userId="a117817156043d28" providerId="LiveId" clId="{1B4E749C-777A-4437-9E5D-D0F4E9B7815A}" dt="2025-07-24T18:54:57.276" v="18" actId="6549"/>
          <ac:spMkLst>
            <pc:docMk/>
            <pc:sldMk cId="0" sldId="258"/>
            <ac:spMk id="24" creationId="{00000000-0000-0000-0000-000000000000}"/>
          </ac:spMkLst>
        </pc:spChg>
        <pc:spChg chg="add">
          <ac:chgData name="Ayushman Mohapatra" userId="a117817156043d28" providerId="LiveId" clId="{1B4E749C-777A-4437-9E5D-D0F4E9B7815A}" dt="2025-07-24T18:54:57.273" v="17" actId="22"/>
          <ac:spMkLst>
            <pc:docMk/>
            <pc:sldMk cId="0" sldId="258"/>
            <ac:spMk id="27" creationId="{90E617EB-1FB0-3DBC-1D5A-ABB0A7EE54D8}"/>
          </ac:spMkLst>
        </pc:spChg>
        <pc:grpChg chg="mod">
          <ac:chgData name="Ayushman Mohapatra" userId="a117817156043d28" providerId="LiveId" clId="{1B4E749C-777A-4437-9E5D-D0F4E9B7815A}" dt="2025-07-24T18:55:02.864" v="19" actId="1076"/>
          <ac:grpSpMkLst>
            <pc:docMk/>
            <pc:sldMk cId="0" sldId="258"/>
            <ac:grpSpMk id="9" creationId="{00000000-0000-0000-0000-000000000000}"/>
          </ac:grpSpMkLst>
        </pc:grpChg>
      </pc:sldChg>
      <pc:sldChg chg="delSp modSp mod">
        <pc:chgData name="Ayushman Mohapatra" userId="a117817156043d28" providerId="LiveId" clId="{1B4E749C-777A-4437-9E5D-D0F4E9B7815A}" dt="2025-07-24T18:55:21.666" v="23" actId="21"/>
        <pc:sldMkLst>
          <pc:docMk/>
          <pc:sldMk cId="0" sldId="259"/>
        </pc:sldMkLst>
        <pc:spChg chg="del mod">
          <ac:chgData name="Ayushman Mohapatra" userId="a117817156043d28" providerId="LiveId" clId="{1B4E749C-777A-4437-9E5D-D0F4E9B7815A}" dt="2025-07-24T18:55:21.666" v="23" actId="21"/>
          <ac:spMkLst>
            <pc:docMk/>
            <pc:sldMk cId="0" sldId="259"/>
            <ac:spMk id="13" creationId="{00000000-0000-0000-0000-000000000000}"/>
          </ac:spMkLst>
        </pc:spChg>
      </pc:sldChg>
      <pc:sldChg chg="delSp modSp mod">
        <pc:chgData name="Ayushman Mohapatra" userId="a117817156043d28" providerId="LiveId" clId="{1B4E749C-777A-4437-9E5D-D0F4E9B7815A}" dt="2025-07-24T18:55:54.479" v="32" actId="21"/>
        <pc:sldMkLst>
          <pc:docMk/>
          <pc:sldMk cId="0" sldId="260"/>
        </pc:sldMkLst>
        <pc:spChg chg="del mod">
          <ac:chgData name="Ayushman Mohapatra" userId="a117817156043d28" providerId="LiveId" clId="{1B4E749C-777A-4437-9E5D-D0F4E9B7815A}" dt="2025-07-24T18:55:54.479" v="32" actId="21"/>
          <ac:spMkLst>
            <pc:docMk/>
            <pc:sldMk cId="0" sldId="260"/>
            <ac:spMk id="17" creationId="{00000000-0000-0000-0000-000000000000}"/>
          </ac:spMkLst>
        </pc:spChg>
        <pc:spChg chg="del mod">
          <ac:chgData name="Ayushman Mohapatra" userId="a117817156043d28" providerId="LiveId" clId="{1B4E749C-777A-4437-9E5D-D0F4E9B7815A}" dt="2025-07-24T18:55:49.677" v="30" actId="478"/>
          <ac:spMkLst>
            <pc:docMk/>
            <pc:sldMk cId="0" sldId="260"/>
            <ac:spMk id="28" creationId="{00000000-0000-0000-0000-000000000000}"/>
          </ac:spMkLst>
        </pc:spChg>
        <pc:grpChg chg="mod">
          <ac:chgData name="Ayushman Mohapatra" userId="a117817156043d28" providerId="LiveId" clId="{1B4E749C-777A-4437-9E5D-D0F4E9B7815A}" dt="2025-07-24T18:55:51.570" v="31" actId="1076"/>
          <ac:grpSpMkLst>
            <pc:docMk/>
            <pc:sldMk cId="0" sldId="260"/>
            <ac:grpSpMk id="13" creationId="{00000000-0000-0000-0000-000000000000}"/>
          </ac:grpSpMkLst>
        </pc:grpChg>
      </pc:sldChg>
      <pc:sldChg chg="delSp modSp mod">
        <pc:chgData name="Ayushman Mohapatra" userId="a117817156043d28" providerId="LiveId" clId="{1B4E749C-777A-4437-9E5D-D0F4E9B7815A}" dt="2025-07-24T18:56:34.286" v="40"/>
        <pc:sldMkLst>
          <pc:docMk/>
          <pc:sldMk cId="0" sldId="261"/>
        </pc:sldMkLst>
        <pc:spChg chg="del mod">
          <ac:chgData name="Ayushman Mohapatra" userId="a117817156043d28" providerId="LiveId" clId="{1B4E749C-777A-4437-9E5D-D0F4E9B7815A}" dt="2025-07-24T18:56:34.262" v="38" actId="21"/>
          <ac:spMkLst>
            <pc:docMk/>
            <pc:sldMk cId="0" sldId="261"/>
            <ac:spMk id="13" creationId="{00000000-0000-0000-0000-000000000000}"/>
          </ac:spMkLst>
        </pc:spChg>
        <pc:spChg chg="del mod">
          <ac:chgData name="Ayushman Mohapatra" userId="a117817156043d28" providerId="LiveId" clId="{1B4E749C-777A-4437-9E5D-D0F4E9B7815A}" dt="2025-07-24T18:56:34.286" v="40"/>
          <ac:spMkLst>
            <pc:docMk/>
            <pc:sldMk cId="0" sldId="261"/>
            <ac:spMk id="26" creationId="{00000000-0000-0000-0000-000000000000}"/>
          </ac:spMkLst>
        </pc:spChg>
        <pc:grpChg chg="mod">
          <ac:chgData name="Ayushman Mohapatra" userId="a117817156043d28" providerId="LiveId" clId="{1B4E749C-777A-4437-9E5D-D0F4E9B7815A}" dt="2025-07-24T18:56:29.235" v="36" actId="1076"/>
          <ac:grpSpMkLst>
            <pc:docMk/>
            <pc:sldMk cId="0" sldId="261"/>
            <ac:grpSpMk id="9" creationId="{00000000-0000-0000-0000-000000000000}"/>
          </ac:grpSpMkLst>
        </pc:grpChg>
      </pc:sldChg>
      <pc:sldChg chg="delSp modSp mod">
        <pc:chgData name="Ayushman Mohapatra" userId="a117817156043d28" providerId="LiveId" clId="{1B4E749C-777A-4437-9E5D-D0F4E9B7815A}" dt="2025-07-24T18:56:44.176" v="44"/>
        <pc:sldMkLst>
          <pc:docMk/>
          <pc:sldMk cId="0" sldId="262"/>
        </pc:sldMkLst>
        <pc:spChg chg="del">
          <ac:chgData name="Ayushman Mohapatra" userId="a117817156043d28" providerId="LiveId" clId="{1B4E749C-777A-4437-9E5D-D0F4E9B7815A}" dt="2025-07-24T18:56:44.163" v="42" actId="21"/>
          <ac:spMkLst>
            <pc:docMk/>
            <pc:sldMk cId="0" sldId="262"/>
            <ac:spMk id="18" creationId="{00000000-0000-0000-0000-000000000000}"/>
          </ac:spMkLst>
        </pc:spChg>
        <pc:spChg chg="del mod">
          <ac:chgData name="Ayushman Mohapatra" userId="a117817156043d28" providerId="LiveId" clId="{1B4E749C-777A-4437-9E5D-D0F4E9B7815A}" dt="2025-07-24T18:56:44.176" v="44"/>
          <ac:spMkLst>
            <pc:docMk/>
            <pc:sldMk cId="0" sldId="262"/>
            <ac:spMk id="20" creationId="{00000000-0000-0000-0000-000000000000}"/>
          </ac:spMkLst>
        </pc:spChg>
      </pc:sldChg>
      <pc:sldChg chg="delSp modSp mod">
        <pc:chgData name="Ayushman Mohapatra" userId="a117817156043d28" providerId="LiveId" clId="{1B4E749C-777A-4437-9E5D-D0F4E9B7815A}" dt="2025-07-24T18:57:02.990" v="47" actId="21"/>
        <pc:sldMkLst>
          <pc:docMk/>
          <pc:sldMk cId="0" sldId="263"/>
        </pc:sldMkLst>
        <pc:spChg chg="del">
          <ac:chgData name="Ayushman Mohapatra" userId="a117817156043d28" providerId="LiveId" clId="{1B4E749C-777A-4437-9E5D-D0F4E9B7815A}" dt="2025-07-24T18:57:02.990" v="47" actId="21"/>
          <ac:spMkLst>
            <pc:docMk/>
            <pc:sldMk cId="0" sldId="263"/>
            <ac:spMk id="22" creationId="{00000000-0000-0000-0000-000000000000}"/>
          </ac:spMkLst>
        </pc:spChg>
        <pc:spChg chg="mod">
          <ac:chgData name="Ayushman Mohapatra" userId="a117817156043d28" providerId="LiveId" clId="{1B4E749C-777A-4437-9E5D-D0F4E9B7815A}" dt="2025-07-24T18:56:59.953" v="46" actId="21"/>
          <ac:spMkLst>
            <pc:docMk/>
            <pc:sldMk cId="0" sldId="263"/>
            <ac:spMk id="24" creationId="{00000000-0000-0000-0000-000000000000}"/>
          </ac:spMkLst>
        </pc:spChg>
      </pc:sldChg>
      <pc:sldChg chg="delSp modSp mod">
        <pc:chgData name="Ayushman Mohapatra" userId="a117817156043d28" providerId="LiveId" clId="{1B4E749C-777A-4437-9E5D-D0F4E9B7815A}" dt="2025-07-24T18:57:17.377" v="50" actId="21"/>
        <pc:sldMkLst>
          <pc:docMk/>
          <pc:sldMk cId="0" sldId="264"/>
        </pc:sldMkLst>
        <pc:spChg chg="del">
          <ac:chgData name="Ayushman Mohapatra" userId="a117817156043d28" providerId="LiveId" clId="{1B4E749C-777A-4437-9E5D-D0F4E9B7815A}" dt="2025-07-24T18:57:17.377" v="50" actId="21"/>
          <ac:spMkLst>
            <pc:docMk/>
            <pc:sldMk cId="0" sldId="264"/>
            <ac:spMk id="22" creationId="{00000000-0000-0000-0000-000000000000}"/>
          </ac:spMkLst>
        </pc:spChg>
        <pc:spChg chg="del mod">
          <ac:chgData name="Ayushman Mohapatra" userId="a117817156043d28" providerId="LiveId" clId="{1B4E749C-777A-4437-9E5D-D0F4E9B7815A}" dt="2025-07-24T18:57:13.472" v="49" actId="21"/>
          <ac:spMkLst>
            <pc:docMk/>
            <pc:sldMk cId="0" sldId="264"/>
            <ac:spMk id="24" creationId="{00000000-0000-0000-0000-000000000000}"/>
          </ac:spMkLst>
        </pc:spChg>
      </pc:sldChg>
      <pc:sldChg chg="delSp mod">
        <pc:chgData name="Ayushman Mohapatra" userId="a117817156043d28" providerId="LiveId" clId="{1B4E749C-777A-4437-9E5D-D0F4E9B7815A}" dt="2025-07-24T18:57:29.675" v="52" actId="21"/>
        <pc:sldMkLst>
          <pc:docMk/>
          <pc:sldMk cId="0" sldId="265"/>
        </pc:sldMkLst>
        <pc:spChg chg="del">
          <ac:chgData name="Ayushman Mohapatra" userId="a117817156043d28" providerId="LiveId" clId="{1B4E749C-777A-4437-9E5D-D0F4E9B7815A}" dt="2025-07-24T18:57:29.675" v="52" actId="21"/>
          <ac:spMkLst>
            <pc:docMk/>
            <pc:sldMk cId="0" sldId="265"/>
            <ac:spMk id="46" creationId="{00000000-0000-0000-0000-000000000000}"/>
          </ac:spMkLst>
        </pc:spChg>
        <pc:spChg chg="del">
          <ac:chgData name="Ayushman Mohapatra" userId="a117817156043d28" providerId="LiveId" clId="{1B4E749C-777A-4437-9E5D-D0F4E9B7815A}" dt="2025-07-24T18:57:26.649" v="51" actId="21"/>
          <ac:spMkLst>
            <pc:docMk/>
            <pc:sldMk cId="0" sldId="265"/>
            <ac:spMk id="48" creationId="{00000000-0000-0000-0000-000000000000}"/>
          </ac:spMkLst>
        </pc:spChg>
      </pc:sldChg>
      <pc:sldChg chg="delSp modSp mod">
        <pc:chgData name="Ayushman Mohapatra" userId="a117817156043d28" providerId="LiveId" clId="{1B4E749C-777A-4437-9E5D-D0F4E9B7815A}" dt="2025-07-24T18:57:47.795" v="55" actId="21"/>
        <pc:sldMkLst>
          <pc:docMk/>
          <pc:sldMk cId="0" sldId="266"/>
        </pc:sldMkLst>
        <pc:spChg chg="del">
          <ac:chgData name="Ayushman Mohapatra" userId="a117817156043d28" providerId="LiveId" clId="{1B4E749C-777A-4437-9E5D-D0F4E9B7815A}" dt="2025-07-24T18:57:47.795" v="55" actId="21"/>
          <ac:spMkLst>
            <pc:docMk/>
            <pc:sldMk cId="0" sldId="266"/>
            <ac:spMk id="13" creationId="{00000000-0000-0000-0000-000000000000}"/>
          </ac:spMkLst>
        </pc:spChg>
        <pc:spChg chg="del mod">
          <ac:chgData name="Ayushman Mohapatra" userId="a117817156043d28" providerId="LiveId" clId="{1B4E749C-777A-4437-9E5D-D0F4E9B7815A}" dt="2025-07-24T18:57:43.752" v="54" actId="478"/>
          <ac:spMkLst>
            <pc:docMk/>
            <pc:sldMk cId="0" sldId="266"/>
            <ac:spMk id="24" creationId="{00000000-0000-0000-0000-000000000000}"/>
          </ac:spMkLst>
        </pc:spChg>
      </pc:sldChg>
      <pc:sldChg chg="delSp mod">
        <pc:chgData name="Ayushman Mohapatra" userId="a117817156043d28" providerId="LiveId" clId="{1B4E749C-777A-4437-9E5D-D0F4E9B7815A}" dt="2025-07-24T18:58:03.002" v="57" actId="21"/>
        <pc:sldMkLst>
          <pc:docMk/>
          <pc:sldMk cId="0" sldId="267"/>
        </pc:sldMkLst>
        <pc:spChg chg="del">
          <ac:chgData name="Ayushman Mohapatra" userId="a117817156043d28" providerId="LiveId" clId="{1B4E749C-777A-4437-9E5D-D0F4E9B7815A}" dt="2025-07-24T18:58:03.002" v="57" actId="21"/>
          <ac:spMkLst>
            <pc:docMk/>
            <pc:sldMk cId="0" sldId="267"/>
            <ac:spMk id="18" creationId="{00000000-0000-0000-0000-000000000000}"/>
          </ac:spMkLst>
        </pc:spChg>
        <pc:spChg chg="del">
          <ac:chgData name="Ayushman Mohapatra" userId="a117817156043d28" providerId="LiveId" clId="{1B4E749C-777A-4437-9E5D-D0F4E9B7815A}" dt="2025-07-24T18:57:58.186" v="56" actId="21"/>
          <ac:spMkLst>
            <pc:docMk/>
            <pc:sldMk cId="0" sldId="267"/>
            <ac:spMk id="29" creationId="{00000000-0000-0000-0000-000000000000}"/>
          </ac:spMkLst>
        </pc:spChg>
      </pc:sldChg>
      <pc:sldChg chg="addSp delSp modSp mod">
        <pc:chgData name="Ayushman Mohapatra" userId="a117817156043d28" providerId="LiveId" clId="{1B4E749C-777A-4437-9E5D-D0F4E9B7815A}" dt="2025-07-24T18:58:33.100" v="62" actId="21"/>
        <pc:sldMkLst>
          <pc:docMk/>
          <pc:sldMk cId="0" sldId="268"/>
        </pc:sldMkLst>
        <pc:spChg chg="del">
          <ac:chgData name="Ayushman Mohapatra" userId="a117817156043d28" providerId="LiveId" clId="{1B4E749C-777A-4437-9E5D-D0F4E9B7815A}" dt="2025-07-24T18:58:33.100" v="62" actId="21"/>
          <ac:spMkLst>
            <pc:docMk/>
            <pc:sldMk cId="0" sldId="268"/>
            <ac:spMk id="13" creationId="{00000000-0000-0000-0000-000000000000}"/>
          </ac:spMkLst>
        </pc:spChg>
        <pc:spChg chg="del mod">
          <ac:chgData name="Ayushman Mohapatra" userId="a117817156043d28" providerId="LiveId" clId="{1B4E749C-777A-4437-9E5D-D0F4E9B7815A}" dt="2025-07-24T18:58:29.025" v="61" actId="478"/>
          <ac:spMkLst>
            <pc:docMk/>
            <pc:sldMk cId="0" sldId="268"/>
            <ac:spMk id="23" creationId="{00000000-0000-0000-0000-000000000000}"/>
          </ac:spMkLst>
        </pc:spChg>
        <pc:grpChg chg="add del">
          <ac:chgData name="Ayushman Mohapatra" userId="a117817156043d28" providerId="LiveId" clId="{1B4E749C-777A-4437-9E5D-D0F4E9B7815A}" dt="2025-07-24T18:58:23.921" v="60" actId="478"/>
          <ac:grpSpMkLst>
            <pc:docMk/>
            <pc:sldMk cId="0" sldId="268"/>
            <ac:grpSpMk id="9" creationId="{00000000-0000-0000-0000-000000000000}"/>
          </ac:grpSpMkLst>
        </pc:grpChg>
      </pc:sldChg>
      <pc:sldChg chg="delSp mod">
        <pc:chgData name="Ayushman Mohapatra" userId="a117817156043d28" providerId="LiveId" clId="{1B4E749C-777A-4437-9E5D-D0F4E9B7815A}" dt="2025-07-24T18:58:43.106" v="64" actId="21"/>
        <pc:sldMkLst>
          <pc:docMk/>
          <pc:sldMk cId="0" sldId="269"/>
        </pc:sldMkLst>
        <pc:spChg chg="del">
          <ac:chgData name="Ayushman Mohapatra" userId="a117817156043d28" providerId="LiveId" clId="{1B4E749C-777A-4437-9E5D-D0F4E9B7815A}" dt="2025-07-24T18:58:43.106" v="64" actId="21"/>
          <ac:spMkLst>
            <pc:docMk/>
            <pc:sldMk cId="0" sldId="269"/>
            <ac:spMk id="18" creationId="{00000000-0000-0000-0000-000000000000}"/>
          </ac:spMkLst>
        </pc:spChg>
        <pc:spChg chg="del">
          <ac:chgData name="Ayushman Mohapatra" userId="a117817156043d28" providerId="LiveId" clId="{1B4E749C-777A-4437-9E5D-D0F4E9B7815A}" dt="2025-07-24T18:58:39.705" v="63" actId="478"/>
          <ac:spMkLst>
            <pc:docMk/>
            <pc:sldMk cId="0" sldId="269"/>
            <ac:spMk id="2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2E86AB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E86AB"/>
                </a:solidFill>
                <a:latin typeface="Open Sans Semibold"/>
                <a:cs typeface="Open Sans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Open Sans"/>
                <a:cs typeface="Open Sans"/>
              </a:defRPr>
            </a:lvl1pPr>
          </a:lstStyle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Noto Kufi Arabic"/>
                <a:cs typeface="Noto Kufi Arabic"/>
              </a:defRPr>
            </a:lvl1pPr>
          </a:lstStyle>
          <a:p>
            <a:pPr marL="12700">
              <a:lnSpc>
                <a:spcPts val="1035"/>
              </a:lnSpc>
            </a:pPr>
            <a:r>
              <a:rPr spc="-80" dirty="0"/>
              <a:t>Made</a:t>
            </a:r>
            <a:r>
              <a:rPr spc="-85" dirty="0"/>
              <a:t> </a:t>
            </a:r>
            <a:r>
              <a:rPr spc="-65" dirty="0"/>
              <a:t>with</a:t>
            </a:r>
            <a:r>
              <a:rPr spc="-80" dirty="0"/>
              <a:t> </a:t>
            </a:r>
            <a:r>
              <a:rPr spc="-75" dirty="0"/>
              <a:t>Gensp</a:t>
            </a:r>
            <a:r>
              <a:rPr spc="-585" dirty="0"/>
              <a:t>a</a:t>
            </a:r>
            <a:fld id="{81D60167-4931-47E6-BA6A-407CBD079E47}" type="slidenum">
              <a:rPr sz="1875" b="1" spc="-112" baseline="-13333" dirty="0">
                <a:solidFill>
                  <a:srgbClr val="2E86AB"/>
                </a:solidFill>
                <a:latin typeface="Trebuchet MS"/>
                <a:cs typeface="Trebuchet MS"/>
              </a:rPr>
              <a:t>‹#›</a:t>
            </a:fld>
            <a:r>
              <a:rPr sz="1000" spc="-75" dirty="0"/>
              <a:t>rk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E86AB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E86AB"/>
                </a:solidFill>
                <a:latin typeface="Open Sans Semibold"/>
                <a:cs typeface="Open Sans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Open Sans"/>
                <a:cs typeface="Open Sans"/>
              </a:defRPr>
            </a:lvl1pPr>
          </a:lstStyle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Noto Kufi Arabic"/>
                <a:cs typeface="Noto Kufi Arabic"/>
              </a:defRPr>
            </a:lvl1pPr>
          </a:lstStyle>
          <a:p>
            <a:pPr marL="12700">
              <a:lnSpc>
                <a:spcPts val="1035"/>
              </a:lnSpc>
            </a:pPr>
            <a:r>
              <a:rPr spc="-80" dirty="0"/>
              <a:t>Made</a:t>
            </a:r>
            <a:r>
              <a:rPr spc="-85" dirty="0"/>
              <a:t> </a:t>
            </a:r>
            <a:r>
              <a:rPr spc="-65" dirty="0"/>
              <a:t>with</a:t>
            </a:r>
            <a:r>
              <a:rPr spc="-80" dirty="0"/>
              <a:t> </a:t>
            </a:r>
            <a:r>
              <a:rPr spc="-75" dirty="0"/>
              <a:t>Gensp</a:t>
            </a:r>
            <a:r>
              <a:rPr spc="-585" dirty="0"/>
              <a:t>a</a:t>
            </a:r>
            <a:fld id="{81D60167-4931-47E6-BA6A-407CBD079E47}" type="slidenum">
              <a:rPr sz="1875" b="1" spc="-112" baseline="-13333" dirty="0">
                <a:solidFill>
                  <a:srgbClr val="2E86AB"/>
                </a:solidFill>
                <a:latin typeface="Trebuchet MS"/>
                <a:cs typeface="Trebuchet MS"/>
              </a:rPr>
              <a:t>‹#›</a:t>
            </a:fld>
            <a:r>
              <a:rPr sz="1000" spc="-75" dirty="0"/>
              <a:t>rk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E86AB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Open Sans"/>
                <a:cs typeface="Open Sans"/>
              </a:defRPr>
            </a:lvl1pPr>
          </a:lstStyle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Noto Kufi Arabic"/>
                <a:cs typeface="Noto Kufi Arabic"/>
              </a:defRPr>
            </a:lvl1pPr>
          </a:lstStyle>
          <a:p>
            <a:pPr marL="12700">
              <a:lnSpc>
                <a:spcPts val="1035"/>
              </a:lnSpc>
            </a:pPr>
            <a:r>
              <a:rPr spc="-80" dirty="0"/>
              <a:t>Made</a:t>
            </a:r>
            <a:r>
              <a:rPr spc="-85" dirty="0"/>
              <a:t> </a:t>
            </a:r>
            <a:r>
              <a:rPr spc="-65" dirty="0"/>
              <a:t>with</a:t>
            </a:r>
            <a:r>
              <a:rPr spc="-80" dirty="0"/>
              <a:t> </a:t>
            </a:r>
            <a:r>
              <a:rPr spc="-75" dirty="0"/>
              <a:t>Gensp</a:t>
            </a:r>
            <a:r>
              <a:rPr spc="-585" dirty="0"/>
              <a:t>a</a:t>
            </a:r>
            <a:fld id="{81D60167-4931-47E6-BA6A-407CBD079E47}" type="slidenum">
              <a:rPr sz="1875" b="1" spc="-112" baseline="-13333" dirty="0">
                <a:solidFill>
                  <a:srgbClr val="2E86AB"/>
                </a:solidFill>
                <a:latin typeface="Trebuchet MS"/>
                <a:cs typeface="Trebuchet MS"/>
              </a:rPr>
              <a:t>‹#›</a:t>
            </a:fld>
            <a:r>
              <a:rPr sz="1000" spc="-75" dirty="0"/>
              <a:t>rk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E86AB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Open Sans"/>
                <a:cs typeface="Open Sans"/>
              </a:defRPr>
            </a:lvl1pPr>
          </a:lstStyle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Noto Kufi Arabic"/>
                <a:cs typeface="Noto Kufi Arabic"/>
              </a:defRPr>
            </a:lvl1pPr>
          </a:lstStyle>
          <a:p>
            <a:pPr marL="12700">
              <a:lnSpc>
                <a:spcPts val="1035"/>
              </a:lnSpc>
            </a:pPr>
            <a:r>
              <a:rPr spc="-80" dirty="0"/>
              <a:t>Made</a:t>
            </a:r>
            <a:r>
              <a:rPr spc="-85" dirty="0"/>
              <a:t> </a:t>
            </a:r>
            <a:r>
              <a:rPr spc="-65" dirty="0"/>
              <a:t>with</a:t>
            </a:r>
            <a:r>
              <a:rPr spc="-80" dirty="0"/>
              <a:t> </a:t>
            </a:r>
            <a:r>
              <a:rPr spc="-75" dirty="0"/>
              <a:t>Gensp</a:t>
            </a:r>
            <a:r>
              <a:rPr spc="-585" dirty="0"/>
              <a:t>a</a:t>
            </a:r>
            <a:fld id="{81D60167-4931-47E6-BA6A-407CBD079E47}" type="slidenum">
              <a:rPr sz="1875" b="1" spc="-112" baseline="-13333" dirty="0">
                <a:solidFill>
                  <a:srgbClr val="2E86AB"/>
                </a:solidFill>
                <a:latin typeface="Trebuchet MS"/>
                <a:cs typeface="Trebuchet MS"/>
              </a:rPr>
              <a:t>‹#›</a:t>
            </a:fld>
            <a:r>
              <a:rPr sz="1000" spc="-75" dirty="0"/>
              <a:t>rk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Open Sans"/>
                <a:cs typeface="Open Sans"/>
              </a:defRPr>
            </a:lvl1pPr>
          </a:lstStyle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Noto Kufi Arabic"/>
                <a:cs typeface="Noto Kufi Arabic"/>
              </a:defRPr>
            </a:lvl1pPr>
          </a:lstStyle>
          <a:p>
            <a:pPr marL="12700">
              <a:lnSpc>
                <a:spcPts val="1035"/>
              </a:lnSpc>
            </a:pPr>
            <a:r>
              <a:rPr spc="-80" dirty="0"/>
              <a:t>Made</a:t>
            </a:r>
            <a:r>
              <a:rPr spc="-85" dirty="0"/>
              <a:t> </a:t>
            </a:r>
            <a:r>
              <a:rPr spc="-65" dirty="0"/>
              <a:t>with</a:t>
            </a:r>
            <a:r>
              <a:rPr spc="-80" dirty="0"/>
              <a:t> </a:t>
            </a:r>
            <a:r>
              <a:rPr spc="-75" dirty="0"/>
              <a:t>Gensp</a:t>
            </a:r>
            <a:r>
              <a:rPr spc="-585" dirty="0"/>
              <a:t>a</a:t>
            </a:r>
            <a:fld id="{81D60167-4931-47E6-BA6A-407CBD079E47}" type="slidenum">
              <a:rPr sz="1875" b="1" spc="-112" baseline="-13333" dirty="0">
                <a:solidFill>
                  <a:srgbClr val="2E86AB"/>
                </a:solidFill>
                <a:latin typeface="Trebuchet MS"/>
                <a:cs typeface="Trebuchet MS"/>
              </a:rPr>
              <a:t>‹#›</a:t>
            </a:fld>
            <a:r>
              <a:rPr sz="1000" spc="-75" dirty="0"/>
              <a:t>rk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5250"/>
          </a:xfrm>
          <a:custGeom>
            <a:avLst/>
            <a:gdLst/>
            <a:ahLst/>
            <a:cxnLst/>
            <a:rect l="l" t="t" r="r" b="b"/>
            <a:pathLst>
              <a:path w="12192000" h="95250">
                <a:moveTo>
                  <a:pt x="12191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199" y="476249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761999"/>
                </a:moveTo>
                <a:lnTo>
                  <a:pt x="334358" y="759134"/>
                </a:lnTo>
                <a:lnTo>
                  <a:pt x="288424" y="750582"/>
                </a:lnTo>
                <a:lnTo>
                  <a:pt x="243882" y="736471"/>
                </a:lnTo>
                <a:lnTo>
                  <a:pt x="201397" y="717011"/>
                </a:lnTo>
                <a:lnTo>
                  <a:pt x="161614" y="692498"/>
                </a:lnTo>
                <a:lnTo>
                  <a:pt x="125135" y="663302"/>
                </a:lnTo>
                <a:lnTo>
                  <a:pt x="92505" y="629861"/>
                </a:lnTo>
                <a:lnTo>
                  <a:pt x="64209" y="592672"/>
                </a:lnTo>
                <a:lnTo>
                  <a:pt x="40680" y="552299"/>
                </a:lnTo>
                <a:lnTo>
                  <a:pt x="22271" y="509355"/>
                </a:lnTo>
                <a:lnTo>
                  <a:pt x="9257" y="464480"/>
                </a:lnTo>
                <a:lnTo>
                  <a:pt x="1834" y="418344"/>
                </a:lnTo>
                <a:lnTo>
                  <a:pt x="0" y="380999"/>
                </a:lnTo>
                <a:lnTo>
                  <a:pt x="114" y="371646"/>
                </a:lnTo>
                <a:lnTo>
                  <a:pt x="4123" y="325095"/>
                </a:lnTo>
                <a:lnTo>
                  <a:pt x="13800" y="279385"/>
                </a:lnTo>
                <a:lnTo>
                  <a:pt x="29001" y="235197"/>
                </a:lnTo>
                <a:lnTo>
                  <a:pt x="49498" y="193203"/>
                </a:lnTo>
                <a:lnTo>
                  <a:pt x="74977" y="154038"/>
                </a:lnTo>
                <a:lnTo>
                  <a:pt x="105059" y="118286"/>
                </a:lnTo>
                <a:lnTo>
                  <a:pt x="139296" y="86483"/>
                </a:lnTo>
                <a:lnTo>
                  <a:pt x="177168" y="59109"/>
                </a:lnTo>
                <a:lnTo>
                  <a:pt x="218101" y="36579"/>
                </a:lnTo>
                <a:lnTo>
                  <a:pt x="261484" y="19230"/>
                </a:lnTo>
                <a:lnTo>
                  <a:pt x="306670" y="7320"/>
                </a:lnTo>
                <a:lnTo>
                  <a:pt x="352974" y="1031"/>
                </a:lnTo>
                <a:lnTo>
                  <a:pt x="380999" y="0"/>
                </a:lnTo>
                <a:lnTo>
                  <a:pt x="390352" y="114"/>
                </a:lnTo>
                <a:lnTo>
                  <a:pt x="436904" y="4123"/>
                </a:lnTo>
                <a:lnTo>
                  <a:pt x="482614" y="13800"/>
                </a:lnTo>
                <a:lnTo>
                  <a:pt x="526802" y="29001"/>
                </a:lnTo>
                <a:lnTo>
                  <a:pt x="568796" y="49498"/>
                </a:lnTo>
                <a:lnTo>
                  <a:pt x="607961" y="74977"/>
                </a:lnTo>
                <a:lnTo>
                  <a:pt x="643712" y="105059"/>
                </a:lnTo>
                <a:lnTo>
                  <a:pt x="675516" y="139296"/>
                </a:lnTo>
                <a:lnTo>
                  <a:pt x="702890" y="177168"/>
                </a:lnTo>
                <a:lnTo>
                  <a:pt x="725420" y="218101"/>
                </a:lnTo>
                <a:lnTo>
                  <a:pt x="742769" y="261484"/>
                </a:lnTo>
                <a:lnTo>
                  <a:pt x="754679" y="306670"/>
                </a:lnTo>
                <a:lnTo>
                  <a:pt x="760967" y="352974"/>
                </a:lnTo>
                <a:lnTo>
                  <a:pt x="761999" y="380999"/>
                </a:lnTo>
                <a:lnTo>
                  <a:pt x="761885" y="390353"/>
                </a:lnTo>
                <a:lnTo>
                  <a:pt x="757876" y="436904"/>
                </a:lnTo>
                <a:lnTo>
                  <a:pt x="748199" y="482614"/>
                </a:lnTo>
                <a:lnTo>
                  <a:pt x="732997" y="526802"/>
                </a:lnTo>
                <a:lnTo>
                  <a:pt x="712501" y="568796"/>
                </a:lnTo>
                <a:lnTo>
                  <a:pt x="687022" y="607961"/>
                </a:lnTo>
                <a:lnTo>
                  <a:pt x="656940" y="643712"/>
                </a:lnTo>
                <a:lnTo>
                  <a:pt x="622703" y="675516"/>
                </a:lnTo>
                <a:lnTo>
                  <a:pt x="584831" y="702890"/>
                </a:lnTo>
                <a:lnTo>
                  <a:pt x="543898" y="725420"/>
                </a:lnTo>
                <a:lnTo>
                  <a:pt x="500515" y="742769"/>
                </a:lnTo>
                <a:lnTo>
                  <a:pt x="455329" y="754679"/>
                </a:lnTo>
                <a:lnTo>
                  <a:pt x="409025" y="760967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2E86AB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8396" y="570609"/>
            <a:ext cx="9415206" cy="464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2E86AB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501" y="1466981"/>
            <a:ext cx="7476490" cy="401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E86AB"/>
                </a:solidFill>
                <a:latin typeface="Open Sans Semibold"/>
                <a:cs typeface="Open Sans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009" y="6477284"/>
            <a:ext cx="289392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A7280"/>
                </a:solidFill>
                <a:latin typeface="Open Sans"/>
                <a:cs typeface="Open Sans"/>
              </a:defRPr>
            </a:lvl1pPr>
          </a:lstStyle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74361" y="6444133"/>
            <a:ext cx="112585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Noto Kufi Arabic"/>
                <a:cs typeface="Noto Kufi Arabic"/>
              </a:defRPr>
            </a:lvl1pPr>
          </a:lstStyle>
          <a:p>
            <a:pPr marL="12700">
              <a:lnSpc>
                <a:spcPts val="1035"/>
              </a:lnSpc>
            </a:pPr>
            <a:r>
              <a:rPr spc="-80" dirty="0"/>
              <a:t>Made</a:t>
            </a:r>
            <a:r>
              <a:rPr spc="-85" dirty="0"/>
              <a:t> </a:t>
            </a:r>
            <a:r>
              <a:rPr spc="-65" dirty="0"/>
              <a:t>with</a:t>
            </a:r>
            <a:r>
              <a:rPr spc="-80" dirty="0"/>
              <a:t> </a:t>
            </a:r>
            <a:r>
              <a:rPr spc="-75" dirty="0"/>
              <a:t>Gensp</a:t>
            </a:r>
            <a:r>
              <a:rPr spc="-585" dirty="0"/>
              <a:t>a</a:t>
            </a:r>
            <a:fld id="{81D60167-4931-47E6-BA6A-407CBD079E47}" type="slidenum">
              <a:rPr sz="1875" b="1" spc="-112" baseline="-13333" dirty="0">
                <a:solidFill>
                  <a:srgbClr val="2E86AB"/>
                </a:solidFill>
                <a:latin typeface="Trebuchet MS"/>
                <a:cs typeface="Trebuchet MS"/>
              </a:rPr>
              <a:t>‹#›</a:t>
            </a:fld>
            <a:r>
              <a:rPr sz="1000" spc="-75" dirty="0"/>
              <a:t>rk</a:t>
            </a:r>
            <a:endParaRPr sz="1000">
              <a:latin typeface="Trebuchet MS"/>
              <a:cs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7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7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5250"/>
          </a:xfrm>
          <a:custGeom>
            <a:avLst/>
            <a:gdLst/>
            <a:ahLst/>
            <a:cxnLst/>
            <a:rect l="l" t="t" r="r" b="b"/>
            <a:pathLst>
              <a:path w="12192000" h="95250">
                <a:moveTo>
                  <a:pt x="12191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3049" y="838062"/>
            <a:ext cx="571500" cy="488315"/>
          </a:xfrm>
          <a:custGeom>
            <a:avLst/>
            <a:gdLst/>
            <a:ahLst/>
            <a:cxnLst/>
            <a:rect l="l" t="t" r="r" b="b"/>
            <a:pathLst>
              <a:path w="571500" h="488315">
                <a:moveTo>
                  <a:pt x="9711" y="221742"/>
                </a:moveTo>
                <a:lnTo>
                  <a:pt x="5509" y="208150"/>
                </a:lnTo>
                <a:lnTo>
                  <a:pt x="2469" y="194213"/>
                </a:lnTo>
                <a:lnTo>
                  <a:pt x="622" y="180004"/>
                </a:lnTo>
                <a:lnTo>
                  <a:pt x="0" y="165596"/>
                </a:lnTo>
                <a:lnTo>
                  <a:pt x="0" y="159122"/>
                </a:lnTo>
                <a:lnTo>
                  <a:pt x="6389" y="114636"/>
                </a:lnTo>
                <a:lnTo>
                  <a:pt x="24763" y="73713"/>
                </a:lnTo>
                <a:lnTo>
                  <a:pt x="53138" y="40211"/>
                </a:lnTo>
                <a:lnTo>
                  <a:pt x="89882" y="15544"/>
                </a:lnTo>
                <a:lnTo>
                  <a:pt x="133275" y="1737"/>
                </a:lnTo>
                <a:lnTo>
                  <a:pt x="171362" y="0"/>
                </a:lnTo>
                <a:lnTo>
                  <a:pt x="208257" y="7178"/>
                </a:lnTo>
                <a:lnTo>
                  <a:pt x="242430" y="22770"/>
                </a:lnTo>
                <a:lnTo>
                  <a:pt x="272355" y="46273"/>
                </a:lnTo>
                <a:lnTo>
                  <a:pt x="285750" y="59668"/>
                </a:lnTo>
                <a:lnTo>
                  <a:pt x="534840" y="59668"/>
                </a:lnTo>
                <a:lnTo>
                  <a:pt x="546736" y="73713"/>
                </a:lnTo>
                <a:lnTo>
                  <a:pt x="564719" y="113358"/>
                </a:lnTo>
                <a:lnTo>
                  <a:pt x="205047" y="113358"/>
                </a:lnTo>
                <a:lnTo>
                  <a:pt x="197353" y="114636"/>
                </a:lnTo>
                <a:lnTo>
                  <a:pt x="145219" y="215045"/>
                </a:lnTo>
                <a:lnTo>
                  <a:pt x="143879" y="218393"/>
                </a:lnTo>
                <a:lnTo>
                  <a:pt x="140707" y="220402"/>
                </a:lnTo>
                <a:lnTo>
                  <a:pt x="15626" y="220402"/>
                </a:lnTo>
                <a:lnTo>
                  <a:pt x="12278" y="220960"/>
                </a:lnTo>
                <a:lnTo>
                  <a:pt x="9711" y="221742"/>
                </a:lnTo>
                <a:close/>
              </a:path>
              <a:path w="571500" h="488315">
                <a:moveTo>
                  <a:pt x="534840" y="59668"/>
                </a:moveTo>
                <a:lnTo>
                  <a:pt x="285750" y="59668"/>
                </a:lnTo>
                <a:lnTo>
                  <a:pt x="299144" y="46273"/>
                </a:lnTo>
                <a:lnTo>
                  <a:pt x="329069" y="22770"/>
                </a:lnTo>
                <a:lnTo>
                  <a:pt x="363242" y="7178"/>
                </a:lnTo>
                <a:lnTo>
                  <a:pt x="400137" y="0"/>
                </a:lnTo>
                <a:lnTo>
                  <a:pt x="438224" y="1737"/>
                </a:lnTo>
                <a:lnTo>
                  <a:pt x="481617" y="15544"/>
                </a:lnTo>
                <a:lnTo>
                  <a:pt x="518361" y="40211"/>
                </a:lnTo>
                <a:lnTo>
                  <a:pt x="534840" y="59668"/>
                </a:lnTo>
                <a:close/>
              </a:path>
              <a:path w="571500" h="488315">
                <a:moveTo>
                  <a:pt x="286754" y="256233"/>
                </a:moveTo>
                <a:lnTo>
                  <a:pt x="229827" y="129096"/>
                </a:lnTo>
                <a:lnTo>
                  <a:pt x="205047" y="113358"/>
                </a:lnTo>
                <a:lnTo>
                  <a:pt x="564719" y="113358"/>
                </a:lnTo>
                <a:lnTo>
                  <a:pt x="565022" y="114026"/>
                </a:lnTo>
                <a:lnTo>
                  <a:pt x="570041" y="148965"/>
                </a:lnTo>
                <a:lnTo>
                  <a:pt x="356964" y="148965"/>
                </a:lnTo>
                <a:lnTo>
                  <a:pt x="349572" y="149997"/>
                </a:lnTo>
                <a:lnTo>
                  <a:pt x="342872" y="152955"/>
                </a:lnTo>
                <a:lnTo>
                  <a:pt x="337217" y="157629"/>
                </a:lnTo>
                <a:lnTo>
                  <a:pt x="332965" y="163810"/>
                </a:lnTo>
                <a:lnTo>
                  <a:pt x="286754" y="256233"/>
                </a:lnTo>
                <a:close/>
              </a:path>
              <a:path w="571500" h="488315">
                <a:moveTo>
                  <a:pt x="562235" y="220402"/>
                </a:moveTo>
                <a:lnTo>
                  <a:pt x="411546" y="220402"/>
                </a:lnTo>
                <a:lnTo>
                  <a:pt x="408363" y="218393"/>
                </a:lnTo>
                <a:lnTo>
                  <a:pt x="406858" y="215491"/>
                </a:lnTo>
                <a:lnTo>
                  <a:pt x="380962" y="163810"/>
                </a:lnTo>
                <a:lnTo>
                  <a:pt x="377712" y="159122"/>
                </a:lnTo>
                <a:lnTo>
                  <a:pt x="376653" y="157629"/>
                </a:lnTo>
                <a:lnTo>
                  <a:pt x="370962" y="152955"/>
                </a:lnTo>
                <a:lnTo>
                  <a:pt x="364244" y="149997"/>
                </a:lnTo>
                <a:lnTo>
                  <a:pt x="356964" y="148965"/>
                </a:lnTo>
                <a:lnTo>
                  <a:pt x="570041" y="148965"/>
                </a:lnTo>
                <a:lnTo>
                  <a:pt x="571500" y="159122"/>
                </a:lnTo>
                <a:lnTo>
                  <a:pt x="571500" y="165596"/>
                </a:lnTo>
                <a:lnTo>
                  <a:pt x="570915" y="179669"/>
                </a:lnTo>
                <a:lnTo>
                  <a:pt x="569169" y="193544"/>
                </a:lnTo>
                <a:lnTo>
                  <a:pt x="566273" y="207146"/>
                </a:lnTo>
                <a:lnTo>
                  <a:pt x="562235" y="220402"/>
                </a:lnTo>
                <a:close/>
              </a:path>
              <a:path w="571500" h="488315">
                <a:moveTo>
                  <a:pt x="285750" y="488293"/>
                </a:moveTo>
                <a:lnTo>
                  <a:pt x="48443" y="283468"/>
                </a:lnTo>
                <a:lnTo>
                  <a:pt x="39848" y="273980"/>
                </a:lnTo>
                <a:lnTo>
                  <a:pt x="136959" y="273980"/>
                </a:lnTo>
                <a:lnTo>
                  <a:pt x="155252" y="271244"/>
                </a:lnTo>
                <a:lnTo>
                  <a:pt x="171631" y="263474"/>
                </a:lnTo>
                <a:lnTo>
                  <a:pt x="185100" y="251330"/>
                </a:lnTo>
                <a:lnTo>
                  <a:pt x="194667" y="235471"/>
                </a:lnTo>
                <a:lnTo>
                  <a:pt x="206387" y="207343"/>
                </a:lnTo>
                <a:lnTo>
                  <a:pt x="261416" y="329568"/>
                </a:lnTo>
                <a:lnTo>
                  <a:pt x="265478" y="336014"/>
                </a:lnTo>
                <a:lnTo>
                  <a:pt x="271057" y="340953"/>
                </a:lnTo>
                <a:lnTo>
                  <a:pt x="277788" y="344134"/>
                </a:lnTo>
                <a:lnTo>
                  <a:pt x="285303" y="345306"/>
                </a:lnTo>
                <a:lnTo>
                  <a:pt x="456877" y="345306"/>
                </a:lnTo>
                <a:lnTo>
                  <a:pt x="316669" y="476126"/>
                </a:lnTo>
                <a:lnTo>
                  <a:pt x="309922" y="481324"/>
                </a:lnTo>
                <a:lnTo>
                  <a:pt x="302381" y="485140"/>
                </a:lnTo>
                <a:lnTo>
                  <a:pt x="294254" y="487491"/>
                </a:lnTo>
                <a:lnTo>
                  <a:pt x="285750" y="488293"/>
                </a:lnTo>
                <a:close/>
              </a:path>
              <a:path w="571500" h="488315">
                <a:moveTo>
                  <a:pt x="456877" y="345306"/>
                </a:moveTo>
                <a:lnTo>
                  <a:pt x="285303" y="345306"/>
                </a:lnTo>
                <a:lnTo>
                  <a:pt x="292860" y="344337"/>
                </a:lnTo>
                <a:lnTo>
                  <a:pt x="299716" y="341400"/>
                </a:lnTo>
                <a:lnTo>
                  <a:pt x="305505" y="336705"/>
                </a:lnTo>
                <a:lnTo>
                  <a:pt x="309860" y="330461"/>
                </a:lnTo>
                <a:lnTo>
                  <a:pt x="357187" y="235694"/>
                </a:lnTo>
                <a:lnTo>
                  <a:pt x="359085" y="239490"/>
                </a:lnTo>
                <a:lnTo>
                  <a:pt x="368968" y="253843"/>
                </a:lnTo>
                <a:lnTo>
                  <a:pt x="382148" y="264744"/>
                </a:lnTo>
                <a:lnTo>
                  <a:pt x="397777" y="271668"/>
                </a:lnTo>
                <a:lnTo>
                  <a:pt x="414213" y="273980"/>
                </a:lnTo>
                <a:lnTo>
                  <a:pt x="531747" y="273980"/>
                </a:lnTo>
                <a:lnTo>
                  <a:pt x="527617" y="278780"/>
                </a:lnTo>
                <a:lnTo>
                  <a:pt x="523162" y="283468"/>
                </a:lnTo>
                <a:lnTo>
                  <a:pt x="456877" y="345306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6968" y="790721"/>
            <a:ext cx="589915" cy="571500"/>
          </a:xfrm>
          <a:custGeom>
            <a:avLst/>
            <a:gdLst/>
            <a:ahLst/>
            <a:cxnLst/>
            <a:rect l="l" t="t" r="r" b="b"/>
            <a:pathLst>
              <a:path w="589915" h="571500">
                <a:moveTo>
                  <a:pt x="339328" y="571353"/>
                </a:moveTo>
                <a:lnTo>
                  <a:pt x="289323" y="564937"/>
                </a:lnTo>
                <a:lnTo>
                  <a:pt x="244090" y="546776"/>
                </a:lnTo>
                <a:lnTo>
                  <a:pt x="205257" y="518500"/>
                </a:lnTo>
                <a:lnTo>
                  <a:pt x="174451" y="481742"/>
                </a:lnTo>
                <a:lnTo>
                  <a:pt x="153300" y="438131"/>
                </a:lnTo>
                <a:lnTo>
                  <a:pt x="143433" y="389299"/>
                </a:lnTo>
                <a:lnTo>
                  <a:pt x="97097" y="373100"/>
                </a:lnTo>
                <a:lnTo>
                  <a:pt x="57599" y="345510"/>
                </a:lnTo>
                <a:lnTo>
                  <a:pt x="26924" y="308506"/>
                </a:lnTo>
                <a:lnTo>
                  <a:pt x="7062" y="264065"/>
                </a:lnTo>
                <a:lnTo>
                  <a:pt x="0" y="214165"/>
                </a:lnTo>
                <a:lnTo>
                  <a:pt x="0" y="79216"/>
                </a:lnTo>
                <a:lnTo>
                  <a:pt x="13008" y="38394"/>
                </a:lnTo>
                <a:lnTo>
                  <a:pt x="48890" y="11462"/>
                </a:lnTo>
                <a:lnTo>
                  <a:pt x="92246" y="0"/>
                </a:lnTo>
                <a:lnTo>
                  <a:pt x="92062" y="0"/>
                </a:lnTo>
                <a:lnTo>
                  <a:pt x="105164" y="3648"/>
                </a:lnTo>
                <a:lnTo>
                  <a:pt x="116104" y="11985"/>
                </a:lnTo>
                <a:lnTo>
                  <a:pt x="123229" y="24298"/>
                </a:lnTo>
                <a:lnTo>
                  <a:pt x="124846" y="37427"/>
                </a:lnTo>
                <a:lnTo>
                  <a:pt x="124965" y="38394"/>
                </a:lnTo>
                <a:lnTo>
                  <a:pt x="121290" y="51589"/>
                </a:lnTo>
                <a:lnTo>
                  <a:pt x="112948" y="62441"/>
                </a:lnTo>
                <a:lnTo>
                  <a:pt x="100682" y="69505"/>
                </a:lnTo>
                <a:lnTo>
                  <a:pt x="71437" y="79216"/>
                </a:lnTo>
                <a:lnTo>
                  <a:pt x="71437" y="214165"/>
                </a:lnTo>
                <a:lnTo>
                  <a:pt x="79861" y="255866"/>
                </a:lnTo>
                <a:lnTo>
                  <a:pt x="102830" y="289928"/>
                </a:lnTo>
                <a:lnTo>
                  <a:pt x="136892" y="312898"/>
                </a:lnTo>
                <a:lnTo>
                  <a:pt x="178593" y="321322"/>
                </a:lnTo>
                <a:lnTo>
                  <a:pt x="319673" y="321322"/>
                </a:lnTo>
                <a:lnTo>
                  <a:pt x="300166" y="345043"/>
                </a:lnTo>
                <a:lnTo>
                  <a:pt x="261032" y="372685"/>
                </a:lnTo>
                <a:lnTo>
                  <a:pt x="215093" y="389076"/>
                </a:lnTo>
                <a:lnTo>
                  <a:pt x="228430" y="432718"/>
                </a:lnTo>
                <a:lnTo>
                  <a:pt x="255737" y="467894"/>
                </a:lnTo>
                <a:lnTo>
                  <a:pt x="293781" y="491371"/>
                </a:lnTo>
                <a:lnTo>
                  <a:pt x="339328" y="499916"/>
                </a:lnTo>
                <a:lnTo>
                  <a:pt x="490476" y="499916"/>
                </a:lnTo>
                <a:lnTo>
                  <a:pt x="462198" y="528194"/>
                </a:lnTo>
                <a:lnTo>
                  <a:pt x="425722" y="551385"/>
                </a:lnTo>
                <a:lnTo>
                  <a:pt x="384372" y="566164"/>
                </a:lnTo>
                <a:lnTo>
                  <a:pt x="339328" y="571353"/>
                </a:lnTo>
                <a:close/>
              </a:path>
              <a:path w="589915" h="571500">
                <a:moveTo>
                  <a:pt x="319673" y="321322"/>
                </a:moveTo>
                <a:lnTo>
                  <a:pt x="178593" y="321322"/>
                </a:lnTo>
                <a:lnTo>
                  <a:pt x="220294" y="312898"/>
                </a:lnTo>
                <a:lnTo>
                  <a:pt x="254356" y="289928"/>
                </a:lnTo>
                <a:lnTo>
                  <a:pt x="277326" y="255866"/>
                </a:lnTo>
                <a:lnTo>
                  <a:pt x="285750" y="214165"/>
                </a:lnTo>
                <a:lnTo>
                  <a:pt x="285750" y="79216"/>
                </a:lnTo>
                <a:lnTo>
                  <a:pt x="256616" y="69505"/>
                </a:lnTo>
                <a:lnTo>
                  <a:pt x="244303" y="62441"/>
                </a:lnTo>
                <a:lnTo>
                  <a:pt x="235966" y="51589"/>
                </a:lnTo>
                <a:lnTo>
                  <a:pt x="232318" y="38394"/>
                </a:lnTo>
                <a:lnTo>
                  <a:pt x="234069" y="24298"/>
                </a:lnTo>
                <a:lnTo>
                  <a:pt x="241132" y="11985"/>
                </a:lnTo>
                <a:lnTo>
                  <a:pt x="251984" y="3648"/>
                </a:lnTo>
                <a:lnTo>
                  <a:pt x="265180" y="0"/>
                </a:lnTo>
                <a:lnTo>
                  <a:pt x="279275" y="1751"/>
                </a:lnTo>
                <a:lnTo>
                  <a:pt x="328321" y="21813"/>
                </a:lnTo>
                <a:lnTo>
                  <a:pt x="353662" y="56998"/>
                </a:lnTo>
                <a:lnTo>
                  <a:pt x="357187" y="79216"/>
                </a:lnTo>
                <a:lnTo>
                  <a:pt x="357187" y="214165"/>
                </a:lnTo>
                <a:lnTo>
                  <a:pt x="350224" y="263655"/>
                </a:lnTo>
                <a:lnTo>
                  <a:pt x="350200" y="263828"/>
                </a:lnTo>
                <a:lnTo>
                  <a:pt x="330541" y="308106"/>
                </a:lnTo>
                <a:lnTo>
                  <a:pt x="319673" y="321322"/>
                </a:lnTo>
                <a:close/>
              </a:path>
              <a:path w="589915" h="571500">
                <a:moveTo>
                  <a:pt x="490476" y="499916"/>
                </a:moveTo>
                <a:lnTo>
                  <a:pt x="339328" y="499916"/>
                </a:lnTo>
                <a:lnTo>
                  <a:pt x="388010" y="490098"/>
                </a:lnTo>
                <a:lnTo>
                  <a:pt x="427745" y="463318"/>
                </a:lnTo>
                <a:lnTo>
                  <a:pt x="454526" y="423582"/>
                </a:lnTo>
                <a:lnTo>
                  <a:pt x="464343" y="374900"/>
                </a:lnTo>
                <a:lnTo>
                  <a:pt x="464343" y="295984"/>
                </a:lnTo>
                <a:lnTo>
                  <a:pt x="442645" y="282556"/>
                </a:lnTo>
                <a:lnTo>
                  <a:pt x="425708" y="263655"/>
                </a:lnTo>
                <a:lnTo>
                  <a:pt x="414695" y="240464"/>
                </a:lnTo>
                <a:lnTo>
                  <a:pt x="410765" y="214165"/>
                </a:lnTo>
                <a:lnTo>
                  <a:pt x="417058" y="182978"/>
                </a:lnTo>
                <a:lnTo>
                  <a:pt x="417811" y="179353"/>
                </a:lnTo>
                <a:lnTo>
                  <a:pt x="436912" y="151016"/>
                </a:lnTo>
                <a:lnTo>
                  <a:pt x="465296" y="131883"/>
                </a:lnTo>
                <a:lnTo>
                  <a:pt x="500062" y="124869"/>
                </a:lnTo>
                <a:lnTo>
                  <a:pt x="534829" y="131883"/>
                </a:lnTo>
                <a:lnTo>
                  <a:pt x="563212" y="151016"/>
                </a:lnTo>
                <a:lnTo>
                  <a:pt x="581702" y="178447"/>
                </a:lnTo>
                <a:lnTo>
                  <a:pt x="495325" y="178447"/>
                </a:lnTo>
                <a:lnTo>
                  <a:pt x="490769" y="179353"/>
                </a:lnTo>
                <a:lnTo>
                  <a:pt x="464343" y="209429"/>
                </a:lnTo>
                <a:lnTo>
                  <a:pt x="464343" y="218902"/>
                </a:lnTo>
                <a:lnTo>
                  <a:pt x="490769" y="248978"/>
                </a:lnTo>
                <a:lnTo>
                  <a:pt x="495325" y="249884"/>
                </a:lnTo>
                <a:lnTo>
                  <a:pt x="580956" y="249884"/>
                </a:lnTo>
                <a:lnTo>
                  <a:pt x="574416" y="263655"/>
                </a:lnTo>
                <a:lnTo>
                  <a:pt x="557479" y="282556"/>
                </a:lnTo>
                <a:lnTo>
                  <a:pt x="535781" y="295984"/>
                </a:lnTo>
                <a:lnTo>
                  <a:pt x="535781" y="374900"/>
                </a:lnTo>
                <a:lnTo>
                  <a:pt x="530592" y="419944"/>
                </a:lnTo>
                <a:lnTo>
                  <a:pt x="515813" y="461294"/>
                </a:lnTo>
                <a:lnTo>
                  <a:pt x="492621" y="497770"/>
                </a:lnTo>
                <a:lnTo>
                  <a:pt x="490476" y="499916"/>
                </a:lnTo>
                <a:close/>
              </a:path>
              <a:path w="589915" h="571500">
                <a:moveTo>
                  <a:pt x="580956" y="249884"/>
                </a:moveTo>
                <a:lnTo>
                  <a:pt x="504799" y="249884"/>
                </a:lnTo>
                <a:lnTo>
                  <a:pt x="509355" y="248978"/>
                </a:lnTo>
                <a:lnTo>
                  <a:pt x="518107" y="245353"/>
                </a:lnTo>
                <a:lnTo>
                  <a:pt x="535781" y="218902"/>
                </a:lnTo>
                <a:lnTo>
                  <a:pt x="535781" y="209429"/>
                </a:lnTo>
                <a:lnTo>
                  <a:pt x="509355" y="179353"/>
                </a:lnTo>
                <a:lnTo>
                  <a:pt x="504799" y="178447"/>
                </a:lnTo>
                <a:lnTo>
                  <a:pt x="581702" y="178447"/>
                </a:lnTo>
                <a:lnTo>
                  <a:pt x="582313" y="179353"/>
                </a:lnTo>
                <a:lnTo>
                  <a:pt x="583066" y="182978"/>
                </a:lnTo>
                <a:lnTo>
                  <a:pt x="589359" y="214165"/>
                </a:lnTo>
                <a:lnTo>
                  <a:pt x="585429" y="240464"/>
                </a:lnTo>
                <a:lnTo>
                  <a:pt x="580956" y="249884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7498" y="1440304"/>
            <a:ext cx="2857500" cy="659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50" spc="-355" dirty="0"/>
              <a:t>CarePredict</a:t>
            </a:r>
            <a:endParaRPr sz="4150"/>
          </a:p>
        </p:txBody>
      </p:sp>
      <p:sp>
        <p:nvSpPr>
          <p:cNvPr id="6" name="object 6"/>
          <p:cNvSpPr txBox="1"/>
          <p:nvPr/>
        </p:nvSpPr>
        <p:spPr>
          <a:xfrm>
            <a:off x="1839168" y="2210354"/>
            <a:ext cx="85140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0" spc="-155" dirty="0">
                <a:solidFill>
                  <a:srgbClr val="333333"/>
                </a:solidFill>
                <a:latin typeface="Montserrat Medium"/>
                <a:cs typeface="Montserrat Medium"/>
              </a:rPr>
              <a:t>Predicting</a:t>
            </a:r>
            <a:r>
              <a:rPr sz="2500" b="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2500" b="0" spc="-150" dirty="0">
                <a:solidFill>
                  <a:srgbClr val="333333"/>
                </a:solidFill>
                <a:latin typeface="Montserrat Medium"/>
                <a:cs typeface="Montserrat Medium"/>
              </a:rPr>
              <a:t>Hospital</a:t>
            </a:r>
            <a:r>
              <a:rPr sz="2500" b="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2500" b="0" spc="-165" dirty="0">
                <a:solidFill>
                  <a:srgbClr val="333333"/>
                </a:solidFill>
                <a:latin typeface="Montserrat Medium"/>
                <a:cs typeface="Montserrat Medium"/>
              </a:rPr>
              <a:t>Readmissions</a:t>
            </a:r>
            <a:r>
              <a:rPr sz="2500" b="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2500" b="0" spc="-160" dirty="0">
                <a:solidFill>
                  <a:srgbClr val="333333"/>
                </a:solidFill>
                <a:latin typeface="Montserrat Medium"/>
                <a:cs typeface="Montserrat Medium"/>
              </a:rPr>
              <a:t>Using</a:t>
            </a:r>
            <a:r>
              <a:rPr sz="2500" b="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2500" b="0" spc="-180" dirty="0">
                <a:solidFill>
                  <a:srgbClr val="333333"/>
                </a:solidFill>
                <a:latin typeface="Montserrat Medium"/>
                <a:cs typeface="Montserrat Medium"/>
              </a:rPr>
              <a:t>Machine</a:t>
            </a:r>
            <a:r>
              <a:rPr sz="2500" b="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2500" b="0" spc="-105" dirty="0">
                <a:solidFill>
                  <a:srgbClr val="333333"/>
                </a:solidFill>
                <a:latin typeface="Montserrat Medium"/>
                <a:cs typeface="Montserrat Medium"/>
              </a:rPr>
              <a:t>Learning</a:t>
            </a:r>
            <a:endParaRPr sz="2500">
              <a:latin typeface="Montserrat Medium"/>
              <a:cs typeface="Montserrat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8799" y="3076574"/>
            <a:ext cx="8534400" cy="1409700"/>
            <a:chOff x="1828799" y="3076574"/>
            <a:chExt cx="8534400" cy="1409700"/>
          </a:xfrm>
        </p:grpSpPr>
        <p:sp>
          <p:nvSpPr>
            <p:cNvPr id="8" name="object 8"/>
            <p:cNvSpPr/>
            <p:nvPr/>
          </p:nvSpPr>
          <p:spPr>
            <a:xfrm>
              <a:off x="1828799" y="3076574"/>
              <a:ext cx="8534400" cy="1409700"/>
            </a:xfrm>
            <a:custGeom>
              <a:avLst/>
              <a:gdLst/>
              <a:ahLst/>
              <a:cxnLst/>
              <a:rect l="l" t="t" r="r" b="b"/>
              <a:pathLst>
                <a:path w="8534400" h="1409700">
                  <a:moveTo>
                    <a:pt x="8534399" y="1409699"/>
                  </a:moveTo>
                  <a:lnTo>
                    <a:pt x="0" y="1409699"/>
                  </a:lnTo>
                  <a:lnTo>
                    <a:pt x="0" y="0"/>
                  </a:lnTo>
                  <a:lnTo>
                    <a:pt x="8534399" y="0"/>
                  </a:lnTo>
                  <a:lnTo>
                    <a:pt x="8534399" y="14096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799" y="3076574"/>
              <a:ext cx="47625" cy="1409700"/>
            </a:xfrm>
            <a:custGeom>
              <a:avLst/>
              <a:gdLst/>
              <a:ahLst/>
              <a:cxnLst/>
              <a:rect l="l" t="t" r="r" b="b"/>
              <a:pathLst>
                <a:path w="47625" h="1409700">
                  <a:moveTo>
                    <a:pt x="47624" y="1409699"/>
                  </a:moveTo>
                  <a:lnTo>
                    <a:pt x="0" y="140969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1409699"/>
                  </a:lnTo>
                  <a:close/>
                </a:path>
              </a:pathLst>
            </a:custGeom>
            <a:solidFill>
              <a:srgbClr val="81C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299" y="3686174"/>
              <a:ext cx="133349" cy="152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19300" y="3189321"/>
            <a:ext cx="1299845" cy="67818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500" b="1" spc="-110" dirty="0">
                <a:solidFill>
                  <a:srgbClr val="374050"/>
                </a:solidFill>
                <a:latin typeface="Open Sans Semibold"/>
                <a:cs typeface="Open Sans Semibold"/>
              </a:rPr>
              <a:t>Team</a:t>
            </a:r>
            <a:r>
              <a:rPr sz="1500" b="1" spc="-15" dirty="0">
                <a:solidFill>
                  <a:srgbClr val="374050"/>
                </a:solidFill>
                <a:latin typeface="Open Sans Semibold"/>
                <a:cs typeface="Open Sans Semibold"/>
              </a:rPr>
              <a:t> </a:t>
            </a:r>
            <a:r>
              <a:rPr sz="1500" b="1" spc="-100" dirty="0">
                <a:solidFill>
                  <a:srgbClr val="374050"/>
                </a:solidFill>
                <a:latin typeface="Open Sans Semibold"/>
                <a:cs typeface="Open Sans Semibold"/>
              </a:rPr>
              <a:t>Members</a:t>
            </a:r>
            <a:endParaRPr sz="1500">
              <a:latin typeface="Open Sans Semibold"/>
              <a:cs typeface="Open Sans Semibold"/>
            </a:endParaRPr>
          </a:p>
          <a:p>
            <a:pPr marL="247015">
              <a:lnSpc>
                <a:spcPct val="100000"/>
              </a:lnSpc>
              <a:spcBef>
                <a:spcPts val="825"/>
              </a:spcBef>
            </a:pPr>
            <a:r>
              <a:rPr sz="1350" spc="-105" dirty="0">
                <a:latin typeface="Noto Kufi Arabic"/>
                <a:cs typeface="Noto Kufi Arabic"/>
              </a:rPr>
              <a:t>Shivam</a:t>
            </a:r>
            <a:r>
              <a:rPr sz="1350" spc="-120" dirty="0">
                <a:latin typeface="Noto Kufi Arabic"/>
                <a:cs typeface="Noto Kufi Arabic"/>
              </a:rPr>
              <a:t> </a:t>
            </a:r>
            <a:r>
              <a:rPr sz="1350" spc="-20" dirty="0">
                <a:latin typeface="Noto Kufi Arabic"/>
                <a:cs typeface="Noto Kufi Arabic"/>
              </a:rPr>
              <a:t>Paul</a:t>
            </a:r>
            <a:endParaRPr sz="1350">
              <a:latin typeface="Noto Kufi Arabic"/>
              <a:cs typeface="Noto Kufi Arab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9300" y="3686175"/>
            <a:ext cx="4267200" cy="533400"/>
            <a:chOff x="2019300" y="3686175"/>
            <a:chExt cx="4267200" cy="5334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150" y="3686175"/>
              <a:ext cx="133349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9300" y="4067174"/>
              <a:ext cx="133349" cy="1523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150" y="4067174"/>
              <a:ext cx="133349" cy="1523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400799" y="3631564"/>
            <a:ext cx="102870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-95" dirty="0">
                <a:latin typeface="Noto Kufi Arabic"/>
                <a:cs typeface="Noto Kufi Arabic"/>
              </a:rPr>
              <a:t>Debasis</a:t>
            </a:r>
            <a:r>
              <a:rPr sz="1350" spc="-100" dirty="0">
                <a:latin typeface="Noto Kufi Arabic"/>
                <a:cs typeface="Noto Kufi Arabic"/>
              </a:rPr>
              <a:t> </a:t>
            </a:r>
            <a:r>
              <a:rPr sz="1350" spc="-85" dirty="0">
                <a:latin typeface="Noto Kufi Arabic"/>
                <a:cs typeface="Noto Kufi Arabic"/>
              </a:rPr>
              <a:t>Swain</a:t>
            </a:r>
            <a:endParaRPr sz="1350">
              <a:latin typeface="Noto Kufi Arabic"/>
              <a:cs typeface="Noto Kufi Arab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6950" y="4012564"/>
            <a:ext cx="163957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-95" dirty="0">
                <a:latin typeface="Noto Kufi Arabic"/>
                <a:cs typeface="Noto Kufi Arabic"/>
              </a:rPr>
              <a:t>Subrat</a:t>
            </a:r>
            <a:r>
              <a:rPr sz="1350" spc="-114" dirty="0">
                <a:latin typeface="Noto Kufi Arabic"/>
                <a:cs typeface="Noto Kufi Arabic"/>
              </a:rPr>
              <a:t> Kumar </a:t>
            </a:r>
            <a:r>
              <a:rPr sz="1350" spc="-95" dirty="0">
                <a:latin typeface="Noto Kufi Arabic"/>
                <a:cs typeface="Noto Kufi Arabic"/>
              </a:rPr>
              <a:t>Majhi</a:t>
            </a:r>
            <a:r>
              <a:rPr sz="1350" spc="-114" dirty="0">
                <a:latin typeface="Noto Kufi Arabic"/>
                <a:cs typeface="Noto Kufi Arabic"/>
              </a:rPr>
              <a:t> </a:t>
            </a:r>
            <a:r>
              <a:rPr sz="1350" spc="-35" dirty="0">
                <a:latin typeface="Noto Kufi Arabic"/>
                <a:cs typeface="Noto Kufi Arabic"/>
              </a:rPr>
              <a:t>(L)</a:t>
            </a:r>
            <a:endParaRPr sz="1350">
              <a:latin typeface="Noto Kufi Arabic"/>
              <a:cs typeface="Noto Kufi Arab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0799" y="4012564"/>
            <a:ext cx="94615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-95" dirty="0">
                <a:latin typeface="Noto Kufi Arabic"/>
                <a:cs typeface="Noto Kufi Arabic"/>
              </a:rPr>
              <a:t>Krishna</a:t>
            </a:r>
            <a:r>
              <a:rPr sz="1350" spc="-90" dirty="0">
                <a:latin typeface="Noto Kufi Arabic"/>
                <a:cs typeface="Noto Kufi Arabic"/>
              </a:rPr>
              <a:t> Sahu</a:t>
            </a:r>
            <a:endParaRPr sz="1350">
              <a:latin typeface="Noto Kufi Arabic"/>
              <a:cs typeface="Noto Kufi Arab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10198" y="4791074"/>
            <a:ext cx="1371600" cy="342900"/>
            <a:chOff x="5410198" y="4791074"/>
            <a:chExt cx="1371600" cy="342900"/>
          </a:xfrm>
        </p:grpSpPr>
        <p:sp>
          <p:nvSpPr>
            <p:cNvPr id="20" name="object 20"/>
            <p:cNvSpPr/>
            <p:nvPr/>
          </p:nvSpPr>
          <p:spPr>
            <a:xfrm>
              <a:off x="5410198" y="4791074"/>
              <a:ext cx="1371600" cy="342900"/>
            </a:xfrm>
            <a:custGeom>
              <a:avLst/>
              <a:gdLst/>
              <a:ahLst/>
              <a:cxnLst/>
              <a:rect l="l" t="t" r="r" b="b"/>
              <a:pathLst>
                <a:path w="1371600" h="342900">
                  <a:moveTo>
                    <a:pt x="1338552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1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38552" y="0"/>
                  </a:lnTo>
                  <a:lnTo>
                    <a:pt x="1370633" y="28186"/>
                  </a:lnTo>
                  <a:lnTo>
                    <a:pt x="1371599" y="33047"/>
                  </a:lnTo>
                  <a:lnTo>
                    <a:pt x="1371599" y="309852"/>
                  </a:lnTo>
                  <a:lnTo>
                    <a:pt x="1343412" y="341932"/>
                  </a:lnTo>
                  <a:lnTo>
                    <a:pt x="1338552" y="34289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2599" y="4886324"/>
              <a:ext cx="133349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799782" y="4841794"/>
            <a:ext cx="84201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60" dirty="0">
                <a:solidFill>
                  <a:srgbClr val="FFFFFF"/>
                </a:solidFill>
                <a:latin typeface="Noto Sans JP SemiBold"/>
                <a:cs typeface="Noto Sans JP SemiBold"/>
              </a:rPr>
              <a:t>24/07/2025</a:t>
            </a:r>
            <a:endParaRPr sz="1300">
              <a:latin typeface="Noto Sans JP SemiBold"/>
              <a:cs typeface="Noto Sans JP SemiBold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-29768" y="6108313"/>
            <a:ext cx="12251531" cy="1496199"/>
            <a:chOff x="-59531" y="6057900"/>
            <a:chExt cx="12251531" cy="1496199"/>
          </a:xfrm>
        </p:grpSpPr>
        <p:sp>
          <p:nvSpPr>
            <p:cNvPr id="24" name="object 24"/>
            <p:cNvSpPr/>
            <p:nvPr/>
          </p:nvSpPr>
          <p:spPr>
            <a:xfrm>
              <a:off x="-59531" y="7001649"/>
              <a:ext cx="12192000" cy="552450"/>
            </a:xfrm>
            <a:custGeom>
              <a:avLst/>
              <a:gdLst/>
              <a:ahLst/>
              <a:cxnLst/>
              <a:rect l="l" t="t" r="r" b="b"/>
              <a:pathLst>
                <a:path w="12192000" h="552450">
                  <a:moveTo>
                    <a:pt x="12191999" y="552449"/>
                  </a:moveTo>
                  <a:lnTo>
                    <a:pt x="0" y="5524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524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6057900"/>
              <a:ext cx="12192000" cy="552450"/>
            </a:xfrm>
            <a:custGeom>
              <a:avLst/>
              <a:gdLst/>
              <a:ahLst/>
              <a:cxnLst/>
              <a:rect l="l" t="t" r="r" b="b"/>
              <a:pathLst>
                <a:path w="12192000" h="552450">
                  <a:moveTo>
                    <a:pt x="12191987" y="523875"/>
                  </a:moveTo>
                  <a:lnTo>
                    <a:pt x="0" y="523875"/>
                  </a:lnTo>
                  <a:lnTo>
                    <a:pt x="0" y="552450"/>
                  </a:lnTo>
                  <a:lnTo>
                    <a:pt x="12191987" y="552450"/>
                  </a:lnTo>
                  <a:lnTo>
                    <a:pt x="12191987" y="523875"/>
                  </a:lnTo>
                  <a:close/>
                </a:path>
                <a:path w="12192000" h="552450">
                  <a:moveTo>
                    <a:pt x="12191987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12191987" y="28575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A23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-171451" y="6276189"/>
            <a:ext cx="12192000" cy="25968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935"/>
              </a:lnSpc>
              <a:spcBef>
                <a:spcPts val="125"/>
              </a:spcBef>
            </a:pPr>
            <a:r>
              <a:rPr sz="1700" b="1" spc="-130" dirty="0">
                <a:latin typeface="Open Sans Semibold"/>
                <a:cs typeface="Open Sans Semibold"/>
              </a:rPr>
              <a:t>Gandhi</a:t>
            </a:r>
            <a:r>
              <a:rPr sz="1700" b="1" spc="-20" dirty="0">
                <a:latin typeface="Open Sans Semibold"/>
                <a:cs typeface="Open Sans Semibold"/>
              </a:rPr>
              <a:t> </a:t>
            </a:r>
            <a:r>
              <a:rPr sz="1700" b="1" spc="-100" dirty="0">
                <a:latin typeface="Open Sans Semibold"/>
                <a:cs typeface="Open Sans Semibold"/>
              </a:rPr>
              <a:t>Institute</a:t>
            </a:r>
            <a:r>
              <a:rPr sz="1700" b="1" spc="-15" dirty="0">
                <a:latin typeface="Open Sans Semibold"/>
                <a:cs typeface="Open Sans Semibold"/>
              </a:rPr>
              <a:t> </a:t>
            </a:r>
            <a:r>
              <a:rPr sz="1700" b="1" spc="-110" dirty="0">
                <a:latin typeface="Open Sans Semibold"/>
                <a:cs typeface="Open Sans Semibold"/>
              </a:rPr>
              <a:t>of</a:t>
            </a:r>
            <a:r>
              <a:rPr sz="1700" b="1" spc="-15" dirty="0">
                <a:latin typeface="Open Sans Semibold"/>
                <a:cs typeface="Open Sans Semibold"/>
              </a:rPr>
              <a:t> </a:t>
            </a:r>
            <a:r>
              <a:rPr sz="1700" b="1" spc="-110" dirty="0">
                <a:latin typeface="Open Sans Semibold"/>
                <a:cs typeface="Open Sans Semibold"/>
              </a:rPr>
              <a:t>Engineering</a:t>
            </a:r>
            <a:r>
              <a:rPr sz="1700" b="1" spc="-15" dirty="0">
                <a:latin typeface="Open Sans Semibold"/>
                <a:cs typeface="Open Sans Semibold"/>
              </a:rPr>
              <a:t> </a:t>
            </a:r>
            <a:r>
              <a:rPr sz="1700" b="1" spc="-140" dirty="0">
                <a:latin typeface="Open Sans Semibold"/>
                <a:cs typeface="Open Sans Semibold"/>
              </a:rPr>
              <a:t>and</a:t>
            </a:r>
            <a:r>
              <a:rPr sz="1700" b="1" spc="-20" dirty="0">
                <a:latin typeface="Open Sans Semibold"/>
                <a:cs typeface="Open Sans Semibold"/>
              </a:rPr>
              <a:t> </a:t>
            </a:r>
            <a:r>
              <a:rPr sz="1700" b="1" spc="-114" dirty="0">
                <a:latin typeface="Open Sans Semibold"/>
                <a:cs typeface="Open Sans Semibold"/>
              </a:rPr>
              <a:t>Technology</a:t>
            </a:r>
            <a:r>
              <a:rPr sz="1700" b="1" spc="-15" dirty="0">
                <a:latin typeface="Open Sans Semibold"/>
                <a:cs typeface="Open Sans Semibold"/>
              </a:rPr>
              <a:t> </a:t>
            </a:r>
            <a:r>
              <a:rPr sz="1700" b="1" spc="-10" dirty="0">
                <a:latin typeface="Open Sans Semibold"/>
                <a:cs typeface="Open Sans Semibold"/>
              </a:rPr>
              <a:t>University</a:t>
            </a:r>
            <a:endParaRPr sz="1700" dirty="0">
              <a:latin typeface="Open Sans Semibold"/>
              <a:cs typeface="Open Sans Semibold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762749"/>
            <a:ext cx="12192000" cy="95250"/>
          </a:xfrm>
          <a:custGeom>
            <a:avLst/>
            <a:gdLst/>
            <a:ahLst/>
            <a:cxnLst/>
            <a:rect l="l" t="t" r="r" b="b"/>
            <a:pathLst>
              <a:path w="12192000" h="95250">
                <a:moveTo>
                  <a:pt x="12191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"/>
                </a:lnTo>
                <a:close/>
              </a:path>
            </a:pathLst>
          </a:custGeom>
          <a:solidFill>
            <a:srgbClr val="2E86A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024" y="628649"/>
            <a:ext cx="514350" cy="457200"/>
          </a:xfrm>
          <a:custGeom>
            <a:avLst/>
            <a:gdLst/>
            <a:ahLst/>
            <a:cxnLst/>
            <a:rect l="l" t="t" r="r" b="b"/>
            <a:pathLst>
              <a:path w="514350" h="457200">
                <a:moveTo>
                  <a:pt x="457200" y="371475"/>
                </a:moveTo>
                <a:lnTo>
                  <a:pt x="57150" y="371475"/>
                </a:lnTo>
                <a:lnTo>
                  <a:pt x="34922" y="366978"/>
                </a:lnTo>
                <a:lnTo>
                  <a:pt x="16754" y="354720"/>
                </a:lnTo>
                <a:lnTo>
                  <a:pt x="4496" y="336552"/>
                </a:lnTo>
                <a:lnTo>
                  <a:pt x="0" y="314325"/>
                </a:lnTo>
                <a:lnTo>
                  <a:pt x="0" y="57150"/>
                </a:lnTo>
                <a:lnTo>
                  <a:pt x="4496" y="34922"/>
                </a:lnTo>
                <a:lnTo>
                  <a:pt x="16754" y="16754"/>
                </a:lnTo>
                <a:lnTo>
                  <a:pt x="34922" y="4496"/>
                </a:lnTo>
                <a:lnTo>
                  <a:pt x="57150" y="0"/>
                </a:lnTo>
                <a:lnTo>
                  <a:pt x="457200" y="0"/>
                </a:lnTo>
                <a:lnTo>
                  <a:pt x="479427" y="4496"/>
                </a:lnTo>
                <a:lnTo>
                  <a:pt x="497595" y="16754"/>
                </a:lnTo>
                <a:lnTo>
                  <a:pt x="509853" y="34922"/>
                </a:lnTo>
                <a:lnTo>
                  <a:pt x="514350" y="57150"/>
                </a:lnTo>
                <a:lnTo>
                  <a:pt x="57150" y="57150"/>
                </a:lnTo>
                <a:lnTo>
                  <a:pt x="57150" y="257175"/>
                </a:lnTo>
                <a:lnTo>
                  <a:pt x="514350" y="257175"/>
                </a:lnTo>
                <a:lnTo>
                  <a:pt x="514350" y="314325"/>
                </a:lnTo>
                <a:lnTo>
                  <a:pt x="509853" y="336552"/>
                </a:lnTo>
                <a:lnTo>
                  <a:pt x="497595" y="354720"/>
                </a:lnTo>
                <a:lnTo>
                  <a:pt x="479427" y="366978"/>
                </a:lnTo>
                <a:lnTo>
                  <a:pt x="457200" y="371475"/>
                </a:lnTo>
                <a:close/>
              </a:path>
              <a:path w="514350" h="457200">
                <a:moveTo>
                  <a:pt x="514350" y="257175"/>
                </a:moveTo>
                <a:lnTo>
                  <a:pt x="457200" y="257175"/>
                </a:lnTo>
                <a:lnTo>
                  <a:pt x="457200" y="57150"/>
                </a:lnTo>
                <a:lnTo>
                  <a:pt x="514350" y="57150"/>
                </a:lnTo>
                <a:lnTo>
                  <a:pt x="514350" y="257175"/>
                </a:lnTo>
                <a:close/>
              </a:path>
              <a:path w="514350" h="457200">
                <a:moveTo>
                  <a:pt x="309592" y="400050"/>
                </a:moveTo>
                <a:lnTo>
                  <a:pt x="204757" y="400050"/>
                </a:lnTo>
                <a:lnTo>
                  <a:pt x="214312" y="371475"/>
                </a:lnTo>
                <a:lnTo>
                  <a:pt x="300037" y="371475"/>
                </a:lnTo>
                <a:lnTo>
                  <a:pt x="309592" y="400050"/>
                </a:lnTo>
                <a:close/>
              </a:path>
              <a:path w="514350" h="457200">
                <a:moveTo>
                  <a:pt x="371475" y="457200"/>
                </a:moveTo>
                <a:lnTo>
                  <a:pt x="142875" y="457200"/>
                </a:lnTo>
                <a:lnTo>
                  <a:pt x="131742" y="454957"/>
                </a:lnTo>
                <a:lnTo>
                  <a:pt x="122660" y="448839"/>
                </a:lnTo>
                <a:lnTo>
                  <a:pt x="116542" y="439757"/>
                </a:lnTo>
                <a:lnTo>
                  <a:pt x="114300" y="428625"/>
                </a:lnTo>
                <a:lnTo>
                  <a:pt x="116542" y="417492"/>
                </a:lnTo>
                <a:lnTo>
                  <a:pt x="122660" y="408410"/>
                </a:lnTo>
                <a:lnTo>
                  <a:pt x="131742" y="402292"/>
                </a:lnTo>
                <a:lnTo>
                  <a:pt x="142875" y="400050"/>
                </a:lnTo>
                <a:lnTo>
                  <a:pt x="371475" y="400050"/>
                </a:lnTo>
                <a:lnTo>
                  <a:pt x="382607" y="402292"/>
                </a:lnTo>
                <a:lnTo>
                  <a:pt x="391689" y="408410"/>
                </a:lnTo>
                <a:lnTo>
                  <a:pt x="397807" y="417492"/>
                </a:lnTo>
                <a:lnTo>
                  <a:pt x="400050" y="428625"/>
                </a:lnTo>
                <a:lnTo>
                  <a:pt x="397807" y="439757"/>
                </a:lnTo>
                <a:lnTo>
                  <a:pt x="391689" y="448839"/>
                </a:lnTo>
                <a:lnTo>
                  <a:pt x="382607" y="454957"/>
                </a:lnTo>
                <a:lnTo>
                  <a:pt x="371475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3313" y="572228"/>
            <a:ext cx="298894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240" dirty="0"/>
              <a:t>Streamlit</a:t>
            </a:r>
            <a:r>
              <a:rPr sz="3100" spc="-70" dirty="0"/>
              <a:t> </a:t>
            </a:r>
            <a:r>
              <a:rPr sz="3100" spc="-290" dirty="0"/>
              <a:t>App</a:t>
            </a:r>
            <a:r>
              <a:rPr sz="3100" spc="-70" dirty="0"/>
              <a:t> </a:t>
            </a:r>
            <a:r>
              <a:rPr sz="3100" spc="-155" dirty="0"/>
              <a:t>UI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5219698" y="1552574"/>
            <a:ext cx="6429375" cy="2419350"/>
          </a:xfrm>
          <a:custGeom>
            <a:avLst/>
            <a:gdLst/>
            <a:ahLst/>
            <a:cxnLst/>
            <a:rect l="l" t="t" r="r" b="b"/>
            <a:pathLst>
              <a:path w="6429375" h="2419350">
                <a:moveTo>
                  <a:pt x="0" y="2352674"/>
                </a:moveTo>
                <a:lnTo>
                  <a:pt x="0" y="66674"/>
                </a:lnTo>
                <a:lnTo>
                  <a:pt x="0" y="62296"/>
                </a:lnTo>
                <a:lnTo>
                  <a:pt x="426" y="57960"/>
                </a:lnTo>
                <a:lnTo>
                  <a:pt x="1280" y="53667"/>
                </a:lnTo>
                <a:lnTo>
                  <a:pt x="2134" y="49373"/>
                </a:lnTo>
                <a:lnTo>
                  <a:pt x="3399" y="45204"/>
                </a:lnTo>
                <a:lnTo>
                  <a:pt x="5075" y="41159"/>
                </a:lnTo>
                <a:lnTo>
                  <a:pt x="6750" y="37114"/>
                </a:lnTo>
                <a:lnTo>
                  <a:pt x="8804" y="33272"/>
                </a:lnTo>
                <a:lnTo>
                  <a:pt x="11237" y="29632"/>
                </a:lnTo>
                <a:lnTo>
                  <a:pt x="13668" y="25992"/>
                </a:lnTo>
                <a:lnTo>
                  <a:pt x="16433" y="22624"/>
                </a:lnTo>
                <a:lnTo>
                  <a:pt x="19529" y="19528"/>
                </a:lnTo>
                <a:lnTo>
                  <a:pt x="22624" y="16432"/>
                </a:lnTo>
                <a:lnTo>
                  <a:pt x="25992" y="13668"/>
                </a:lnTo>
                <a:lnTo>
                  <a:pt x="29633" y="11236"/>
                </a:lnTo>
                <a:lnTo>
                  <a:pt x="33272" y="8804"/>
                </a:lnTo>
                <a:lnTo>
                  <a:pt x="37115" y="6750"/>
                </a:lnTo>
                <a:lnTo>
                  <a:pt x="41159" y="5075"/>
                </a:lnTo>
                <a:lnTo>
                  <a:pt x="45204" y="3399"/>
                </a:lnTo>
                <a:lnTo>
                  <a:pt x="49373" y="2135"/>
                </a:lnTo>
                <a:lnTo>
                  <a:pt x="53667" y="1281"/>
                </a:lnTo>
                <a:lnTo>
                  <a:pt x="57961" y="427"/>
                </a:lnTo>
                <a:lnTo>
                  <a:pt x="62297" y="0"/>
                </a:lnTo>
                <a:lnTo>
                  <a:pt x="66675" y="0"/>
                </a:lnTo>
                <a:lnTo>
                  <a:pt x="6362700" y="0"/>
                </a:lnTo>
                <a:lnTo>
                  <a:pt x="6367077" y="0"/>
                </a:lnTo>
                <a:lnTo>
                  <a:pt x="6371413" y="427"/>
                </a:lnTo>
                <a:lnTo>
                  <a:pt x="6375706" y="1281"/>
                </a:lnTo>
                <a:lnTo>
                  <a:pt x="6380000" y="2135"/>
                </a:lnTo>
                <a:lnTo>
                  <a:pt x="6384168" y="3399"/>
                </a:lnTo>
                <a:lnTo>
                  <a:pt x="6415702" y="25992"/>
                </a:lnTo>
                <a:lnTo>
                  <a:pt x="6418135" y="29632"/>
                </a:lnTo>
                <a:lnTo>
                  <a:pt x="6420567" y="33272"/>
                </a:lnTo>
                <a:lnTo>
                  <a:pt x="6422622" y="37114"/>
                </a:lnTo>
                <a:lnTo>
                  <a:pt x="6424297" y="41159"/>
                </a:lnTo>
                <a:lnTo>
                  <a:pt x="6425972" y="45204"/>
                </a:lnTo>
                <a:lnTo>
                  <a:pt x="6427239" y="49373"/>
                </a:lnTo>
                <a:lnTo>
                  <a:pt x="6428093" y="53667"/>
                </a:lnTo>
                <a:lnTo>
                  <a:pt x="6428948" y="57960"/>
                </a:lnTo>
                <a:lnTo>
                  <a:pt x="6429375" y="62296"/>
                </a:lnTo>
                <a:lnTo>
                  <a:pt x="6429375" y="66674"/>
                </a:lnTo>
                <a:lnTo>
                  <a:pt x="6429375" y="2352674"/>
                </a:lnTo>
                <a:lnTo>
                  <a:pt x="6429375" y="2357052"/>
                </a:lnTo>
                <a:lnTo>
                  <a:pt x="6428948" y="2361388"/>
                </a:lnTo>
                <a:lnTo>
                  <a:pt x="6428093" y="2365681"/>
                </a:lnTo>
                <a:lnTo>
                  <a:pt x="6427239" y="2369975"/>
                </a:lnTo>
                <a:lnTo>
                  <a:pt x="6406748" y="2402916"/>
                </a:lnTo>
                <a:lnTo>
                  <a:pt x="6371413" y="2418922"/>
                </a:lnTo>
                <a:lnTo>
                  <a:pt x="6362700" y="2419349"/>
                </a:lnTo>
                <a:lnTo>
                  <a:pt x="66675" y="2419349"/>
                </a:lnTo>
                <a:lnTo>
                  <a:pt x="62297" y="2419349"/>
                </a:lnTo>
                <a:lnTo>
                  <a:pt x="57961" y="2418922"/>
                </a:lnTo>
                <a:lnTo>
                  <a:pt x="53667" y="2418068"/>
                </a:lnTo>
                <a:lnTo>
                  <a:pt x="49373" y="2417214"/>
                </a:lnTo>
                <a:lnTo>
                  <a:pt x="45204" y="2415949"/>
                </a:lnTo>
                <a:lnTo>
                  <a:pt x="41159" y="2414273"/>
                </a:lnTo>
                <a:lnTo>
                  <a:pt x="37115" y="2412598"/>
                </a:lnTo>
                <a:lnTo>
                  <a:pt x="11237" y="2389716"/>
                </a:lnTo>
                <a:lnTo>
                  <a:pt x="8804" y="2386076"/>
                </a:lnTo>
                <a:lnTo>
                  <a:pt x="6750" y="2382234"/>
                </a:lnTo>
                <a:lnTo>
                  <a:pt x="5075" y="2378189"/>
                </a:lnTo>
                <a:lnTo>
                  <a:pt x="3399" y="2374144"/>
                </a:lnTo>
                <a:lnTo>
                  <a:pt x="2134" y="2369975"/>
                </a:lnTo>
                <a:lnTo>
                  <a:pt x="1280" y="2365681"/>
                </a:lnTo>
                <a:lnTo>
                  <a:pt x="426" y="2361388"/>
                </a:lnTo>
                <a:lnTo>
                  <a:pt x="0" y="2357052"/>
                </a:lnTo>
                <a:lnTo>
                  <a:pt x="0" y="2352674"/>
                </a:lnTo>
                <a:close/>
              </a:path>
            </a:pathLst>
          </a:custGeom>
          <a:ln w="19049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29224" y="1562099"/>
            <a:ext cx="1600200" cy="2400300"/>
          </a:xfrm>
          <a:prstGeom prst="rect">
            <a:avLst/>
          </a:prstGeom>
          <a:solidFill>
            <a:srgbClr val="F0F1F5"/>
          </a:solidFill>
        </p:spPr>
        <p:txBody>
          <a:bodyPr vert="horz" wrap="square" lIns="0" tIns="11112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875"/>
              </a:spcBef>
            </a:pPr>
            <a:r>
              <a:rPr sz="1150" b="1" spc="-10" dirty="0">
                <a:solidFill>
                  <a:srgbClr val="333333"/>
                </a:solidFill>
                <a:latin typeface="Open Sans Semibold"/>
                <a:cs typeface="Open Sans Semibold"/>
              </a:rPr>
              <a:t>CarePredict</a:t>
            </a:r>
            <a:endParaRPr sz="1150">
              <a:latin typeface="Open Sans Semibold"/>
              <a:cs typeface="Open Sans Semibold"/>
            </a:endParaRPr>
          </a:p>
          <a:p>
            <a:pPr marL="114935" marR="691515">
              <a:lnSpc>
                <a:spcPct val="125000"/>
              </a:lnSpc>
              <a:spcBef>
                <a:spcPts val="610"/>
              </a:spcBef>
            </a:pPr>
            <a:r>
              <a:rPr sz="1200" spc="-80" dirty="0">
                <a:solidFill>
                  <a:srgbClr val="333333"/>
                </a:solidFill>
                <a:latin typeface="Open Sans"/>
                <a:cs typeface="Open Sans"/>
              </a:rPr>
              <a:t>Patient</a:t>
            </a:r>
            <a:r>
              <a:rPr sz="12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Open Sans"/>
                <a:cs typeface="Open Sans"/>
              </a:rPr>
              <a:t>Data </a:t>
            </a:r>
            <a:r>
              <a:rPr sz="1200" spc="-80" dirty="0">
                <a:solidFill>
                  <a:srgbClr val="333333"/>
                </a:solidFill>
                <a:latin typeface="Open Sans"/>
                <a:cs typeface="Open Sans"/>
              </a:rPr>
              <a:t>Risk</a:t>
            </a:r>
            <a:r>
              <a:rPr sz="12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Open Sans"/>
                <a:cs typeface="Open Sans"/>
              </a:rPr>
              <a:t>Analysis</a:t>
            </a:r>
            <a:endParaRPr sz="1200">
              <a:latin typeface="Open Sans"/>
              <a:cs typeface="Open Sans"/>
            </a:endParaRPr>
          </a:p>
          <a:p>
            <a:pPr marL="114935" marR="309880">
              <a:lnSpc>
                <a:spcPct val="125000"/>
              </a:lnSpc>
            </a:pPr>
            <a:r>
              <a:rPr sz="1200" spc="-100" dirty="0">
                <a:solidFill>
                  <a:srgbClr val="333333"/>
                </a:solidFill>
                <a:latin typeface="Open Sans"/>
                <a:cs typeface="Open Sans"/>
              </a:rPr>
              <a:t>Recommendations </a:t>
            </a:r>
            <a:r>
              <a:rPr sz="1200" spc="-10" dirty="0">
                <a:solidFill>
                  <a:srgbClr val="333333"/>
                </a:solidFill>
                <a:latin typeface="Open Sans"/>
                <a:cs typeface="Open Sans"/>
              </a:rPr>
              <a:t>About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29424" y="1562099"/>
            <a:ext cx="4810125" cy="2400300"/>
          </a:xfrm>
          <a:custGeom>
            <a:avLst/>
            <a:gdLst/>
            <a:ahLst/>
            <a:cxnLst/>
            <a:rect l="l" t="t" r="r" b="b"/>
            <a:pathLst>
              <a:path w="4810125" h="2400300">
                <a:moveTo>
                  <a:pt x="4810124" y="2400299"/>
                </a:moveTo>
                <a:lnTo>
                  <a:pt x="0" y="2400299"/>
                </a:lnTo>
                <a:lnTo>
                  <a:pt x="0" y="0"/>
                </a:lnTo>
                <a:lnTo>
                  <a:pt x="4810124" y="0"/>
                </a:lnTo>
                <a:lnTo>
                  <a:pt x="4810124" y="2400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981824" y="4286249"/>
            <a:ext cx="4505325" cy="609600"/>
            <a:chOff x="6981824" y="4286249"/>
            <a:chExt cx="4505325" cy="609600"/>
          </a:xfrm>
        </p:grpSpPr>
        <p:sp>
          <p:nvSpPr>
            <p:cNvPr id="8" name="object 8"/>
            <p:cNvSpPr/>
            <p:nvPr/>
          </p:nvSpPr>
          <p:spPr>
            <a:xfrm>
              <a:off x="6981824" y="4286249"/>
              <a:ext cx="4505325" cy="609600"/>
            </a:xfrm>
            <a:custGeom>
              <a:avLst/>
              <a:gdLst/>
              <a:ahLst/>
              <a:cxnLst/>
              <a:rect l="l" t="t" r="r" b="b"/>
              <a:pathLst>
                <a:path w="4505325" h="609600">
                  <a:moveTo>
                    <a:pt x="4472276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472276" y="0"/>
                  </a:lnTo>
                  <a:lnTo>
                    <a:pt x="4504356" y="28186"/>
                  </a:lnTo>
                  <a:lnTo>
                    <a:pt x="4505324" y="33047"/>
                  </a:lnTo>
                  <a:lnTo>
                    <a:pt x="4505324" y="576552"/>
                  </a:lnTo>
                  <a:lnTo>
                    <a:pt x="4477135" y="608632"/>
                  </a:lnTo>
                  <a:lnTo>
                    <a:pt x="4472276" y="6095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3425" y="4532709"/>
              <a:ext cx="133350" cy="11668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71952" y="1709161"/>
            <a:ext cx="2034539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-85" dirty="0">
                <a:solidFill>
                  <a:srgbClr val="333333"/>
                </a:solidFill>
                <a:latin typeface="Open Sans Semibold"/>
                <a:cs typeface="Open Sans Semibold"/>
              </a:rPr>
              <a:t>Patient</a:t>
            </a:r>
            <a:r>
              <a:rPr sz="1500" b="1" spc="1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500" b="1" spc="-90" dirty="0">
                <a:solidFill>
                  <a:srgbClr val="333333"/>
                </a:solidFill>
                <a:latin typeface="Open Sans Semibold"/>
                <a:cs typeface="Open Sans Semibold"/>
              </a:rPr>
              <a:t>Risk</a:t>
            </a:r>
            <a:r>
              <a:rPr sz="1500" b="1" spc="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500" b="1" spc="-80" dirty="0">
                <a:solidFill>
                  <a:srgbClr val="333333"/>
                </a:solidFill>
                <a:latin typeface="Open Sans Semibold"/>
                <a:cs typeface="Open Sans Semibold"/>
              </a:rPr>
              <a:t>Assessment</a:t>
            </a:r>
            <a:endParaRPr sz="1500">
              <a:latin typeface="Open Sans Semibold"/>
              <a:cs typeface="Open Sans Semibol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81824" y="2285999"/>
            <a:ext cx="2219325" cy="285750"/>
            <a:chOff x="6981824" y="2285999"/>
            <a:chExt cx="2219325" cy="285750"/>
          </a:xfrm>
        </p:grpSpPr>
        <p:sp>
          <p:nvSpPr>
            <p:cNvPr id="12" name="object 12"/>
            <p:cNvSpPr/>
            <p:nvPr/>
          </p:nvSpPr>
          <p:spPr>
            <a:xfrm>
              <a:off x="6986586" y="2290762"/>
              <a:ext cx="2209800" cy="276225"/>
            </a:xfrm>
            <a:custGeom>
              <a:avLst/>
              <a:gdLst/>
              <a:ahLst/>
              <a:cxnLst/>
              <a:rect l="l" t="t" r="r" b="b"/>
              <a:pathLst>
                <a:path w="2209800" h="276225">
                  <a:moveTo>
                    <a:pt x="2180883" y="276224"/>
                  </a:moveTo>
                  <a:lnTo>
                    <a:pt x="28916" y="276224"/>
                  </a:lnTo>
                  <a:lnTo>
                    <a:pt x="24663" y="275378"/>
                  </a:lnTo>
                  <a:lnTo>
                    <a:pt x="0" y="247308"/>
                  </a:lnTo>
                  <a:lnTo>
                    <a:pt x="0" y="2428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180883" y="0"/>
                  </a:lnTo>
                  <a:lnTo>
                    <a:pt x="2209799" y="28916"/>
                  </a:lnTo>
                  <a:lnTo>
                    <a:pt x="2209799" y="247308"/>
                  </a:lnTo>
                  <a:lnTo>
                    <a:pt x="2185135" y="275378"/>
                  </a:lnTo>
                  <a:lnTo>
                    <a:pt x="2180883" y="27622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86586" y="2290762"/>
              <a:ext cx="2209800" cy="276225"/>
            </a:xfrm>
            <a:custGeom>
              <a:avLst/>
              <a:gdLst/>
              <a:ahLst/>
              <a:cxnLst/>
              <a:rect l="l" t="t" r="r" b="b"/>
              <a:pathLst>
                <a:path w="2209800" h="276225">
                  <a:moveTo>
                    <a:pt x="0" y="242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89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176462" y="0"/>
                  </a:lnTo>
                  <a:lnTo>
                    <a:pt x="2180883" y="0"/>
                  </a:lnTo>
                  <a:lnTo>
                    <a:pt x="2185136" y="845"/>
                  </a:lnTo>
                  <a:lnTo>
                    <a:pt x="2189220" y="2537"/>
                  </a:lnTo>
                  <a:lnTo>
                    <a:pt x="2193304" y="4229"/>
                  </a:lnTo>
                  <a:lnTo>
                    <a:pt x="2196909" y="6638"/>
                  </a:lnTo>
                  <a:lnTo>
                    <a:pt x="2200035" y="9764"/>
                  </a:lnTo>
                  <a:lnTo>
                    <a:pt x="2203161" y="12889"/>
                  </a:lnTo>
                  <a:lnTo>
                    <a:pt x="2209800" y="33337"/>
                  </a:lnTo>
                  <a:lnTo>
                    <a:pt x="2209800" y="242887"/>
                  </a:lnTo>
                  <a:lnTo>
                    <a:pt x="2200035" y="266460"/>
                  </a:lnTo>
                  <a:lnTo>
                    <a:pt x="2196909" y="269586"/>
                  </a:lnTo>
                  <a:lnTo>
                    <a:pt x="2193304" y="271995"/>
                  </a:lnTo>
                  <a:lnTo>
                    <a:pt x="2189219" y="273687"/>
                  </a:lnTo>
                  <a:lnTo>
                    <a:pt x="2185135" y="275378"/>
                  </a:lnTo>
                  <a:lnTo>
                    <a:pt x="2180883" y="276224"/>
                  </a:lnTo>
                  <a:lnTo>
                    <a:pt x="2176462" y="276224"/>
                  </a:lnTo>
                  <a:lnTo>
                    <a:pt x="33338" y="276224"/>
                  </a:lnTo>
                  <a:lnTo>
                    <a:pt x="28916" y="276224"/>
                  </a:lnTo>
                  <a:lnTo>
                    <a:pt x="24663" y="275378"/>
                  </a:lnTo>
                  <a:lnTo>
                    <a:pt x="20579" y="273687"/>
                  </a:lnTo>
                  <a:lnTo>
                    <a:pt x="16495" y="271995"/>
                  </a:lnTo>
                  <a:lnTo>
                    <a:pt x="12890" y="269586"/>
                  </a:lnTo>
                  <a:lnTo>
                    <a:pt x="9764" y="266460"/>
                  </a:lnTo>
                  <a:lnTo>
                    <a:pt x="6637" y="263334"/>
                  </a:lnTo>
                  <a:lnTo>
                    <a:pt x="4228" y="259729"/>
                  </a:lnTo>
                  <a:lnTo>
                    <a:pt x="2537" y="255645"/>
                  </a:lnTo>
                  <a:lnTo>
                    <a:pt x="845" y="251560"/>
                  </a:lnTo>
                  <a:lnTo>
                    <a:pt x="0" y="247308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71952" y="2094165"/>
            <a:ext cx="224154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45" dirty="0">
                <a:solidFill>
                  <a:srgbClr val="4A5462"/>
                </a:solidFill>
                <a:latin typeface="Open Sans"/>
                <a:cs typeface="Open Sans"/>
              </a:rPr>
              <a:t>Age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9577" y="2310372"/>
            <a:ext cx="1784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60" dirty="0">
                <a:solidFill>
                  <a:srgbClr val="333333"/>
                </a:solidFill>
                <a:latin typeface="Open Sans"/>
                <a:cs typeface="Open Sans"/>
              </a:rPr>
              <a:t>67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77348" y="2285999"/>
            <a:ext cx="2209800" cy="285750"/>
            <a:chOff x="9277348" y="2285999"/>
            <a:chExt cx="2209800" cy="285750"/>
          </a:xfrm>
        </p:grpSpPr>
        <p:sp>
          <p:nvSpPr>
            <p:cNvPr id="17" name="object 17"/>
            <p:cNvSpPr/>
            <p:nvPr/>
          </p:nvSpPr>
          <p:spPr>
            <a:xfrm>
              <a:off x="9282110" y="2290762"/>
              <a:ext cx="2200275" cy="276225"/>
            </a:xfrm>
            <a:custGeom>
              <a:avLst/>
              <a:gdLst/>
              <a:ahLst/>
              <a:cxnLst/>
              <a:rect l="l" t="t" r="r" b="b"/>
              <a:pathLst>
                <a:path w="2200275" h="276225">
                  <a:moveTo>
                    <a:pt x="2171358" y="276224"/>
                  </a:moveTo>
                  <a:lnTo>
                    <a:pt x="28916" y="276224"/>
                  </a:lnTo>
                  <a:lnTo>
                    <a:pt x="24663" y="275378"/>
                  </a:lnTo>
                  <a:lnTo>
                    <a:pt x="0" y="247308"/>
                  </a:lnTo>
                  <a:lnTo>
                    <a:pt x="0" y="2428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171358" y="0"/>
                  </a:lnTo>
                  <a:lnTo>
                    <a:pt x="2200274" y="28916"/>
                  </a:lnTo>
                  <a:lnTo>
                    <a:pt x="2200274" y="247308"/>
                  </a:lnTo>
                  <a:lnTo>
                    <a:pt x="2175610" y="275378"/>
                  </a:lnTo>
                  <a:lnTo>
                    <a:pt x="2171358" y="27622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2110" y="2290762"/>
              <a:ext cx="2200275" cy="276225"/>
            </a:xfrm>
            <a:custGeom>
              <a:avLst/>
              <a:gdLst/>
              <a:ahLst/>
              <a:cxnLst/>
              <a:rect l="l" t="t" r="r" b="b"/>
              <a:pathLst>
                <a:path w="2200275" h="276225">
                  <a:moveTo>
                    <a:pt x="0" y="242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89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166937" y="0"/>
                  </a:lnTo>
                  <a:lnTo>
                    <a:pt x="2171358" y="0"/>
                  </a:lnTo>
                  <a:lnTo>
                    <a:pt x="2175610" y="845"/>
                  </a:lnTo>
                  <a:lnTo>
                    <a:pt x="2200275" y="33337"/>
                  </a:lnTo>
                  <a:lnTo>
                    <a:pt x="2200275" y="242887"/>
                  </a:lnTo>
                  <a:lnTo>
                    <a:pt x="2175610" y="275378"/>
                  </a:lnTo>
                  <a:lnTo>
                    <a:pt x="2166937" y="276224"/>
                  </a:lnTo>
                  <a:lnTo>
                    <a:pt x="33338" y="276224"/>
                  </a:lnTo>
                  <a:lnTo>
                    <a:pt x="28916" y="276224"/>
                  </a:lnTo>
                  <a:lnTo>
                    <a:pt x="24663" y="275378"/>
                  </a:lnTo>
                  <a:lnTo>
                    <a:pt x="20579" y="273687"/>
                  </a:lnTo>
                  <a:lnTo>
                    <a:pt x="16494" y="271995"/>
                  </a:lnTo>
                  <a:lnTo>
                    <a:pt x="12889" y="269586"/>
                  </a:lnTo>
                  <a:lnTo>
                    <a:pt x="9764" y="266460"/>
                  </a:lnTo>
                  <a:lnTo>
                    <a:pt x="6637" y="263334"/>
                  </a:lnTo>
                  <a:lnTo>
                    <a:pt x="4228" y="259729"/>
                  </a:lnTo>
                  <a:lnTo>
                    <a:pt x="2537" y="255645"/>
                  </a:lnTo>
                  <a:lnTo>
                    <a:pt x="845" y="251560"/>
                  </a:lnTo>
                  <a:lnTo>
                    <a:pt x="0" y="247308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261226" y="2094165"/>
            <a:ext cx="53975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0" dirty="0">
                <a:solidFill>
                  <a:srgbClr val="4A5462"/>
                </a:solidFill>
                <a:latin typeface="Open Sans"/>
                <a:cs typeface="Open Sans"/>
              </a:rPr>
              <a:t>Diagnosis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08851" y="2310372"/>
            <a:ext cx="83121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90" dirty="0">
                <a:solidFill>
                  <a:srgbClr val="333333"/>
                </a:solidFill>
                <a:latin typeface="Open Sans"/>
                <a:cs typeface="Open Sans"/>
              </a:rPr>
              <a:t>Heart</a:t>
            </a:r>
            <a:r>
              <a:rPr sz="120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200" spc="-65" dirty="0">
                <a:solidFill>
                  <a:srgbClr val="333333"/>
                </a:solidFill>
                <a:latin typeface="Open Sans"/>
                <a:cs typeface="Open Sans"/>
              </a:rPr>
              <a:t>Failure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81824" y="2838449"/>
            <a:ext cx="2219325" cy="285750"/>
            <a:chOff x="6981824" y="2838449"/>
            <a:chExt cx="2219325" cy="285750"/>
          </a:xfrm>
        </p:grpSpPr>
        <p:sp>
          <p:nvSpPr>
            <p:cNvPr id="22" name="object 22"/>
            <p:cNvSpPr/>
            <p:nvPr/>
          </p:nvSpPr>
          <p:spPr>
            <a:xfrm>
              <a:off x="6986586" y="2843212"/>
              <a:ext cx="2209800" cy="276225"/>
            </a:xfrm>
            <a:custGeom>
              <a:avLst/>
              <a:gdLst/>
              <a:ahLst/>
              <a:cxnLst/>
              <a:rect l="l" t="t" r="r" b="b"/>
              <a:pathLst>
                <a:path w="2209800" h="276225">
                  <a:moveTo>
                    <a:pt x="2180883" y="276224"/>
                  </a:moveTo>
                  <a:lnTo>
                    <a:pt x="28916" y="276224"/>
                  </a:lnTo>
                  <a:lnTo>
                    <a:pt x="24663" y="275378"/>
                  </a:lnTo>
                  <a:lnTo>
                    <a:pt x="0" y="247307"/>
                  </a:lnTo>
                  <a:lnTo>
                    <a:pt x="0" y="2428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180883" y="0"/>
                  </a:lnTo>
                  <a:lnTo>
                    <a:pt x="2209799" y="28916"/>
                  </a:lnTo>
                  <a:lnTo>
                    <a:pt x="2209799" y="247307"/>
                  </a:lnTo>
                  <a:lnTo>
                    <a:pt x="2185135" y="275378"/>
                  </a:lnTo>
                  <a:lnTo>
                    <a:pt x="2180883" y="27622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86586" y="2843212"/>
              <a:ext cx="2209800" cy="276225"/>
            </a:xfrm>
            <a:custGeom>
              <a:avLst/>
              <a:gdLst/>
              <a:ahLst/>
              <a:cxnLst/>
              <a:rect l="l" t="t" r="r" b="b"/>
              <a:pathLst>
                <a:path w="2209800" h="276225">
                  <a:moveTo>
                    <a:pt x="0" y="242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176462" y="0"/>
                  </a:lnTo>
                  <a:lnTo>
                    <a:pt x="2180883" y="0"/>
                  </a:lnTo>
                  <a:lnTo>
                    <a:pt x="2185136" y="845"/>
                  </a:lnTo>
                  <a:lnTo>
                    <a:pt x="2189220" y="2537"/>
                  </a:lnTo>
                  <a:lnTo>
                    <a:pt x="2193304" y="4228"/>
                  </a:lnTo>
                  <a:lnTo>
                    <a:pt x="2196909" y="6637"/>
                  </a:lnTo>
                  <a:lnTo>
                    <a:pt x="2200035" y="9763"/>
                  </a:lnTo>
                  <a:lnTo>
                    <a:pt x="2203161" y="12889"/>
                  </a:lnTo>
                  <a:lnTo>
                    <a:pt x="2209800" y="33337"/>
                  </a:lnTo>
                  <a:lnTo>
                    <a:pt x="2209800" y="242887"/>
                  </a:lnTo>
                  <a:lnTo>
                    <a:pt x="2189219" y="273687"/>
                  </a:lnTo>
                  <a:lnTo>
                    <a:pt x="2185135" y="275378"/>
                  </a:lnTo>
                  <a:lnTo>
                    <a:pt x="2180883" y="276224"/>
                  </a:lnTo>
                  <a:lnTo>
                    <a:pt x="2176462" y="276224"/>
                  </a:lnTo>
                  <a:lnTo>
                    <a:pt x="33338" y="276224"/>
                  </a:lnTo>
                  <a:lnTo>
                    <a:pt x="28916" y="276224"/>
                  </a:lnTo>
                  <a:lnTo>
                    <a:pt x="24663" y="275378"/>
                  </a:lnTo>
                  <a:lnTo>
                    <a:pt x="20579" y="273687"/>
                  </a:lnTo>
                  <a:lnTo>
                    <a:pt x="16495" y="271995"/>
                  </a:lnTo>
                  <a:lnTo>
                    <a:pt x="12890" y="269586"/>
                  </a:lnTo>
                  <a:lnTo>
                    <a:pt x="9764" y="266460"/>
                  </a:lnTo>
                  <a:lnTo>
                    <a:pt x="6637" y="263334"/>
                  </a:lnTo>
                  <a:lnTo>
                    <a:pt x="4228" y="259729"/>
                  </a:lnTo>
                  <a:lnTo>
                    <a:pt x="2537" y="255644"/>
                  </a:lnTo>
                  <a:lnTo>
                    <a:pt x="845" y="251560"/>
                  </a:lnTo>
                  <a:lnTo>
                    <a:pt x="0" y="247307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71952" y="2646615"/>
            <a:ext cx="112204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5" dirty="0">
                <a:solidFill>
                  <a:srgbClr val="4A5462"/>
                </a:solidFill>
                <a:latin typeface="Open Sans"/>
                <a:cs typeface="Open Sans"/>
              </a:rPr>
              <a:t>Previous</a:t>
            </a:r>
            <a:r>
              <a:rPr sz="1000" spc="5" dirty="0">
                <a:solidFill>
                  <a:srgbClr val="4A5462"/>
                </a:solidFill>
                <a:latin typeface="Open Sans"/>
                <a:cs typeface="Open Sans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Open Sans"/>
                <a:cs typeface="Open Sans"/>
              </a:rPr>
              <a:t>Admissions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9577" y="2862822"/>
            <a:ext cx="1022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solidFill>
                  <a:srgbClr val="333333"/>
                </a:solidFill>
                <a:latin typeface="Open Sans"/>
                <a:cs typeface="Open Sans"/>
              </a:rPr>
              <a:t>2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77348" y="2838449"/>
            <a:ext cx="2209800" cy="285750"/>
            <a:chOff x="9277348" y="2838449"/>
            <a:chExt cx="2209800" cy="285750"/>
          </a:xfrm>
        </p:grpSpPr>
        <p:sp>
          <p:nvSpPr>
            <p:cNvPr id="27" name="object 27"/>
            <p:cNvSpPr/>
            <p:nvPr/>
          </p:nvSpPr>
          <p:spPr>
            <a:xfrm>
              <a:off x="9282110" y="2843212"/>
              <a:ext cx="2200275" cy="276225"/>
            </a:xfrm>
            <a:custGeom>
              <a:avLst/>
              <a:gdLst/>
              <a:ahLst/>
              <a:cxnLst/>
              <a:rect l="l" t="t" r="r" b="b"/>
              <a:pathLst>
                <a:path w="2200275" h="276225">
                  <a:moveTo>
                    <a:pt x="2171358" y="276224"/>
                  </a:moveTo>
                  <a:lnTo>
                    <a:pt x="28916" y="276224"/>
                  </a:lnTo>
                  <a:lnTo>
                    <a:pt x="24663" y="275378"/>
                  </a:lnTo>
                  <a:lnTo>
                    <a:pt x="0" y="247307"/>
                  </a:lnTo>
                  <a:lnTo>
                    <a:pt x="0" y="2428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171358" y="0"/>
                  </a:lnTo>
                  <a:lnTo>
                    <a:pt x="2200274" y="28916"/>
                  </a:lnTo>
                  <a:lnTo>
                    <a:pt x="2200274" y="247307"/>
                  </a:lnTo>
                  <a:lnTo>
                    <a:pt x="2175610" y="275378"/>
                  </a:lnTo>
                  <a:lnTo>
                    <a:pt x="2171358" y="27622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82110" y="2843212"/>
              <a:ext cx="2200275" cy="276225"/>
            </a:xfrm>
            <a:custGeom>
              <a:avLst/>
              <a:gdLst/>
              <a:ahLst/>
              <a:cxnLst/>
              <a:rect l="l" t="t" r="r" b="b"/>
              <a:pathLst>
                <a:path w="2200275" h="276225">
                  <a:moveTo>
                    <a:pt x="0" y="242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166937" y="0"/>
                  </a:lnTo>
                  <a:lnTo>
                    <a:pt x="2171358" y="0"/>
                  </a:lnTo>
                  <a:lnTo>
                    <a:pt x="2175610" y="845"/>
                  </a:lnTo>
                  <a:lnTo>
                    <a:pt x="2200275" y="33337"/>
                  </a:lnTo>
                  <a:lnTo>
                    <a:pt x="2200275" y="242887"/>
                  </a:lnTo>
                  <a:lnTo>
                    <a:pt x="2175610" y="275378"/>
                  </a:lnTo>
                  <a:lnTo>
                    <a:pt x="2166937" y="276224"/>
                  </a:lnTo>
                  <a:lnTo>
                    <a:pt x="33338" y="276224"/>
                  </a:lnTo>
                  <a:lnTo>
                    <a:pt x="28916" y="276224"/>
                  </a:lnTo>
                  <a:lnTo>
                    <a:pt x="24663" y="275378"/>
                  </a:lnTo>
                  <a:lnTo>
                    <a:pt x="20579" y="273687"/>
                  </a:lnTo>
                  <a:lnTo>
                    <a:pt x="16494" y="271995"/>
                  </a:lnTo>
                  <a:lnTo>
                    <a:pt x="12889" y="269586"/>
                  </a:lnTo>
                  <a:lnTo>
                    <a:pt x="9764" y="266460"/>
                  </a:lnTo>
                  <a:lnTo>
                    <a:pt x="6637" y="263334"/>
                  </a:lnTo>
                  <a:lnTo>
                    <a:pt x="4228" y="259729"/>
                  </a:lnTo>
                  <a:lnTo>
                    <a:pt x="2537" y="255644"/>
                  </a:lnTo>
                  <a:lnTo>
                    <a:pt x="845" y="251560"/>
                  </a:lnTo>
                  <a:lnTo>
                    <a:pt x="0" y="247307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261226" y="2646615"/>
            <a:ext cx="78359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5" dirty="0">
                <a:solidFill>
                  <a:srgbClr val="4A5462"/>
                </a:solidFill>
                <a:latin typeface="Open Sans"/>
                <a:cs typeface="Open Sans"/>
              </a:rPr>
              <a:t>Length</a:t>
            </a:r>
            <a:r>
              <a:rPr sz="1000" spc="-20" dirty="0">
                <a:solidFill>
                  <a:srgbClr val="4A5462"/>
                </a:solidFill>
                <a:latin typeface="Open Sans"/>
                <a:cs typeface="Open Sans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Open Sans"/>
                <a:cs typeface="Open Sans"/>
              </a:rPr>
              <a:t>of</a:t>
            </a:r>
            <a:r>
              <a:rPr sz="1000" spc="-15" dirty="0">
                <a:solidFill>
                  <a:srgbClr val="4A5462"/>
                </a:solidFill>
                <a:latin typeface="Open Sans"/>
                <a:cs typeface="Open Sans"/>
              </a:rPr>
              <a:t> </a:t>
            </a:r>
            <a:r>
              <a:rPr sz="1000" spc="-45" dirty="0">
                <a:solidFill>
                  <a:srgbClr val="4A5462"/>
                </a:solidFill>
                <a:latin typeface="Open Sans"/>
                <a:cs typeface="Open Sans"/>
              </a:rPr>
              <a:t>Stay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308851" y="2862822"/>
            <a:ext cx="422909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95" dirty="0">
                <a:solidFill>
                  <a:srgbClr val="333333"/>
                </a:solidFill>
                <a:latin typeface="Open Sans"/>
                <a:cs typeface="Open Sans"/>
              </a:rPr>
              <a:t>8</a:t>
            </a:r>
            <a:r>
              <a:rPr sz="12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Open Sans"/>
                <a:cs typeface="Open Sans"/>
              </a:rPr>
              <a:t>days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81824" y="3276599"/>
            <a:ext cx="981075" cy="266700"/>
          </a:xfrm>
          <a:custGeom>
            <a:avLst/>
            <a:gdLst/>
            <a:ahLst/>
            <a:cxnLst/>
            <a:rect l="l" t="t" r="r" b="b"/>
            <a:pathLst>
              <a:path w="981075" h="266700">
                <a:moveTo>
                  <a:pt x="948027" y="266699"/>
                </a:moveTo>
                <a:lnTo>
                  <a:pt x="33047" y="266699"/>
                </a:lnTo>
                <a:lnTo>
                  <a:pt x="28187" y="265732"/>
                </a:lnTo>
                <a:lnTo>
                  <a:pt x="966" y="238512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948027" y="0"/>
                </a:lnTo>
                <a:lnTo>
                  <a:pt x="980108" y="28187"/>
                </a:lnTo>
                <a:lnTo>
                  <a:pt x="981074" y="33047"/>
                </a:lnTo>
                <a:lnTo>
                  <a:pt x="981074" y="233652"/>
                </a:lnTo>
                <a:lnTo>
                  <a:pt x="952887" y="265732"/>
                </a:lnTo>
                <a:lnTo>
                  <a:pt x="948027" y="266699"/>
                </a:lnTo>
                <a:close/>
              </a:path>
            </a:pathLst>
          </a:custGeom>
          <a:solidFill>
            <a:srgbClr val="FF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86252" y="3295025"/>
            <a:ext cx="779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-60" dirty="0">
                <a:solidFill>
                  <a:srgbClr val="FFFFFF"/>
                </a:solidFill>
                <a:latin typeface="Open Sans Semibold"/>
                <a:cs typeface="Open Sans Semibold"/>
              </a:rPr>
              <a:t>Predict</a:t>
            </a:r>
            <a:r>
              <a:rPr sz="1150" b="1" spc="30" dirty="0">
                <a:solidFill>
                  <a:srgbClr val="FFFFFF"/>
                </a:solidFill>
                <a:latin typeface="Open Sans Semibold"/>
                <a:cs typeface="Open Sans Semibold"/>
              </a:rPr>
              <a:t> </a:t>
            </a:r>
            <a:r>
              <a:rPr sz="1150" b="1" spc="-45" dirty="0">
                <a:solidFill>
                  <a:srgbClr val="FFFFFF"/>
                </a:solidFill>
                <a:latin typeface="Open Sans Semibold"/>
                <a:cs typeface="Open Sans Semibold"/>
              </a:rPr>
              <a:t>Risk</a:t>
            </a:r>
            <a:endParaRPr sz="1150">
              <a:latin typeface="Open Sans Semibold"/>
              <a:cs typeface="Open Sans Semi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71952" y="3634422"/>
            <a:ext cx="1898014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60" dirty="0">
                <a:solidFill>
                  <a:srgbClr val="333333"/>
                </a:solidFill>
                <a:latin typeface="Open Sans Semibold"/>
                <a:cs typeface="Open Sans Semibold"/>
              </a:rPr>
              <a:t>Readmission</a:t>
            </a:r>
            <a:r>
              <a:rPr sz="1150" b="1" spc="-1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150" b="1" spc="-55" dirty="0">
                <a:solidFill>
                  <a:srgbClr val="333333"/>
                </a:solidFill>
                <a:latin typeface="Open Sans Semibold"/>
                <a:cs typeface="Open Sans Semibold"/>
              </a:rPr>
              <a:t>Risk:</a:t>
            </a:r>
            <a:r>
              <a:rPr sz="1150" b="1" spc="-1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200" b="1" spc="-85" dirty="0">
                <a:solidFill>
                  <a:srgbClr val="EF4444"/>
                </a:solidFill>
                <a:latin typeface="Open Sans Semibold"/>
                <a:cs typeface="Open Sans Semibold"/>
              </a:rPr>
              <a:t>High</a:t>
            </a:r>
            <a:r>
              <a:rPr sz="1200" b="1" spc="-20" dirty="0">
                <a:solidFill>
                  <a:srgbClr val="EF4444"/>
                </a:solidFill>
                <a:latin typeface="Open Sans Semibold"/>
                <a:cs typeface="Open Sans Semibold"/>
              </a:rPr>
              <a:t> </a:t>
            </a:r>
            <a:r>
              <a:rPr sz="1200" b="1" spc="-70" dirty="0">
                <a:solidFill>
                  <a:srgbClr val="EF4444"/>
                </a:solidFill>
                <a:latin typeface="Open Sans Semibold"/>
                <a:cs typeface="Open Sans Semibold"/>
              </a:rPr>
              <a:t>(75%)</a:t>
            </a:r>
            <a:endParaRPr sz="1200">
              <a:latin typeface="Open Sans Semibold"/>
              <a:cs typeface="Open Sans Semibol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54442" y="4485004"/>
            <a:ext cx="157226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45" dirty="0">
                <a:solidFill>
                  <a:srgbClr val="6A7280"/>
                </a:solidFill>
                <a:latin typeface="Open Sans"/>
                <a:cs typeface="Open Sans"/>
              </a:rPr>
              <a:t>Interactive</a:t>
            </a:r>
            <a:r>
              <a:rPr sz="1000" spc="-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000" spc="-60" dirty="0">
                <a:solidFill>
                  <a:srgbClr val="6A7280"/>
                </a:solidFill>
                <a:latin typeface="Open Sans"/>
                <a:cs typeface="Open Sans"/>
              </a:rPr>
              <a:t>Risk</a:t>
            </a:r>
            <a:r>
              <a:rPr sz="1000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000" spc="-50" dirty="0">
                <a:solidFill>
                  <a:srgbClr val="6A7280"/>
                </a:solidFill>
                <a:latin typeface="Open Sans"/>
                <a:cs typeface="Open Sans"/>
              </a:rPr>
              <a:t>Factors</a:t>
            </a:r>
            <a:r>
              <a:rPr sz="1000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000" spc="-40" dirty="0">
                <a:solidFill>
                  <a:srgbClr val="6A7280"/>
                </a:solidFill>
                <a:latin typeface="Open Sans"/>
                <a:cs typeface="Open Sans"/>
              </a:rPr>
              <a:t>Chart</a:t>
            </a:r>
            <a:endParaRPr sz="1000">
              <a:latin typeface="Open Sans"/>
              <a:cs typeface="Open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90674" y="5076824"/>
            <a:ext cx="9086850" cy="762000"/>
            <a:chOff x="1590674" y="5076824"/>
            <a:chExt cx="9086850" cy="762000"/>
          </a:xfrm>
        </p:grpSpPr>
        <p:sp>
          <p:nvSpPr>
            <p:cNvPr id="36" name="object 36"/>
            <p:cNvSpPr/>
            <p:nvPr/>
          </p:nvSpPr>
          <p:spPr>
            <a:xfrm>
              <a:off x="1609724" y="5076824"/>
              <a:ext cx="9067800" cy="762000"/>
            </a:xfrm>
            <a:custGeom>
              <a:avLst/>
              <a:gdLst/>
              <a:ahLst/>
              <a:cxnLst/>
              <a:rect l="l" t="t" r="r" b="b"/>
              <a:pathLst>
                <a:path w="9067800" h="762000">
                  <a:moveTo>
                    <a:pt x="8996602" y="761999"/>
                  </a:moveTo>
                  <a:lnTo>
                    <a:pt x="53397" y="761999"/>
                  </a:lnTo>
                  <a:lnTo>
                    <a:pt x="49681" y="761511"/>
                  </a:lnTo>
                  <a:lnTo>
                    <a:pt x="14085" y="736142"/>
                  </a:lnTo>
                  <a:lnTo>
                    <a:pt x="36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996602" y="0"/>
                  </a:lnTo>
                  <a:lnTo>
                    <a:pt x="9038093" y="15621"/>
                  </a:lnTo>
                  <a:lnTo>
                    <a:pt x="9063912" y="51661"/>
                  </a:lnTo>
                  <a:lnTo>
                    <a:pt x="9067798" y="71196"/>
                  </a:lnTo>
                  <a:lnTo>
                    <a:pt x="9067798" y="690803"/>
                  </a:lnTo>
                  <a:lnTo>
                    <a:pt x="9052175" y="732293"/>
                  </a:lnTo>
                  <a:lnTo>
                    <a:pt x="9016136" y="758113"/>
                  </a:lnTo>
                  <a:lnTo>
                    <a:pt x="9001558" y="761511"/>
                  </a:lnTo>
                  <a:lnTo>
                    <a:pt x="8996602" y="761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0674" y="5077102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5" h="762000">
                  <a:moveTo>
                    <a:pt x="70449" y="761444"/>
                  </a:moveTo>
                  <a:lnTo>
                    <a:pt x="33857" y="748891"/>
                  </a:lnTo>
                  <a:lnTo>
                    <a:pt x="5800" y="714681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5" y="727863"/>
                  </a:lnTo>
                  <a:lnTo>
                    <a:pt x="66287" y="759788"/>
                  </a:lnTo>
                  <a:lnTo>
                    <a:pt x="70449" y="7614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7128" y="5362574"/>
              <a:ext cx="130961" cy="1904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025947" y="5194443"/>
            <a:ext cx="804354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The</a:t>
            </a:r>
            <a:r>
              <a:rPr sz="1350" spc="-105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90" dirty="0">
                <a:solidFill>
                  <a:srgbClr val="374050"/>
                </a:solidFill>
                <a:latin typeface="Noto Kufi Arabic"/>
                <a:cs typeface="Noto Kufi Arabic"/>
              </a:rPr>
              <a:t>Streamlit</a:t>
            </a: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105" dirty="0">
                <a:solidFill>
                  <a:srgbClr val="374050"/>
                </a:solidFill>
                <a:latin typeface="Noto Kufi Arabic"/>
                <a:cs typeface="Noto Kufi Arabic"/>
              </a:rPr>
              <a:t>app </a:t>
            </a:r>
            <a:r>
              <a:rPr sz="1350" spc="-95" dirty="0">
                <a:solidFill>
                  <a:srgbClr val="374050"/>
                </a:solidFill>
                <a:latin typeface="Noto Kufi Arabic"/>
                <a:cs typeface="Noto Kufi Arabic"/>
              </a:rPr>
              <a:t>enables</a:t>
            </a: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80" dirty="0">
                <a:solidFill>
                  <a:srgbClr val="374050"/>
                </a:solidFill>
                <a:latin typeface="Noto Kufi Arabic"/>
                <a:cs typeface="Noto Kufi Arabic"/>
              </a:rPr>
              <a:t>clinicians</a:t>
            </a: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90" dirty="0">
                <a:solidFill>
                  <a:srgbClr val="374050"/>
                </a:solidFill>
                <a:latin typeface="Noto Kufi Arabic"/>
                <a:cs typeface="Noto Kufi Arabic"/>
              </a:rPr>
              <a:t>to</a:t>
            </a:r>
            <a:r>
              <a:rPr sz="1350" spc="-105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120" dirty="0">
                <a:solidFill>
                  <a:srgbClr val="374050"/>
                </a:solidFill>
                <a:latin typeface="Noto Kufi Arabic"/>
                <a:cs typeface="Noto Kufi Arabic"/>
              </a:rPr>
              <a:t>make</a:t>
            </a: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90" dirty="0">
                <a:solidFill>
                  <a:srgbClr val="374050"/>
                </a:solidFill>
                <a:latin typeface="Noto Kufi Arabic"/>
                <a:cs typeface="Noto Kufi Arabic"/>
              </a:rPr>
              <a:t>data-driven</a:t>
            </a: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90" dirty="0">
                <a:solidFill>
                  <a:srgbClr val="374050"/>
                </a:solidFill>
                <a:latin typeface="Noto Kufi Arabic"/>
                <a:cs typeface="Noto Kufi Arabic"/>
              </a:rPr>
              <a:t>decisions</a:t>
            </a:r>
            <a:r>
              <a:rPr sz="1350" spc="-105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85" dirty="0">
                <a:solidFill>
                  <a:srgbClr val="374050"/>
                </a:solidFill>
                <a:latin typeface="Noto Kufi Arabic"/>
                <a:cs typeface="Noto Kufi Arabic"/>
              </a:rPr>
              <a:t>quickly</a:t>
            </a: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95" dirty="0">
                <a:solidFill>
                  <a:srgbClr val="374050"/>
                </a:solidFill>
                <a:latin typeface="Noto Kufi Arabic"/>
                <a:cs typeface="Noto Kufi Arabic"/>
              </a:rPr>
              <a:t>with</a:t>
            </a: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80" dirty="0">
                <a:solidFill>
                  <a:srgbClr val="374050"/>
                </a:solidFill>
                <a:latin typeface="Noto Kufi Arabic"/>
                <a:cs typeface="Noto Kufi Arabic"/>
              </a:rPr>
              <a:t>real-</a:t>
            </a: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time</a:t>
            </a:r>
            <a:r>
              <a:rPr sz="1350" spc="-105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90" dirty="0">
                <a:solidFill>
                  <a:srgbClr val="374050"/>
                </a:solidFill>
                <a:latin typeface="Noto Kufi Arabic"/>
                <a:cs typeface="Noto Kufi Arabic"/>
              </a:rPr>
              <a:t>predictions</a:t>
            </a:r>
            <a:r>
              <a:rPr sz="1350" spc="-10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105" dirty="0">
                <a:solidFill>
                  <a:srgbClr val="374050"/>
                </a:solidFill>
                <a:latin typeface="Noto Kufi Arabic"/>
                <a:cs typeface="Noto Kufi Arabic"/>
              </a:rPr>
              <a:t>and </a:t>
            </a:r>
            <a:r>
              <a:rPr sz="1350" spc="-50" dirty="0">
                <a:solidFill>
                  <a:srgbClr val="374050"/>
                </a:solidFill>
                <a:latin typeface="Noto Kufi Arabic"/>
                <a:cs typeface="Noto Kufi Arabic"/>
              </a:rPr>
              <a:t>intuitive </a:t>
            </a:r>
            <a:r>
              <a:rPr sz="1350" spc="-10" dirty="0">
                <a:solidFill>
                  <a:srgbClr val="374050"/>
                </a:solidFill>
                <a:latin typeface="Noto Kufi Arabic"/>
                <a:cs typeface="Noto Kufi Arabic"/>
              </a:rPr>
              <a:t>visualizations.</a:t>
            </a:r>
            <a:endParaRPr sz="1350">
              <a:latin typeface="Noto Kufi Arabic"/>
              <a:cs typeface="Noto Kufi Arab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6296024"/>
            <a:ext cx="12192000" cy="466725"/>
            <a:chOff x="0" y="6296024"/>
            <a:chExt cx="12192000" cy="466725"/>
          </a:xfrm>
        </p:grpSpPr>
        <p:sp>
          <p:nvSpPr>
            <p:cNvPr id="41" name="object 41"/>
            <p:cNvSpPr/>
            <p:nvPr/>
          </p:nvSpPr>
          <p:spPr>
            <a:xfrm>
              <a:off x="0" y="6296024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62960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8299" y="6425247"/>
            <a:ext cx="288163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75" dirty="0">
                <a:solidFill>
                  <a:srgbClr val="6A7280"/>
                </a:solidFill>
                <a:latin typeface="Open Sans"/>
                <a:cs typeface="Open Sans"/>
              </a:rPr>
              <a:t>CarePredict:</a:t>
            </a:r>
            <a:r>
              <a:rPr sz="1200" spc="-1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200" spc="-75" dirty="0">
                <a:solidFill>
                  <a:srgbClr val="6A7280"/>
                </a:solidFill>
                <a:latin typeface="Open Sans"/>
                <a:cs typeface="Open Sans"/>
              </a:rPr>
              <a:t>Predicting</a:t>
            </a:r>
            <a:r>
              <a:rPr sz="1200" spc="-10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200" spc="-80" dirty="0">
                <a:solidFill>
                  <a:srgbClr val="6A7280"/>
                </a:solidFill>
                <a:latin typeface="Open Sans"/>
                <a:cs typeface="Open Sans"/>
              </a:rPr>
              <a:t>Hospital</a:t>
            </a:r>
            <a:r>
              <a:rPr sz="1200" spc="-1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200" spc="-80" dirty="0">
                <a:solidFill>
                  <a:srgbClr val="6A7280"/>
                </a:solidFill>
                <a:latin typeface="Open Sans"/>
                <a:cs typeface="Open Sans"/>
              </a:rPr>
              <a:t>Readmissions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6438899"/>
            <a:ext cx="12192000" cy="419100"/>
            <a:chOff x="0" y="6438899"/>
            <a:chExt cx="12192000" cy="419100"/>
          </a:xfrm>
        </p:grpSpPr>
        <p:sp>
          <p:nvSpPr>
            <p:cNvPr id="45" name="object 45"/>
            <p:cNvSpPr/>
            <p:nvPr/>
          </p:nvSpPr>
          <p:spPr>
            <a:xfrm>
              <a:off x="0" y="6762749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9" name="object 49"/>
          <p:cNvSpPr/>
          <p:nvPr/>
        </p:nvSpPr>
        <p:spPr>
          <a:xfrm>
            <a:off x="942975" y="1609724"/>
            <a:ext cx="257175" cy="171450"/>
          </a:xfrm>
          <a:custGeom>
            <a:avLst/>
            <a:gdLst/>
            <a:ahLst/>
            <a:cxnLst/>
            <a:rect l="l" t="t" r="r" b="b"/>
            <a:pathLst>
              <a:path w="257175" h="171450">
                <a:moveTo>
                  <a:pt x="228600" y="171450"/>
                </a:moveTo>
                <a:lnTo>
                  <a:pt x="28575" y="171450"/>
                </a:lnTo>
                <a:lnTo>
                  <a:pt x="17461" y="169201"/>
                </a:lnTo>
                <a:lnTo>
                  <a:pt x="8377" y="163072"/>
                </a:lnTo>
                <a:lnTo>
                  <a:pt x="2248" y="153988"/>
                </a:lnTo>
                <a:lnTo>
                  <a:pt x="0" y="142875"/>
                </a:lnTo>
                <a:lnTo>
                  <a:pt x="0" y="28575"/>
                </a:lnTo>
                <a:lnTo>
                  <a:pt x="2248" y="17461"/>
                </a:lnTo>
                <a:lnTo>
                  <a:pt x="8377" y="8377"/>
                </a:lnTo>
                <a:lnTo>
                  <a:pt x="17461" y="2248"/>
                </a:lnTo>
                <a:lnTo>
                  <a:pt x="28575" y="0"/>
                </a:lnTo>
                <a:lnTo>
                  <a:pt x="228600" y="0"/>
                </a:lnTo>
                <a:lnTo>
                  <a:pt x="239713" y="2248"/>
                </a:lnTo>
                <a:lnTo>
                  <a:pt x="248797" y="8377"/>
                </a:lnTo>
                <a:lnTo>
                  <a:pt x="254926" y="17461"/>
                </a:lnTo>
                <a:lnTo>
                  <a:pt x="257175" y="28575"/>
                </a:lnTo>
                <a:lnTo>
                  <a:pt x="31789" y="28575"/>
                </a:lnTo>
                <a:lnTo>
                  <a:pt x="28575" y="31789"/>
                </a:lnTo>
                <a:lnTo>
                  <a:pt x="28575" y="53935"/>
                </a:lnTo>
                <a:lnTo>
                  <a:pt x="31789" y="57150"/>
                </a:lnTo>
                <a:lnTo>
                  <a:pt x="257175" y="57150"/>
                </a:lnTo>
                <a:lnTo>
                  <a:pt x="257175" y="71437"/>
                </a:lnTo>
                <a:lnTo>
                  <a:pt x="31789" y="71437"/>
                </a:lnTo>
                <a:lnTo>
                  <a:pt x="28575" y="74652"/>
                </a:lnTo>
                <a:lnTo>
                  <a:pt x="28575" y="96797"/>
                </a:lnTo>
                <a:lnTo>
                  <a:pt x="31789" y="100012"/>
                </a:lnTo>
                <a:lnTo>
                  <a:pt x="257175" y="100012"/>
                </a:lnTo>
                <a:lnTo>
                  <a:pt x="257175" y="114300"/>
                </a:lnTo>
                <a:lnTo>
                  <a:pt x="31789" y="114300"/>
                </a:lnTo>
                <a:lnTo>
                  <a:pt x="28575" y="117514"/>
                </a:lnTo>
                <a:lnTo>
                  <a:pt x="28575" y="139660"/>
                </a:lnTo>
                <a:lnTo>
                  <a:pt x="31789" y="142875"/>
                </a:lnTo>
                <a:lnTo>
                  <a:pt x="257175" y="142875"/>
                </a:lnTo>
                <a:lnTo>
                  <a:pt x="254926" y="153988"/>
                </a:lnTo>
                <a:lnTo>
                  <a:pt x="248797" y="163072"/>
                </a:lnTo>
                <a:lnTo>
                  <a:pt x="239713" y="169201"/>
                </a:lnTo>
                <a:lnTo>
                  <a:pt x="228600" y="171450"/>
                </a:lnTo>
                <a:close/>
              </a:path>
              <a:path w="257175" h="171450">
                <a:moveTo>
                  <a:pt x="74652" y="57150"/>
                </a:moveTo>
                <a:lnTo>
                  <a:pt x="53935" y="57150"/>
                </a:lnTo>
                <a:lnTo>
                  <a:pt x="57150" y="53935"/>
                </a:lnTo>
                <a:lnTo>
                  <a:pt x="57150" y="31789"/>
                </a:lnTo>
                <a:lnTo>
                  <a:pt x="53935" y="28575"/>
                </a:lnTo>
                <a:lnTo>
                  <a:pt x="74652" y="28575"/>
                </a:lnTo>
                <a:lnTo>
                  <a:pt x="71437" y="31789"/>
                </a:lnTo>
                <a:lnTo>
                  <a:pt x="71437" y="53935"/>
                </a:lnTo>
                <a:lnTo>
                  <a:pt x="74652" y="57150"/>
                </a:lnTo>
                <a:close/>
              </a:path>
              <a:path w="257175" h="171450">
                <a:moveTo>
                  <a:pt x="117514" y="57150"/>
                </a:moveTo>
                <a:lnTo>
                  <a:pt x="96797" y="57150"/>
                </a:lnTo>
                <a:lnTo>
                  <a:pt x="100012" y="53935"/>
                </a:lnTo>
                <a:lnTo>
                  <a:pt x="100012" y="31789"/>
                </a:lnTo>
                <a:lnTo>
                  <a:pt x="96797" y="28575"/>
                </a:lnTo>
                <a:lnTo>
                  <a:pt x="117514" y="28575"/>
                </a:lnTo>
                <a:lnTo>
                  <a:pt x="114300" y="31789"/>
                </a:lnTo>
                <a:lnTo>
                  <a:pt x="114300" y="53935"/>
                </a:lnTo>
                <a:lnTo>
                  <a:pt x="117514" y="57150"/>
                </a:lnTo>
                <a:close/>
              </a:path>
              <a:path w="257175" h="171450">
                <a:moveTo>
                  <a:pt x="160377" y="57150"/>
                </a:moveTo>
                <a:lnTo>
                  <a:pt x="139660" y="57150"/>
                </a:lnTo>
                <a:lnTo>
                  <a:pt x="142875" y="53935"/>
                </a:lnTo>
                <a:lnTo>
                  <a:pt x="142875" y="31789"/>
                </a:lnTo>
                <a:lnTo>
                  <a:pt x="139660" y="28575"/>
                </a:lnTo>
                <a:lnTo>
                  <a:pt x="160377" y="28575"/>
                </a:lnTo>
                <a:lnTo>
                  <a:pt x="157162" y="31789"/>
                </a:lnTo>
                <a:lnTo>
                  <a:pt x="157162" y="53935"/>
                </a:lnTo>
                <a:lnTo>
                  <a:pt x="160377" y="57150"/>
                </a:lnTo>
                <a:close/>
              </a:path>
              <a:path w="257175" h="171450">
                <a:moveTo>
                  <a:pt x="203239" y="57150"/>
                </a:moveTo>
                <a:lnTo>
                  <a:pt x="182522" y="57150"/>
                </a:lnTo>
                <a:lnTo>
                  <a:pt x="185737" y="53935"/>
                </a:lnTo>
                <a:lnTo>
                  <a:pt x="185737" y="31789"/>
                </a:lnTo>
                <a:lnTo>
                  <a:pt x="182522" y="28575"/>
                </a:lnTo>
                <a:lnTo>
                  <a:pt x="203239" y="28575"/>
                </a:lnTo>
                <a:lnTo>
                  <a:pt x="200025" y="31789"/>
                </a:lnTo>
                <a:lnTo>
                  <a:pt x="200025" y="53935"/>
                </a:lnTo>
                <a:lnTo>
                  <a:pt x="203239" y="57150"/>
                </a:lnTo>
                <a:close/>
              </a:path>
              <a:path w="257175" h="171450">
                <a:moveTo>
                  <a:pt x="257175" y="57150"/>
                </a:moveTo>
                <a:lnTo>
                  <a:pt x="225385" y="57150"/>
                </a:lnTo>
                <a:lnTo>
                  <a:pt x="228600" y="53935"/>
                </a:lnTo>
                <a:lnTo>
                  <a:pt x="228600" y="31789"/>
                </a:lnTo>
                <a:lnTo>
                  <a:pt x="225385" y="28575"/>
                </a:lnTo>
                <a:lnTo>
                  <a:pt x="257175" y="28575"/>
                </a:lnTo>
                <a:lnTo>
                  <a:pt x="257175" y="57150"/>
                </a:lnTo>
                <a:close/>
              </a:path>
              <a:path w="257175" h="171450">
                <a:moveTo>
                  <a:pt x="74652" y="100012"/>
                </a:moveTo>
                <a:lnTo>
                  <a:pt x="53935" y="100012"/>
                </a:lnTo>
                <a:lnTo>
                  <a:pt x="57150" y="96797"/>
                </a:lnTo>
                <a:lnTo>
                  <a:pt x="57150" y="74652"/>
                </a:lnTo>
                <a:lnTo>
                  <a:pt x="53935" y="71437"/>
                </a:lnTo>
                <a:lnTo>
                  <a:pt x="74652" y="71437"/>
                </a:lnTo>
                <a:lnTo>
                  <a:pt x="71437" y="74652"/>
                </a:lnTo>
                <a:lnTo>
                  <a:pt x="71437" y="96797"/>
                </a:lnTo>
                <a:lnTo>
                  <a:pt x="74652" y="100012"/>
                </a:lnTo>
                <a:close/>
              </a:path>
              <a:path w="257175" h="171450">
                <a:moveTo>
                  <a:pt x="117514" y="100012"/>
                </a:moveTo>
                <a:lnTo>
                  <a:pt x="96797" y="100012"/>
                </a:lnTo>
                <a:lnTo>
                  <a:pt x="100012" y="96797"/>
                </a:lnTo>
                <a:lnTo>
                  <a:pt x="100012" y="74652"/>
                </a:lnTo>
                <a:lnTo>
                  <a:pt x="96797" y="71437"/>
                </a:lnTo>
                <a:lnTo>
                  <a:pt x="117514" y="71437"/>
                </a:lnTo>
                <a:lnTo>
                  <a:pt x="114300" y="74652"/>
                </a:lnTo>
                <a:lnTo>
                  <a:pt x="114300" y="96797"/>
                </a:lnTo>
                <a:lnTo>
                  <a:pt x="117514" y="100012"/>
                </a:lnTo>
                <a:close/>
              </a:path>
              <a:path w="257175" h="171450">
                <a:moveTo>
                  <a:pt x="160377" y="100012"/>
                </a:moveTo>
                <a:lnTo>
                  <a:pt x="139660" y="100012"/>
                </a:lnTo>
                <a:lnTo>
                  <a:pt x="142875" y="96797"/>
                </a:lnTo>
                <a:lnTo>
                  <a:pt x="142875" y="74652"/>
                </a:lnTo>
                <a:lnTo>
                  <a:pt x="139660" y="71437"/>
                </a:lnTo>
                <a:lnTo>
                  <a:pt x="160377" y="71437"/>
                </a:lnTo>
                <a:lnTo>
                  <a:pt x="157162" y="74652"/>
                </a:lnTo>
                <a:lnTo>
                  <a:pt x="157162" y="96797"/>
                </a:lnTo>
                <a:lnTo>
                  <a:pt x="160377" y="100012"/>
                </a:lnTo>
                <a:close/>
              </a:path>
              <a:path w="257175" h="171450">
                <a:moveTo>
                  <a:pt x="203239" y="100012"/>
                </a:moveTo>
                <a:lnTo>
                  <a:pt x="182522" y="100012"/>
                </a:lnTo>
                <a:lnTo>
                  <a:pt x="185737" y="96797"/>
                </a:lnTo>
                <a:lnTo>
                  <a:pt x="185737" y="74652"/>
                </a:lnTo>
                <a:lnTo>
                  <a:pt x="182522" y="71437"/>
                </a:lnTo>
                <a:lnTo>
                  <a:pt x="203239" y="71437"/>
                </a:lnTo>
                <a:lnTo>
                  <a:pt x="200025" y="74652"/>
                </a:lnTo>
                <a:lnTo>
                  <a:pt x="200025" y="96797"/>
                </a:lnTo>
                <a:lnTo>
                  <a:pt x="203239" y="100012"/>
                </a:lnTo>
                <a:close/>
              </a:path>
              <a:path w="257175" h="171450">
                <a:moveTo>
                  <a:pt x="257175" y="100012"/>
                </a:moveTo>
                <a:lnTo>
                  <a:pt x="225385" y="100012"/>
                </a:lnTo>
                <a:lnTo>
                  <a:pt x="228600" y="96797"/>
                </a:lnTo>
                <a:lnTo>
                  <a:pt x="228600" y="74652"/>
                </a:lnTo>
                <a:lnTo>
                  <a:pt x="225385" y="71437"/>
                </a:lnTo>
                <a:lnTo>
                  <a:pt x="257175" y="71437"/>
                </a:lnTo>
                <a:lnTo>
                  <a:pt x="257175" y="100012"/>
                </a:lnTo>
                <a:close/>
              </a:path>
              <a:path w="257175" h="171450">
                <a:moveTo>
                  <a:pt x="74652" y="142875"/>
                </a:moveTo>
                <a:lnTo>
                  <a:pt x="53935" y="142875"/>
                </a:lnTo>
                <a:lnTo>
                  <a:pt x="57150" y="139660"/>
                </a:lnTo>
                <a:lnTo>
                  <a:pt x="57150" y="117514"/>
                </a:lnTo>
                <a:lnTo>
                  <a:pt x="53935" y="114300"/>
                </a:lnTo>
                <a:lnTo>
                  <a:pt x="74652" y="114300"/>
                </a:lnTo>
                <a:lnTo>
                  <a:pt x="71437" y="117514"/>
                </a:lnTo>
                <a:lnTo>
                  <a:pt x="71437" y="139660"/>
                </a:lnTo>
                <a:lnTo>
                  <a:pt x="74652" y="142875"/>
                </a:lnTo>
                <a:close/>
              </a:path>
              <a:path w="257175" h="171450">
                <a:moveTo>
                  <a:pt x="203239" y="142875"/>
                </a:moveTo>
                <a:lnTo>
                  <a:pt x="182522" y="142875"/>
                </a:lnTo>
                <a:lnTo>
                  <a:pt x="185737" y="139660"/>
                </a:lnTo>
                <a:lnTo>
                  <a:pt x="185737" y="117514"/>
                </a:lnTo>
                <a:lnTo>
                  <a:pt x="182522" y="114300"/>
                </a:lnTo>
                <a:lnTo>
                  <a:pt x="203239" y="114300"/>
                </a:lnTo>
                <a:lnTo>
                  <a:pt x="200025" y="117514"/>
                </a:lnTo>
                <a:lnTo>
                  <a:pt x="200025" y="139660"/>
                </a:lnTo>
                <a:lnTo>
                  <a:pt x="203239" y="142875"/>
                </a:lnTo>
                <a:close/>
              </a:path>
              <a:path w="257175" h="171450">
                <a:moveTo>
                  <a:pt x="257175" y="142875"/>
                </a:moveTo>
                <a:lnTo>
                  <a:pt x="225385" y="142875"/>
                </a:lnTo>
                <a:lnTo>
                  <a:pt x="228600" y="139660"/>
                </a:lnTo>
                <a:lnTo>
                  <a:pt x="228600" y="117514"/>
                </a:lnTo>
                <a:lnTo>
                  <a:pt x="225385" y="114300"/>
                </a:lnTo>
                <a:lnTo>
                  <a:pt x="257175" y="114300"/>
                </a:lnTo>
                <a:lnTo>
                  <a:pt x="257175" y="142875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338063" y="1487508"/>
            <a:ext cx="341502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Input</a:t>
            </a:r>
            <a:r>
              <a:rPr sz="1700" b="1" spc="-3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90" dirty="0">
                <a:solidFill>
                  <a:srgbClr val="333333"/>
                </a:solidFill>
                <a:latin typeface="Open Sans Semibold"/>
                <a:cs typeface="Open Sans Semibold"/>
              </a:rPr>
              <a:t>fields</a:t>
            </a:r>
            <a:r>
              <a:rPr sz="1700" b="1" spc="-3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for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patient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demographics,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medical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history,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5" dirty="0">
                <a:solidFill>
                  <a:srgbClr val="333333"/>
                </a:solidFill>
                <a:latin typeface="Open Sans"/>
                <a:cs typeface="Open Sans"/>
              </a:rPr>
              <a:t>vital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signs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1619250"/>
            <a:ext cx="190500" cy="19049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262" y="2419349"/>
            <a:ext cx="242441" cy="228600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1338063" y="2325708"/>
            <a:ext cx="342137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Predicted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risk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output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with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confidence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scores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risk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categorization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54" name="object 5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2457449"/>
            <a:ext cx="190500" cy="19049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2975" y="3271837"/>
            <a:ext cx="228600" cy="200025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1309488" y="3163908"/>
            <a:ext cx="31877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Interactive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5" dirty="0">
                <a:solidFill>
                  <a:srgbClr val="333333"/>
                </a:solidFill>
                <a:latin typeface="Open Sans Semibold"/>
                <a:cs typeface="Open Sans Semibold"/>
              </a:rPr>
              <a:t>dashboards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for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clinical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interpretation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decision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support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57" name="object 5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295649"/>
            <a:ext cx="190500" cy="190499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6981824" y="3886199"/>
            <a:ext cx="4505325" cy="285750"/>
            <a:chOff x="6981824" y="3886199"/>
            <a:chExt cx="4505325" cy="285750"/>
          </a:xfrm>
        </p:grpSpPr>
        <p:sp>
          <p:nvSpPr>
            <p:cNvPr id="59" name="object 59"/>
            <p:cNvSpPr/>
            <p:nvPr/>
          </p:nvSpPr>
          <p:spPr>
            <a:xfrm>
              <a:off x="6981824" y="3886199"/>
              <a:ext cx="4505325" cy="285750"/>
            </a:xfrm>
            <a:custGeom>
              <a:avLst/>
              <a:gdLst/>
              <a:ahLst/>
              <a:cxnLst/>
              <a:rect l="l" t="t" r="r" b="b"/>
              <a:pathLst>
                <a:path w="4505325" h="285750">
                  <a:moveTo>
                    <a:pt x="4362449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8" y="277401"/>
                  </a:lnTo>
                  <a:lnTo>
                    <a:pt x="57756" y="257628"/>
                  </a:lnTo>
                  <a:lnTo>
                    <a:pt x="28120" y="227992"/>
                  </a:lnTo>
                  <a:lnTo>
                    <a:pt x="8347" y="190999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7" y="94749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8" y="8347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4362449" y="0"/>
                  </a:lnTo>
                  <a:lnTo>
                    <a:pt x="4403923" y="6150"/>
                  </a:lnTo>
                  <a:lnTo>
                    <a:pt x="4441826" y="24078"/>
                  </a:lnTo>
                  <a:lnTo>
                    <a:pt x="4472894" y="52234"/>
                  </a:lnTo>
                  <a:lnTo>
                    <a:pt x="4494447" y="88198"/>
                  </a:lnTo>
                  <a:lnTo>
                    <a:pt x="4504637" y="128870"/>
                  </a:lnTo>
                  <a:lnTo>
                    <a:pt x="4505324" y="142874"/>
                  </a:lnTo>
                  <a:lnTo>
                    <a:pt x="4505152" y="149893"/>
                  </a:lnTo>
                  <a:lnTo>
                    <a:pt x="4496975" y="190999"/>
                  </a:lnTo>
                  <a:lnTo>
                    <a:pt x="4477202" y="227992"/>
                  </a:lnTo>
                  <a:lnTo>
                    <a:pt x="4447566" y="257628"/>
                  </a:lnTo>
                  <a:lnTo>
                    <a:pt x="4410573" y="277401"/>
                  </a:lnTo>
                  <a:lnTo>
                    <a:pt x="4369468" y="285578"/>
                  </a:lnTo>
                  <a:lnTo>
                    <a:pt x="4362449" y="28574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81824" y="3886199"/>
              <a:ext cx="3381375" cy="285750"/>
            </a:xfrm>
            <a:custGeom>
              <a:avLst/>
              <a:gdLst/>
              <a:ahLst/>
              <a:cxnLst/>
              <a:rect l="l" t="t" r="r" b="b"/>
              <a:pathLst>
                <a:path w="3381375" h="285750">
                  <a:moveTo>
                    <a:pt x="3381374" y="285749"/>
                  </a:moveTo>
                  <a:lnTo>
                    <a:pt x="142875" y="285749"/>
                  </a:lnTo>
                  <a:lnTo>
                    <a:pt x="128800" y="285070"/>
                  </a:lnTo>
                  <a:lnTo>
                    <a:pt x="88198" y="274874"/>
                  </a:lnTo>
                  <a:lnTo>
                    <a:pt x="52279" y="253374"/>
                  </a:lnTo>
                  <a:lnTo>
                    <a:pt x="24055" y="222267"/>
                  </a:lnTo>
                  <a:lnTo>
                    <a:pt x="6117" y="184287"/>
                  </a:lnTo>
                  <a:lnTo>
                    <a:pt x="0" y="142875"/>
                  </a:lnTo>
                  <a:lnTo>
                    <a:pt x="680" y="128800"/>
                  </a:lnTo>
                  <a:lnTo>
                    <a:pt x="10875" y="88199"/>
                  </a:lnTo>
                  <a:lnTo>
                    <a:pt x="32375" y="52279"/>
                  </a:lnTo>
                  <a:lnTo>
                    <a:pt x="63482" y="24056"/>
                  </a:lnTo>
                  <a:lnTo>
                    <a:pt x="101461" y="6117"/>
                  </a:lnTo>
                  <a:lnTo>
                    <a:pt x="142875" y="0"/>
                  </a:lnTo>
                  <a:lnTo>
                    <a:pt x="3381374" y="0"/>
                  </a:lnTo>
                  <a:lnTo>
                    <a:pt x="3381374" y="285749"/>
                  </a:lnTo>
                  <a:close/>
                </a:path>
              </a:pathLst>
            </a:custGeom>
            <a:solidFill>
              <a:srgbClr val="FF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33" y="657224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457200" h="400050">
                <a:moveTo>
                  <a:pt x="421447" y="400050"/>
                </a:moveTo>
                <a:lnTo>
                  <a:pt x="35685" y="400050"/>
                </a:lnTo>
                <a:lnTo>
                  <a:pt x="26348" y="398802"/>
                </a:lnTo>
                <a:lnTo>
                  <a:pt x="0" y="364163"/>
                </a:lnTo>
                <a:lnTo>
                  <a:pt x="1245" y="354964"/>
                </a:lnTo>
                <a:lnTo>
                  <a:pt x="197759" y="17680"/>
                </a:lnTo>
                <a:lnTo>
                  <a:pt x="228566" y="0"/>
                </a:lnTo>
                <a:lnTo>
                  <a:pt x="237825" y="1218"/>
                </a:lnTo>
                <a:lnTo>
                  <a:pt x="316085" y="114300"/>
                </a:lnTo>
                <a:lnTo>
                  <a:pt x="228566" y="114300"/>
                </a:lnTo>
                <a:lnTo>
                  <a:pt x="220207" y="115978"/>
                </a:lnTo>
                <a:lnTo>
                  <a:pt x="213397" y="120561"/>
                </a:lnTo>
                <a:lnTo>
                  <a:pt x="208813" y="127372"/>
                </a:lnTo>
                <a:lnTo>
                  <a:pt x="207135" y="135731"/>
                </a:lnTo>
                <a:lnTo>
                  <a:pt x="207135" y="235743"/>
                </a:lnTo>
                <a:lnTo>
                  <a:pt x="208813" y="244102"/>
                </a:lnTo>
                <a:lnTo>
                  <a:pt x="213397" y="250913"/>
                </a:lnTo>
                <a:lnTo>
                  <a:pt x="220207" y="255496"/>
                </a:lnTo>
                <a:lnTo>
                  <a:pt x="228566" y="257175"/>
                </a:lnTo>
                <a:lnTo>
                  <a:pt x="399946" y="257175"/>
                </a:lnTo>
                <a:lnTo>
                  <a:pt x="416718" y="285750"/>
                </a:lnTo>
                <a:lnTo>
                  <a:pt x="224777" y="285750"/>
                </a:lnTo>
                <a:lnTo>
                  <a:pt x="221132" y="286475"/>
                </a:lnTo>
                <a:lnTo>
                  <a:pt x="199991" y="310535"/>
                </a:lnTo>
                <a:lnTo>
                  <a:pt x="199991" y="318114"/>
                </a:lnTo>
                <a:lnTo>
                  <a:pt x="224777" y="342899"/>
                </a:lnTo>
                <a:lnTo>
                  <a:pt x="450263" y="342899"/>
                </a:lnTo>
                <a:lnTo>
                  <a:pt x="452255" y="346293"/>
                </a:lnTo>
                <a:lnTo>
                  <a:pt x="455908" y="354964"/>
                </a:lnTo>
                <a:lnTo>
                  <a:pt x="457161" y="364163"/>
                </a:lnTo>
                <a:lnTo>
                  <a:pt x="455998" y="373379"/>
                </a:lnTo>
                <a:lnTo>
                  <a:pt x="452433" y="382101"/>
                </a:lnTo>
                <a:lnTo>
                  <a:pt x="446713" y="389577"/>
                </a:lnTo>
                <a:lnTo>
                  <a:pt x="439351" y="395227"/>
                </a:lnTo>
                <a:lnTo>
                  <a:pt x="430784" y="398802"/>
                </a:lnTo>
                <a:lnTo>
                  <a:pt x="421447" y="400050"/>
                </a:lnTo>
                <a:close/>
              </a:path>
              <a:path w="457200" h="400050">
                <a:moveTo>
                  <a:pt x="399946" y="257175"/>
                </a:moveTo>
                <a:lnTo>
                  <a:pt x="228566" y="257175"/>
                </a:lnTo>
                <a:lnTo>
                  <a:pt x="236925" y="255496"/>
                </a:lnTo>
                <a:lnTo>
                  <a:pt x="243735" y="250913"/>
                </a:lnTo>
                <a:lnTo>
                  <a:pt x="248319" y="244102"/>
                </a:lnTo>
                <a:lnTo>
                  <a:pt x="249997" y="235743"/>
                </a:lnTo>
                <a:lnTo>
                  <a:pt x="249997" y="135731"/>
                </a:lnTo>
                <a:lnTo>
                  <a:pt x="248319" y="127372"/>
                </a:lnTo>
                <a:lnTo>
                  <a:pt x="243735" y="120561"/>
                </a:lnTo>
                <a:lnTo>
                  <a:pt x="236925" y="115978"/>
                </a:lnTo>
                <a:lnTo>
                  <a:pt x="228566" y="114300"/>
                </a:lnTo>
                <a:lnTo>
                  <a:pt x="316085" y="114300"/>
                </a:lnTo>
                <a:lnTo>
                  <a:pt x="399946" y="257175"/>
                </a:lnTo>
                <a:close/>
              </a:path>
              <a:path w="457200" h="400050">
                <a:moveTo>
                  <a:pt x="450263" y="342899"/>
                </a:moveTo>
                <a:lnTo>
                  <a:pt x="232355" y="342899"/>
                </a:lnTo>
                <a:lnTo>
                  <a:pt x="236000" y="342174"/>
                </a:lnTo>
                <a:lnTo>
                  <a:pt x="243002" y="339274"/>
                </a:lnTo>
                <a:lnTo>
                  <a:pt x="257141" y="318114"/>
                </a:lnTo>
                <a:lnTo>
                  <a:pt x="257141" y="310535"/>
                </a:lnTo>
                <a:lnTo>
                  <a:pt x="232355" y="285750"/>
                </a:lnTo>
                <a:lnTo>
                  <a:pt x="416718" y="285750"/>
                </a:lnTo>
                <a:lnTo>
                  <a:pt x="450263" y="342899"/>
                </a:lnTo>
                <a:close/>
              </a:path>
            </a:pathLst>
          </a:custGeom>
          <a:solidFill>
            <a:srgbClr val="EF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5099" y="590053"/>
            <a:ext cx="319976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165" dirty="0"/>
              <a:t>Challenges</a:t>
            </a:r>
            <a:r>
              <a:rPr sz="2950" spc="15" dirty="0"/>
              <a:t> </a:t>
            </a:r>
            <a:r>
              <a:rPr sz="2950" spc="-145" dirty="0"/>
              <a:t>Faced</a:t>
            </a:r>
            <a:endParaRPr sz="2950"/>
          </a:p>
        </p:txBody>
      </p:sp>
      <p:grpSp>
        <p:nvGrpSpPr>
          <p:cNvPr id="4" name="object 4"/>
          <p:cNvGrpSpPr/>
          <p:nvPr/>
        </p:nvGrpSpPr>
        <p:grpSpPr>
          <a:xfrm>
            <a:off x="1590674" y="4962524"/>
            <a:ext cx="9086850" cy="723900"/>
            <a:chOff x="1590674" y="4962524"/>
            <a:chExt cx="9086850" cy="723900"/>
          </a:xfrm>
        </p:grpSpPr>
        <p:sp>
          <p:nvSpPr>
            <p:cNvPr id="5" name="object 5"/>
            <p:cNvSpPr/>
            <p:nvPr/>
          </p:nvSpPr>
          <p:spPr>
            <a:xfrm>
              <a:off x="1609724" y="4962524"/>
              <a:ext cx="9067800" cy="723900"/>
            </a:xfrm>
            <a:custGeom>
              <a:avLst/>
              <a:gdLst/>
              <a:ahLst/>
              <a:cxnLst/>
              <a:rect l="l" t="t" r="r" b="b"/>
              <a:pathLst>
                <a:path w="9067800" h="723900">
                  <a:moveTo>
                    <a:pt x="8996602" y="723899"/>
                  </a:moveTo>
                  <a:lnTo>
                    <a:pt x="53397" y="723899"/>
                  </a:lnTo>
                  <a:lnTo>
                    <a:pt x="49681" y="723411"/>
                  </a:lnTo>
                  <a:lnTo>
                    <a:pt x="14085" y="698042"/>
                  </a:lnTo>
                  <a:lnTo>
                    <a:pt x="366" y="657658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996602" y="0"/>
                  </a:lnTo>
                  <a:lnTo>
                    <a:pt x="9038093" y="15620"/>
                  </a:lnTo>
                  <a:lnTo>
                    <a:pt x="9063912" y="51661"/>
                  </a:lnTo>
                  <a:lnTo>
                    <a:pt x="9067798" y="71196"/>
                  </a:lnTo>
                  <a:lnTo>
                    <a:pt x="9067798" y="652703"/>
                  </a:lnTo>
                  <a:lnTo>
                    <a:pt x="9052175" y="694193"/>
                  </a:lnTo>
                  <a:lnTo>
                    <a:pt x="9016136" y="720012"/>
                  </a:lnTo>
                  <a:lnTo>
                    <a:pt x="9001558" y="723411"/>
                  </a:lnTo>
                  <a:lnTo>
                    <a:pt x="8996602" y="723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0674" y="4962802"/>
              <a:ext cx="70485" cy="723900"/>
            </a:xfrm>
            <a:custGeom>
              <a:avLst/>
              <a:gdLst/>
              <a:ahLst/>
              <a:cxnLst/>
              <a:rect l="l" t="t" r="r" b="b"/>
              <a:pathLst>
                <a:path w="70485" h="723900">
                  <a:moveTo>
                    <a:pt x="70449" y="723344"/>
                  </a:moveTo>
                  <a:lnTo>
                    <a:pt x="33857" y="710791"/>
                  </a:lnTo>
                  <a:lnTo>
                    <a:pt x="5800" y="676581"/>
                  </a:lnTo>
                  <a:lnTo>
                    <a:pt x="0" y="647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47422"/>
                  </a:lnTo>
                  <a:lnTo>
                    <a:pt x="44515" y="689763"/>
                  </a:lnTo>
                  <a:lnTo>
                    <a:pt x="66287" y="721688"/>
                  </a:lnTo>
                  <a:lnTo>
                    <a:pt x="70449" y="723344"/>
                  </a:lnTo>
                  <a:close/>
                </a:path>
              </a:pathLst>
            </a:custGeom>
            <a:solidFill>
              <a:srgbClr val="F77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1668" y="5210174"/>
              <a:ext cx="157153" cy="228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83407" y="5181474"/>
            <a:ext cx="82251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14" dirty="0">
                <a:solidFill>
                  <a:srgbClr val="374050"/>
                </a:solidFill>
                <a:latin typeface="Open Sans"/>
                <a:cs typeface="Open Sans"/>
              </a:rPr>
              <a:t>Research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25" dirty="0">
                <a:solidFill>
                  <a:srgbClr val="374050"/>
                </a:solidFill>
                <a:latin typeface="Open Sans"/>
                <a:cs typeface="Open Sans"/>
              </a:rPr>
              <a:t>shows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that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45" dirty="0">
                <a:solidFill>
                  <a:srgbClr val="374050"/>
                </a:solidFill>
                <a:latin typeface="Open Sans"/>
                <a:cs typeface="Open Sans"/>
              </a:rPr>
              <a:t>76%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of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85" dirty="0">
                <a:solidFill>
                  <a:srgbClr val="374050"/>
                </a:solidFill>
                <a:latin typeface="Open Sans"/>
                <a:cs typeface="Open Sans"/>
              </a:rPr>
              <a:t>clinicians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4" dirty="0">
                <a:solidFill>
                  <a:srgbClr val="374050"/>
                </a:solidFill>
                <a:latin typeface="Open Sans"/>
                <a:cs typeface="Open Sans"/>
              </a:rPr>
              <a:t>are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95" dirty="0">
                <a:solidFill>
                  <a:srgbClr val="374050"/>
                </a:solidFill>
                <a:latin typeface="Open Sans"/>
                <a:cs typeface="Open Sans"/>
              </a:rPr>
              <a:t>skeptical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of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"black-</a:t>
            </a:r>
            <a:r>
              <a:rPr sz="1550" spc="-120" dirty="0">
                <a:solidFill>
                  <a:srgbClr val="374050"/>
                </a:solidFill>
                <a:latin typeface="Open Sans"/>
                <a:cs typeface="Open Sans"/>
              </a:rPr>
              <a:t>box"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AI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20" dirty="0">
                <a:solidFill>
                  <a:srgbClr val="374050"/>
                </a:solidFill>
                <a:latin typeface="Open Sans"/>
                <a:cs typeface="Open Sans"/>
              </a:rPr>
              <a:t>models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5" dirty="0">
                <a:solidFill>
                  <a:srgbClr val="374050"/>
                </a:solidFill>
                <a:latin typeface="Open Sans"/>
                <a:cs typeface="Open Sans"/>
              </a:rPr>
              <a:t>without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clear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80" dirty="0">
                <a:solidFill>
                  <a:srgbClr val="374050"/>
                </a:solidFill>
                <a:latin typeface="Open Sans"/>
                <a:cs typeface="Open Sans"/>
              </a:rPr>
              <a:t>explanations</a:t>
            </a:r>
            <a:endParaRPr sz="1550">
              <a:latin typeface="Open Sans"/>
              <a:cs typeface="Ope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6296024"/>
            <a:ext cx="12192000" cy="561975"/>
            <a:chOff x="0" y="6296024"/>
            <a:chExt cx="12192000" cy="561975"/>
          </a:xfrm>
        </p:grpSpPr>
        <p:sp>
          <p:nvSpPr>
            <p:cNvPr id="10" name="object 10"/>
            <p:cNvSpPr/>
            <p:nvPr/>
          </p:nvSpPr>
          <p:spPr>
            <a:xfrm>
              <a:off x="0" y="6296024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2960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762749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770" y="1661145"/>
            <a:ext cx="221009" cy="22100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11274" y="1606443"/>
            <a:ext cx="9964420" cy="1889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Missing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or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unstructured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data: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Patient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records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often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incomplete,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requiring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sophisticated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imputation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333333"/>
                </a:solidFill>
                <a:latin typeface="Open Sans"/>
                <a:cs typeface="Open Sans"/>
              </a:rPr>
              <a:t>techniques.</a:t>
            </a:r>
            <a:endParaRPr sz="1700">
              <a:latin typeface="Open Sans"/>
              <a:cs typeface="Open Sans"/>
            </a:endParaRPr>
          </a:p>
          <a:p>
            <a:pPr marL="69215" marR="779145">
              <a:lnSpc>
                <a:spcPct val="205900"/>
              </a:lnSpc>
            </a:pPr>
            <a:r>
              <a:rPr sz="1700" b="1" spc="-130" dirty="0">
                <a:solidFill>
                  <a:srgbClr val="333333"/>
                </a:solidFill>
                <a:latin typeface="Open Sans Semibold"/>
                <a:cs typeface="Open Sans Semibold"/>
              </a:rPr>
              <a:t>Imbalanced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95" dirty="0">
                <a:solidFill>
                  <a:srgbClr val="333333"/>
                </a:solidFill>
                <a:latin typeface="Open Sans Semibold"/>
                <a:cs typeface="Open Sans Semibold"/>
              </a:rPr>
              <a:t>classes: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Significantly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fewer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readmission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cases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than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non-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readmissions,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causing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model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bias. </a:t>
            </a:r>
            <a:r>
              <a:rPr sz="1700" b="1" spc="-130" dirty="0">
                <a:solidFill>
                  <a:srgbClr val="333333"/>
                </a:solidFill>
                <a:latin typeface="Open Sans Semibold"/>
                <a:cs typeface="Open Sans Semibold"/>
              </a:rPr>
              <a:t>Workflow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integration: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Ensuring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predictions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seamlessly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integrate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into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existing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clinical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workflows.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700" b="1" spc="-135" dirty="0">
                <a:solidFill>
                  <a:srgbClr val="333333"/>
                </a:solidFill>
                <a:latin typeface="Open Sans Semibold"/>
                <a:cs typeface="Open Sans Semibold"/>
              </a:rPr>
              <a:t>Model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95" dirty="0">
                <a:solidFill>
                  <a:srgbClr val="333333"/>
                </a:solidFill>
                <a:latin typeface="Open Sans Semibold"/>
                <a:cs typeface="Open Sans Semibold"/>
              </a:rPr>
              <a:t>explainability: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Clinicians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0" dirty="0">
                <a:solidFill>
                  <a:srgbClr val="333333"/>
                </a:solidFill>
                <a:latin typeface="Open Sans"/>
                <a:cs typeface="Open Sans"/>
              </a:rPr>
              <a:t>need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transparent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reasoning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behind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predictions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trust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act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5" dirty="0">
                <a:solidFill>
                  <a:srgbClr val="333333"/>
                </a:solidFill>
                <a:latin typeface="Open Sans"/>
                <a:cs typeface="Open Sans"/>
              </a:rPr>
              <a:t>on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them.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1695449"/>
            <a:ext cx="190500" cy="19049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942707" y="2189008"/>
            <a:ext cx="285750" cy="230504"/>
          </a:xfrm>
          <a:custGeom>
            <a:avLst/>
            <a:gdLst/>
            <a:ahLst/>
            <a:cxnLst/>
            <a:rect l="l" t="t" r="r" b="b"/>
            <a:pathLst>
              <a:path w="285750" h="230505">
                <a:moveTo>
                  <a:pt x="151045" y="230341"/>
                </a:moveTo>
                <a:lnTo>
                  <a:pt x="49515" y="230341"/>
                </a:lnTo>
                <a:lnTo>
                  <a:pt x="43130" y="223956"/>
                </a:lnTo>
                <a:lnTo>
                  <a:pt x="43130" y="208151"/>
                </a:lnTo>
                <a:lnTo>
                  <a:pt x="49515" y="201766"/>
                </a:lnTo>
                <a:lnTo>
                  <a:pt x="128855" y="201766"/>
                </a:lnTo>
                <a:lnTo>
                  <a:pt x="128855" y="70187"/>
                </a:lnTo>
                <a:lnTo>
                  <a:pt x="122255" y="66417"/>
                </a:lnTo>
                <a:lnTo>
                  <a:pt x="116644" y="61391"/>
                </a:lnTo>
                <a:lnTo>
                  <a:pt x="112204" y="55294"/>
                </a:lnTo>
                <a:lnTo>
                  <a:pt x="109120" y="48309"/>
                </a:lnTo>
                <a:lnTo>
                  <a:pt x="52908" y="29557"/>
                </a:lnTo>
                <a:lnTo>
                  <a:pt x="52774" y="29557"/>
                </a:lnTo>
                <a:lnTo>
                  <a:pt x="45407" y="27101"/>
                </a:lnTo>
                <a:lnTo>
                  <a:pt x="41389" y="19020"/>
                </a:lnTo>
                <a:lnTo>
                  <a:pt x="46389" y="4018"/>
                </a:lnTo>
                <a:lnTo>
                  <a:pt x="54471" y="0"/>
                </a:lnTo>
                <a:lnTo>
                  <a:pt x="112424" y="19332"/>
                </a:lnTo>
                <a:lnTo>
                  <a:pt x="173210" y="19332"/>
                </a:lnTo>
                <a:lnTo>
                  <a:pt x="176055" y="23553"/>
                </a:lnTo>
                <a:lnTo>
                  <a:pt x="178861" y="37460"/>
                </a:lnTo>
                <a:lnTo>
                  <a:pt x="178772" y="40094"/>
                </a:lnTo>
                <a:lnTo>
                  <a:pt x="178638" y="41389"/>
                </a:lnTo>
                <a:lnTo>
                  <a:pt x="240878" y="62150"/>
                </a:lnTo>
                <a:lnTo>
                  <a:pt x="242999" y="66417"/>
                </a:lnTo>
                <a:lnTo>
                  <a:pt x="243076" y="66570"/>
                </a:lnTo>
                <a:lnTo>
                  <a:pt x="163859" y="66570"/>
                </a:lnTo>
                <a:lnTo>
                  <a:pt x="161850" y="67999"/>
                </a:lnTo>
                <a:lnTo>
                  <a:pt x="159707" y="69205"/>
                </a:lnTo>
                <a:lnTo>
                  <a:pt x="157529" y="70187"/>
                </a:lnTo>
                <a:lnTo>
                  <a:pt x="157430" y="223956"/>
                </a:lnTo>
                <a:lnTo>
                  <a:pt x="151045" y="230341"/>
                </a:lnTo>
                <a:close/>
              </a:path>
              <a:path w="285750" h="230505">
                <a:moveTo>
                  <a:pt x="173210" y="19332"/>
                </a:moveTo>
                <a:lnTo>
                  <a:pt x="112424" y="19332"/>
                </a:lnTo>
                <a:lnTo>
                  <a:pt x="117984" y="12138"/>
                </a:lnTo>
                <a:lnTo>
                  <a:pt x="125188" y="6585"/>
                </a:lnTo>
                <a:lnTo>
                  <a:pt x="133690" y="3008"/>
                </a:lnTo>
                <a:lnTo>
                  <a:pt x="143142" y="1741"/>
                </a:lnTo>
                <a:lnTo>
                  <a:pt x="157049" y="4547"/>
                </a:lnTo>
                <a:lnTo>
                  <a:pt x="168311" y="12138"/>
                </a:lnTo>
                <a:lnTo>
                  <a:pt x="173210" y="19332"/>
                </a:lnTo>
                <a:close/>
              </a:path>
              <a:path w="285750" h="230505">
                <a:moveTo>
                  <a:pt x="57417" y="173191"/>
                </a:moveTo>
                <a:lnTo>
                  <a:pt x="20566" y="163095"/>
                </a:lnTo>
                <a:lnTo>
                  <a:pt x="0" y="133052"/>
                </a:lnTo>
                <a:lnTo>
                  <a:pt x="1607" y="128007"/>
                </a:lnTo>
                <a:lnTo>
                  <a:pt x="48890" y="46925"/>
                </a:lnTo>
                <a:lnTo>
                  <a:pt x="52997" y="44603"/>
                </a:lnTo>
                <a:lnTo>
                  <a:pt x="61838" y="44603"/>
                </a:lnTo>
                <a:lnTo>
                  <a:pt x="65868" y="46925"/>
                </a:lnTo>
                <a:lnTo>
                  <a:pt x="66733" y="48309"/>
                </a:lnTo>
                <a:lnTo>
                  <a:pt x="82240" y="74875"/>
                </a:lnTo>
                <a:lnTo>
                  <a:pt x="57417" y="74875"/>
                </a:lnTo>
                <a:lnTo>
                  <a:pt x="25092" y="130328"/>
                </a:lnTo>
                <a:lnTo>
                  <a:pt x="113968" y="130328"/>
                </a:lnTo>
                <a:lnTo>
                  <a:pt x="114835" y="133052"/>
                </a:lnTo>
                <a:lnTo>
                  <a:pt x="113674" y="137963"/>
                </a:lnTo>
                <a:lnTo>
                  <a:pt x="106799" y="151925"/>
                </a:lnTo>
                <a:lnTo>
                  <a:pt x="94269" y="163095"/>
                </a:lnTo>
                <a:lnTo>
                  <a:pt x="77377" y="170506"/>
                </a:lnTo>
                <a:lnTo>
                  <a:pt x="57417" y="173191"/>
                </a:lnTo>
                <a:close/>
              </a:path>
              <a:path w="285750" h="230505">
                <a:moveTo>
                  <a:pt x="231814" y="89252"/>
                </a:moveTo>
                <a:lnTo>
                  <a:pt x="163859" y="66570"/>
                </a:lnTo>
                <a:lnTo>
                  <a:pt x="243076" y="66570"/>
                </a:lnTo>
                <a:lnTo>
                  <a:pt x="244874" y="70187"/>
                </a:lnTo>
                <a:lnTo>
                  <a:pt x="243348" y="74875"/>
                </a:lnTo>
                <a:lnTo>
                  <a:pt x="239896" y="85233"/>
                </a:lnTo>
                <a:lnTo>
                  <a:pt x="231814" y="89252"/>
                </a:lnTo>
                <a:close/>
              </a:path>
              <a:path w="285750" h="230505">
                <a:moveTo>
                  <a:pt x="113968" y="130328"/>
                </a:moveTo>
                <a:lnTo>
                  <a:pt x="89743" y="130328"/>
                </a:lnTo>
                <a:lnTo>
                  <a:pt x="57417" y="74875"/>
                </a:lnTo>
                <a:lnTo>
                  <a:pt x="82240" y="74875"/>
                </a:lnTo>
                <a:lnTo>
                  <a:pt x="113228" y="128007"/>
                </a:lnTo>
                <a:lnTo>
                  <a:pt x="113968" y="130328"/>
                </a:lnTo>
                <a:close/>
              </a:path>
              <a:path w="285750" h="230505">
                <a:moveTo>
                  <a:pt x="228332" y="230341"/>
                </a:moveTo>
                <a:lnTo>
                  <a:pt x="191480" y="220245"/>
                </a:lnTo>
                <a:lnTo>
                  <a:pt x="170914" y="190202"/>
                </a:lnTo>
                <a:lnTo>
                  <a:pt x="172521" y="185157"/>
                </a:lnTo>
                <a:lnTo>
                  <a:pt x="219804" y="104075"/>
                </a:lnTo>
                <a:lnTo>
                  <a:pt x="223911" y="101753"/>
                </a:lnTo>
                <a:lnTo>
                  <a:pt x="232752" y="101753"/>
                </a:lnTo>
                <a:lnTo>
                  <a:pt x="236782" y="104075"/>
                </a:lnTo>
                <a:lnTo>
                  <a:pt x="239092" y="107915"/>
                </a:lnTo>
                <a:lnTo>
                  <a:pt x="253154" y="132025"/>
                </a:lnTo>
                <a:lnTo>
                  <a:pt x="228332" y="132025"/>
                </a:lnTo>
                <a:lnTo>
                  <a:pt x="196006" y="187478"/>
                </a:lnTo>
                <a:lnTo>
                  <a:pt x="284882" y="187478"/>
                </a:lnTo>
                <a:lnTo>
                  <a:pt x="285750" y="190202"/>
                </a:lnTo>
                <a:lnTo>
                  <a:pt x="284589" y="195113"/>
                </a:lnTo>
                <a:lnTo>
                  <a:pt x="277713" y="209075"/>
                </a:lnTo>
                <a:lnTo>
                  <a:pt x="265183" y="220245"/>
                </a:lnTo>
                <a:lnTo>
                  <a:pt x="248292" y="227656"/>
                </a:lnTo>
                <a:lnTo>
                  <a:pt x="228332" y="230341"/>
                </a:lnTo>
                <a:close/>
              </a:path>
              <a:path w="285750" h="230505">
                <a:moveTo>
                  <a:pt x="284882" y="187478"/>
                </a:moveTo>
                <a:lnTo>
                  <a:pt x="260702" y="187478"/>
                </a:lnTo>
                <a:lnTo>
                  <a:pt x="228332" y="132025"/>
                </a:lnTo>
                <a:lnTo>
                  <a:pt x="253154" y="132025"/>
                </a:lnTo>
                <a:lnTo>
                  <a:pt x="284142" y="185157"/>
                </a:lnTo>
                <a:lnTo>
                  <a:pt x="284882" y="18747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2228850"/>
            <a:ext cx="190500" cy="19049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943689" y="2727721"/>
            <a:ext cx="281940" cy="223520"/>
          </a:xfrm>
          <a:custGeom>
            <a:avLst/>
            <a:gdLst/>
            <a:ahLst/>
            <a:cxnLst/>
            <a:rect l="l" t="t" r="r" b="b"/>
            <a:pathLst>
              <a:path w="281940" h="223519">
                <a:moveTo>
                  <a:pt x="107022" y="30480"/>
                </a:moveTo>
                <a:lnTo>
                  <a:pt x="34468" y="30480"/>
                </a:lnTo>
                <a:lnTo>
                  <a:pt x="39245" y="26670"/>
                </a:lnTo>
                <a:lnTo>
                  <a:pt x="44693" y="22860"/>
                </a:lnTo>
                <a:lnTo>
                  <a:pt x="50631" y="20320"/>
                </a:lnTo>
                <a:lnTo>
                  <a:pt x="54203" y="3810"/>
                </a:lnTo>
                <a:lnTo>
                  <a:pt x="57417" y="0"/>
                </a:lnTo>
                <a:lnTo>
                  <a:pt x="84073" y="0"/>
                </a:lnTo>
                <a:lnTo>
                  <a:pt x="87287" y="3810"/>
                </a:lnTo>
                <a:lnTo>
                  <a:pt x="88136" y="7620"/>
                </a:lnTo>
                <a:lnTo>
                  <a:pt x="90859" y="20320"/>
                </a:lnTo>
                <a:lnTo>
                  <a:pt x="96753" y="22860"/>
                </a:lnTo>
                <a:lnTo>
                  <a:pt x="102244" y="26670"/>
                </a:lnTo>
                <a:lnTo>
                  <a:pt x="107022" y="30480"/>
                </a:lnTo>
                <a:close/>
              </a:path>
              <a:path w="281940" h="223519">
                <a:moveTo>
                  <a:pt x="17814" y="124460"/>
                </a:moveTo>
                <a:lnTo>
                  <a:pt x="13349" y="123190"/>
                </a:lnTo>
                <a:lnTo>
                  <a:pt x="10804" y="119380"/>
                </a:lnTo>
                <a:lnTo>
                  <a:pt x="9197" y="116840"/>
                </a:lnTo>
                <a:lnTo>
                  <a:pt x="7724" y="115570"/>
                </a:lnTo>
                <a:lnTo>
                  <a:pt x="5045" y="110490"/>
                </a:lnTo>
                <a:lnTo>
                  <a:pt x="3795" y="107950"/>
                </a:lnTo>
                <a:lnTo>
                  <a:pt x="2678" y="106680"/>
                </a:lnTo>
                <a:lnTo>
                  <a:pt x="1651" y="104140"/>
                </a:lnTo>
                <a:lnTo>
                  <a:pt x="0" y="100330"/>
                </a:lnTo>
                <a:lnTo>
                  <a:pt x="1250" y="95250"/>
                </a:lnTo>
                <a:lnTo>
                  <a:pt x="14332" y="83820"/>
                </a:lnTo>
                <a:lnTo>
                  <a:pt x="13841" y="81280"/>
                </a:lnTo>
                <a:lnTo>
                  <a:pt x="13573" y="77470"/>
                </a:lnTo>
                <a:lnTo>
                  <a:pt x="13573" y="71120"/>
                </a:lnTo>
                <a:lnTo>
                  <a:pt x="13841" y="68580"/>
                </a:lnTo>
                <a:lnTo>
                  <a:pt x="14332" y="64770"/>
                </a:lnTo>
                <a:lnTo>
                  <a:pt x="4364" y="55835"/>
                </a:lnTo>
                <a:lnTo>
                  <a:pt x="1250" y="53340"/>
                </a:lnTo>
                <a:lnTo>
                  <a:pt x="0" y="49530"/>
                </a:lnTo>
                <a:lnTo>
                  <a:pt x="2678" y="43180"/>
                </a:lnTo>
                <a:lnTo>
                  <a:pt x="3795" y="40640"/>
                </a:lnTo>
                <a:lnTo>
                  <a:pt x="6384" y="35560"/>
                </a:lnTo>
                <a:lnTo>
                  <a:pt x="7768" y="33020"/>
                </a:lnTo>
                <a:lnTo>
                  <a:pt x="9242" y="31750"/>
                </a:lnTo>
                <a:lnTo>
                  <a:pt x="13349" y="25400"/>
                </a:lnTo>
                <a:lnTo>
                  <a:pt x="17814" y="24130"/>
                </a:lnTo>
                <a:lnTo>
                  <a:pt x="21833" y="26670"/>
                </a:lnTo>
                <a:lnTo>
                  <a:pt x="34468" y="30480"/>
                </a:lnTo>
                <a:lnTo>
                  <a:pt x="131382" y="30480"/>
                </a:lnTo>
                <a:lnTo>
                  <a:pt x="132204" y="31750"/>
                </a:lnTo>
                <a:lnTo>
                  <a:pt x="133677" y="33020"/>
                </a:lnTo>
                <a:lnTo>
                  <a:pt x="135016" y="35560"/>
                </a:lnTo>
                <a:lnTo>
                  <a:pt x="136400" y="38100"/>
                </a:lnTo>
                <a:lnTo>
                  <a:pt x="137651" y="40640"/>
                </a:lnTo>
                <a:lnTo>
                  <a:pt x="138767" y="43180"/>
                </a:lnTo>
                <a:lnTo>
                  <a:pt x="139794" y="44450"/>
                </a:lnTo>
                <a:lnTo>
                  <a:pt x="141446" y="49530"/>
                </a:lnTo>
                <a:lnTo>
                  <a:pt x="140196" y="53340"/>
                </a:lnTo>
                <a:lnTo>
                  <a:pt x="65147" y="53340"/>
                </a:lnTo>
                <a:lnTo>
                  <a:pt x="59987" y="55835"/>
                </a:lnTo>
                <a:lnTo>
                  <a:pt x="49291" y="71120"/>
                </a:lnTo>
                <a:lnTo>
                  <a:pt x="49291" y="77470"/>
                </a:lnTo>
                <a:lnTo>
                  <a:pt x="65147" y="95250"/>
                </a:lnTo>
                <a:lnTo>
                  <a:pt x="140106" y="95250"/>
                </a:lnTo>
                <a:lnTo>
                  <a:pt x="141356" y="100330"/>
                </a:lnTo>
                <a:lnTo>
                  <a:pt x="138678" y="105410"/>
                </a:lnTo>
                <a:lnTo>
                  <a:pt x="137561" y="107950"/>
                </a:lnTo>
                <a:lnTo>
                  <a:pt x="136311" y="110490"/>
                </a:lnTo>
                <a:lnTo>
                  <a:pt x="134927" y="113030"/>
                </a:lnTo>
                <a:lnTo>
                  <a:pt x="133588" y="115570"/>
                </a:lnTo>
                <a:lnTo>
                  <a:pt x="132114" y="116840"/>
                </a:lnTo>
                <a:lnTo>
                  <a:pt x="131293" y="118110"/>
                </a:lnTo>
                <a:lnTo>
                  <a:pt x="34423" y="118110"/>
                </a:lnTo>
                <a:lnTo>
                  <a:pt x="17814" y="124460"/>
                </a:lnTo>
                <a:close/>
              </a:path>
              <a:path w="281940" h="223519">
                <a:moveTo>
                  <a:pt x="131382" y="30480"/>
                </a:moveTo>
                <a:lnTo>
                  <a:pt x="107022" y="30480"/>
                </a:lnTo>
                <a:lnTo>
                  <a:pt x="123631" y="24130"/>
                </a:lnTo>
                <a:lnTo>
                  <a:pt x="128096" y="25400"/>
                </a:lnTo>
                <a:lnTo>
                  <a:pt x="131382" y="30480"/>
                </a:lnTo>
                <a:close/>
              </a:path>
              <a:path w="281940" h="223519">
                <a:moveTo>
                  <a:pt x="140106" y="95250"/>
                </a:moveTo>
                <a:lnTo>
                  <a:pt x="76298" y="95250"/>
                </a:lnTo>
                <a:lnTo>
                  <a:pt x="81550" y="92710"/>
                </a:lnTo>
                <a:lnTo>
                  <a:pt x="83867" y="91440"/>
                </a:lnTo>
                <a:lnTo>
                  <a:pt x="87886" y="87630"/>
                </a:lnTo>
                <a:lnTo>
                  <a:pt x="89435" y="85090"/>
                </a:lnTo>
                <a:lnTo>
                  <a:pt x="91610" y="80010"/>
                </a:lnTo>
                <a:lnTo>
                  <a:pt x="92154" y="77470"/>
                </a:lnTo>
                <a:lnTo>
                  <a:pt x="92154" y="71120"/>
                </a:lnTo>
                <a:lnTo>
                  <a:pt x="76298" y="53340"/>
                </a:lnTo>
                <a:lnTo>
                  <a:pt x="140196" y="53340"/>
                </a:lnTo>
                <a:lnTo>
                  <a:pt x="136188" y="56550"/>
                </a:lnTo>
                <a:lnTo>
                  <a:pt x="127024" y="64770"/>
                </a:lnTo>
                <a:lnTo>
                  <a:pt x="127515" y="68580"/>
                </a:lnTo>
                <a:lnTo>
                  <a:pt x="127783" y="71120"/>
                </a:lnTo>
                <a:lnTo>
                  <a:pt x="127783" y="77470"/>
                </a:lnTo>
                <a:lnTo>
                  <a:pt x="127515" y="80010"/>
                </a:lnTo>
                <a:lnTo>
                  <a:pt x="127024" y="83820"/>
                </a:lnTo>
                <a:lnTo>
                  <a:pt x="136936" y="92710"/>
                </a:lnTo>
                <a:lnTo>
                  <a:pt x="140106" y="95250"/>
                </a:lnTo>
                <a:close/>
              </a:path>
              <a:path w="281940" h="223519">
                <a:moveTo>
                  <a:pt x="181049" y="223520"/>
                </a:moveTo>
                <a:lnTo>
                  <a:pt x="174798" y="220980"/>
                </a:lnTo>
                <a:lnTo>
                  <a:pt x="172438" y="219687"/>
                </a:lnTo>
                <a:lnTo>
                  <a:pt x="170244" y="218440"/>
                </a:lnTo>
                <a:lnTo>
                  <a:pt x="167833" y="217170"/>
                </a:lnTo>
                <a:lnTo>
                  <a:pt x="165556" y="215900"/>
                </a:lnTo>
                <a:lnTo>
                  <a:pt x="163413" y="214630"/>
                </a:lnTo>
                <a:lnTo>
                  <a:pt x="157921" y="210820"/>
                </a:lnTo>
                <a:lnTo>
                  <a:pt x="156805" y="205740"/>
                </a:lnTo>
                <a:lnTo>
                  <a:pt x="162297" y="189230"/>
                </a:lnTo>
                <a:lnTo>
                  <a:pt x="158368" y="184150"/>
                </a:lnTo>
                <a:lnTo>
                  <a:pt x="155197" y="179070"/>
                </a:lnTo>
                <a:lnTo>
                  <a:pt x="152965" y="172720"/>
                </a:lnTo>
                <a:lnTo>
                  <a:pt x="135865" y="168910"/>
                </a:lnTo>
                <a:lnTo>
                  <a:pt x="132516" y="166370"/>
                </a:lnTo>
                <a:lnTo>
                  <a:pt x="131668" y="158750"/>
                </a:lnTo>
                <a:lnTo>
                  <a:pt x="131668" y="147320"/>
                </a:lnTo>
                <a:lnTo>
                  <a:pt x="132516" y="139700"/>
                </a:lnTo>
                <a:lnTo>
                  <a:pt x="135820" y="135890"/>
                </a:lnTo>
                <a:lnTo>
                  <a:pt x="152965" y="133350"/>
                </a:lnTo>
                <a:lnTo>
                  <a:pt x="155153" y="127000"/>
                </a:lnTo>
                <a:lnTo>
                  <a:pt x="158368" y="121920"/>
                </a:lnTo>
                <a:lnTo>
                  <a:pt x="162297" y="116840"/>
                </a:lnTo>
                <a:lnTo>
                  <a:pt x="156805" y="100330"/>
                </a:lnTo>
                <a:lnTo>
                  <a:pt x="181049" y="82550"/>
                </a:lnTo>
                <a:lnTo>
                  <a:pt x="185469" y="83820"/>
                </a:lnTo>
                <a:lnTo>
                  <a:pt x="197122" y="96520"/>
                </a:lnTo>
                <a:lnTo>
                  <a:pt x="255310" y="96520"/>
                </a:lnTo>
                <a:lnTo>
                  <a:pt x="256148" y="100330"/>
                </a:lnTo>
                <a:lnTo>
                  <a:pt x="250656" y="116840"/>
                </a:lnTo>
                <a:lnTo>
                  <a:pt x="254585" y="121920"/>
                </a:lnTo>
                <a:lnTo>
                  <a:pt x="257755" y="127000"/>
                </a:lnTo>
                <a:lnTo>
                  <a:pt x="259541" y="132080"/>
                </a:lnTo>
                <a:lnTo>
                  <a:pt x="200878" y="132080"/>
                </a:lnTo>
                <a:lnTo>
                  <a:pt x="195627" y="134620"/>
                </a:lnTo>
                <a:lnTo>
                  <a:pt x="185023" y="149860"/>
                </a:lnTo>
                <a:lnTo>
                  <a:pt x="185023" y="156210"/>
                </a:lnTo>
                <a:lnTo>
                  <a:pt x="200878" y="173990"/>
                </a:lnTo>
                <a:lnTo>
                  <a:pt x="259550" y="173990"/>
                </a:lnTo>
                <a:lnTo>
                  <a:pt x="257800" y="179070"/>
                </a:lnTo>
                <a:lnTo>
                  <a:pt x="254585" y="184150"/>
                </a:lnTo>
                <a:lnTo>
                  <a:pt x="250656" y="189230"/>
                </a:lnTo>
                <a:lnTo>
                  <a:pt x="256148" y="205740"/>
                </a:lnTo>
                <a:lnTo>
                  <a:pt x="255310" y="209550"/>
                </a:lnTo>
                <a:lnTo>
                  <a:pt x="197167" y="209550"/>
                </a:lnTo>
                <a:lnTo>
                  <a:pt x="188346" y="219687"/>
                </a:lnTo>
                <a:lnTo>
                  <a:pt x="185469" y="222250"/>
                </a:lnTo>
                <a:lnTo>
                  <a:pt x="181049" y="223520"/>
                </a:lnTo>
                <a:close/>
              </a:path>
              <a:path w="281940" h="223519">
                <a:moveTo>
                  <a:pt x="255310" y="96520"/>
                </a:moveTo>
                <a:lnTo>
                  <a:pt x="215785" y="96520"/>
                </a:lnTo>
                <a:lnTo>
                  <a:pt x="224626" y="86360"/>
                </a:lnTo>
                <a:lnTo>
                  <a:pt x="227483" y="83820"/>
                </a:lnTo>
                <a:lnTo>
                  <a:pt x="231904" y="82550"/>
                </a:lnTo>
                <a:lnTo>
                  <a:pt x="238199" y="85090"/>
                </a:lnTo>
                <a:lnTo>
                  <a:pt x="245119" y="88900"/>
                </a:lnTo>
                <a:lnTo>
                  <a:pt x="249540" y="91440"/>
                </a:lnTo>
                <a:lnTo>
                  <a:pt x="255031" y="95250"/>
                </a:lnTo>
                <a:lnTo>
                  <a:pt x="255310" y="96520"/>
                </a:lnTo>
                <a:close/>
              </a:path>
              <a:path w="281940" h="223519">
                <a:moveTo>
                  <a:pt x="212749" y="96520"/>
                </a:moveTo>
                <a:lnTo>
                  <a:pt x="200158" y="96520"/>
                </a:lnTo>
                <a:lnTo>
                  <a:pt x="203284" y="95250"/>
                </a:lnTo>
                <a:lnTo>
                  <a:pt x="209624" y="95250"/>
                </a:lnTo>
                <a:lnTo>
                  <a:pt x="212749" y="96520"/>
                </a:lnTo>
                <a:close/>
              </a:path>
              <a:path w="281940" h="223519">
                <a:moveTo>
                  <a:pt x="83983" y="148590"/>
                </a:moveTo>
                <a:lnTo>
                  <a:pt x="57373" y="148590"/>
                </a:lnTo>
                <a:lnTo>
                  <a:pt x="54158" y="144780"/>
                </a:lnTo>
                <a:lnTo>
                  <a:pt x="53310" y="140970"/>
                </a:lnTo>
                <a:lnTo>
                  <a:pt x="50586" y="128270"/>
                </a:lnTo>
                <a:lnTo>
                  <a:pt x="44693" y="125730"/>
                </a:lnTo>
                <a:lnTo>
                  <a:pt x="39201" y="121920"/>
                </a:lnTo>
                <a:lnTo>
                  <a:pt x="34423" y="118110"/>
                </a:lnTo>
                <a:lnTo>
                  <a:pt x="106933" y="118110"/>
                </a:lnTo>
                <a:lnTo>
                  <a:pt x="102155" y="121920"/>
                </a:lnTo>
                <a:lnTo>
                  <a:pt x="96708" y="125730"/>
                </a:lnTo>
                <a:lnTo>
                  <a:pt x="90770" y="128270"/>
                </a:lnTo>
                <a:lnTo>
                  <a:pt x="87198" y="144780"/>
                </a:lnTo>
                <a:lnTo>
                  <a:pt x="83983" y="148590"/>
                </a:lnTo>
                <a:close/>
              </a:path>
              <a:path w="281940" h="223519">
                <a:moveTo>
                  <a:pt x="123542" y="124460"/>
                </a:moveTo>
                <a:lnTo>
                  <a:pt x="106933" y="118110"/>
                </a:lnTo>
                <a:lnTo>
                  <a:pt x="131293" y="118110"/>
                </a:lnTo>
                <a:lnTo>
                  <a:pt x="128007" y="123190"/>
                </a:lnTo>
                <a:lnTo>
                  <a:pt x="123542" y="124460"/>
                </a:lnTo>
                <a:close/>
              </a:path>
              <a:path w="281940" h="223519">
                <a:moveTo>
                  <a:pt x="259550" y="173990"/>
                </a:moveTo>
                <a:lnTo>
                  <a:pt x="212030" y="173990"/>
                </a:lnTo>
                <a:lnTo>
                  <a:pt x="217281" y="171450"/>
                </a:lnTo>
                <a:lnTo>
                  <a:pt x="219598" y="170180"/>
                </a:lnTo>
                <a:lnTo>
                  <a:pt x="223618" y="166370"/>
                </a:lnTo>
                <a:lnTo>
                  <a:pt x="225166" y="163830"/>
                </a:lnTo>
                <a:lnTo>
                  <a:pt x="227341" y="158750"/>
                </a:lnTo>
                <a:lnTo>
                  <a:pt x="227885" y="156210"/>
                </a:lnTo>
                <a:lnTo>
                  <a:pt x="227885" y="149860"/>
                </a:lnTo>
                <a:lnTo>
                  <a:pt x="212030" y="132080"/>
                </a:lnTo>
                <a:lnTo>
                  <a:pt x="259541" y="132080"/>
                </a:lnTo>
                <a:lnTo>
                  <a:pt x="259987" y="133350"/>
                </a:lnTo>
                <a:lnTo>
                  <a:pt x="272980" y="135890"/>
                </a:lnTo>
                <a:lnTo>
                  <a:pt x="277088" y="135890"/>
                </a:lnTo>
                <a:lnTo>
                  <a:pt x="280436" y="139700"/>
                </a:lnTo>
                <a:lnTo>
                  <a:pt x="281285" y="147320"/>
                </a:lnTo>
                <a:lnTo>
                  <a:pt x="281374" y="148590"/>
                </a:lnTo>
                <a:lnTo>
                  <a:pt x="281463" y="156210"/>
                </a:lnTo>
                <a:lnTo>
                  <a:pt x="281285" y="158750"/>
                </a:lnTo>
                <a:lnTo>
                  <a:pt x="280436" y="166370"/>
                </a:lnTo>
                <a:lnTo>
                  <a:pt x="277132" y="168910"/>
                </a:lnTo>
                <a:lnTo>
                  <a:pt x="272980" y="170180"/>
                </a:lnTo>
                <a:lnTo>
                  <a:pt x="259987" y="172720"/>
                </a:lnTo>
                <a:lnTo>
                  <a:pt x="259550" y="173990"/>
                </a:lnTo>
                <a:close/>
              </a:path>
              <a:path w="281940" h="223519">
                <a:moveTo>
                  <a:pt x="73759" y="149860"/>
                </a:moveTo>
                <a:lnTo>
                  <a:pt x="67597" y="149860"/>
                </a:lnTo>
                <a:lnTo>
                  <a:pt x="64561" y="148590"/>
                </a:lnTo>
                <a:lnTo>
                  <a:pt x="76795" y="148590"/>
                </a:lnTo>
                <a:lnTo>
                  <a:pt x="73759" y="149860"/>
                </a:lnTo>
                <a:close/>
              </a:path>
              <a:path w="281940" h="223519">
                <a:moveTo>
                  <a:pt x="231859" y="223520"/>
                </a:moveTo>
                <a:lnTo>
                  <a:pt x="227439" y="222250"/>
                </a:lnTo>
                <a:lnTo>
                  <a:pt x="224834" y="219898"/>
                </a:lnTo>
                <a:lnTo>
                  <a:pt x="215830" y="209550"/>
                </a:lnTo>
                <a:lnTo>
                  <a:pt x="255310" y="209550"/>
                </a:lnTo>
                <a:lnTo>
                  <a:pt x="255031" y="210820"/>
                </a:lnTo>
                <a:lnTo>
                  <a:pt x="249540" y="214630"/>
                </a:lnTo>
                <a:lnTo>
                  <a:pt x="245119" y="217170"/>
                </a:lnTo>
                <a:lnTo>
                  <a:pt x="242708" y="218440"/>
                </a:lnTo>
                <a:lnTo>
                  <a:pt x="240515" y="219687"/>
                </a:lnTo>
                <a:lnTo>
                  <a:pt x="235788" y="222250"/>
                </a:lnTo>
                <a:lnTo>
                  <a:pt x="231859" y="22352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2762249"/>
            <a:ext cx="190500" cy="1904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975" y="3257550"/>
            <a:ext cx="228600" cy="2286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295649"/>
            <a:ext cx="190500" cy="19049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628649"/>
            <a:ext cx="485140" cy="457200"/>
          </a:xfrm>
          <a:custGeom>
            <a:avLst/>
            <a:gdLst/>
            <a:ahLst/>
            <a:cxnLst/>
            <a:rect l="l" t="t" r="r" b="b"/>
            <a:pathLst>
              <a:path w="485140" h="457200">
                <a:moveTo>
                  <a:pt x="450413" y="214312"/>
                </a:moveTo>
                <a:lnTo>
                  <a:pt x="242887" y="214312"/>
                </a:lnTo>
                <a:lnTo>
                  <a:pt x="242887" y="6786"/>
                </a:lnTo>
                <a:lnTo>
                  <a:pt x="249138" y="0"/>
                </a:lnTo>
                <a:lnTo>
                  <a:pt x="257175" y="0"/>
                </a:lnTo>
                <a:lnTo>
                  <a:pt x="303035" y="5283"/>
                </a:lnTo>
                <a:lnTo>
                  <a:pt x="345136" y="20332"/>
                </a:lnTo>
                <a:lnTo>
                  <a:pt x="382276" y="43946"/>
                </a:lnTo>
                <a:lnTo>
                  <a:pt x="413253" y="74923"/>
                </a:lnTo>
                <a:lnTo>
                  <a:pt x="436867" y="112063"/>
                </a:lnTo>
                <a:lnTo>
                  <a:pt x="451916" y="154164"/>
                </a:lnTo>
                <a:lnTo>
                  <a:pt x="457200" y="200025"/>
                </a:lnTo>
                <a:lnTo>
                  <a:pt x="457200" y="208061"/>
                </a:lnTo>
                <a:lnTo>
                  <a:pt x="450413" y="214312"/>
                </a:lnTo>
                <a:close/>
              </a:path>
              <a:path w="485140" h="457200">
                <a:moveTo>
                  <a:pt x="214312" y="457200"/>
                </a:moveTo>
                <a:lnTo>
                  <a:pt x="165186" y="451542"/>
                </a:lnTo>
                <a:lnTo>
                  <a:pt x="120082" y="435425"/>
                </a:lnTo>
                <a:lnTo>
                  <a:pt x="80289" y="410132"/>
                </a:lnTo>
                <a:lnTo>
                  <a:pt x="47095" y="376948"/>
                </a:lnTo>
                <a:lnTo>
                  <a:pt x="21790" y="337156"/>
                </a:lnTo>
                <a:lnTo>
                  <a:pt x="5662" y="292041"/>
                </a:lnTo>
                <a:lnTo>
                  <a:pt x="0" y="242887"/>
                </a:lnTo>
                <a:lnTo>
                  <a:pt x="4761" y="197773"/>
                </a:lnTo>
                <a:lnTo>
                  <a:pt x="18385" y="155937"/>
                </a:lnTo>
                <a:lnTo>
                  <a:pt x="39883" y="118369"/>
                </a:lnTo>
                <a:lnTo>
                  <a:pt x="68267" y="86063"/>
                </a:lnTo>
                <a:lnTo>
                  <a:pt x="102548" y="60009"/>
                </a:lnTo>
                <a:lnTo>
                  <a:pt x="141736" y="41201"/>
                </a:lnTo>
                <a:lnTo>
                  <a:pt x="184844" y="30628"/>
                </a:lnTo>
                <a:lnTo>
                  <a:pt x="193059" y="29467"/>
                </a:lnTo>
                <a:lnTo>
                  <a:pt x="200025" y="36075"/>
                </a:lnTo>
                <a:lnTo>
                  <a:pt x="200025" y="257175"/>
                </a:lnTo>
                <a:lnTo>
                  <a:pt x="345757" y="402907"/>
                </a:lnTo>
                <a:lnTo>
                  <a:pt x="345429" y="410132"/>
                </a:lnTo>
                <a:lnTo>
                  <a:pt x="345311" y="412730"/>
                </a:lnTo>
                <a:lnTo>
                  <a:pt x="338435" y="417552"/>
                </a:lnTo>
                <a:lnTo>
                  <a:pt x="310778" y="434295"/>
                </a:lnTo>
                <a:lnTo>
                  <a:pt x="280593" y="446752"/>
                </a:lnTo>
                <a:lnTo>
                  <a:pt x="248298" y="454521"/>
                </a:lnTo>
                <a:lnTo>
                  <a:pt x="214312" y="457200"/>
                </a:lnTo>
                <a:close/>
              </a:path>
              <a:path w="485140" h="457200">
                <a:moveTo>
                  <a:pt x="412462" y="404425"/>
                </a:moveTo>
                <a:lnTo>
                  <a:pt x="404068" y="404068"/>
                </a:lnTo>
                <a:lnTo>
                  <a:pt x="398889" y="398799"/>
                </a:lnTo>
                <a:lnTo>
                  <a:pt x="257175" y="257175"/>
                </a:lnTo>
                <a:lnTo>
                  <a:pt x="478363" y="257175"/>
                </a:lnTo>
                <a:lnTo>
                  <a:pt x="484882" y="264140"/>
                </a:lnTo>
                <a:lnTo>
                  <a:pt x="475533" y="308660"/>
                </a:lnTo>
                <a:lnTo>
                  <a:pt x="441969" y="372764"/>
                </a:lnTo>
                <a:lnTo>
                  <a:pt x="417820" y="399424"/>
                </a:lnTo>
                <a:lnTo>
                  <a:pt x="412462" y="404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5099" y="572228"/>
            <a:ext cx="426148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290" dirty="0"/>
              <a:t>Outcomes</a:t>
            </a:r>
            <a:r>
              <a:rPr sz="3100" spc="-105" dirty="0"/>
              <a:t> </a:t>
            </a:r>
            <a:r>
              <a:rPr sz="3100" spc="-270" dirty="0"/>
              <a:t>and</a:t>
            </a:r>
            <a:r>
              <a:rPr sz="3100" spc="-105" dirty="0"/>
              <a:t> </a:t>
            </a:r>
            <a:r>
              <a:rPr sz="3100" spc="-200" dirty="0"/>
              <a:t>Benefits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1590674" y="4200525"/>
            <a:ext cx="9086850" cy="1485900"/>
            <a:chOff x="1590674" y="4200525"/>
            <a:chExt cx="9086850" cy="1485900"/>
          </a:xfrm>
        </p:grpSpPr>
        <p:sp>
          <p:nvSpPr>
            <p:cNvPr id="5" name="object 5"/>
            <p:cNvSpPr/>
            <p:nvPr/>
          </p:nvSpPr>
          <p:spPr>
            <a:xfrm>
              <a:off x="1609724" y="4200525"/>
              <a:ext cx="9067800" cy="1485900"/>
            </a:xfrm>
            <a:custGeom>
              <a:avLst/>
              <a:gdLst/>
              <a:ahLst/>
              <a:cxnLst/>
              <a:rect l="l" t="t" r="r" b="b"/>
              <a:pathLst>
                <a:path w="9067800" h="1485900">
                  <a:moveTo>
                    <a:pt x="8996602" y="1485899"/>
                  </a:moveTo>
                  <a:lnTo>
                    <a:pt x="53397" y="1485899"/>
                  </a:lnTo>
                  <a:lnTo>
                    <a:pt x="49681" y="1485411"/>
                  </a:lnTo>
                  <a:lnTo>
                    <a:pt x="14085" y="1460042"/>
                  </a:lnTo>
                  <a:lnTo>
                    <a:pt x="366" y="1419657"/>
                  </a:lnTo>
                  <a:lnTo>
                    <a:pt x="0" y="1414702"/>
                  </a:lnTo>
                  <a:lnTo>
                    <a:pt x="0" y="1409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996602" y="0"/>
                  </a:lnTo>
                  <a:lnTo>
                    <a:pt x="9038093" y="15621"/>
                  </a:lnTo>
                  <a:lnTo>
                    <a:pt x="9063912" y="51661"/>
                  </a:lnTo>
                  <a:lnTo>
                    <a:pt x="9067798" y="71196"/>
                  </a:lnTo>
                  <a:lnTo>
                    <a:pt x="9067798" y="1414702"/>
                  </a:lnTo>
                  <a:lnTo>
                    <a:pt x="9052175" y="1456193"/>
                  </a:lnTo>
                  <a:lnTo>
                    <a:pt x="9016136" y="1482012"/>
                  </a:lnTo>
                  <a:lnTo>
                    <a:pt x="9001558" y="1485411"/>
                  </a:lnTo>
                  <a:lnTo>
                    <a:pt x="8996602" y="1485899"/>
                  </a:lnTo>
                  <a:close/>
                </a:path>
              </a:pathLst>
            </a:custGeom>
            <a:solidFill>
              <a:srgbClr val="4BAF4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0674" y="4200802"/>
              <a:ext cx="70485" cy="1485900"/>
            </a:xfrm>
            <a:custGeom>
              <a:avLst/>
              <a:gdLst/>
              <a:ahLst/>
              <a:cxnLst/>
              <a:rect l="l" t="t" r="r" b="b"/>
              <a:pathLst>
                <a:path w="70485" h="1485900">
                  <a:moveTo>
                    <a:pt x="70449" y="1485344"/>
                  </a:moveTo>
                  <a:lnTo>
                    <a:pt x="33857" y="1472791"/>
                  </a:lnTo>
                  <a:lnTo>
                    <a:pt x="5800" y="1438581"/>
                  </a:lnTo>
                  <a:lnTo>
                    <a:pt x="0" y="1409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409422"/>
                  </a:lnTo>
                  <a:lnTo>
                    <a:pt x="44515" y="1451763"/>
                  </a:lnTo>
                  <a:lnTo>
                    <a:pt x="66287" y="1483688"/>
                  </a:lnTo>
                  <a:lnTo>
                    <a:pt x="70449" y="1485344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85543" y="4399995"/>
            <a:ext cx="23355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0" dirty="0">
                <a:latin typeface="Open Sans Semibold"/>
                <a:cs typeface="Open Sans Semibold"/>
              </a:rPr>
              <a:t>Key</a:t>
            </a:r>
            <a:r>
              <a:rPr sz="1700" b="1" spc="-20" dirty="0">
                <a:latin typeface="Open Sans Semibold"/>
                <a:cs typeface="Open Sans Semibold"/>
              </a:rPr>
              <a:t> </a:t>
            </a:r>
            <a:r>
              <a:rPr sz="1700" b="1" spc="-125" dirty="0">
                <a:latin typeface="Open Sans Semibold"/>
                <a:cs typeface="Open Sans Semibold"/>
              </a:rPr>
              <a:t>Performance</a:t>
            </a:r>
            <a:r>
              <a:rPr sz="1700" b="1" spc="-20" dirty="0">
                <a:latin typeface="Open Sans Semibold"/>
                <a:cs typeface="Open Sans Semibold"/>
              </a:rPr>
              <a:t> </a:t>
            </a:r>
            <a:r>
              <a:rPr sz="1700" b="1" spc="-85" dirty="0">
                <a:latin typeface="Open Sans Semibold"/>
                <a:cs typeface="Open Sans Semibold"/>
              </a:rPr>
              <a:t>Metrics</a:t>
            </a:r>
            <a:endParaRPr sz="1700">
              <a:latin typeface="Open Sans Semibold"/>
              <a:cs typeface="Open Sans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0198" y="4802357"/>
            <a:ext cx="599440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70" dirty="0">
                <a:solidFill>
                  <a:srgbClr val="049569"/>
                </a:solidFill>
                <a:latin typeface="Century Gothic"/>
                <a:cs typeface="Century Gothic"/>
              </a:rPr>
              <a:t>85%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12491" y="5244072"/>
            <a:ext cx="10547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90" dirty="0">
                <a:solidFill>
                  <a:srgbClr val="4A5462"/>
                </a:solidFill>
                <a:latin typeface="Noto Kufi Arabic"/>
                <a:cs typeface="Noto Kufi Arabic"/>
              </a:rPr>
              <a:t>Overall</a:t>
            </a:r>
            <a:r>
              <a:rPr sz="1200" spc="-95" dirty="0">
                <a:solidFill>
                  <a:srgbClr val="4A5462"/>
                </a:solidFill>
                <a:latin typeface="Noto Kufi Arabic"/>
                <a:cs typeface="Noto Kufi Arabic"/>
              </a:rPr>
              <a:t> </a:t>
            </a:r>
            <a:r>
              <a:rPr sz="1200" spc="-80" dirty="0">
                <a:solidFill>
                  <a:srgbClr val="4A5462"/>
                </a:solidFill>
                <a:latin typeface="Noto Kufi Arabic"/>
                <a:cs typeface="Noto Kufi Arabic"/>
              </a:rPr>
              <a:t>Accuracy</a:t>
            </a:r>
            <a:endParaRPr sz="1200">
              <a:latin typeface="Noto Kufi Arabic"/>
              <a:cs typeface="Noto Kufi Arab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6039" y="4802036"/>
            <a:ext cx="594360" cy="397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70" dirty="0">
                <a:solidFill>
                  <a:srgbClr val="2562EB"/>
                </a:solidFill>
                <a:latin typeface="Open Sans Semibold"/>
                <a:cs typeface="Open Sans Semibold"/>
              </a:rPr>
              <a:t>0.88</a:t>
            </a:r>
            <a:endParaRPr sz="2400">
              <a:latin typeface="Open Sans Semibold"/>
              <a:cs typeface="Open Sans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0479" y="5244072"/>
            <a:ext cx="985519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0" dirty="0">
                <a:solidFill>
                  <a:srgbClr val="4A5462"/>
                </a:solidFill>
                <a:latin typeface="Noto Kufi Arabic"/>
                <a:cs typeface="Noto Kufi Arabic"/>
              </a:rPr>
              <a:t>ROC-</a:t>
            </a:r>
            <a:r>
              <a:rPr sz="1200" spc="-114" dirty="0">
                <a:solidFill>
                  <a:srgbClr val="4A5462"/>
                </a:solidFill>
                <a:latin typeface="Noto Kufi Arabic"/>
                <a:cs typeface="Noto Kufi Arabic"/>
              </a:rPr>
              <a:t>AUC</a:t>
            </a:r>
            <a:r>
              <a:rPr sz="1200" spc="-95" dirty="0">
                <a:solidFill>
                  <a:srgbClr val="4A5462"/>
                </a:solidFill>
                <a:latin typeface="Noto Kufi Arabic"/>
                <a:cs typeface="Noto Kufi Arabic"/>
              </a:rPr>
              <a:t> </a:t>
            </a:r>
            <a:r>
              <a:rPr sz="1200" spc="-75" dirty="0">
                <a:solidFill>
                  <a:srgbClr val="4A5462"/>
                </a:solidFill>
                <a:latin typeface="Noto Kufi Arabic"/>
                <a:cs typeface="Noto Kufi Arabic"/>
              </a:rPr>
              <a:t>Score</a:t>
            </a:r>
            <a:endParaRPr sz="1200">
              <a:latin typeface="Noto Kufi Arabic"/>
              <a:cs typeface="Noto Kufi Arab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6819" y="4802357"/>
            <a:ext cx="599440" cy="396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-70" dirty="0">
                <a:solidFill>
                  <a:srgbClr val="7C3AEC"/>
                </a:solidFill>
                <a:latin typeface="Century Gothic"/>
                <a:cs typeface="Century Gothic"/>
              </a:rPr>
              <a:t>22%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26139" y="5244072"/>
            <a:ext cx="148082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0" dirty="0">
                <a:solidFill>
                  <a:srgbClr val="4A5462"/>
                </a:solidFill>
                <a:latin typeface="Noto Kufi Arabic"/>
                <a:cs typeface="Noto Kufi Arabic"/>
              </a:rPr>
              <a:t>Readmission</a:t>
            </a:r>
            <a:r>
              <a:rPr sz="1200" spc="-35" dirty="0">
                <a:solidFill>
                  <a:srgbClr val="4A5462"/>
                </a:solidFill>
                <a:latin typeface="Noto Kufi Arabic"/>
                <a:cs typeface="Noto Kufi Arabic"/>
              </a:rPr>
              <a:t> </a:t>
            </a:r>
            <a:r>
              <a:rPr sz="1200" spc="-80" dirty="0">
                <a:solidFill>
                  <a:srgbClr val="4A5462"/>
                </a:solidFill>
                <a:latin typeface="Noto Kufi Arabic"/>
                <a:cs typeface="Noto Kufi Arabic"/>
              </a:rPr>
              <a:t>Reduction</a:t>
            </a:r>
            <a:endParaRPr sz="1200">
              <a:latin typeface="Noto Kufi Arabic"/>
              <a:cs typeface="Noto Kufi Arab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6296024"/>
            <a:ext cx="12192000" cy="561975"/>
            <a:chOff x="0" y="6296024"/>
            <a:chExt cx="12192000" cy="561975"/>
          </a:xfrm>
        </p:grpSpPr>
        <p:sp>
          <p:nvSpPr>
            <p:cNvPr id="15" name="object 15"/>
            <p:cNvSpPr/>
            <p:nvPr/>
          </p:nvSpPr>
          <p:spPr>
            <a:xfrm>
              <a:off x="0" y="6296024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62960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6762749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1671637"/>
            <a:ext cx="228600" cy="20002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54124" y="1606443"/>
            <a:ext cx="10118090" cy="1889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25"/>
              </a:spcBef>
            </a:pPr>
            <a:r>
              <a:rPr sz="1700" b="1" spc="-135" dirty="0">
                <a:solidFill>
                  <a:srgbClr val="333333"/>
                </a:solidFill>
                <a:latin typeface="Open Sans Semibold"/>
                <a:cs typeface="Open Sans Semibold"/>
              </a:rPr>
              <a:t>Model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Performance: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50" dirty="0">
                <a:solidFill>
                  <a:srgbClr val="333333"/>
                </a:solidFill>
                <a:latin typeface="Open Sans"/>
                <a:cs typeface="Open Sans"/>
              </a:rPr>
              <a:t>85%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accuracy,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0.88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0" dirty="0">
                <a:solidFill>
                  <a:srgbClr val="333333"/>
                </a:solidFill>
                <a:latin typeface="Open Sans"/>
                <a:cs typeface="Open Sans"/>
              </a:rPr>
              <a:t>ROC-</a:t>
            </a:r>
            <a:r>
              <a:rPr sz="1700" spc="-145" dirty="0">
                <a:solidFill>
                  <a:srgbClr val="333333"/>
                </a:solidFill>
                <a:latin typeface="Open Sans"/>
                <a:cs typeface="Open Sans"/>
              </a:rPr>
              <a:t>AUC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score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with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XGBoost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model.</a:t>
            </a:r>
            <a:endParaRPr sz="1700">
              <a:latin typeface="Open Sans"/>
              <a:cs typeface="Open Sans"/>
            </a:endParaRPr>
          </a:p>
          <a:p>
            <a:pPr marL="40640" marR="5080" indent="-28575">
              <a:lnSpc>
                <a:spcPct val="205900"/>
              </a:lnSpc>
            </a:pP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Readmission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Reduction: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Potential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reduce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readmissions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by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22%,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saving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approximately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$3,800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per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avoided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case. </a:t>
            </a:r>
            <a:r>
              <a:rPr sz="1700" b="1" spc="-95" dirty="0">
                <a:solidFill>
                  <a:srgbClr val="333333"/>
                </a:solidFill>
                <a:latin typeface="Open Sans Semibold"/>
                <a:cs typeface="Open Sans Semibold"/>
              </a:rPr>
              <a:t>Clinical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Decision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Support: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Enables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proactive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intervention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strategies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with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personalized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care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plans.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00">
              <a:latin typeface="Open Sans"/>
              <a:cs typeface="Open Sans"/>
            </a:endParaRPr>
          </a:p>
          <a:p>
            <a:pPr marL="126364">
              <a:lnSpc>
                <a:spcPct val="100000"/>
              </a:lnSpc>
            </a:pPr>
            <a:r>
              <a:rPr sz="1700" b="1" spc="-90" dirty="0">
                <a:solidFill>
                  <a:srgbClr val="333333"/>
                </a:solidFill>
                <a:latin typeface="Open Sans Semibold"/>
                <a:cs typeface="Open Sans Semibold"/>
              </a:rPr>
              <a:t>Scalability: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Designed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for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seamless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integration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with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existing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Electronic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Health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Record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systems.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1695449"/>
            <a:ext cx="190500" cy="1904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1546" y="2217896"/>
            <a:ext cx="174262" cy="17426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228850"/>
            <a:ext cx="190500" cy="19049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975" y="2724149"/>
            <a:ext cx="200025" cy="2286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762249"/>
            <a:ext cx="190500" cy="19049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942975" y="3257550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178593" y="85725"/>
                </a:moveTo>
                <a:lnTo>
                  <a:pt x="107156" y="85725"/>
                </a:lnTo>
                <a:lnTo>
                  <a:pt x="98816" y="84040"/>
                </a:lnTo>
                <a:lnTo>
                  <a:pt x="92003" y="79446"/>
                </a:lnTo>
                <a:lnTo>
                  <a:pt x="87409" y="72633"/>
                </a:lnTo>
                <a:lnTo>
                  <a:pt x="85725" y="64293"/>
                </a:lnTo>
                <a:lnTo>
                  <a:pt x="85725" y="21431"/>
                </a:lnTo>
                <a:lnTo>
                  <a:pt x="87409" y="13091"/>
                </a:lnTo>
                <a:lnTo>
                  <a:pt x="92003" y="6278"/>
                </a:lnTo>
                <a:lnTo>
                  <a:pt x="98816" y="1684"/>
                </a:lnTo>
                <a:lnTo>
                  <a:pt x="107156" y="0"/>
                </a:lnTo>
                <a:lnTo>
                  <a:pt x="178593" y="0"/>
                </a:lnTo>
                <a:lnTo>
                  <a:pt x="186933" y="1684"/>
                </a:lnTo>
                <a:lnTo>
                  <a:pt x="193746" y="6278"/>
                </a:lnTo>
                <a:lnTo>
                  <a:pt x="198340" y="13091"/>
                </a:lnTo>
                <a:lnTo>
                  <a:pt x="200025" y="21431"/>
                </a:lnTo>
                <a:lnTo>
                  <a:pt x="200025" y="28575"/>
                </a:lnTo>
                <a:lnTo>
                  <a:pt x="114300" y="28575"/>
                </a:lnTo>
                <a:lnTo>
                  <a:pt x="114300" y="57150"/>
                </a:lnTo>
                <a:lnTo>
                  <a:pt x="200025" y="57150"/>
                </a:lnTo>
                <a:lnTo>
                  <a:pt x="200025" y="64293"/>
                </a:lnTo>
                <a:lnTo>
                  <a:pt x="198340" y="72633"/>
                </a:lnTo>
                <a:lnTo>
                  <a:pt x="193746" y="79446"/>
                </a:lnTo>
                <a:lnTo>
                  <a:pt x="186933" y="84040"/>
                </a:lnTo>
                <a:lnTo>
                  <a:pt x="178593" y="85725"/>
                </a:lnTo>
                <a:close/>
              </a:path>
              <a:path w="285750" h="228600">
                <a:moveTo>
                  <a:pt x="200025" y="57150"/>
                </a:moveTo>
                <a:lnTo>
                  <a:pt x="171450" y="57150"/>
                </a:lnTo>
                <a:lnTo>
                  <a:pt x="171450" y="28575"/>
                </a:lnTo>
                <a:lnTo>
                  <a:pt x="200025" y="28575"/>
                </a:lnTo>
                <a:lnTo>
                  <a:pt x="200025" y="57150"/>
                </a:lnTo>
                <a:close/>
              </a:path>
              <a:path w="285750" h="228600">
                <a:moveTo>
                  <a:pt x="157162" y="100012"/>
                </a:moveTo>
                <a:lnTo>
                  <a:pt x="128587" y="100012"/>
                </a:lnTo>
                <a:lnTo>
                  <a:pt x="128587" y="85725"/>
                </a:lnTo>
                <a:lnTo>
                  <a:pt x="157162" y="85725"/>
                </a:lnTo>
                <a:lnTo>
                  <a:pt x="157162" y="100012"/>
                </a:lnTo>
                <a:close/>
              </a:path>
              <a:path w="285750" h="228600">
                <a:moveTo>
                  <a:pt x="279365" y="128587"/>
                </a:moveTo>
                <a:lnTo>
                  <a:pt x="6384" y="128587"/>
                </a:lnTo>
                <a:lnTo>
                  <a:pt x="0" y="122202"/>
                </a:lnTo>
                <a:lnTo>
                  <a:pt x="0" y="106397"/>
                </a:lnTo>
                <a:lnTo>
                  <a:pt x="6384" y="100012"/>
                </a:lnTo>
                <a:lnTo>
                  <a:pt x="279365" y="100012"/>
                </a:lnTo>
                <a:lnTo>
                  <a:pt x="285750" y="106397"/>
                </a:lnTo>
                <a:lnTo>
                  <a:pt x="285750" y="122202"/>
                </a:lnTo>
                <a:lnTo>
                  <a:pt x="279365" y="128587"/>
                </a:lnTo>
                <a:close/>
              </a:path>
              <a:path w="285750" h="228600">
                <a:moveTo>
                  <a:pt x="85725" y="142875"/>
                </a:moveTo>
                <a:lnTo>
                  <a:pt x="57150" y="142875"/>
                </a:lnTo>
                <a:lnTo>
                  <a:pt x="57150" y="128587"/>
                </a:lnTo>
                <a:lnTo>
                  <a:pt x="85725" y="128587"/>
                </a:lnTo>
                <a:lnTo>
                  <a:pt x="85725" y="142875"/>
                </a:lnTo>
                <a:close/>
              </a:path>
              <a:path w="285750" h="228600">
                <a:moveTo>
                  <a:pt x="228600" y="142875"/>
                </a:moveTo>
                <a:lnTo>
                  <a:pt x="200025" y="142875"/>
                </a:lnTo>
                <a:lnTo>
                  <a:pt x="200025" y="128587"/>
                </a:lnTo>
                <a:lnTo>
                  <a:pt x="228600" y="128587"/>
                </a:lnTo>
                <a:lnTo>
                  <a:pt x="228600" y="142875"/>
                </a:lnTo>
                <a:close/>
              </a:path>
              <a:path w="285750" h="228600">
                <a:moveTo>
                  <a:pt x="107156" y="228600"/>
                </a:moveTo>
                <a:lnTo>
                  <a:pt x="35718" y="228600"/>
                </a:lnTo>
                <a:lnTo>
                  <a:pt x="27378" y="226915"/>
                </a:lnTo>
                <a:lnTo>
                  <a:pt x="20566" y="222321"/>
                </a:lnTo>
                <a:lnTo>
                  <a:pt x="15972" y="215508"/>
                </a:lnTo>
                <a:lnTo>
                  <a:pt x="14287" y="207168"/>
                </a:lnTo>
                <a:lnTo>
                  <a:pt x="14287" y="164306"/>
                </a:lnTo>
                <a:lnTo>
                  <a:pt x="15972" y="155966"/>
                </a:lnTo>
                <a:lnTo>
                  <a:pt x="20566" y="149153"/>
                </a:lnTo>
                <a:lnTo>
                  <a:pt x="27378" y="144559"/>
                </a:lnTo>
                <a:lnTo>
                  <a:pt x="35718" y="142875"/>
                </a:lnTo>
                <a:lnTo>
                  <a:pt x="107156" y="142875"/>
                </a:lnTo>
                <a:lnTo>
                  <a:pt x="115496" y="144559"/>
                </a:lnTo>
                <a:lnTo>
                  <a:pt x="122308" y="149153"/>
                </a:lnTo>
                <a:lnTo>
                  <a:pt x="126902" y="155966"/>
                </a:lnTo>
                <a:lnTo>
                  <a:pt x="128587" y="164306"/>
                </a:lnTo>
                <a:lnTo>
                  <a:pt x="128587" y="171450"/>
                </a:lnTo>
                <a:lnTo>
                  <a:pt x="42862" y="171450"/>
                </a:lnTo>
                <a:lnTo>
                  <a:pt x="42862" y="200025"/>
                </a:lnTo>
                <a:lnTo>
                  <a:pt x="128587" y="200025"/>
                </a:lnTo>
                <a:lnTo>
                  <a:pt x="128587" y="207168"/>
                </a:lnTo>
                <a:lnTo>
                  <a:pt x="126902" y="215508"/>
                </a:lnTo>
                <a:lnTo>
                  <a:pt x="122308" y="222321"/>
                </a:lnTo>
                <a:lnTo>
                  <a:pt x="115496" y="226915"/>
                </a:lnTo>
                <a:lnTo>
                  <a:pt x="107156" y="228600"/>
                </a:lnTo>
                <a:close/>
              </a:path>
              <a:path w="285750" h="228600">
                <a:moveTo>
                  <a:pt x="250031" y="228600"/>
                </a:moveTo>
                <a:lnTo>
                  <a:pt x="178593" y="228600"/>
                </a:lnTo>
                <a:lnTo>
                  <a:pt x="170253" y="226915"/>
                </a:lnTo>
                <a:lnTo>
                  <a:pt x="163441" y="222321"/>
                </a:lnTo>
                <a:lnTo>
                  <a:pt x="158847" y="215508"/>
                </a:lnTo>
                <a:lnTo>
                  <a:pt x="157162" y="207168"/>
                </a:lnTo>
                <a:lnTo>
                  <a:pt x="157162" y="164306"/>
                </a:lnTo>
                <a:lnTo>
                  <a:pt x="158847" y="155966"/>
                </a:lnTo>
                <a:lnTo>
                  <a:pt x="163441" y="149153"/>
                </a:lnTo>
                <a:lnTo>
                  <a:pt x="170253" y="144559"/>
                </a:lnTo>
                <a:lnTo>
                  <a:pt x="178593" y="142875"/>
                </a:lnTo>
                <a:lnTo>
                  <a:pt x="250031" y="142875"/>
                </a:lnTo>
                <a:lnTo>
                  <a:pt x="258371" y="144559"/>
                </a:lnTo>
                <a:lnTo>
                  <a:pt x="265183" y="149153"/>
                </a:lnTo>
                <a:lnTo>
                  <a:pt x="269777" y="155966"/>
                </a:lnTo>
                <a:lnTo>
                  <a:pt x="271462" y="164306"/>
                </a:lnTo>
                <a:lnTo>
                  <a:pt x="271462" y="171450"/>
                </a:lnTo>
                <a:lnTo>
                  <a:pt x="185737" y="171450"/>
                </a:lnTo>
                <a:lnTo>
                  <a:pt x="185737" y="200025"/>
                </a:lnTo>
                <a:lnTo>
                  <a:pt x="271462" y="200025"/>
                </a:lnTo>
                <a:lnTo>
                  <a:pt x="271462" y="207168"/>
                </a:lnTo>
                <a:lnTo>
                  <a:pt x="269777" y="215508"/>
                </a:lnTo>
                <a:lnTo>
                  <a:pt x="265183" y="222321"/>
                </a:lnTo>
                <a:lnTo>
                  <a:pt x="258371" y="226915"/>
                </a:lnTo>
                <a:lnTo>
                  <a:pt x="250031" y="228600"/>
                </a:lnTo>
                <a:close/>
              </a:path>
              <a:path w="285750" h="228600">
                <a:moveTo>
                  <a:pt x="128587" y="200025"/>
                </a:moveTo>
                <a:lnTo>
                  <a:pt x="100012" y="200025"/>
                </a:lnTo>
                <a:lnTo>
                  <a:pt x="100012" y="171450"/>
                </a:lnTo>
                <a:lnTo>
                  <a:pt x="128587" y="171450"/>
                </a:lnTo>
                <a:lnTo>
                  <a:pt x="128587" y="200025"/>
                </a:lnTo>
                <a:close/>
              </a:path>
              <a:path w="285750" h="228600">
                <a:moveTo>
                  <a:pt x="271462" y="200025"/>
                </a:moveTo>
                <a:lnTo>
                  <a:pt x="242887" y="200025"/>
                </a:lnTo>
                <a:lnTo>
                  <a:pt x="242887" y="171450"/>
                </a:lnTo>
                <a:lnTo>
                  <a:pt x="271462" y="171450"/>
                </a:lnTo>
                <a:lnTo>
                  <a:pt x="271462" y="20002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295649"/>
            <a:ext cx="190500" cy="190499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528" y="629105"/>
            <a:ext cx="457834" cy="457834"/>
          </a:xfrm>
          <a:custGeom>
            <a:avLst/>
            <a:gdLst/>
            <a:ahLst/>
            <a:cxnLst/>
            <a:rect l="l" t="t" r="r" b="b"/>
            <a:pathLst>
              <a:path w="457834" h="457834">
                <a:moveTo>
                  <a:pt x="161616" y="351523"/>
                </a:moveTo>
                <a:lnTo>
                  <a:pt x="113317" y="315655"/>
                </a:lnTo>
                <a:lnTo>
                  <a:pt x="105017" y="294621"/>
                </a:lnTo>
                <a:lnTo>
                  <a:pt x="106441" y="286901"/>
                </a:lnTo>
                <a:lnTo>
                  <a:pt x="108615" y="280503"/>
                </a:lnTo>
                <a:lnTo>
                  <a:pt x="111107" y="273283"/>
                </a:lnTo>
                <a:lnTo>
                  <a:pt x="113900" y="265328"/>
                </a:lnTo>
                <a:lnTo>
                  <a:pt x="116978" y="256719"/>
                </a:lnTo>
                <a:lnTo>
                  <a:pt x="14823" y="256719"/>
                </a:lnTo>
                <a:lnTo>
                  <a:pt x="7679" y="252611"/>
                </a:lnTo>
                <a:lnTo>
                  <a:pt x="0" y="239217"/>
                </a:lnTo>
                <a:lnTo>
                  <a:pt x="89" y="231001"/>
                </a:lnTo>
                <a:lnTo>
                  <a:pt x="50899" y="145366"/>
                </a:lnTo>
                <a:lnTo>
                  <a:pt x="89601" y="116019"/>
                </a:lnTo>
                <a:lnTo>
                  <a:pt x="106173" y="113844"/>
                </a:lnTo>
                <a:lnTo>
                  <a:pt x="179665" y="113844"/>
                </a:lnTo>
                <a:lnTo>
                  <a:pt x="181808" y="110272"/>
                </a:lnTo>
                <a:lnTo>
                  <a:pt x="225276" y="58099"/>
                </a:lnTo>
                <a:lnTo>
                  <a:pt x="268211" y="27362"/>
                </a:lnTo>
                <a:lnTo>
                  <a:pt x="312684" y="9076"/>
                </a:lnTo>
                <a:lnTo>
                  <a:pt x="356479" y="778"/>
                </a:lnTo>
                <a:lnTo>
                  <a:pt x="397383" y="0"/>
                </a:lnTo>
                <a:lnTo>
                  <a:pt x="433179" y="4277"/>
                </a:lnTo>
                <a:lnTo>
                  <a:pt x="457809" y="60463"/>
                </a:lnTo>
                <a:lnTo>
                  <a:pt x="457467" y="78125"/>
                </a:lnTo>
                <a:lnTo>
                  <a:pt x="339234" y="78125"/>
                </a:lnTo>
                <a:lnTo>
                  <a:pt x="334678" y="79031"/>
                </a:lnTo>
                <a:lnTo>
                  <a:pt x="308252" y="109107"/>
                </a:lnTo>
                <a:lnTo>
                  <a:pt x="308252" y="118581"/>
                </a:lnTo>
                <a:lnTo>
                  <a:pt x="334678" y="148656"/>
                </a:lnTo>
                <a:lnTo>
                  <a:pt x="339234" y="149563"/>
                </a:lnTo>
                <a:lnTo>
                  <a:pt x="446896" y="149563"/>
                </a:lnTo>
                <a:lnTo>
                  <a:pt x="430414" y="189624"/>
                </a:lnTo>
                <a:lnTo>
                  <a:pt x="399685" y="232545"/>
                </a:lnTo>
                <a:lnTo>
                  <a:pt x="354062" y="271721"/>
                </a:lnTo>
                <a:lnTo>
                  <a:pt x="343971" y="278150"/>
                </a:lnTo>
                <a:lnTo>
                  <a:pt x="343971" y="339586"/>
                </a:lnTo>
                <a:lnTo>
                  <a:pt x="201096" y="339586"/>
                </a:lnTo>
                <a:lnTo>
                  <a:pt x="183549" y="345536"/>
                </a:lnTo>
                <a:lnTo>
                  <a:pt x="169217" y="350213"/>
                </a:lnTo>
                <a:lnTo>
                  <a:pt x="161616" y="351523"/>
                </a:lnTo>
                <a:close/>
              </a:path>
              <a:path w="457834" h="457834">
                <a:moveTo>
                  <a:pt x="446896" y="149563"/>
                </a:moveTo>
                <a:lnTo>
                  <a:pt x="348708" y="149563"/>
                </a:lnTo>
                <a:lnTo>
                  <a:pt x="353264" y="148656"/>
                </a:lnTo>
                <a:lnTo>
                  <a:pt x="362016" y="145031"/>
                </a:lnTo>
                <a:lnTo>
                  <a:pt x="379690" y="118581"/>
                </a:lnTo>
                <a:lnTo>
                  <a:pt x="379690" y="109107"/>
                </a:lnTo>
                <a:lnTo>
                  <a:pt x="353264" y="79031"/>
                </a:lnTo>
                <a:lnTo>
                  <a:pt x="348708" y="78125"/>
                </a:lnTo>
                <a:lnTo>
                  <a:pt x="457467" y="78125"/>
                </a:lnTo>
                <a:lnTo>
                  <a:pt x="457200" y="91936"/>
                </a:lnTo>
                <a:lnTo>
                  <a:pt x="457125" y="95799"/>
                </a:lnTo>
                <a:lnTo>
                  <a:pt x="457018" y="101375"/>
                </a:lnTo>
                <a:lnTo>
                  <a:pt x="448731" y="145031"/>
                </a:lnTo>
                <a:lnTo>
                  <a:pt x="448622" y="145366"/>
                </a:lnTo>
                <a:lnTo>
                  <a:pt x="446896" y="149563"/>
                </a:lnTo>
                <a:close/>
              </a:path>
              <a:path w="457834" h="457834">
                <a:moveTo>
                  <a:pt x="226814" y="457726"/>
                </a:moveTo>
                <a:lnTo>
                  <a:pt x="218442" y="457726"/>
                </a:lnTo>
                <a:lnTo>
                  <a:pt x="205204" y="450136"/>
                </a:lnTo>
                <a:lnTo>
                  <a:pt x="201096" y="443082"/>
                </a:lnTo>
                <a:lnTo>
                  <a:pt x="201096" y="339586"/>
                </a:lnTo>
                <a:lnTo>
                  <a:pt x="343971" y="339586"/>
                </a:lnTo>
                <a:lnTo>
                  <a:pt x="343971" y="351523"/>
                </a:lnTo>
                <a:lnTo>
                  <a:pt x="325625" y="396609"/>
                </a:lnTo>
                <a:lnTo>
                  <a:pt x="226814" y="4577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25"/>
              </a:spcBef>
            </a:pPr>
            <a:r>
              <a:rPr sz="2950" spc="-175" dirty="0"/>
              <a:t>Future</a:t>
            </a:r>
            <a:r>
              <a:rPr sz="2950" spc="-25" dirty="0"/>
              <a:t> </a:t>
            </a:r>
            <a:r>
              <a:rPr sz="2950" spc="-165" dirty="0"/>
              <a:t>Enhancements</a:t>
            </a:r>
            <a:endParaRPr sz="2950"/>
          </a:p>
        </p:txBody>
      </p:sp>
      <p:grpSp>
        <p:nvGrpSpPr>
          <p:cNvPr id="4" name="object 4"/>
          <p:cNvGrpSpPr/>
          <p:nvPr/>
        </p:nvGrpSpPr>
        <p:grpSpPr>
          <a:xfrm>
            <a:off x="1590674" y="4695824"/>
            <a:ext cx="9086850" cy="990600"/>
            <a:chOff x="1590674" y="4695824"/>
            <a:chExt cx="9086850" cy="990600"/>
          </a:xfrm>
        </p:grpSpPr>
        <p:sp>
          <p:nvSpPr>
            <p:cNvPr id="5" name="object 5"/>
            <p:cNvSpPr/>
            <p:nvPr/>
          </p:nvSpPr>
          <p:spPr>
            <a:xfrm>
              <a:off x="1609724" y="4695824"/>
              <a:ext cx="9067800" cy="990600"/>
            </a:xfrm>
            <a:custGeom>
              <a:avLst/>
              <a:gdLst/>
              <a:ahLst/>
              <a:cxnLst/>
              <a:rect l="l" t="t" r="r" b="b"/>
              <a:pathLst>
                <a:path w="9067800" h="990600">
                  <a:moveTo>
                    <a:pt x="8996602" y="990599"/>
                  </a:moveTo>
                  <a:lnTo>
                    <a:pt x="53397" y="990599"/>
                  </a:lnTo>
                  <a:lnTo>
                    <a:pt x="49681" y="990111"/>
                  </a:lnTo>
                  <a:lnTo>
                    <a:pt x="14085" y="964742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8996602" y="0"/>
                  </a:lnTo>
                  <a:lnTo>
                    <a:pt x="9038093" y="15621"/>
                  </a:lnTo>
                  <a:lnTo>
                    <a:pt x="9063912" y="51661"/>
                  </a:lnTo>
                  <a:lnTo>
                    <a:pt x="9067798" y="71196"/>
                  </a:lnTo>
                  <a:lnTo>
                    <a:pt x="9067798" y="919403"/>
                  </a:lnTo>
                  <a:lnTo>
                    <a:pt x="9052175" y="960893"/>
                  </a:lnTo>
                  <a:lnTo>
                    <a:pt x="9016136" y="986712"/>
                  </a:lnTo>
                  <a:lnTo>
                    <a:pt x="9001558" y="990111"/>
                  </a:lnTo>
                  <a:lnTo>
                    <a:pt x="8996602" y="990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0674" y="4696102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5" h="990600">
                  <a:moveTo>
                    <a:pt x="70449" y="990044"/>
                  </a:moveTo>
                  <a:lnTo>
                    <a:pt x="33857" y="977491"/>
                  </a:lnTo>
                  <a:lnTo>
                    <a:pt x="5800" y="943281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3"/>
                  </a:lnTo>
                  <a:lnTo>
                    <a:pt x="66287" y="988388"/>
                  </a:lnTo>
                  <a:lnTo>
                    <a:pt x="70449" y="9900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4518" y="5076824"/>
              <a:ext cx="157153" cy="228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79723" y="1606443"/>
            <a:ext cx="10155555" cy="38373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45" dirty="0">
                <a:solidFill>
                  <a:srgbClr val="333333"/>
                </a:solidFill>
                <a:latin typeface="Open Sans Semibold"/>
                <a:cs typeface="Open Sans Semibold"/>
              </a:rPr>
              <a:t>Add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45" dirty="0">
                <a:solidFill>
                  <a:srgbClr val="333333"/>
                </a:solidFill>
                <a:latin typeface="Open Sans Semibold"/>
                <a:cs typeface="Open Sans Semibold"/>
              </a:rPr>
              <a:t>NLP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for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90" dirty="0">
                <a:solidFill>
                  <a:srgbClr val="333333"/>
                </a:solidFill>
                <a:latin typeface="Open Sans Semibold"/>
                <a:cs typeface="Open Sans Semibold"/>
              </a:rPr>
              <a:t>clinical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notes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extract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additional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insights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0" dirty="0">
                <a:solidFill>
                  <a:srgbClr val="333333"/>
                </a:solidFill>
                <a:latin typeface="Open Sans"/>
                <a:cs typeface="Open Sans"/>
              </a:rPr>
              <a:t>from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unstructured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physician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nursing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documentation.</a:t>
            </a:r>
            <a:endParaRPr sz="1700">
              <a:latin typeface="Open Sans"/>
              <a:cs typeface="Open Sans"/>
            </a:endParaRPr>
          </a:p>
          <a:p>
            <a:pPr marL="40640" marR="5080">
              <a:lnSpc>
                <a:spcPct val="117600"/>
              </a:lnSpc>
              <a:spcBef>
                <a:spcPts val="1800"/>
              </a:spcBef>
            </a:pPr>
            <a:r>
              <a:rPr sz="1700" b="1" spc="-130" dirty="0">
                <a:solidFill>
                  <a:srgbClr val="333333"/>
                </a:solidFill>
                <a:latin typeface="Open Sans Semibold"/>
                <a:cs typeface="Open Sans Semibold"/>
              </a:rPr>
              <a:t>Use</a:t>
            </a:r>
            <a:r>
              <a:rPr sz="1700" b="1" spc="-3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35" dirty="0">
                <a:solidFill>
                  <a:srgbClr val="333333"/>
                </a:solidFill>
                <a:latin typeface="Open Sans Semibold"/>
                <a:cs typeface="Open Sans Semibold"/>
              </a:rPr>
              <a:t>deep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learning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for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time-series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patient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monitoring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capture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complex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temporal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patterns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in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5" dirty="0">
                <a:solidFill>
                  <a:srgbClr val="333333"/>
                </a:solidFill>
                <a:latin typeface="Open Sans"/>
                <a:cs typeface="Open Sans"/>
              </a:rPr>
              <a:t>vital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signs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lab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results.</a:t>
            </a:r>
            <a:endParaRPr sz="1700">
              <a:latin typeface="Open Sans"/>
              <a:cs typeface="Open Sans"/>
            </a:endParaRPr>
          </a:p>
          <a:p>
            <a:pPr marL="97790" marR="292100">
              <a:lnSpc>
                <a:spcPct val="117600"/>
              </a:lnSpc>
              <a:spcBef>
                <a:spcPts val="1800"/>
              </a:spcBef>
            </a:pPr>
            <a:r>
              <a:rPr sz="1700" b="1" spc="-135" dirty="0">
                <a:solidFill>
                  <a:srgbClr val="333333"/>
                </a:solidFill>
                <a:latin typeface="Open Sans Semibold"/>
                <a:cs typeface="Open Sans Semibold"/>
              </a:rPr>
              <a:t>Expand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to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45" dirty="0">
                <a:solidFill>
                  <a:srgbClr val="333333"/>
                </a:solidFill>
                <a:latin typeface="Open Sans Semibold"/>
                <a:cs typeface="Open Sans Semibold"/>
              </a:rPr>
              <a:t>more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conditions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or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hospitals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increase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the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model's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generalizability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impact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across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60" dirty="0">
                <a:solidFill>
                  <a:srgbClr val="333333"/>
                </a:solidFill>
                <a:latin typeface="Open Sans"/>
                <a:cs typeface="Open Sans"/>
              </a:rPr>
              <a:t>healthcare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systems.</a:t>
            </a:r>
            <a:endParaRPr sz="1700">
              <a:latin typeface="Open Sans"/>
              <a:cs typeface="Open Sans"/>
            </a:endParaRPr>
          </a:p>
          <a:p>
            <a:pPr marL="12700" marR="643890">
              <a:lnSpc>
                <a:spcPct val="117600"/>
              </a:lnSpc>
              <a:spcBef>
                <a:spcPts val="1800"/>
              </a:spcBef>
            </a:pP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Real-</a:t>
            </a: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time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alert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5" dirty="0">
                <a:solidFill>
                  <a:srgbClr val="333333"/>
                </a:solidFill>
                <a:latin typeface="Open Sans Semibold"/>
                <a:cs typeface="Open Sans Semibold"/>
              </a:rPr>
              <a:t>systems</a:t>
            </a:r>
            <a:r>
              <a:rPr sz="1700" b="1" spc="-1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integrated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with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5" dirty="0">
                <a:solidFill>
                  <a:srgbClr val="333333"/>
                </a:solidFill>
                <a:latin typeface="Open Sans"/>
                <a:cs typeface="Open Sans"/>
              </a:rPr>
              <a:t>EHRs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notify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clinicians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immediately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5" dirty="0">
                <a:solidFill>
                  <a:srgbClr val="333333"/>
                </a:solidFill>
                <a:latin typeface="Open Sans"/>
                <a:cs typeface="Open Sans"/>
              </a:rPr>
              <a:t>when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patients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enter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high-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risk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categories.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905"/>
              </a:spcBef>
            </a:pPr>
            <a:endParaRPr sz="1500">
              <a:latin typeface="Open Sans"/>
              <a:cs typeface="Open Sans"/>
            </a:endParaRPr>
          </a:p>
          <a:p>
            <a:pPr marL="862330" marR="1685925">
              <a:lnSpc>
                <a:spcPct val="112900"/>
              </a:lnSpc>
            </a:pP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Integration</a:t>
            </a:r>
            <a:r>
              <a:rPr sz="155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with</a:t>
            </a:r>
            <a:r>
              <a:rPr sz="155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4" dirty="0">
                <a:solidFill>
                  <a:srgbClr val="374050"/>
                </a:solidFill>
                <a:latin typeface="Open Sans"/>
                <a:cs typeface="Open Sans"/>
              </a:rPr>
              <a:t>wearable</a:t>
            </a:r>
            <a:r>
              <a:rPr sz="155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5" dirty="0">
                <a:solidFill>
                  <a:srgbClr val="374050"/>
                </a:solidFill>
                <a:latin typeface="Open Sans"/>
                <a:cs typeface="Open Sans"/>
              </a:rPr>
              <a:t>devices</a:t>
            </a:r>
            <a:r>
              <a:rPr sz="1550" spc="-1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could</a:t>
            </a:r>
            <a:r>
              <a:rPr sz="155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enable</a:t>
            </a:r>
            <a:r>
              <a:rPr sz="155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continuous</a:t>
            </a:r>
            <a:r>
              <a:rPr sz="1550" spc="-1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5" dirty="0">
                <a:solidFill>
                  <a:srgbClr val="374050"/>
                </a:solidFill>
                <a:latin typeface="Open Sans"/>
                <a:cs typeface="Open Sans"/>
              </a:rPr>
              <a:t>post-discharge</a:t>
            </a:r>
            <a:r>
              <a:rPr sz="155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monitoring</a:t>
            </a:r>
            <a:r>
              <a:rPr sz="155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to</a:t>
            </a:r>
            <a:r>
              <a:rPr sz="155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85" dirty="0">
                <a:solidFill>
                  <a:srgbClr val="374050"/>
                </a:solidFill>
                <a:latin typeface="Open Sans"/>
                <a:cs typeface="Open Sans"/>
              </a:rPr>
              <a:t>detect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deterioration</a:t>
            </a:r>
            <a:r>
              <a:rPr sz="1550" spc="-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" dirty="0">
                <a:solidFill>
                  <a:srgbClr val="374050"/>
                </a:solidFill>
                <a:latin typeface="Open Sans"/>
                <a:cs typeface="Open Sans"/>
              </a:rPr>
              <a:t>earlier</a:t>
            </a:r>
            <a:endParaRPr sz="1550">
              <a:latin typeface="Open Sans"/>
              <a:cs typeface="Ope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6296024"/>
            <a:ext cx="12192000" cy="561975"/>
            <a:chOff x="0" y="6296024"/>
            <a:chExt cx="12192000" cy="561975"/>
          </a:xfrm>
        </p:grpSpPr>
        <p:sp>
          <p:nvSpPr>
            <p:cNvPr id="10" name="object 10"/>
            <p:cNvSpPr/>
            <p:nvPr/>
          </p:nvSpPr>
          <p:spPr>
            <a:xfrm>
              <a:off x="0" y="6296024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2960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762749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262" y="1657350"/>
            <a:ext cx="171450" cy="2286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1695449"/>
            <a:ext cx="190500" cy="1904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975" y="2190750"/>
            <a:ext cx="228600" cy="2286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2228850"/>
            <a:ext cx="190500" cy="19049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942975" y="3028949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121443" y="228600"/>
                </a:moveTo>
                <a:lnTo>
                  <a:pt x="85725" y="228600"/>
                </a:lnTo>
                <a:lnTo>
                  <a:pt x="85725" y="21431"/>
                </a:lnTo>
                <a:lnTo>
                  <a:pt x="87409" y="13091"/>
                </a:lnTo>
                <a:lnTo>
                  <a:pt x="92003" y="6278"/>
                </a:lnTo>
                <a:lnTo>
                  <a:pt x="98816" y="1684"/>
                </a:lnTo>
                <a:lnTo>
                  <a:pt x="107156" y="0"/>
                </a:lnTo>
                <a:lnTo>
                  <a:pt x="178593" y="0"/>
                </a:lnTo>
                <a:lnTo>
                  <a:pt x="186933" y="1684"/>
                </a:lnTo>
                <a:lnTo>
                  <a:pt x="193746" y="6278"/>
                </a:lnTo>
                <a:lnTo>
                  <a:pt x="198340" y="13091"/>
                </a:lnTo>
                <a:lnTo>
                  <a:pt x="200025" y="21431"/>
                </a:lnTo>
                <a:lnTo>
                  <a:pt x="200025" y="28575"/>
                </a:lnTo>
                <a:lnTo>
                  <a:pt x="135374" y="28575"/>
                </a:lnTo>
                <a:lnTo>
                  <a:pt x="132159" y="31789"/>
                </a:lnTo>
                <a:lnTo>
                  <a:pt x="132159" y="46434"/>
                </a:lnTo>
                <a:lnTo>
                  <a:pt x="117514" y="46434"/>
                </a:lnTo>
                <a:lnTo>
                  <a:pt x="114300" y="49649"/>
                </a:lnTo>
                <a:lnTo>
                  <a:pt x="114300" y="64650"/>
                </a:lnTo>
                <a:lnTo>
                  <a:pt x="117514" y="67865"/>
                </a:lnTo>
                <a:lnTo>
                  <a:pt x="132159" y="67865"/>
                </a:lnTo>
                <a:lnTo>
                  <a:pt x="132159" y="82510"/>
                </a:lnTo>
                <a:lnTo>
                  <a:pt x="135374" y="85725"/>
                </a:lnTo>
                <a:lnTo>
                  <a:pt x="200025" y="85725"/>
                </a:lnTo>
                <a:lnTo>
                  <a:pt x="200025" y="171450"/>
                </a:lnTo>
                <a:lnTo>
                  <a:pt x="142875" y="171450"/>
                </a:lnTo>
                <a:lnTo>
                  <a:pt x="134534" y="173134"/>
                </a:lnTo>
                <a:lnTo>
                  <a:pt x="127722" y="177728"/>
                </a:lnTo>
                <a:lnTo>
                  <a:pt x="123128" y="184541"/>
                </a:lnTo>
                <a:lnTo>
                  <a:pt x="121443" y="192881"/>
                </a:lnTo>
                <a:lnTo>
                  <a:pt x="121443" y="228600"/>
                </a:lnTo>
                <a:close/>
              </a:path>
              <a:path w="285750" h="228600">
                <a:moveTo>
                  <a:pt x="200025" y="85725"/>
                </a:moveTo>
                <a:lnTo>
                  <a:pt x="150375" y="85725"/>
                </a:lnTo>
                <a:lnTo>
                  <a:pt x="153590" y="82510"/>
                </a:lnTo>
                <a:lnTo>
                  <a:pt x="153590" y="67865"/>
                </a:lnTo>
                <a:lnTo>
                  <a:pt x="168235" y="67865"/>
                </a:lnTo>
                <a:lnTo>
                  <a:pt x="171450" y="64650"/>
                </a:lnTo>
                <a:lnTo>
                  <a:pt x="171450" y="49649"/>
                </a:lnTo>
                <a:lnTo>
                  <a:pt x="168235" y="46434"/>
                </a:lnTo>
                <a:lnTo>
                  <a:pt x="153590" y="46434"/>
                </a:lnTo>
                <a:lnTo>
                  <a:pt x="153590" y="31789"/>
                </a:lnTo>
                <a:lnTo>
                  <a:pt x="150375" y="28575"/>
                </a:lnTo>
                <a:lnTo>
                  <a:pt x="200025" y="28575"/>
                </a:lnTo>
                <a:lnTo>
                  <a:pt x="200025" y="85725"/>
                </a:lnTo>
                <a:close/>
              </a:path>
              <a:path w="285750" h="228600">
                <a:moveTo>
                  <a:pt x="200025" y="228600"/>
                </a:moveTo>
                <a:lnTo>
                  <a:pt x="164306" y="228600"/>
                </a:lnTo>
                <a:lnTo>
                  <a:pt x="164306" y="192881"/>
                </a:lnTo>
                <a:lnTo>
                  <a:pt x="162621" y="184541"/>
                </a:lnTo>
                <a:lnTo>
                  <a:pt x="158027" y="177728"/>
                </a:lnTo>
                <a:lnTo>
                  <a:pt x="151215" y="173134"/>
                </a:lnTo>
                <a:lnTo>
                  <a:pt x="142875" y="171450"/>
                </a:lnTo>
                <a:lnTo>
                  <a:pt x="200025" y="171450"/>
                </a:lnTo>
                <a:lnTo>
                  <a:pt x="200025" y="228600"/>
                </a:lnTo>
                <a:close/>
              </a:path>
              <a:path w="285750" h="228600">
                <a:moveTo>
                  <a:pt x="71437" y="228600"/>
                </a:moveTo>
                <a:lnTo>
                  <a:pt x="21431" y="228600"/>
                </a:lnTo>
                <a:lnTo>
                  <a:pt x="13091" y="226915"/>
                </a:lnTo>
                <a:lnTo>
                  <a:pt x="6278" y="222321"/>
                </a:lnTo>
                <a:lnTo>
                  <a:pt x="1684" y="215508"/>
                </a:lnTo>
                <a:lnTo>
                  <a:pt x="0" y="207168"/>
                </a:lnTo>
                <a:lnTo>
                  <a:pt x="0" y="142875"/>
                </a:lnTo>
                <a:lnTo>
                  <a:pt x="39647" y="142875"/>
                </a:lnTo>
                <a:lnTo>
                  <a:pt x="42862" y="139660"/>
                </a:lnTo>
                <a:lnTo>
                  <a:pt x="42862" y="131802"/>
                </a:lnTo>
                <a:lnTo>
                  <a:pt x="39647" y="128587"/>
                </a:lnTo>
                <a:lnTo>
                  <a:pt x="0" y="128587"/>
                </a:lnTo>
                <a:lnTo>
                  <a:pt x="0" y="100012"/>
                </a:lnTo>
                <a:lnTo>
                  <a:pt x="39647" y="100012"/>
                </a:lnTo>
                <a:lnTo>
                  <a:pt x="42862" y="96797"/>
                </a:lnTo>
                <a:lnTo>
                  <a:pt x="42862" y="88939"/>
                </a:lnTo>
                <a:lnTo>
                  <a:pt x="39647" y="85725"/>
                </a:lnTo>
                <a:lnTo>
                  <a:pt x="0" y="85725"/>
                </a:lnTo>
                <a:lnTo>
                  <a:pt x="0" y="64293"/>
                </a:lnTo>
                <a:lnTo>
                  <a:pt x="1684" y="55953"/>
                </a:lnTo>
                <a:lnTo>
                  <a:pt x="6278" y="49141"/>
                </a:lnTo>
                <a:lnTo>
                  <a:pt x="13091" y="44547"/>
                </a:lnTo>
                <a:lnTo>
                  <a:pt x="21431" y="42862"/>
                </a:lnTo>
                <a:lnTo>
                  <a:pt x="71437" y="42862"/>
                </a:lnTo>
                <a:lnTo>
                  <a:pt x="71437" y="228600"/>
                </a:lnTo>
                <a:close/>
              </a:path>
              <a:path w="285750" h="228600">
                <a:moveTo>
                  <a:pt x="264318" y="228600"/>
                </a:moveTo>
                <a:lnTo>
                  <a:pt x="214312" y="228600"/>
                </a:lnTo>
                <a:lnTo>
                  <a:pt x="214312" y="42862"/>
                </a:lnTo>
                <a:lnTo>
                  <a:pt x="264318" y="42862"/>
                </a:lnTo>
                <a:lnTo>
                  <a:pt x="272658" y="44547"/>
                </a:lnTo>
                <a:lnTo>
                  <a:pt x="279471" y="49141"/>
                </a:lnTo>
                <a:lnTo>
                  <a:pt x="284065" y="55953"/>
                </a:lnTo>
                <a:lnTo>
                  <a:pt x="285750" y="64293"/>
                </a:lnTo>
                <a:lnTo>
                  <a:pt x="285750" y="85725"/>
                </a:lnTo>
                <a:lnTo>
                  <a:pt x="246102" y="85725"/>
                </a:lnTo>
                <a:lnTo>
                  <a:pt x="242887" y="88939"/>
                </a:lnTo>
                <a:lnTo>
                  <a:pt x="242887" y="96797"/>
                </a:lnTo>
                <a:lnTo>
                  <a:pt x="246102" y="100012"/>
                </a:lnTo>
                <a:lnTo>
                  <a:pt x="285750" y="100012"/>
                </a:lnTo>
                <a:lnTo>
                  <a:pt x="285750" y="128587"/>
                </a:lnTo>
                <a:lnTo>
                  <a:pt x="246102" y="128587"/>
                </a:lnTo>
                <a:lnTo>
                  <a:pt x="242887" y="131802"/>
                </a:lnTo>
                <a:lnTo>
                  <a:pt x="242887" y="139660"/>
                </a:lnTo>
                <a:lnTo>
                  <a:pt x="246102" y="142875"/>
                </a:lnTo>
                <a:lnTo>
                  <a:pt x="285750" y="142875"/>
                </a:lnTo>
                <a:lnTo>
                  <a:pt x="285750" y="207168"/>
                </a:lnTo>
                <a:lnTo>
                  <a:pt x="284065" y="215508"/>
                </a:lnTo>
                <a:lnTo>
                  <a:pt x="279471" y="222321"/>
                </a:lnTo>
                <a:lnTo>
                  <a:pt x="272658" y="226915"/>
                </a:lnTo>
                <a:lnTo>
                  <a:pt x="264318" y="228600"/>
                </a:lnTo>
                <a:close/>
              </a:path>
            </a:pathLst>
          </a:custGeom>
          <a:solidFill>
            <a:srgbClr val="049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067049"/>
            <a:ext cx="190500" cy="1904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948" y="3867150"/>
            <a:ext cx="202123" cy="2286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905249"/>
            <a:ext cx="190500" cy="19049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798935" cy="92710"/>
          </a:xfrm>
          <a:custGeom>
            <a:avLst/>
            <a:gdLst/>
            <a:ahLst/>
            <a:cxnLst/>
            <a:rect l="l" t="t" r="r" b="b"/>
            <a:pathLst>
              <a:path w="11798935" h="92710">
                <a:moveTo>
                  <a:pt x="11798709" y="92177"/>
                </a:moveTo>
                <a:lnTo>
                  <a:pt x="0" y="92177"/>
                </a:lnTo>
                <a:lnTo>
                  <a:pt x="0" y="0"/>
                </a:lnTo>
                <a:lnTo>
                  <a:pt x="11798709" y="0"/>
                </a:lnTo>
                <a:lnTo>
                  <a:pt x="11798709" y="92177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2451" y="460887"/>
            <a:ext cx="737870" cy="737870"/>
            <a:chOff x="442451" y="460887"/>
            <a:chExt cx="737870" cy="737870"/>
          </a:xfrm>
        </p:grpSpPr>
        <p:sp>
          <p:nvSpPr>
            <p:cNvPr id="4" name="object 4"/>
            <p:cNvSpPr/>
            <p:nvPr/>
          </p:nvSpPr>
          <p:spPr>
            <a:xfrm>
              <a:off x="442451" y="460887"/>
              <a:ext cx="737870" cy="737870"/>
            </a:xfrm>
            <a:custGeom>
              <a:avLst/>
              <a:gdLst/>
              <a:ahLst/>
              <a:cxnLst/>
              <a:rect l="l" t="t" r="r" b="b"/>
              <a:pathLst>
                <a:path w="737869" h="737869">
                  <a:moveTo>
                    <a:pt x="368709" y="737419"/>
                  </a:moveTo>
                  <a:lnTo>
                    <a:pt x="323572" y="734646"/>
                  </a:lnTo>
                  <a:lnTo>
                    <a:pt x="279120" y="726369"/>
                  </a:lnTo>
                  <a:lnTo>
                    <a:pt x="236015" y="712714"/>
                  </a:lnTo>
                  <a:lnTo>
                    <a:pt x="194901" y="693882"/>
                  </a:lnTo>
                  <a:lnTo>
                    <a:pt x="156401" y="670159"/>
                  </a:lnTo>
                  <a:lnTo>
                    <a:pt x="121099" y="641905"/>
                  </a:lnTo>
                  <a:lnTo>
                    <a:pt x="89521" y="609543"/>
                  </a:lnTo>
                  <a:lnTo>
                    <a:pt x="62138" y="573553"/>
                  </a:lnTo>
                  <a:lnTo>
                    <a:pt x="39367" y="534483"/>
                  </a:lnTo>
                  <a:lnTo>
                    <a:pt x="21552" y="492924"/>
                  </a:lnTo>
                  <a:lnTo>
                    <a:pt x="8959" y="449497"/>
                  </a:lnTo>
                  <a:lnTo>
                    <a:pt x="1775" y="404849"/>
                  </a:lnTo>
                  <a:lnTo>
                    <a:pt x="0" y="368709"/>
                  </a:lnTo>
                  <a:lnTo>
                    <a:pt x="110" y="359658"/>
                  </a:lnTo>
                  <a:lnTo>
                    <a:pt x="3990" y="314608"/>
                  </a:lnTo>
                  <a:lnTo>
                    <a:pt x="13355" y="270372"/>
                  </a:lnTo>
                  <a:lnTo>
                    <a:pt x="28066" y="227610"/>
                  </a:lnTo>
                  <a:lnTo>
                    <a:pt x="47901" y="186970"/>
                  </a:lnTo>
                  <a:lnTo>
                    <a:pt x="72559" y="149069"/>
                  </a:lnTo>
                  <a:lnTo>
                    <a:pt x="101670" y="114471"/>
                  </a:lnTo>
                  <a:lnTo>
                    <a:pt x="134802" y="83693"/>
                  </a:lnTo>
                  <a:lnTo>
                    <a:pt x="171452" y="57202"/>
                  </a:lnTo>
                  <a:lnTo>
                    <a:pt x="211065" y="35399"/>
                  </a:lnTo>
                  <a:lnTo>
                    <a:pt x="253049" y="18610"/>
                  </a:lnTo>
                  <a:lnTo>
                    <a:pt x="296777" y="7084"/>
                  </a:lnTo>
                  <a:lnTo>
                    <a:pt x="341588" y="998"/>
                  </a:lnTo>
                  <a:lnTo>
                    <a:pt x="368709" y="0"/>
                  </a:lnTo>
                  <a:lnTo>
                    <a:pt x="377760" y="110"/>
                  </a:lnTo>
                  <a:lnTo>
                    <a:pt x="422810" y="3990"/>
                  </a:lnTo>
                  <a:lnTo>
                    <a:pt x="467046" y="13355"/>
                  </a:lnTo>
                  <a:lnTo>
                    <a:pt x="509808" y="28066"/>
                  </a:lnTo>
                  <a:lnTo>
                    <a:pt x="550448" y="47901"/>
                  </a:lnTo>
                  <a:lnTo>
                    <a:pt x="588349" y="72559"/>
                  </a:lnTo>
                  <a:lnTo>
                    <a:pt x="622948" y="101670"/>
                  </a:lnTo>
                  <a:lnTo>
                    <a:pt x="653726" y="134802"/>
                  </a:lnTo>
                  <a:lnTo>
                    <a:pt x="680216" y="171453"/>
                  </a:lnTo>
                  <a:lnTo>
                    <a:pt x="702019" y="211065"/>
                  </a:lnTo>
                  <a:lnTo>
                    <a:pt x="718809" y="253049"/>
                  </a:lnTo>
                  <a:lnTo>
                    <a:pt x="730334" y="296777"/>
                  </a:lnTo>
                  <a:lnTo>
                    <a:pt x="736420" y="341588"/>
                  </a:lnTo>
                  <a:lnTo>
                    <a:pt x="737419" y="368709"/>
                  </a:lnTo>
                  <a:lnTo>
                    <a:pt x="737308" y="377760"/>
                  </a:lnTo>
                  <a:lnTo>
                    <a:pt x="733428" y="422810"/>
                  </a:lnTo>
                  <a:lnTo>
                    <a:pt x="724063" y="467046"/>
                  </a:lnTo>
                  <a:lnTo>
                    <a:pt x="709352" y="509808"/>
                  </a:lnTo>
                  <a:lnTo>
                    <a:pt x="689517" y="550448"/>
                  </a:lnTo>
                  <a:lnTo>
                    <a:pt x="664860" y="588349"/>
                  </a:lnTo>
                  <a:lnTo>
                    <a:pt x="635748" y="622948"/>
                  </a:lnTo>
                  <a:lnTo>
                    <a:pt x="602616" y="653726"/>
                  </a:lnTo>
                  <a:lnTo>
                    <a:pt x="565966" y="680216"/>
                  </a:lnTo>
                  <a:lnTo>
                    <a:pt x="526353" y="702019"/>
                  </a:lnTo>
                  <a:lnTo>
                    <a:pt x="484369" y="718809"/>
                  </a:lnTo>
                  <a:lnTo>
                    <a:pt x="440641" y="730334"/>
                  </a:lnTo>
                  <a:lnTo>
                    <a:pt x="395830" y="736420"/>
                  </a:lnTo>
                  <a:lnTo>
                    <a:pt x="368709" y="737419"/>
                  </a:lnTo>
                  <a:close/>
                </a:path>
              </a:pathLst>
            </a:custGeom>
            <a:solidFill>
              <a:srgbClr val="2E86A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2282" y="636024"/>
              <a:ext cx="497840" cy="381000"/>
            </a:xfrm>
            <a:custGeom>
              <a:avLst/>
              <a:gdLst/>
              <a:ahLst/>
              <a:cxnLst/>
              <a:rect l="l" t="t" r="r" b="b"/>
              <a:pathLst>
                <a:path w="497840" h="381000">
                  <a:moveTo>
                    <a:pt x="13452" y="379589"/>
                  </a:moveTo>
                  <a:lnTo>
                    <a:pt x="6751" y="376948"/>
                  </a:lnTo>
                  <a:lnTo>
                    <a:pt x="1880" y="371779"/>
                  </a:lnTo>
                  <a:lnTo>
                    <a:pt x="0" y="364763"/>
                  </a:lnTo>
                  <a:lnTo>
                    <a:pt x="0" y="44763"/>
                  </a:lnTo>
                  <a:lnTo>
                    <a:pt x="36784" y="13634"/>
                  </a:lnTo>
                  <a:lnTo>
                    <a:pt x="92456" y="1941"/>
                  </a:lnTo>
                  <a:lnTo>
                    <a:pt x="124439" y="0"/>
                  </a:lnTo>
                  <a:lnTo>
                    <a:pt x="159956" y="2911"/>
                  </a:lnTo>
                  <a:lnTo>
                    <a:pt x="214074" y="20270"/>
                  </a:lnTo>
                  <a:lnTo>
                    <a:pt x="235052" y="36640"/>
                  </a:lnTo>
                  <a:lnTo>
                    <a:pt x="235052" y="359491"/>
                  </a:lnTo>
                  <a:lnTo>
                    <a:pt x="124439" y="359491"/>
                  </a:lnTo>
                  <a:lnTo>
                    <a:pt x="98042" y="361267"/>
                  </a:lnTo>
                  <a:lnTo>
                    <a:pt x="70364" y="365854"/>
                  </a:lnTo>
                  <a:lnTo>
                    <a:pt x="43821" y="372142"/>
                  </a:lnTo>
                  <a:lnTo>
                    <a:pt x="20826" y="379022"/>
                  </a:lnTo>
                  <a:lnTo>
                    <a:pt x="13452" y="379589"/>
                  </a:lnTo>
                  <a:close/>
                </a:path>
                <a:path w="497840" h="381000">
                  <a:moveTo>
                    <a:pt x="222657" y="380477"/>
                  </a:moveTo>
                  <a:lnTo>
                    <a:pt x="215695" y="379799"/>
                  </a:lnTo>
                  <a:lnTo>
                    <a:pt x="195690" y="373115"/>
                  </a:lnTo>
                  <a:lnTo>
                    <a:pt x="172432" y="366567"/>
                  </a:lnTo>
                  <a:lnTo>
                    <a:pt x="147824" y="361510"/>
                  </a:lnTo>
                  <a:lnTo>
                    <a:pt x="124439" y="359491"/>
                  </a:lnTo>
                  <a:lnTo>
                    <a:pt x="235052" y="359491"/>
                  </a:lnTo>
                  <a:lnTo>
                    <a:pt x="235011" y="366567"/>
                  </a:lnTo>
                  <a:lnTo>
                    <a:pt x="233340" y="373115"/>
                  </a:lnTo>
                  <a:lnTo>
                    <a:pt x="228873" y="378028"/>
                  </a:lnTo>
                  <a:lnTo>
                    <a:pt x="222657" y="380477"/>
                  </a:lnTo>
                  <a:close/>
                </a:path>
                <a:path w="497840" h="381000">
                  <a:moveTo>
                    <a:pt x="275137" y="380477"/>
                  </a:moveTo>
                  <a:lnTo>
                    <a:pt x="268916" y="378028"/>
                  </a:lnTo>
                  <a:lnTo>
                    <a:pt x="264429" y="373115"/>
                  </a:lnTo>
                  <a:lnTo>
                    <a:pt x="262747" y="366567"/>
                  </a:lnTo>
                  <a:lnTo>
                    <a:pt x="262705" y="36640"/>
                  </a:lnTo>
                  <a:lnTo>
                    <a:pt x="264174" y="33011"/>
                  </a:lnTo>
                  <a:lnTo>
                    <a:pt x="307598" y="10326"/>
                  </a:lnTo>
                  <a:lnTo>
                    <a:pt x="373318" y="0"/>
                  </a:lnTo>
                  <a:lnTo>
                    <a:pt x="405302" y="1943"/>
                  </a:lnTo>
                  <a:lnTo>
                    <a:pt x="460973" y="13671"/>
                  </a:lnTo>
                  <a:lnTo>
                    <a:pt x="496687" y="37148"/>
                  </a:lnTo>
                  <a:lnTo>
                    <a:pt x="497758" y="44763"/>
                  </a:lnTo>
                  <a:lnTo>
                    <a:pt x="497758" y="359491"/>
                  </a:lnTo>
                  <a:lnTo>
                    <a:pt x="373318" y="359491"/>
                  </a:lnTo>
                  <a:lnTo>
                    <a:pt x="349933" y="361510"/>
                  </a:lnTo>
                  <a:lnTo>
                    <a:pt x="325325" y="366567"/>
                  </a:lnTo>
                  <a:lnTo>
                    <a:pt x="302067" y="373115"/>
                  </a:lnTo>
                  <a:lnTo>
                    <a:pt x="282062" y="379799"/>
                  </a:lnTo>
                  <a:lnTo>
                    <a:pt x="275137" y="380477"/>
                  </a:lnTo>
                  <a:close/>
                </a:path>
                <a:path w="497840" h="381000">
                  <a:moveTo>
                    <a:pt x="484305" y="379625"/>
                  </a:moveTo>
                  <a:lnTo>
                    <a:pt x="476931" y="379022"/>
                  </a:lnTo>
                  <a:lnTo>
                    <a:pt x="453936" y="372142"/>
                  </a:lnTo>
                  <a:lnTo>
                    <a:pt x="427393" y="365854"/>
                  </a:lnTo>
                  <a:lnTo>
                    <a:pt x="399716" y="361267"/>
                  </a:lnTo>
                  <a:lnTo>
                    <a:pt x="373318" y="359491"/>
                  </a:lnTo>
                  <a:lnTo>
                    <a:pt x="497758" y="359491"/>
                  </a:lnTo>
                  <a:lnTo>
                    <a:pt x="497758" y="364763"/>
                  </a:lnTo>
                  <a:lnTo>
                    <a:pt x="495877" y="371791"/>
                  </a:lnTo>
                  <a:lnTo>
                    <a:pt x="491006" y="376980"/>
                  </a:lnTo>
                  <a:lnTo>
                    <a:pt x="484305" y="379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60" dirty="0"/>
              <a:t>References</a:t>
            </a:r>
            <a:r>
              <a:rPr spc="-70" dirty="0"/>
              <a:t> </a:t>
            </a:r>
            <a:r>
              <a:rPr dirty="0"/>
              <a:t>/</a:t>
            </a:r>
            <a:r>
              <a:rPr spc="-114" dirty="0"/>
              <a:t> </a:t>
            </a:r>
            <a:r>
              <a:rPr spc="-160" dirty="0"/>
              <a:t>Acknowledgments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935" y="1530145"/>
            <a:ext cx="193572" cy="2212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88596" y="3113997"/>
            <a:ext cx="279400" cy="224790"/>
          </a:xfrm>
          <a:custGeom>
            <a:avLst/>
            <a:gdLst/>
            <a:ahLst/>
            <a:cxnLst/>
            <a:rect l="l" t="t" r="r" b="b"/>
            <a:pathLst>
              <a:path w="279400" h="224789">
                <a:moveTo>
                  <a:pt x="115495" y="224423"/>
                </a:moveTo>
                <a:lnTo>
                  <a:pt x="100780" y="220145"/>
                </a:lnTo>
                <a:lnTo>
                  <a:pt x="96527" y="212540"/>
                </a:lnTo>
                <a:lnTo>
                  <a:pt x="98644" y="205195"/>
                </a:lnTo>
                <a:lnTo>
                  <a:pt x="153876" y="11882"/>
                </a:lnTo>
                <a:lnTo>
                  <a:pt x="156145" y="4234"/>
                </a:lnTo>
                <a:lnTo>
                  <a:pt x="163715" y="0"/>
                </a:lnTo>
                <a:lnTo>
                  <a:pt x="178406" y="4234"/>
                </a:lnTo>
                <a:lnTo>
                  <a:pt x="182684" y="11882"/>
                </a:lnTo>
                <a:lnTo>
                  <a:pt x="180566" y="19227"/>
                </a:lnTo>
                <a:lnTo>
                  <a:pt x="125334" y="212540"/>
                </a:lnTo>
                <a:lnTo>
                  <a:pt x="123143" y="220145"/>
                </a:lnTo>
                <a:lnTo>
                  <a:pt x="115495" y="224423"/>
                </a:lnTo>
                <a:close/>
              </a:path>
              <a:path w="279400" h="224789">
                <a:moveTo>
                  <a:pt x="220015" y="175814"/>
                </a:moveTo>
                <a:lnTo>
                  <a:pt x="211244" y="175814"/>
                </a:lnTo>
                <a:lnTo>
                  <a:pt x="200442" y="165011"/>
                </a:lnTo>
                <a:lnTo>
                  <a:pt x="200442" y="156240"/>
                </a:lnTo>
                <a:lnTo>
                  <a:pt x="244471" y="112211"/>
                </a:lnTo>
                <a:lnTo>
                  <a:pt x="200485" y="68182"/>
                </a:lnTo>
                <a:lnTo>
                  <a:pt x="200485" y="59411"/>
                </a:lnTo>
                <a:lnTo>
                  <a:pt x="211244" y="48652"/>
                </a:lnTo>
                <a:lnTo>
                  <a:pt x="220015" y="48652"/>
                </a:lnTo>
                <a:lnTo>
                  <a:pt x="279211" y="107847"/>
                </a:lnTo>
                <a:lnTo>
                  <a:pt x="279211" y="116618"/>
                </a:lnTo>
                <a:lnTo>
                  <a:pt x="220015" y="175814"/>
                </a:lnTo>
                <a:close/>
              </a:path>
              <a:path w="279400" h="224789">
                <a:moveTo>
                  <a:pt x="67966" y="175770"/>
                </a:moveTo>
                <a:lnTo>
                  <a:pt x="59195" y="175770"/>
                </a:lnTo>
                <a:lnTo>
                  <a:pt x="0" y="116575"/>
                </a:lnTo>
                <a:lnTo>
                  <a:pt x="0" y="107804"/>
                </a:lnTo>
                <a:lnTo>
                  <a:pt x="59195" y="48609"/>
                </a:lnTo>
                <a:lnTo>
                  <a:pt x="67966" y="48609"/>
                </a:lnTo>
                <a:lnTo>
                  <a:pt x="78768" y="59411"/>
                </a:lnTo>
                <a:lnTo>
                  <a:pt x="78768" y="68182"/>
                </a:lnTo>
                <a:lnTo>
                  <a:pt x="34739" y="112211"/>
                </a:lnTo>
                <a:lnTo>
                  <a:pt x="78768" y="156197"/>
                </a:lnTo>
                <a:lnTo>
                  <a:pt x="78768" y="164968"/>
                </a:lnTo>
                <a:lnTo>
                  <a:pt x="67966" y="175770"/>
                </a:lnTo>
                <a:close/>
              </a:path>
            </a:pathLst>
          </a:custGeom>
          <a:solidFill>
            <a:srgbClr val="049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539362" y="5014451"/>
            <a:ext cx="8794115" cy="701040"/>
            <a:chOff x="1539362" y="5014451"/>
            <a:chExt cx="8794115" cy="701040"/>
          </a:xfrm>
        </p:grpSpPr>
        <p:sp>
          <p:nvSpPr>
            <p:cNvPr id="10" name="object 10"/>
            <p:cNvSpPr/>
            <p:nvPr/>
          </p:nvSpPr>
          <p:spPr>
            <a:xfrm>
              <a:off x="1557798" y="5014451"/>
              <a:ext cx="8775700" cy="701040"/>
            </a:xfrm>
            <a:custGeom>
              <a:avLst/>
              <a:gdLst/>
              <a:ahLst/>
              <a:cxnLst/>
              <a:rect l="l" t="t" r="r" b="b"/>
              <a:pathLst>
                <a:path w="8775700" h="701039">
                  <a:moveTo>
                    <a:pt x="8706389" y="700548"/>
                  </a:moveTo>
                  <a:lnTo>
                    <a:pt x="51675" y="700548"/>
                  </a:lnTo>
                  <a:lnTo>
                    <a:pt x="48078" y="700076"/>
                  </a:lnTo>
                  <a:lnTo>
                    <a:pt x="13631" y="675526"/>
                  </a:lnTo>
                  <a:lnTo>
                    <a:pt x="354" y="636443"/>
                  </a:lnTo>
                  <a:lnTo>
                    <a:pt x="0" y="631648"/>
                  </a:lnTo>
                  <a:lnTo>
                    <a:pt x="0" y="626806"/>
                  </a:lnTo>
                  <a:lnTo>
                    <a:pt x="0" y="68899"/>
                  </a:lnTo>
                  <a:lnTo>
                    <a:pt x="11338" y="28746"/>
                  </a:lnTo>
                  <a:lnTo>
                    <a:pt x="40954" y="2360"/>
                  </a:lnTo>
                  <a:lnTo>
                    <a:pt x="51675" y="0"/>
                  </a:lnTo>
                  <a:lnTo>
                    <a:pt x="8706389" y="0"/>
                  </a:lnTo>
                  <a:lnTo>
                    <a:pt x="8746542" y="15116"/>
                  </a:lnTo>
                  <a:lnTo>
                    <a:pt x="8771528" y="49994"/>
                  </a:lnTo>
                  <a:lnTo>
                    <a:pt x="8775288" y="68899"/>
                  </a:lnTo>
                  <a:lnTo>
                    <a:pt x="8775288" y="631648"/>
                  </a:lnTo>
                  <a:lnTo>
                    <a:pt x="8760170" y="671800"/>
                  </a:lnTo>
                  <a:lnTo>
                    <a:pt x="8725293" y="696787"/>
                  </a:lnTo>
                  <a:lnTo>
                    <a:pt x="8711185" y="700076"/>
                  </a:lnTo>
                  <a:lnTo>
                    <a:pt x="8706389" y="700548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9362" y="5014719"/>
              <a:ext cx="68580" cy="700405"/>
            </a:xfrm>
            <a:custGeom>
              <a:avLst/>
              <a:gdLst/>
              <a:ahLst/>
              <a:cxnLst/>
              <a:rect l="l" t="t" r="r" b="b"/>
              <a:pathLst>
                <a:path w="68580" h="700404">
                  <a:moveTo>
                    <a:pt x="68177" y="700010"/>
                  </a:moveTo>
                  <a:lnTo>
                    <a:pt x="26983" y="683569"/>
                  </a:lnTo>
                  <a:lnTo>
                    <a:pt x="3157" y="647911"/>
                  </a:lnTo>
                  <a:lnTo>
                    <a:pt x="0" y="626537"/>
                  </a:lnTo>
                  <a:lnTo>
                    <a:pt x="0" y="73473"/>
                  </a:lnTo>
                  <a:lnTo>
                    <a:pt x="12416" y="32496"/>
                  </a:lnTo>
                  <a:lnTo>
                    <a:pt x="45521" y="5343"/>
                  </a:lnTo>
                  <a:lnTo>
                    <a:pt x="68176" y="0"/>
                  </a:lnTo>
                  <a:lnTo>
                    <a:pt x="64148" y="1602"/>
                  </a:lnTo>
                  <a:lnTo>
                    <a:pt x="55114" y="9086"/>
                  </a:lnTo>
                  <a:lnTo>
                    <a:pt x="39677" y="45252"/>
                  </a:lnTo>
                  <a:lnTo>
                    <a:pt x="36870" y="73473"/>
                  </a:lnTo>
                  <a:lnTo>
                    <a:pt x="36870" y="626537"/>
                  </a:lnTo>
                  <a:lnTo>
                    <a:pt x="44212" y="671766"/>
                  </a:lnTo>
                  <a:lnTo>
                    <a:pt x="64148" y="698408"/>
                  </a:lnTo>
                  <a:lnTo>
                    <a:pt x="68177" y="700010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185" y="5272494"/>
              <a:ext cx="221225" cy="18901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Datasets</a:t>
            </a:r>
          </a:p>
          <a:p>
            <a:pPr marL="153035" indent="-140335">
              <a:lnSpc>
                <a:spcPct val="100000"/>
              </a:lnSpc>
              <a:spcBef>
                <a:spcPts val="1370"/>
              </a:spcBef>
              <a:buClr>
                <a:srgbClr val="A23B72"/>
              </a:buClr>
              <a:buSzPts val="350"/>
              <a:buFont typeface="Arial"/>
              <a:buChar char="•"/>
              <a:tabLst>
                <a:tab pos="153035" algn="l"/>
              </a:tabLst>
            </a:pPr>
            <a:r>
              <a:rPr sz="1650" b="0" spc="-120" dirty="0">
                <a:solidFill>
                  <a:srgbClr val="333333"/>
                </a:solidFill>
                <a:latin typeface="Open Sans"/>
                <a:cs typeface="Open Sans"/>
              </a:rPr>
              <a:t>MIMIC-</a:t>
            </a:r>
            <a:r>
              <a:rPr sz="1650" b="0" spc="-60" dirty="0">
                <a:solidFill>
                  <a:srgbClr val="333333"/>
                </a:solidFill>
                <a:latin typeface="Open Sans"/>
                <a:cs typeface="Open Sans"/>
              </a:rPr>
              <a:t>III</a:t>
            </a:r>
            <a:r>
              <a:rPr sz="1650" b="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85" dirty="0">
                <a:solidFill>
                  <a:srgbClr val="333333"/>
                </a:solidFill>
                <a:latin typeface="Open Sans"/>
                <a:cs typeface="Open Sans"/>
              </a:rPr>
              <a:t>Clinical</a:t>
            </a:r>
            <a:r>
              <a:rPr sz="1650" b="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14" dirty="0">
                <a:solidFill>
                  <a:srgbClr val="333333"/>
                </a:solidFill>
                <a:latin typeface="Open Sans"/>
                <a:cs typeface="Open Sans"/>
              </a:rPr>
              <a:t>Database</a:t>
            </a:r>
            <a:r>
              <a:rPr sz="1650" b="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" dirty="0">
                <a:solidFill>
                  <a:srgbClr val="333333"/>
                </a:solidFill>
                <a:latin typeface="Open Sans"/>
                <a:cs typeface="Open Sans"/>
              </a:rPr>
              <a:t>(PhysioNet)</a:t>
            </a:r>
            <a:endParaRPr sz="1650">
              <a:latin typeface="Open Sans"/>
              <a:cs typeface="Open Sans"/>
            </a:endParaRPr>
          </a:p>
          <a:p>
            <a:pPr marL="153035" indent="-140335">
              <a:lnSpc>
                <a:spcPct val="100000"/>
              </a:lnSpc>
              <a:spcBef>
                <a:spcPts val="775"/>
              </a:spcBef>
              <a:buClr>
                <a:srgbClr val="A23B72"/>
              </a:buClr>
              <a:buSzPts val="350"/>
              <a:buFont typeface="Arial"/>
              <a:buChar char="•"/>
              <a:tabLst>
                <a:tab pos="153035" algn="l"/>
              </a:tabLst>
            </a:pPr>
            <a:r>
              <a:rPr sz="1650" b="0" spc="-105" dirty="0">
                <a:solidFill>
                  <a:srgbClr val="333333"/>
                </a:solidFill>
                <a:latin typeface="Open Sans"/>
                <a:cs typeface="Open Sans"/>
              </a:rPr>
              <a:t>Healthcare</a:t>
            </a:r>
            <a:r>
              <a:rPr sz="1650" b="0" spc="-4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10" dirty="0">
                <a:solidFill>
                  <a:srgbClr val="333333"/>
                </a:solidFill>
                <a:latin typeface="Open Sans"/>
                <a:cs typeface="Open Sans"/>
              </a:rPr>
              <a:t>Cost</a:t>
            </a:r>
            <a:r>
              <a:rPr sz="1650" b="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3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650" b="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90" dirty="0">
                <a:solidFill>
                  <a:srgbClr val="333333"/>
                </a:solidFill>
                <a:latin typeface="Open Sans"/>
                <a:cs typeface="Open Sans"/>
              </a:rPr>
              <a:t>Utilization</a:t>
            </a:r>
            <a:r>
              <a:rPr sz="1650" b="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95" dirty="0">
                <a:solidFill>
                  <a:srgbClr val="333333"/>
                </a:solidFill>
                <a:latin typeface="Open Sans"/>
                <a:cs typeface="Open Sans"/>
              </a:rPr>
              <a:t>Project</a:t>
            </a:r>
            <a:r>
              <a:rPr sz="1650" b="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" dirty="0">
                <a:solidFill>
                  <a:srgbClr val="333333"/>
                </a:solidFill>
                <a:latin typeface="Open Sans"/>
                <a:cs typeface="Open Sans"/>
              </a:rPr>
              <a:t>(HCUP)</a:t>
            </a:r>
            <a:endParaRPr sz="1650">
              <a:latin typeface="Open Sans"/>
              <a:cs typeface="Open Sans"/>
            </a:endParaRPr>
          </a:p>
          <a:p>
            <a:pPr marL="153035" indent="-140335">
              <a:lnSpc>
                <a:spcPct val="100000"/>
              </a:lnSpc>
              <a:spcBef>
                <a:spcPts val="780"/>
              </a:spcBef>
              <a:buClr>
                <a:srgbClr val="A23B72"/>
              </a:buClr>
              <a:buSzPts val="350"/>
              <a:buFont typeface="Arial"/>
              <a:buChar char="•"/>
              <a:tabLst>
                <a:tab pos="153035" algn="l"/>
              </a:tabLst>
            </a:pPr>
            <a:r>
              <a:rPr sz="1650" b="0" spc="-110" dirty="0">
                <a:solidFill>
                  <a:srgbClr val="333333"/>
                </a:solidFill>
                <a:latin typeface="Open Sans"/>
                <a:cs typeface="Open Sans"/>
              </a:rPr>
              <a:t>Kaggle</a:t>
            </a:r>
            <a:r>
              <a:rPr sz="1650" b="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10" dirty="0">
                <a:solidFill>
                  <a:srgbClr val="333333"/>
                </a:solidFill>
                <a:latin typeface="Open Sans"/>
                <a:cs typeface="Open Sans"/>
              </a:rPr>
              <a:t>Hospital</a:t>
            </a:r>
            <a:r>
              <a:rPr sz="1650" b="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14" dirty="0">
                <a:solidFill>
                  <a:srgbClr val="333333"/>
                </a:solidFill>
                <a:latin typeface="Open Sans"/>
                <a:cs typeface="Open Sans"/>
              </a:rPr>
              <a:t>Readmission</a:t>
            </a:r>
            <a:r>
              <a:rPr sz="1650" b="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" dirty="0">
                <a:solidFill>
                  <a:srgbClr val="333333"/>
                </a:solidFill>
                <a:latin typeface="Open Sans"/>
                <a:cs typeface="Open Sans"/>
              </a:rPr>
              <a:t>Dataset</a:t>
            </a:r>
            <a:endParaRPr sz="1650">
              <a:latin typeface="Open Sans"/>
              <a:cs typeface="Open Sans"/>
            </a:endParaRPr>
          </a:p>
          <a:p>
            <a:pPr marL="297815">
              <a:lnSpc>
                <a:spcPct val="100000"/>
              </a:lnSpc>
              <a:spcBef>
                <a:spcPts val="1700"/>
              </a:spcBef>
            </a:pPr>
            <a:r>
              <a:rPr spc="-75" dirty="0"/>
              <a:t>Libraries</a:t>
            </a:r>
            <a:r>
              <a:rPr spc="-30" dirty="0"/>
              <a:t> </a:t>
            </a:r>
            <a:r>
              <a:rPr spc="-120" dirty="0"/>
              <a:t>&amp;</a:t>
            </a:r>
            <a:r>
              <a:rPr spc="-25" dirty="0"/>
              <a:t> </a:t>
            </a:r>
            <a:r>
              <a:rPr spc="-20" dirty="0"/>
              <a:t>Tools</a:t>
            </a:r>
          </a:p>
          <a:p>
            <a:pPr marL="153035" indent="-140335">
              <a:lnSpc>
                <a:spcPct val="100000"/>
              </a:lnSpc>
              <a:spcBef>
                <a:spcPts val="1365"/>
              </a:spcBef>
              <a:buClr>
                <a:srgbClr val="A23B72"/>
              </a:buClr>
              <a:buSzPts val="350"/>
              <a:buFont typeface="Arial"/>
              <a:buChar char="•"/>
              <a:tabLst>
                <a:tab pos="153035" algn="l"/>
              </a:tabLst>
            </a:pPr>
            <a:r>
              <a:rPr sz="1650" b="0" spc="-85" dirty="0">
                <a:solidFill>
                  <a:srgbClr val="333333"/>
                </a:solidFill>
                <a:latin typeface="Open Sans"/>
                <a:cs typeface="Open Sans"/>
              </a:rPr>
              <a:t>scikit-</a:t>
            </a:r>
            <a:r>
              <a:rPr sz="1650" b="0" spc="-100" dirty="0">
                <a:solidFill>
                  <a:srgbClr val="333333"/>
                </a:solidFill>
                <a:latin typeface="Open Sans"/>
                <a:cs typeface="Open Sans"/>
              </a:rPr>
              <a:t>learn:</a:t>
            </a:r>
            <a:r>
              <a:rPr sz="1650" b="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25" dirty="0">
                <a:solidFill>
                  <a:srgbClr val="333333"/>
                </a:solidFill>
                <a:latin typeface="Open Sans"/>
                <a:cs typeface="Open Sans"/>
              </a:rPr>
              <a:t>Machine</a:t>
            </a:r>
            <a:r>
              <a:rPr sz="1650" b="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0" dirty="0">
                <a:solidFill>
                  <a:srgbClr val="333333"/>
                </a:solidFill>
                <a:latin typeface="Open Sans"/>
                <a:cs typeface="Open Sans"/>
              </a:rPr>
              <a:t>learning</a:t>
            </a:r>
            <a:r>
              <a:rPr sz="1650" b="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5" dirty="0">
                <a:solidFill>
                  <a:srgbClr val="333333"/>
                </a:solidFill>
                <a:latin typeface="Open Sans"/>
                <a:cs typeface="Open Sans"/>
              </a:rPr>
              <a:t>algorithms</a:t>
            </a:r>
            <a:r>
              <a:rPr sz="1650" b="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3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650" b="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0" dirty="0">
                <a:solidFill>
                  <a:srgbClr val="333333"/>
                </a:solidFill>
                <a:latin typeface="Open Sans"/>
                <a:cs typeface="Open Sans"/>
              </a:rPr>
              <a:t>evaluation</a:t>
            </a:r>
            <a:r>
              <a:rPr sz="1650" b="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" dirty="0">
                <a:solidFill>
                  <a:srgbClr val="333333"/>
                </a:solidFill>
                <a:latin typeface="Open Sans"/>
                <a:cs typeface="Open Sans"/>
              </a:rPr>
              <a:t>metrics</a:t>
            </a:r>
            <a:endParaRPr sz="1650">
              <a:latin typeface="Open Sans"/>
              <a:cs typeface="Open Sans"/>
            </a:endParaRPr>
          </a:p>
          <a:p>
            <a:pPr marL="153035" indent="-140335">
              <a:lnSpc>
                <a:spcPct val="100000"/>
              </a:lnSpc>
              <a:spcBef>
                <a:spcPts val="780"/>
              </a:spcBef>
              <a:buClr>
                <a:srgbClr val="A23B72"/>
              </a:buClr>
              <a:buSzPts val="350"/>
              <a:buFont typeface="Arial"/>
              <a:buChar char="•"/>
              <a:tabLst>
                <a:tab pos="153035" algn="l"/>
              </a:tabLst>
            </a:pPr>
            <a:r>
              <a:rPr sz="1650" b="0" spc="-120" dirty="0">
                <a:solidFill>
                  <a:srgbClr val="333333"/>
                </a:solidFill>
                <a:latin typeface="Open Sans"/>
                <a:cs typeface="Open Sans"/>
              </a:rPr>
              <a:t>pandas:</a:t>
            </a:r>
            <a:r>
              <a:rPr sz="1650" b="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25" dirty="0">
                <a:solidFill>
                  <a:srgbClr val="333333"/>
                </a:solidFill>
                <a:latin typeface="Open Sans"/>
                <a:cs typeface="Open Sans"/>
              </a:rPr>
              <a:t>Data</a:t>
            </a:r>
            <a:r>
              <a:rPr sz="1650" b="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10" dirty="0">
                <a:solidFill>
                  <a:srgbClr val="333333"/>
                </a:solidFill>
                <a:latin typeface="Open Sans"/>
                <a:cs typeface="Open Sans"/>
              </a:rPr>
              <a:t>manipulation</a:t>
            </a:r>
            <a:r>
              <a:rPr sz="1650" b="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3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650" b="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" dirty="0">
                <a:solidFill>
                  <a:srgbClr val="333333"/>
                </a:solidFill>
                <a:latin typeface="Open Sans"/>
                <a:cs typeface="Open Sans"/>
              </a:rPr>
              <a:t>analysis</a:t>
            </a:r>
            <a:endParaRPr sz="1650">
              <a:latin typeface="Open Sans"/>
              <a:cs typeface="Open Sans"/>
            </a:endParaRPr>
          </a:p>
          <a:p>
            <a:pPr marL="153035" indent="-140335">
              <a:lnSpc>
                <a:spcPct val="100000"/>
              </a:lnSpc>
              <a:spcBef>
                <a:spcPts val="780"/>
              </a:spcBef>
              <a:buClr>
                <a:srgbClr val="A23B72"/>
              </a:buClr>
              <a:buSzPts val="350"/>
              <a:buFont typeface="Arial"/>
              <a:buChar char="•"/>
              <a:tabLst>
                <a:tab pos="153035" algn="l"/>
              </a:tabLst>
            </a:pPr>
            <a:r>
              <a:rPr sz="1650" b="0" spc="-95" dirty="0">
                <a:solidFill>
                  <a:srgbClr val="333333"/>
                </a:solidFill>
                <a:latin typeface="Open Sans"/>
                <a:cs typeface="Open Sans"/>
              </a:rPr>
              <a:t>Streamlit:</a:t>
            </a:r>
            <a:r>
              <a:rPr sz="1650" b="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95" dirty="0">
                <a:solidFill>
                  <a:srgbClr val="333333"/>
                </a:solidFill>
                <a:latin typeface="Open Sans"/>
                <a:cs typeface="Open Sans"/>
              </a:rPr>
              <a:t>Interactive</a:t>
            </a:r>
            <a:r>
              <a:rPr sz="1650" b="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45" dirty="0">
                <a:solidFill>
                  <a:srgbClr val="333333"/>
                </a:solidFill>
                <a:latin typeface="Open Sans"/>
                <a:cs typeface="Open Sans"/>
              </a:rPr>
              <a:t>web</a:t>
            </a:r>
            <a:r>
              <a:rPr sz="1650" b="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0" dirty="0">
                <a:solidFill>
                  <a:srgbClr val="333333"/>
                </a:solidFill>
                <a:latin typeface="Open Sans"/>
                <a:cs typeface="Open Sans"/>
              </a:rPr>
              <a:t>application</a:t>
            </a:r>
            <a:r>
              <a:rPr sz="1650" b="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" dirty="0">
                <a:solidFill>
                  <a:srgbClr val="333333"/>
                </a:solidFill>
                <a:latin typeface="Open Sans"/>
                <a:cs typeface="Open Sans"/>
              </a:rPr>
              <a:t>framework</a:t>
            </a:r>
            <a:endParaRPr sz="1650">
              <a:latin typeface="Open Sans"/>
              <a:cs typeface="Open Sans"/>
            </a:endParaRPr>
          </a:p>
          <a:p>
            <a:pPr marL="153035" indent="-140335">
              <a:lnSpc>
                <a:spcPct val="100000"/>
              </a:lnSpc>
              <a:spcBef>
                <a:spcPts val="775"/>
              </a:spcBef>
              <a:buClr>
                <a:srgbClr val="A23B72"/>
              </a:buClr>
              <a:buSzPts val="350"/>
              <a:buFont typeface="Arial"/>
              <a:buChar char="•"/>
              <a:tabLst>
                <a:tab pos="153035" algn="l"/>
              </a:tabLst>
            </a:pPr>
            <a:r>
              <a:rPr sz="1650" b="0" spc="-130" dirty="0">
                <a:solidFill>
                  <a:srgbClr val="333333"/>
                </a:solidFill>
                <a:latin typeface="Open Sans"/>
                <a:cs typeface="Open Sans"/>
              </a:rPr>
              <a:t>NumPy,</a:t>
            </a:r>
            <a:r>
              <a:rPr sz="1650" b="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95" dirty="0">
                <a:solidFill>
                  <a:srgbClr val="333333"/>
                </a:solidFill>
                <a:latin typeface="Open Sans"/>
                <a:cs typeface="Open Sans"/>
              </a:rPr>
              <a:t>Matplotlib,</a:t>
            </a:r>
            <a:r>
              <a:rPr sz="1650" b="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10" dirty="0">
                <a:solidFill>
                  <a:srgbClr val="333333"/>
                </a:solidFill>
                <a:latin typeface="Open Sans"/>
                <a:cs typeface="Open Sans"/>
              </a:rPr>
              <a:t>Seaborn:</a:t>
            </a:r>
            <a:r>
              <a:rPr sz="1650" b="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25" dirty="0">
                <a:solidFill>
                  <a:srgbClr val="333333"/>
                </a:solidFill>
                <a:latin typeface="Open Sans"/>
                <a:cs typeface="Open Sans"/>
              </a:rPr>
              <a:t>Data</a:t>
            </a:r>
            <a:r>
              <a:rPr sz="1650" b="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5" dirty="0">
                <a:solidFill>
                  <a:srgbClr val="333333"/>
                </a:solidFill>
                <a:latin typeface="Open Sans"/>
                <a:cs typeface="Open Sans"/>
              </a:rPr>
              <a:t>processing</a:t>
            </a:r>
            <a:r>
              <a:rPr sz="1650" b="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3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650" b="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b="0" spc="-10" dirty="0">
                <a:solidFill>
                  <a:srgbClr val="333333"/>
                </a:solidFill>
                <a:latin typeface="Open Sans"/>
                <a:cs typeface="Open Sans"/>
              </a:rPr>
              <a:t>visualization</a:t>
            </a:r>
            <a:endParaRPr sz="165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1450">
              <a:latin typeface="Open Sans"/>
              <a:cs typeface="Open Sans"/>
            </a:endParaRPr>
          </a:p>
          <a:p>
            <a:pPr marL="3346450">
              <a:lnSpc>
                <a:spcPct val="100000"/>
              </a:lnSpc>
              <a:spcBef>
                <a:spcPts val="5"/>
              </a:spcBef>
            </a:pPr>
            <a:r>
              <a:rPr sz="1500" b="0" spc="-130" dirty="0">
                <a:solidFill>
                  <a:srgbClr val="374050"/>
                </a:solidFill>
                <a:latin typeface="Noto Kufi Arabic"/>
                <a:cs typeface="Noto Kufi Arabic"/>
              </a:rPr>
              <a:t>Thank</a:t>
            </a:r>
            <a:r>
              <a:rPr sz="1500" b="0" spc="-14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500" b="0" spc="-130" dirty="0">
                <a:solidFill>
                  <a:srgbClr val="374050"/>
                </a:solidFill>
                <a:latin typeface="Noto Kufi Arabic"/>
                <a:cs typeface="Noto Kufi Arabic"/>
              </a:rPr>
              <a:t>you</a:t>
            </a:r>
            <a:r>
              <a:rPr sz="1500" b="0" spc="-14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500" b="0" spc="-105" dirty="0">
                <a:solidFill>
                  <a:srgbClr val="374050"/>
                </a:solidFill>
                <a:latin typeface="Noto Kufi Arabic"/>
                <a:cs typeface="Noto Kufi Arabic"/>
              </a:rPr>
              <a:t>for</a:t>
            </a:r>
            <a:r>
              <a:rPr sz="1500" b="0" spc="-135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500" b="0" spc="-120" dirty="0">
                <a:solidFill>
                  <a:srgbClr val="374050"/>
                </a:solidFill>
                <a:latin typeface="Noto Kufi Arabic"/>
                <a:cs typeface="Noto Kufi Arabic"/>
              </a:rPr>
              <a:t>your</a:t>
            </a:r>
            <a:r>
              <a:rPr sz="1500" b="0" spc="-14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500" b="0" spc="-110" dirty="0">
                <a:solidFill>
                  <a:srgbClr val="374050"/>
                </a:solidFill>
                <a:latin typeface="Noto Kufi Arabic"/>
                <a:cs typeface="Noto Kufi Arabic"/>
              </a:rPr>
              <a:t>attention!</a:t>
            </a:r>
            <a:r>
              <a:rPr sz="1500" b="0" spc="-135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500" b="0" spc="-120" dirty="0">
                <a:solidFill>
                  <a:srgbClr val="374050"/>
                </a:solidFill>
                <a:latin typeface="Noto Kufi Arabic"/>
                <a:cs typeface="Noto Kufi Arabic"/>
              </a:rPr>
              <a:t>Questions</a:t>
            </a:r>
            <a:r>
              <a:rPr sz="1500" b="0" spc="-14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500" b="0" spc="-114" dirty="0">
                <a:solidFill>
                  <a:srgbClr val="374050"/>
                </a:solidFill>
                <a:latin typeface="Noto Kufi Arabic"/>
                <a:cs typeface="Noto Kufi Arabic"/>
              </a:rPr>
              <a:t>or</a:t>
            </a:r>
            <a:r>
              <a:rPr sz="1500" b="0" spc="-14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500" b="0" spc="-85" dirty="0">
                <a:solidFill>
                  <a:srgbClr val="374050"/>
                </a:solidFill>
                <a:latin typeface="Noto Kufi Arabic"/>
                <a:cs typeface="Noto Kufi Arabic"/>
              </a:rPr>
              <a:t>feedback?</a:t>
            </a:r>
            <a:endParaRPr sz="1500">
              <a:latin typeface="Noto Kufi Arabic"/>
              <a:cs typeface="Noto Kufi Arab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6304935"/>
            <a:ext cx="11798935" cy="544379"/>
            <a:chOff x="0" y="6304935"/>
            <a:chExt cx="11798935" cy="544379"/>
          </a:xfrm>
        </p:grpSpPr>
        <p:sp>
          <p:nvSpPr>
            <p:cNvPr id="15" name="object 15"/>
            <p:cNvSpPr/>
            <p:nvPr/>
          </p:nvSpPr>
          <p:spPr>
            <a:xfrm>
              <a:off x="0" y="6304935"/>
              <a:ext cx="11798935" cy="452120"/>
            </a:xfrm>
            <a:custGeom>
              <a:avLst/>
              <a:gdLst/>
              <a:ahLst/>
              <a:cxnLst/>
              <a:rect l="l" t="t" r="r" b="b"/>
              <a:pathLst>
                <a:path w="11798935" h="452120">
                  <a:moveTo>
                    <a:pt x="11798709" y="451669"/>
                  </a:moveTo>
                  <a:lnTo>
                    <a:pt x="0" y="451669"/>
                  </a:lnTo>
                  <a:lnTo>
                    <a:pt x="0" y="0"/>
                  </a:lnTo>
                  <a:lnTo>
                    <a:pt x="11798709" y="0"/>
                  </a:lnTo>
                  <a:lnTo>
                    <a:pt x="11798709" y="45166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6304935"/>
              <a:ext cx="11798935" cy="9525"/>
            </a:xfrm>
            <a:custGeom>
              <a:avLst/>
              <a:gdLst/>
              <a:ahLst/>
              <a:cxnLst/>
              <a:rect l="l" t="t" r="r" b="b"/>
              <a:pathLst>
                <a:path w="11798935" h="9525">
                  <a:moveTo>
                    <a:pt x="11798709" y="9217"/>
                  </a:moveTo>
                  <a:lnTo>
                    <a:pt x="0" y="9217"/>
                  </a:lnTo>
                  <a:lnTo>
                    <a:pt x="0" y="0"/>
                  </a:lnTo>
                  <a:lnTo>
                    <a:pt x="11798709" y="0"/>
                  </a:lnTo>
                  <a:lnTo>
                    <a:pt x="11798709" y="9217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6756604"/>
              <a:ext cx="11798935" cy="92710"/>
            </a:xfrm>
            <a:custGeom>
              <a:avLst/>
              <a:gdLst/>
              <a:ahLst/>
              <a:cxnLst/>
              <a:rect l="l" t="t" r="r" b="b"/>
              <a:pathLst>
                <a:path w="11798935" h="92709">
                  <a:moveTo>
                    <a:pt x="11798709" y="92177"/>
                  </a:moveTo>
                  <a:lnTo>
                    <a:pt x="0" y="92177"/>
                  </a:lnTo>
                  <a:lnTo>
                    <a:pt x="0" y="0"/>
                  </a:lnTo>
                  <a:lnTo>
                    <a:pt x="11798709" y="0"/>
                  </a:lnTo>
                  <a:lnTo>
                    <a:pt x="11798709" y="92177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9346" y="6452419"/>
              <a:ext cx="129048" cy="12904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70" dirty="0"/>
              <a:t>CarePredict:</a:t>
            </a:r>
            <a:r>
              <a:rPr spc="-10" dirty="0"/>
              <a:t> </a:t>
            </a:r>
            <a:r>
              <a:rPr spc="-65" dirty="0"/>
              <a:t>Predicting</a:t>
            </a:r>
            <a:r>
              <a:rPr spc="-5" dirty="0"/>
              <a:t> </a:t>
            </a:r>
            <a:r>
              <a:rPr spc="-65" dirty="0"/>
              <a:t>Hospital</a:t>
            </a:r>
            <a:r>
              <a:rPr spc="-5" dirty="0"/>
              <a:t> </a:t>
            </a:r>
            <a:r>
              <a:rPr spc="-70" dirty="0"/>
              <a:t>Readmissions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49" y="628649"/>
            <a:ext cx="571500" cy="457200"/>
          </a:xfrm>
          <a:custGeom>
            <a:avLst/>
            <a:gdLst/>
            <a:ahLst/>
            <a:cxnLst/>
            <a:rect l="l" t="t" r="r" b="b"/>
            <a:pathLst>
              <a:path w="571500" h="457200">
                <a:moveTo>
                  <a:pt x="242887" y="457200"/>
                </a:moveTo>
                <a:lnTo>
                  <a:pt x="171450" y="457200"/>
                </a:lnTo>
                <a:lnTo>
                  <a:pt x="171450" y="42862"/>
                </a:lnTo>
                <a:lnTo>
                  <a:pt x="174819" y="26182"/>
                </a:lnTo>
                <a:lnTo>
                  <a:pt x="184007" y="12557"/>
                </a:lnTo>
                <a:lnTo>
                  <a:pt x="197632" y="3369"/>
                </a:lnTo>
                <a:lnTo>
                  <a:pt x="214312" y="0"/>
                </a:lnTo>
                <a:lnTo>
                  <a:pt x="357187" y="0"/>
                </a:lnTo>
                <a:lnTo>
                  <a:pt x="373867" y="3369"/>
                </a:lnTo>
                <a:lnTo>
                  <a:pt x="387492" y="12557"/>
                </a:lnTo>
                <a:lnTo>
                  <a:pt x="396680" y="26182"/>
                </a:lnTo>
                <a:lnTo>
                  <a:pt x="400050" y="42862"/>
                </a:lnTo>
                <a:lnTo>
                  <a:pt x="400050" y="57150"/>
                </a:lnTo>
                <a:lnTo>
                  <a:pt x="270748" y="57150"/>
                </a:lnTo>
                <a:lnTo>
                  <a:pt x="264318" y="63579"/>
                </a:lnTo>
                <a:lnTo>
                  <a:pt x="264318" y="92868"/>
                </a:lnTo>
                <a:lnTo>
                  <a:pt x="235029" y="92868"/>
                </a:lnTo>
                <a:lnTo>
                  <a:pt x="228600" y="99298"/>
                </a:lnTo>
                <a:lnTo>
                  <a:pt x="228600" y="129301"/>
                </a:lnTo>
                <a:lnTo>
                  <a:pt x="235029" y="135731"/>
                </a:lnTo>
                <a:lnTo>
                  <a:pt x="264318" y="135731"/>
                </a:lnTo>
                <a:lnTo>
                  <a:pt x="264318" y="165020"/>
                </a:lnTo>
                <a:lnTo>
                  <a:pt x="270748" y="171450"/>
                </a:lnTo>
                <a:lnTo>
                  <a:pt x="400050" y="171450"/>
                </a:lnTo>
                <a:lnTo>
                  <a:pt x="400050" y="342900"/>
                </a:lnTo>
                <a:lnTo>
                  <a:pt x="285750" y="342900"/>
                </a:lnTo>
                <a:lnTo>
                  <a:pt x="269069" y="346269"/>
                </a:lnTo>
                <a:lnTo>
                  <a:pt x="255444" y="355457"/>
                </a:lnTo>
                <a:lnTo>
                  <a:pt x="246257" y="369082"/>
                </a:lnTo>
                <a:lnTo>
                  <a:pt x="242887" y="385762"/>
                </a:lnTo>
                <a:lnTo>
                  <a:pt x="242887" y="457200"/>
                </a:lnTo>
                <a:close/>
              </a:path>
              <a:path w="571500" h="457200">
                <a:moveTo>
                  <a:pt x="400050" y="171450"/>
                </a:moveTo>
                <a:lnTo>
                  <a:pt x="300751" y="171450"/>
                </a:lnTo>
                <a:lnTo>
                  <a:pt x="307181" y="165020"/>
                </a:lnTo>
                <a:lnTo>
                  <a:pt x="307181" y="135731"/>
                </a:lnTo>
                <a:lnTo>
                  <a:pt x="336470" y="135731"/>
                </a:lnTo>
                <a:lnTo>
                  <a:pt x="342900" y="129301"/>
                </a:lnTo>
                <a:lnTo>
                  <a:pt x="342900" y="99298"/>
                </a:lnTo>
                <a:lnTo>
                  <a:pt x="336470" y="92868"/>
                </a:lnTo>
                <a:lnTo>
                  <a:pt x="307181" y="92868"/>
                </a:lnTo>
                <a:lnTo>
                  <a:pt x="307181" y="63579"/>
                </a:lnTo>
                <a:lnTo>
                  <a:pt x="300751" y="57150"/>
                </a:lnTo>
                <a:lnTo>
                  <a:pt x="400050" y="57150"/>
                </a:lnTo>
                <a:lnTo>
                  <a:pt x="400050" y="171450"/>
                </a:lnTo>
                <a:close/>
              </a:path>
              <a:path w="571500" h="457200">
                <a:moveTo>
                  <a:pt x="400050" y="457200"/>
                </a:moveTo>
                <a:lnTo>
                  <a:pt x="328612" y="457200"/>
                </a:lnTo>
                <a:lnTo>
                  <a:pt x="328612" y="385762"/>
                </a:lnTo>
                <a:lnTo>
                  <a:pt x="325242" y="369082"/>
                </a:lnTo>
                <a:lnTo>
                  <a:pt x="316055" y="355457"/>
                </a:lnTo>
                <a:lnTo>
                  <a:pt x="302430" y="346269"/>
                </a:lnTo>
                <a:lnTo>
                  <a:pt x="285750" y="342900"/>
                </a:lnTo>
                <a:lnTo>
                  <a:pt x="400050" y="342900"/>
                </a:lnTo>
                <a:lnTo>
                  <a:pt x="400050" y="457200"/>
                </a:lnTo>
                <a:close/>
              </a:path>
              <a:path w="571500" h="457200">
                <a:moveTo>
                  <a:pt x="142875" y="457200"/>
                </a:moveTo>
                <a:lnTo>
                  <a:pt x="42862" y="457200"/>
                </a:lnTo>
                <a:lnTo>
                  <a:pt x="26182" y="453830"/>
                </a:lnTo>
                <a:lnTo>
                  <a:pt x="12557" y="444642"/>
                </a:lnTo>
                <a:lnTo>
                  <a:pt x="3369" y="431017"/>
                </a:lnTo>
                <a:lnTo>
                  <a:pt x="0" y="414337"/>
                </a:lnTo>
                <a:lnTo>
                  <a:pt x="0" y="285750"/>
                </a:lnTo>
                <a:lnTo>
                  <a:pt x="79295" y="285750"/>
                </a:lnTo>
                <a:lnTo>
                  <a:pt x="85725" y="279320"/>
                </a:lnTo>
                <a:lnTo>
                  <a:pt x="85725" y="263604"/>
                </a:lnTo>
                <a:lnTo>
                  <a:pt x="79295" y="257175"/>
                </a:lnTo>
                <a:lnTo>
                  <a:pt x="0" y="257175"/>
                </a:lnTo>
                <a:lnTo>
                  <a:pt x="0" y="200025"/>
                </a:lnTo>
                <a:lnTo>
                  <a:pt x="79295" y="200025"/>
                </a:lnTo>
                <a:lnTo>
                  <a:pt x="85725" y="193595"/>
                </a:lnTo>
                <a:lnTo>
                  <a:pt x="85725" y="177879"/>
                </a:lnTo>
                <a:lnTo>
                  <a:pt x="79295" y="171450"/>
                </a:lnTo>
                <a:lnTo>
                  <a:pt x="0" y="171450"/>
                </a:lnTo>
                <a:lnTo>
                  <a:pt x="0" y="128587"/>
                </a:lnTo>
                <a:lnTo>
                  <a:pt x="3369" y="111907"/>
                </a:lnTo>
                <a:lnTo>
                  <a:pt x="12557" y="98282"/>
                </a:lnTo>
                <a:lnTo>
                  <a:pt x="26182" y="89094"/>
                </a:lnTo>
                <a:lnTo>
                  <a:pt x="42862" y="85725"/>
                </a:lnTo>
                <a:lnTo>
                  <a:pt x="142875" y="85725"/>
                </a:lnTo>
                <a:lnTo>
                  <a:pt x="142875" y="457200"/>
                </a:lnTo>
                <a:close/>
              </a:path>
              <a:path w="571500" h="457200">
                <a:moveTo>
                  <a:pt x="528637" y="457200"/>
                </a:moveTo>
                <a:lnTo>
                  <a:pt x="428625" y="457200"/>
                </a:lnTo>
                <a:lnTo>
                  <a:pt x="428625" y="85725"/>
                </a:lnTo>
                <a:lnTo>
                  <a:pt x="528637" y="85725"/>
                </a:lnTo>
                <a:lnTo>
                  <a:pt x="545317" y="89094"/>
                </a:lnTo>
                <a:lnTo>
                  <a:pt x="558942" y="98282"/>
                </a:lnTo>
                <a:lnTo>
                  <a:pt x="568130" y="111907"/>
                </a:lnTo>
                <a:lnTo>
                  <a:pt x="571500" y="128587"/>
                </a:lnTo>
                <a:lnTo>
                  <a:pt x="571500" y="171450"/>
                </a:lnTo>
                <a:lnTo>
                  <a:pt x="492204" y="171450"/>
                </a:lnTo>
                <a:lnTo>
                  <a:pt x="485775" y="177879"/>
                </a:lnTo>
                <a:lnTo>
                  <a:pt x="485775" y="193595"/>
                </a:lnTo>
                <a:lnTo>
                  <a:pt x="492204" y="200025"/>
                </a:lnTo>
                <a:lnTo>
                  <a:pt x="571500" y="200025"/>
                </a:lnTo>
                <a:lnTo>
                  <a:pt x="571500" y="257175"/>
                </a:lnTo>
                <a:lnTo>
                  <a:pt x="492204" y="257175"/>
                </a:lnTo>
                <a:lnTo>
                  <a:pt x="485775" y="263604"/>
                </a:lnTo>
                <a:lnTo>
                  <a:pt x="485775" y="279320"/>
                </a:lnTo>
                <a:lnTo>
                  <a:pt x="492204" y="285750"/>
                </a:lnTo>
                <a:lnTo>
                  <a:pt x="571500" y="285750"/>
                </a:lnTo>
                <a:lnTo>
                  <a:pt x="571500" y="414337"/>
                </a:lnTo>
                <a:lnTo>
                  <a:pt x="568130" y="431017"/>
                </a:lnTo>
                <a:lnTo>
                  <a:pt x="558942" y="444642"/>
                </a:lnTo>
                <a:lnTo>
                  <a:pt x="545317" y="453830"/>
                </a:lnTo>
                <a:lnTo>
                  <a:pt x="528637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20"/>
              </a:spcBef>
            </a:pPr>
            <a:r>
              <a:rPr sz="3100" spc="-275" dirty="0"/>
              <a:t>Problem</a:t>
            </a:r>
            <a:r>
              <a:rPr sz="3100" spc="-90" dirty="0"/>
              <a:t> </a:t>
            </a:r>
            <a:r>
              <a:rPr sz="3100" spc="-245" dirty="0"/>
              <a:t>Understanding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1590674" y="4962524"/>
            <a:ext cx="9086850" cy="723900"/>
            <a:chOff x="1590674" y="4962524"/>
            <a:chExt cx="9086850" cy="723900"/>
          </a:xfrm>
        </p:grpSpPr>
        <p:sp>
          <p:nvSpPr>
            <p:cNvPr id="5" name="object 5"/>
            <p:cNvSpPr/>
            <p:nvPr/>
          </p:nvSpPr>
          <p:spPr>
            <a:xfrm>
              <a:off x="1609724" y="4962524"/>
              <a:ext cx="9067800" cy="723900"/>
            </a:xfrm>
            <a:custGeom>
              <a:avLst/>
              <a:gdLst/>
              <a:ahLst/>
              <a:cxnLst/>
              <a:rect l="l" t="t" r="r" b="b"/>
              <a:pathLst>
                <a:path w="9067800" h="723900">
                  <a:moveTo>
                    <a:pt x="8996602" y="723899"/>
                  </a:moveTo>
                  <a:lnTo>
                    <a:pt x="53397" y="723899"/>
                  </a:lnTo>
                  <a:lnTo>
                    <a:pt x="49681" y="723411"/>
                  </a:lnTo>
                  <a:lnTo>
                    <a:pt x="14085" y="698042"/>
                  </a:lnTo>
                  <a:lnTo>
                    <a:pt x="366" y="657658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996602" y="0"/>
                  </a:lnTo>
                  <a:lnTo>
                    <a:pt x="9038093" y="15620"/>
                  </a:lnTo>
                  <a:lnTo>
                    <a:pt x="9063912" y="51661"/>
                  </a:lnTo>
                  <a:lnTo>
                    <a:pt x="9067798" y="71196"/>
                  </a:lnTo>
                  <a:lnTo>
                    <a:pt x="9067798" y="652703"/>
                  </a:lnTo>
                  <a:lnTo>
                    <a:pt x="9052175" y="694193"/>
                  </a:lnTo>
                  <a:lnTo>
                    <a:pt x="9016136" y="720012"/>
                  </a:lnTo>
                  <a:lnTo>
                    <a:pt x="9001558" y="723411"/>
                  </a:lnTo>
                  <a:lnTo>
                    <a:pt x="8996602" y="723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0674" y="4962802"/>
              <a:ext cx="70485" cy="723900"/>
            </a:xfrm>
            <a:custGeom>
              <a:avLst/>
              <a:gdLst/>
              <a:ahLst/>
              <a:cxnLst/>
              <a:rect l="l" t="t" r="r" b="b"/>
              <a:pathLst>
                <a:path w="70485" h="723900">
                  <a:moveTo>
                    <a:pt x="70449" y="723344"/>
                  </a:moveTo>
                  <a:lnTo>
                    <a:pt x="33857" y="710791"/>
                  </a:lnTo>
                  <a:lnTo>
                    <a:pt x="5800" y="676581"/>
                  </a:lnTo>
                  <a:lnTo>
                    <a:pt x="0" y="647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47422"/>
                  </a:lnTo>
                  <a:lnTo>
                    <a:pt x="44515" y="689763"/>
                  </a:lnTo>
                  <a:lnTo>
                    <a:pt x="66287" y="721688"/>
                  </a:lnTo>
                  <a:lnTo>
                    <a:pt x="70449" y="7233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8424" y="5210174"/>
              <a:ext cx="228599" cy="2285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69071" y="5181186"/>
            <a:ext cx="671131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Approximately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45" dirty="0">
                <a:solidFill>
                  <a:srgbClr val="374050"/>
                </a:solidFill>
                <a:latin typeface="Open Sans"/>
                <a:cs typeface="Open Sans"/>
              </a:rPr>
              <a:t>20%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of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4" dirty="0">
                <a:solidFill>
                  <a:srgbClr val="374050"/>
                </a:solidFill>
                <a:latin typeface="Open Sans"/>
                <a:cs typeface="Open Sans"/>
              </a:rPr>
              <a:t>Medicare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patients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4" dirty="0">
                <a:solidFill>
                  <a:srgbClr val="374050"/>
                </a:solidFill>
                <a:latin typeface="Open Sans"/>
                <a:cs typeface="Open Sans"/>
              </a:rPr>
              <a:t>are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readmitted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5" dirty="0">
                <a:solidFill>
                  <a:srgbClr val="374050"/>
                </a:solidFill>
                <a:latin typeface="Open Sans"/>
                <a:cs typeface="Open Sans"/>
              </a:rPr>
              <a:t>within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30" dirty="0">
                <a:solidFill>
                  <a:srgbClr val="374050"/>
                </a:solidFill>
                <a:latin typeface="Open Sans"/>
                <a:cs typeface="Open Sans"/>
              </a:rPr>
              <a:t>30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4" dirty="0">
                <a:solidFill>
                  <a:srgbClr val="374050"/>
                </a:solidFill>
                <a:latin typeface="Open Sans"/>
                <a:cs typeface="Open Sans"/>
              </a:rPr>
              <a:t>days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of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80" dirty="0">
                <a:solidFill>
                  <a:srgbClr val="374050"/>
                </a:solidFill>
                <a:latin typeface="Open Sans"/>
                <a:cs typeface="Open Sans"/>
              </a:rPr>
              <a:t>discharge</a:t>
            </a:r>
            <a:endParaRPr sz="1550">
              <a:latin typeface="Open Sans"/>
              <a:cs typeface="Ope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" y="6227764"/>
            <a:ext cx="12192000" cy="561975"/>
            <a:chOff x="0" y="6296024"/>
            <a:chExt cx="12192000" cy="561975"/>
          </a:xfrm>
        </p:grpSpPr>
        <p:sp>
          <p:nvSpPr>
            <p:cNvPr id="10" name="object 10"/>
            <p:cNvSpPr/>
            <p:nvPr/>
          </p:nvSpPr>
          <p:spPr>
            <a:xfrm>
              <a:off x="0" y="6296024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2960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762749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8154" y="1657350"/>
            <a:ext cx="130480" cy="2286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1695449"/>
            <a:ext cx="190500" cy="19049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942975" y="2190750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171449" y="94118"/>
                </a:moveTo>
                <a:lnTo>
                  <a:pt x="114299" y="94118"/>
                </a:lnTo>
                <a:lnTo>
                  <a:pt x="124837" y="87421"/>
                </a:lnTo>
                <a:lnTo>
                  <a:pt x="128587" y="80590"/>
                </a:lnTo>
                <a:lnTo>
                  <a:pt x="128587" y="6384"/>
                </a:lnTo>
                <a:lnTo>
                  <a:pt x="134972" y="0"/>
                </a:lnTo>
                <a:lnTo>
                  <a:pt x="150777" y="0"/>
                </a:lnTo>
                <a:lnTo>
                  <a:pt x="157162" y="6384"/>
                </a:lnTo>
                <a:lnTo>
                  <a:pt x="157162" y="80590"/>
                </a:lnTo>
                <a:lnTo>
                  <a:pt x="160912" y="87421"/>
                </a:lnTo>
                <a:lnTo>
                  <a:pt x="171449" y="94118"/>
                </a:lnTo>
                <a:close/>
              </a:path>
              <a:path w="285750" h="228600">
                <a:moveTo>
                  <a:pt x="42996" y="228600"/>
                </a:moveTo>
                <a:lnTo>
                  <a:pt x="39737" y="228600"/>
                </a:lnTo>
                <a:lnTo>
                  <a:pt x="24270" y="225473"/>
                </a:lnTo>
                <a:lnTo>
                  <a:pt x="11636" y="216952"/>
                </a:lnTo>
                <a:lnTo>
                  <a:pt x="3122" y="204320"/>
                </a:lnTo>
                <a:lnTo>
                  <a:pt x="0" y="188862"/>
                </a:lnTo>
                <a:lnTo>
                  <a:pt x="89" y="183951"/>
                </a:lnTo>
                <a:lnTo>
                  <a:pt x="3939" y="164360"/>
                </a:lnTo>
                <a:lnTo>
                  <a:pt x="10053" y="145107"/>
                </a:lnTo>
                <a:lnTo>
                  <a:pt x="10163" y="144761"/>
                </a:lnTo>
                <a:lnTo>
                  <a:pt x="26699" y="107915"/>
                </a:lnTo>
                <a:lnTo>
                  <a:pt x="52228" y="64805"/>
                </a:lnTo>
                <a:lnTo>
                  <a:pt x="83313" y="42862"/>
                </a:lnTo>
                <a:lnTo>
                  <a:pt x="95388" y="45292"/>
                </a:lnTo>
                <a:lnTo>
                  <a:pt x="105236" y="51920"/>
                </a:lnTo>
                <a:lnTo>
                  <a:pt x="111869" y="61755"/>
                </a:lnTo>
                <a:lnTo>
                  <a:pt x="114299" y="73803"/>
                </a:lnTo>
                <a:lnTo>
                  <a:pt x="114299" y="94118"/>
                </a:lnTo>
                <a:lnTo>
                  <a:pt x="251452" y="94118"/>
                </a:lnTo>
                <a:lnTo>
                  <a:pt x="259005" y="107915"/>
                </a:lnTo>
                <a:lnTo>
                  <a:pt x="259179" y="108272"/>
                </a:lnTo>
                <a:lnTo>
                  <a:pt x="142874" y="108272"/>
                </a:lnTo>
                <a:lnTo>
                  <a:pt x="140240" y="110951"/>
                </a:lnTo>
                <a:lnTo>
                  <a:pt x="137249" y="113407"/>
                </a:lnTo>
                <a:lnTo>
                  <a:pt x="62597" y="160912"/>
                </a:lnTo>
                <a:lnTo>
                  <a:pt x="61614" y="165288"/>
                </a:lnTo>
                <a:lnTo>
                  <a:pt x="63757" y="168637"/>
                </a:lnTo>
                <a:lnTo>
                  <a:pt x="65828" y="171941"/>
                </a:lnTo>
                <a:lnTo>
                  <a:pt x="65655" y="171941"/>
                </a:lnTo>
                <a:lnTo>
                  <a:pt x="70075" y="172923"/>
                </a:lnTo>
                <a:lnTo>
                  <a:pt x="114299" y="172923"/>
                </a:lnTo>
                <a:lnTo>
                  <a:pt x="114299" y="177700"/>
                </a:lnTo>
                <a:lnTo>
                  <a:pt x="94955" y="213545"/>
                </a:lnTo>
                <a:lnTo>
                  <a:pt x="46211" y="228198"/>
                </a:lnTo>
                <a:lnTo>
                  <a:pt x="42996" y="228600"/>
                </a:lnTo>
                <a:close/>
              </a:path>
              <a:path w="285750" h="228600">
                <a:moveTo>
                  <a:pt x="251452" y="94118"/>
                </a:moveTo>
                <a:lnTo>
                  <a:pt x="171449" y="94118"/>
                </a:lnTo>
                <a:lnTo>
                  <a:pt x="171449" y="73803"/>
                </a:lnTo>
                <a:lnTo>
                  <a:pt x="173879" y="61755"/>
                </a:lnTo>
                <a:lnTo>
                  <a:pt x="180508" y="51920"/>
                </a:lnTo>
                <a:lnTo>
                  <a:pt x="190342" y="45292"/>
                </a:lnTo>
                <a:lnTo>
                  <a:pt x="202391" y="42862"/>
                </a:lnTo>
                <a:lnTo>
                  <a:pt x="209555" y="43703"/>
                </a:lnTo>
                <a:lnTo>
                  <a:pt x="241263" y="76895"/>
                </a:lnTo>
                <a:lnTo>
                  <a:pt x="251452" y="94118"/>
                </a:lnTo>
                <a:close/>
              </a:path>
              <a:path w="285750" h="228600">
                <a:moveTo>
                  <a:pt x="283446" y="172923"/>
                </a:moveTo>
                <a:lnTo>
                  <a:pt x="215205" y="172923"/>
                </a:lnTo>
                <a:lnTo>
                  <a:pt x="219581" y="171941"/>
                </a:lnTo>
                <a:lnTo>
                  <a:pt x="221724" y="168637"/>
                </a:lnTo>
                <a:lnTo>
                  <a:pt x="223856" y="165288"/>
                </a:lnTo>
                <a:lnTo>
                  <a:pt x="222840" y="160912"/>
                </a:lnTo>
                <a:lnTo>
                  <a:pt x="219536" y="158769"/>
                </a:lnTo>
                <a:lnTo>
                  <a:pt x="171449" y="128185"/>
                </a:lnTo>
                <a:lnTo>
                  <a:pt x="171449" y="128007"/>
                </a:lnTo>
                <a:lnTo>
                  <a:pt x="148500" y="113407"/>
                </a:lnTo>
                <a:lnTo>
                  <a:pt x="145553" y="110951"/>
                </a:lnTo>
                <a:lnTo>
                  <a:pt x="142874" y="108272"/>
                </a:lnTo>
                <a:lnTo>
                  <a:pt x="259179" y="108272"/>
                </a:lnTo>
                <a:lnTo>
                  <a:pt x="267699" y="125748"/>
                </a:lnTo>
                <a:lnTo>
                  <a:pt x="275535" y="144761"/>
                </a:lnTo>
                <a:lnTo>
                  <a:pt x="281759" y="164360"/>
                </a:lnTo>
                <a:lnTo>
                  <a:pt x="283446" y="172923"/>
                </a:lnTo>
                <a:close/>
              </a:path>
              <a:path w="285750" h="228600">
                <a:moveTo>
                  <a:pt x="114299" y="172923"/>
                </a:moveTo>
                <a:lnTo>
                  <a:pt x="70346" y="172923"/>
                </a:lnTo>
                <a:lnTo>
                  <a:pt x="114299" y="144928"/>
                </a:lnTo>
                <a:lnTo>
                  <a:pt x="114299" y="172923"/>
                </a:lnTo>
                <a:close/>
              </a:path>
              <a:path w="285750" h="228600">
                <a:moveTo>
                  <a:pt x="245968" y="228600"/>
                </a:moveTo>
                <a:lnTo>
                  <a:pt x="242708" y="228600"/>
                </a:lnTo>
                <a:lnTo>
                  <a:pt x="239494" y="228198"/>
                </a:lnTo>
                <a:lnTo>
                  <a:pt x="190775" y="213545"/>
                </a:lnTo>
                <a:lnTo>
                  <a:pt x="171449" y="177700"/>
                </a:lnTo>
                <a:lnTo>
                  <a:pt x="171449" y="145107"/>
                </a:lnTo>
                <a:lnTo>
                  <a:pt x="215205" y="172923"/>
                </a:lnTo>
                <a:lnTo>
                  <a:pt x="283446" y="172923"/>
                </a:lnTo>
                <a:lnTo>
                  <a:pt x="285616" y="183951"/>
                </a:lnTo>
                <a:lnTo>
                  <a:pt x="285705" y="188862"/>
                </a:lnTo>
                <a:lnTo>
                  <a:pt x="282631" y="204093"/>
                </a:lnTo>
                <a:lnTo>
                  <a:pt x="282585" y="204320"/>
                </a:lnTo>
                <a:lnTo>
                  <a:pt x="274074" y="216952"/>
                </a:lnTo>
                <a:lnTo>
                  <a:pt x="261444" y="225473"/>
                </a:lnTo>
                <a:lnTo>
                  <a:pt x="245968" y="2286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25549" y="1606443"/>
            <a:ext cx="6988809" cy="1355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Hospital</a:t>
            </a:r>
            <a:r>
              <a:rPr sz="1700" b="1" spc="-3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readmissions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are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costly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often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preventable.</a:t>
            </a:r>
            <a:endParaRPr sz="1700">
              <a:latin typeface="Open Sans"/>
              <a:cs typeface="Open Sans"/>
            </a:endParaRPr>
          </a:p>
          <a:p>
            <a:pPr marL="97790" marR="5080" indent="57150">
              <a:lnSpc>
                <a:spcPct val="205900"/>
              </a:lnSpc>
            </a:pP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Chronic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conditions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85" dirty="0">
                <a:solidFill>
                  <a:srgbClr val="333333"/>
                </a:solidFill>
                <a:latin typeface="Open Sans"/>
                <a:cs typeface="Open Sans"/>
              </a:rPr>
              <a:t>like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heart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5" dirty="0">
                <a:solidFill>
                  <a:srgbClr val="333333"/>
                </a:solidFill>
                <a:latin typeface="Open Sans"/>
                <a:cs typeface="Open Sans"/>
              </a:rPr>
              <a:t>failure,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COPD,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diabetes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are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leading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60" dirty="0">
                <a:solidFill>
                  <a:srgbClr val="333333"/>
                </a:solidFill>
                <a:latin typeface="Open Sans"/>
                <a:cs typeface="Open Sans"/>
              </a:rPr>
              <a:t>causes.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Goal: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Build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0" dirty="0">
                <a:solidFill>
                  <a:srgbClr val="333333"/>
                </a:solidFill>
                <a:latin typeface="Open Sans"/>
                <a:cs typeface="Open Sans"/>
              </a:rPr>
              <a:t>a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predictive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model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identify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high-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risk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patients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before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discharge.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2228850"/>
            <a:ext cx="190500" cy="1904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975" y="2738437"/>
            <a:ext cx="228600" cy="2000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2762249"/>
            <a:ext cx="190500" cy="19049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49" y="628649"/>
            <a:ext cx="571500" cy="457200"/>
          </a:xfrm>
          <a:custGeom>
            <a:avLst/>
            <a:gdLst/>
            <a:ahLst/>
            <a:cxnLst/>
            <a:rect l="l" t="t" r="r" b="b"/>
            <a:pathLst>
              <a:path w="571500" h="457200">
                <a:moveTo>
                  <a:pt x="133278" y="142874"/>
                </a:moveTo>
                <a:lnTo>
                  <a:pt x="123896" y="142874"/>
                </a:lnTo>
                <a:lnTo>
                  <a:pt x="119251" y="142417"/>
                </a:lnTo>
                <a:lnTo>
                  <a:pt x="81390" y="125268"/>
                </a:lnTo>
                <a:lnTo>
                  <a:pt x="59437" y="89974"/>
                </a:lnTo>
                <a:lnTo>
                  <a:pt x="57149" y="76128"/>
                </a:lnTo>
                <a:lnTo>
                  <a:pt x="57149" y="66746"/>
                </a:lnTo>
                <a:lnTo>
                  <a:pt x="71795" y="27848"/>
                </a:lnTo>
                <a:lnTo>
                  <a:pt x="105583" y="3642"/>
                </a:lnTo>
                <a:lnTo>
                  <a:pt x="123896" y="0"/>
                </a:lnTo>
                <a:lnTo>
                  <a:pt x="133278" y="0"/>
                </a:lnTo>
                <a:lnTo>
                  <a:pt x="172176" y="14645"/>
                </a:lnTo>
                <a:lnTo>
                  <a:pt x="196382" y="48433"/>
                </a:lnTo>
                <a:lnTo>
                  <a:pt x="200024" y="66746"/>
                </a:lnTo>
                <a:lnTo>
                  <a:pt x="200024" y="76128"/>
                </a:lnTo>
                <a:lnTo>
                  <a:pt x="185497" y="114849"/>
                </a:lnTo>
                <a:lnTo>
                  <a:pt x="151591" y="139232"/>
                </a:lnTo>
                <a:lnTo>
                  <a:pt x="133278" y="142874"/>
                </a:lnTo>
                <a:close/>
              </a:path>
              <a:path w="571500" h="457200">
                <a:moveTo>
                  <a:pt x="461890" y="142874"/>
                </a:moveTo>
                <a:lnTo>
                  <a:pt x="452509" y="142874"/>
                </a:lnTo>
                <a:lnTo>
                  <a:pt x="447863" y="142417"/>
                </a:lnTo>
                <a:lnTo>
                  <a:pt x="410002" y="125268"/>
                </a:lnTo>
                <a:lnTo>
                  <a:pt x="388050" y="89974"/>
                </a:lnTo>
                <a:lnTo>
                  <a:pt x="385762" y="76128"/>
                </a:lnTo>
                <a:lnTo>
                  <a:pt x="385762" y="66746"/>
                </a:lnTo>
                <a:lnTo>
                  <a:pt x="400407" y="27848"/>
                </a:lnTo>
                <a:lnTo>
                  <a:pt x="434195" y="3642"/>
                </a:lnTo>
                <a:lnTo>
                  <a:pt x="452509" y="0"/>
                </a:lnTo>
                <a:lnTo>
                  <a:pt x="461890" y="0"/>
                </a:lnTo>
                <a:lnTo>
                  <a:pt x="500788" y="14645"/>
                </a:lnTo>
                <a:lnTo>
                  <a:pt x="524994" y="48433"/>
                </a:lnTo>
                <a:lnTo>
                  <a:pt x="528637" y="66746"/>
                </a:lnTo>
                <a:lnTo>
                  <a:pt x="528637" y="76128"/>
                </a:lnTo>
                <a:lnTo>
                  <a:pt x="514110" y="114849"/>
                </a:lnTo>
                <a:lnTo>
                  <a:pt x="513992" y="115026"/>
                </a:lnTo>
                <a:lnTo>
                  <a:pt x="480204" y="139232"/>
                </a:lnTo>
                <a:lnTo>
                  <a:pt x="466536" y="142417"/>
                </a:lnTo>
                <a:lnTo>
                  <a:pt x="461890" y="142874"/>
                </a:lnTo>
                <a:close/>
              </a:path>
              <a:path w="571500" h="457200">
                <a:moveTo>
                  <a:pt x="291378" y="285749"/>
                </a:moveTo>
                <a:lnTo>
                  <a:pt x="280121" y="285749"/>
                </a:lnTo>
                <a:lnTo>
                  <a:pt x="274546" y="285200"/>
                </a:lnTo>
                <a:lnTo>
                  <a:pt x="233443" y="268175"/>
                </a:lnTo>
                <a:lnTo>
                  <a:pt x="208704" y="238030"/>
                </a:lnTo>
                <a:lnTo>
                  <a:pt x="200024" y="205653"/>
                </a:lnTo>
                <a:lnTo>
                  <a:pt x="200139" y="193238"/>
                </a:lnTo>
                <a:lnTo>
                  <a:pt x="217599" y="147718"/>
                </a:lnTo>
                <a:lnTo>
                  <a:pt x="247744" y="122979"/>
                </a:lnTo>
                <a:lnTo>
                  <a:pt x="280121" y="114300"/>
                </a:lnTo>
                <a:lnTo>
                  <a:pt x="291378" y="114300"/>
                </a:lnTo>
                <a:lnTo>
                  <a:pt x="328696" y="125620"/>
                </a:lnTo>
                <a:lnTo>
                  <a:pt x="360154" y="157078"/>
                </a:lnTo>
                <a:lnTo>
                  <a:pt x="371474" y="205653"/>
                </a:lnTo>
                <a:lnTo>
                  <a:pt x="370925" y="211228"/>
                </a:lnTo>
                <a:lnTo>
                  <a:pt x="353900" y="252331"/>
                </a:lnTo>
                <a:lnTo>
                  <a:pt x="323755" y="277070"/>
                </a:lnTo>
                <a:lnTo>
                  <a:pt x="291378" y="285749"/>
                </a:lnTo>
                <a:close/>
              </a:path>
              <a:path w="571500" h="457200">
                <a:moveTo>
                  <a:pt x="210204" y="285749"/>
                </a:moveTo>
                <a:lnTo>
                  <a:pt x="19020" y="285749"/>
                </a:lnTo>
                <a:lnTo>
                  <a:pt x="11640" y="284247"/>
                </a:lnTo>
                <a:lnTo>
                  <a:pt x="5592" y="280157"/>
                </a:lnTo>
                <a:lnTo>
                  <a:pt x="1502" y="274109"/>
                </a:lnTo>
                <a:lnTo>
                  <a:pt x="0" y="266729"/>
                </a:lnTo>
                <a:lnTo>
                  <a:pt x="7491" y="229653"/>
                </a:lnTo>
                <a:lnTo>
                  <a:pt x="27916" y="199366"/>
                </a:lnTo>
                <a:lnTo>
                  <a:pt x="58203" y="178941"/>
                </a:lnTo>
                <a:lnTo>
                  <a:pt x="95279" y="171450"/>
                </a:lnTo>
                <a:lnTo>
                  <a:pt x="133409" y="171450"/>
                </a:lnTo>
                <a:lnTo>
                  <a:pt x="143684" y="172012"/>
                </a:lnTo>
                <a:lnTo>
                  <a:pt x="143838" y="172012"/>
                </a:lnTo>
                <a:lnTo>
                  <a:pt x="153890" y="173671"/>
                </a:lnTo>
                <a:lnTo>
                  <a:pt x="163750" y="176385"/>
                </a:lnTo>
                <a:lnTo>
                  <a:pt x="173235" y="180111"/>
                </a:lnTo>
                <a:lnTo>
                  <a:pt x="172075" y="186541"/>
                </a:lnTo>
                <a:lnTo>
                  <a:pt x="171539" y="193238"/>
                </a:lnTo>
                <a:lnTo>
                  <a:pt x="171539" y="200025"/>
                </a:lnTo>
                <a:lnTo>
                  <a:pt x="174253" y="224859"/>
                </a:lnTo>
                <a:lnTo>
                  <a:pt x="181998" y="247809"/>
                </a:lnTo>
                <a:lnTo>
                  <a:pt x="194106" y="268175"/>
                </a:lnTo>
                <a:lnTo>
                  <a:pt x="210204" y="285749"/>
                </a:lnTo>
                <a:close/>
              </a:path>
              <a:path w="571500" h="457200">
                <a:moveTo>
                  <a:pt x="552479" y="285749"/>
                </a:moveTo>
                <a:lnTo>
                  <a:pt x="361295" y="285749"/>
                </a:lnTo>
                <a:lnTo>
                  <a:pt x="377431" y="268175"/>
                </a:lnTo>
                <a:lnTo>
                  <a:pt x="389535" y="247809"/>
                </a:lnTo>
                <a:lnTo>
                  <a:pt x="397259" y="224859"/>
                </a:lnTo>
                <a:lnTo>
                  <a:pt x="399960" y="200025"/>
                </a:lnTo>
                <a:lnTo>
                  <a:pt x="399960" y="193238"/>
                </a:lnTo>
                <a:lnTo>
                  <a:pt x="399320" y="186541"/>
                </a:lnTo>
                <a:lnTo>
                  <a:pt x="398264" y="180111"/>
                </a:lnTo>
                <a:lnTo>
                  <a:pt x="407613" y="176385"/>
                </a:lnTo>
                <a:lnTo>
                  <a:pt x="417407" y="173671"/>
                </a:lnTo>
                <a:lnTo>
                  <a:pt x="427585" y="172012"/>
                </a:lnTo>
                <a:lnTo>
                  <a:pt x="438090" y="171450"/>
                </a:lnTo>
                <a:lnTo>
                  <a:pt x="476220" y="171450"/>
                </a:lnTo>
                <a:lnTo>
                  <a:pt x="513296" y="178941"/>
                </a:lnTo>
                <a:lnTo>
                  <a:pt x="543583" y="199366"/>
                </a:lnTo>
                <a:lnTo>
                  <a:pt x="564008" y="229653"/>
                </a:lnTo>
                <a:lnTo>
                  <a:pt x="571500" y="266729"/>
                </a:lnTo>
                <a:lnTo>
                  <a:pt x="570004" y="274109"/>
                </a:lnTo>
                <a:lnTo>
                  <a:pt x="569805" y="274429"/>
                </a:lnTo>
                <a:lnTo>
                  <a:pt x="565930" y="280157"/>
                </a:lnTo>
                <a:lnTo>
                  <a:pt x="559878" y="284247"/>
                </a:lnTo>
                <a:lnTo>
                  <a:pt x="552479" y="285749"/>
                </a:lnTo>
                <a:close/>
              </a:path>
              <a:path w="571500" h="457200">
                <a:moveTo>
                  <a:pt x="433357" y="457200"/>
                </a:moveTo>
                <a:lnTo>
                  <a:pt x="138142" y="457200"/>
                </a:lnTo>
                <a:lnTo>
                  <a:pt x="128860" y="455320"/>
                </a:lnTo>
                <a:lnTo>
                  <a:pt x="121276" y="450201"/>
                </a:lnTo>
                <a:lnTo>
                  <a:pt x="116171" y="442620"/>
                </a:lnTo>
                <a:lnTo>
                  <a:pt x="114300" y="433357"/>
                </a:lnTo>
                <a:lnTo>
                  <a:pt x="123656" y="387032"/>
                </a:lnTo>
                <a:lnTo>
                  <a:pt x="149170" y="349195"/>
                </a:lnTo>
                <a:lnTo>
                  <a:pt x="187007" y="323681"/>
                </a:lnTo>
                <a:lnTo>
                  <a:pt x="233332" y="314325"/>
                </a:lnTo>
                <a:lnTo>
                  <a:pt x="338167" y="314325"/>
                </a:lnTo>
                <a:lnTo>
                  <a:pt x="384492" y="323681"/>
                </a:lnTo>
                <a:lnTo>
                  <a:pt x="422329" y="349195"/>
                </a:lnTo>
                <a:lnTo>
                  <a:pt x="447843" y="387032"/>
                </a:lnTo>
                <a:lnTo>
                  <a:pt x="457200" y="433357"/>
                </a:lnTo>
                <a:lnTo>
                  <a:pt x="455333" y="442620"/>
                </a:lnTo>
                <a:lnTo>
                  <a:pt x="450234" y="450201"/>
                </a:lnTo>
                <a:lnTo>
                  <a:pt x="442658" y="455320"/>
                </a:lnTo>
                <a:lnTo>
                  <a:pt x="433357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20"/>
              </a:spcBef>
            </a:pPr>
            <a:r>
              <a:rPr sz="3100" spc="-254" dirty="0"/>
              <a:t>Stakeholder</a:t>
            </a:r>
            <a:r>
              <a:rPr sz="3100" spc="-30" dirty="0"/>
              <a:t> </a:t>
            </a:r>
            <a:r>
              <a:rPr sz="3100" spc="-215" dirty="0"/>
              <a:t>Analysis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1590674" y="4962524"/>
            <a:ext cx="9086850" cy="723900"/>
            <a:chOff x="1590674" y="4962524"/>
            <a:chExt cx="9086850" cy="723900"/>
          </a:xfrm>
        </p:grpSpPr>
        <p:sp>
          <p:nvSpPr>
            <p:cNvPr id="5" name="object 5"/>
            <p:cNvSpPr/>
            <p:nvPr/>
          </p:nvSpPr>
          <p:spPr>
            <a:xfrm>
              <a:off x="1609724" y="4962524"/>
              <a:ext cx="9067800" cy="723900"/>
            </a:xfrm>
            <a:custGeom>
              <a:avLst/>
              <a:gdLst/>
              <a:ahLst/>
              <a:cxnLst/>
              <a:rect l="l" t="t" r="r" b="b"/>
              <a:pathLst>
                <a:path w="9067800" h="723900">
                  <a:moveTo>
                    <a:pt x="8996602" y="723899"/>
                  </a:moveTo>
                  <a:lnTo>
                    <a:pt x="53397" y="723899"/>
                  </a:lnTo>
                  <a:lnTo>
                    <a:pt x="49681" y="723411"/>
                  </a:lnTo>
                  <a:lnTo>
                    <a:pt x="14085" y="698042"/>
                  </a:lnTo>
                  <a:lnTo>
                    <a:pt x="366" y="657658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996602" y="0"/>
                  </a:lnTo>
                  <a:lnTo>
                    <a:pt x="9038093" y="15620"/>
                  </a:lnTo>
                  <a:lnTo>
                    <a:pt x="9063912" y="51661"/>
                  </a:lnTo>
                  <a:lnTo>
                    <a:pt x="9067798" y="71196"/>
                  </a:lnTo>
                  <a:lnTo>
                    <a:pt x="9067798" y="652703"/>
                  </a:lnTo>
                  <a:lnTo>
                    <a:pt x="9052175" y="694193"/>
                  </a:lnTo>
                  <a:lnTo>
                    <a:pt x="9016136" y="720012"/>
                  </a:lnTo>
                  <a:lnTo>
                    <a:pt x="9001558" y="723411"/>
                  </a:lnTo>
                  <a:lnTo>
                    <a:pt x="8996602" y="723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0674" y="4962802"/>
              <a:ext cx="70485" cy="723900"/>
            </a:xfrm>
            <a:custGeom>
              <a:avLst/>
              <a:gdLst/>
              <a:ahLst/>
              <a:cxnLst/>
              <a:rect l="l" t="t" r="r" b="b"/>
              <a:pathLst>
                <a:path w="70485" h="723900">
                  <a:moveTo>
                    <a:pt x="70449" y="723344"/>
                  </a:moveTo>
                  <a:lnTo>
                    <a:pt x="33857" y="710791"/>
                  </a:lnTo>
                  <a:lnTo>
                    <a:pt x="5800" y="676581"/>
                  </a:lnTo>
                  <a:lnTo>
                    <a:pt x="0" y="647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47422"/>
                  </a:lnTo>
                  <a:lnTo>
                    <a:pt x="44515" y="689763"/>
                  </a:lnTo>
                  <a:lnTo>
                    <a:pt x="66287" y="721688"/>
                  </a:lnTo>
                  <a:lnTo>
                    <a:pt x="70449" y="7233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76524" y="5238749"/>
              <a:ext cx="285750" cy="171450"/>
            </a:xfrm>
            <a:custGeom>
              <a:avLst/>
              <a:gdLst/>
              <a:ahLst/>
              <a:cxnLst/>
              <a:rect l="l" t="t" r="r" b="b"/>
              <a:pathLst>
                <a:path w="285750" h="171450">
                  <a:moveTo>
                    <a:pt x="125969" y="171410"/>
                  </a:moveTo>
                  <a:lnTo>
                    <a:pt x="117847" y="170210"/>
                  </a:lnTo>
                  <a:lnTo>
                    <a:pt x="110549" y="165824"/>
                  </a:lnTo>
                  <a:lnTo>
                    <a:pt x="69740" y="128587"/>
                  </a:lnTo>
                  <a:lnTo>
                    <a:pt x="57150" y="128587"/>
                  </a:lnTo>
                  <a:lnTo>
                    <a:pt x="57150" y="28575"/>
                  </a:lnTo>
                  <a:lnTo>
                    <a:pt x="96576" y="2321"/>
                  </a:lnTo>
                  <a:lnTo>
                    <a:pt x="96890" y="2321"/>
                  </a:lnTo>
                  <a:lnTo>
                    <a:pt x="104477" y="0"/>
                  </a:lnTo>
                  <a:lnTo>
                    <a:pt x="118318" y="0"/>
                  </a:lnTo>
                  <a:lnTo>
                    <a:pt x="124122" y="1160"/>
                  </a:lnTo>
                  <a:lnTo>
                    <a:pt x="129301" y="3348"/>
                  </a:lnTo>
                  <a:lnTo>
                    <a:pt x="92154" y="33397"/>
                  </a:lnTo>
                  <a:lnTo>
                    <a:pt x="84355" y="42699"/>
                  </a:lnTo>
                  <a:lnTo>
                    <a:pt x="80696" y="53868"/>
                  </a:lnTo>
                  <a:lnTo>
                    <a:pt x="81315" y="65008"/>
                  </a:lnTo>
                  <a:lnTo>
                    <a:pt x="81348" y="65606"/>
                  </a:lnTo>
                  <a:lnTo>
                    <a:pt x="86484" y="76616"/>
                  </a:lnTo>
                  <a:lnTo>
                    <a:pt x="95983" y="85254"/>
                  </a:lnTo>
                  <a:lnTo>
                    <a:pt x="107664" y="89330"/>
                  </a:lnTo>
                  <a:lnTo>
                    <a:pt x="181109" y="89330"/>
                  </a:lnTo>
                  <a:lnTo>
                    <a:pt x="214491" y="119925"/>
                  </a:lnTo>
                  <a:lnTo>
                    <a:pt x="219490" y="126802"/>
                  </a:lnTo>
                  <a:lnTo>
                    <a:pt x="221400" y="134793"/>
                  </a:lnTo>
                  <a:lnTo>
                    <a:pt x="220179" y="142918"/>
                  </a:lnTo>
                  <a:lnTo>
                    <a:pt x="215785" y="150197"/>
                  </a:lnTo>
                  <a:lnTo>
                    <a:pt x="211372" y="153545"/>
                  </a:lnTo>
                  <a:lnTo>
                    <a:pt x="188059" y="153545"/>
                  </a:lnTo>
                  <a:lnTo>
                    <a:pt x="187580" y="154889"/>
                  </a:lnTo>
                  <a:lnTo>
                    <a:pt x="187455" y="155242"/>
                  </a:lnTo>
                  <a:lnTo>
                    <a:pt x="145777" y="155242"/>
                  </a:lnTo>
                  <a:lnTo>
                    <a:pt x="144928" y="158546"/>
                  </a:lnTo>
                  <a:lnTo>
                    <a:pt x="143276" y="161716"/>
                  </a:lnTo>
                  <a:lnTo>
                    <a:pt x="140821" y="164440"/>
                  </a:lnTo>
                  <a:lnTo>
                    <a:pt x="133950" y="169472"/>
                  </a:lnTo>
                  <a:lnTo>
                    <a:pt x="125969" y="171410"/>
                  </a:lnTo>
                  <a:close/>
                </a:path>
                <a:path w="285750" h="171450">
                  <a:moveTo>
                    <a:pt x="109656" y="75160"/>
                  </a:moveTo>
                  <a:lnTo>
                    <a:pt x="103249" y="72922"/>
                  </a:lnTo>
                  <a:lnTo>
                    <a:pt x="98047" y="68178"/>
                  </a:lnTo>
                  <a:lnTo>
                    <a:pt x="95227" y="62144"/>
                  </a:lnTo>
                  <a:lnTo>
                    <a:pt x="94872" y="55704"/>
                  </a:lnTo>
                  <a:lnTo>
                    <a:pt x="96886" y="49574"/>
                  </a:lnTo>
                  <a:lnTo>
                    <a:pt x="101173" y="44469"/>
                  </a:lnTo>
                  <a:lnTo>
                    <a:pt x="144393" y="9465"/>
                  </a:lnTo>
                  <a:lnTo>
                    <a:pt x="150412" y="5405"/>
                  </a:lnTo>
                  <a:lnTo>
                    <a:pt x="157243" y="2321"/>
                  </a:lnTo>
                  <a:lnTo>
                    <a:pt x="157432" y="2321"/>
                  </a:lnTo>
                  <a:lnTo>
                    <a:pt x="163957" y="618"/>
                  </a:lnTo>
                  <a:lnTo>
                    <a:pt x="171182" y="0"/>
                  </a:lnTo>
                  <a:lnTo>
                    <a:pt x="179308" y="0"/>
                  </a:lnTo>
                  <a:lnTo>
                    <a:pt x="187300" y="2321"/>
                  </a:lnTo>
                  <a:lnTo>
                    <a:pt x="228287" y="28575"/>
                  </a:lnTo>
                  <a:lnTo>
                    <a:pt x="228600" y="28575"/>
                  </a:lnTo>
                  <a:lnTo>
                    <a:pt x="228600" y="34781"/>
                  </a:lnTo>
                  <a:lnTo>
                    <a:pt x="170199" y="34781"/>
                  </a:lnTo>
                  <a:lnTo>
                    <a:pt x="122738" y="71660"/>
                  </a:lnTo>
                  <a:lnTo>
                    <a:pt x="116431" y="74777"/>
                  </a:lnTo>
                  <a:lnTo>
                    <a:pt x="109656" y="75160"/>
                  </a:lnTo>
                  <a:close/>
                </a:path>
                <a:path w="285750" h="171450">
                  <a:moveTo>
                    <a:pt x="228600" y="112871"/>
                  </a:moveTo>
                  <a:lnTo>
                    <a:pt x="166560" y="55704"/>
                  </a:lnTo>
                  <a:lnTo>
                    <a:pt x="175870" y="48488"/>
                  </a:lnTo>
                  <a:lnTo>
                    <a:pt x="178995" y="46032"/>
                  </a:lnTo>
                  <a:lnTo>
                    <a:pt x="179576" y="41567"/>
                  </a:lnTo>
                  <a:lnTo>
                    <a:pt x="174664" y="35316"/>
                  </a:lnTo>
                  <a:lnTo>
                    <a:pt x="170199" y="34781"/>
                  </a:lnTo>
                  <a:lnTo>
                    <a:pt x="228600" y="34781"/>
                  </a:lnTo>
                  <a:lnTo>
                    <a:pt x="228600" y="112871"/>
                  </a:lnTo>
                  <a:close/>
                </a:path>
                <a:path w="285750" h="171450">
                  <a:moveTo>
                    <a:pt x="181109" y="89330"/>
                  </a:moveTo>
                  <a:lnTo>
                    <a:pt x="107664" y="89330"/>
                  </a:lnTo>
                  <a:lnTo>
                    <a:pt x="120005" y="88634"/>
                  </a:lnTo>
                  <a:lnTo>
                    <a:pt x="131489" y="82956"/>
                  </a:lnTo>
                  <a:lnTo>
                    <a:pt x="154572" y="65008"/>
                  </a:lnTo>
                  <a:lnTo>
                    <a:pt x="181109" y="89330"/>
                  </a:lnTo>
                  <a:close/>
                </a:path>
                <a:path w="285750" h="171450">
                  <a:moveTo>
                    <a:pt x="202441" y="157028"/>
                  </a:moveTo>
                  <a:lnTo>
                    <a:pt x="195022" y="156589"/>
                  </a:lnTo>
                  <a:lnTo>
                    <a:pt x="188059" y="153545"/>
                  </a:lnTo>
                  <a:lnTo>
                    <a:pt x="211372" y="153545"/>
                  </a:lnTo>
                  <a:lnTo>
                    <a:pt x="209601" y="154889"/>
                  </a:lnTo>
                  <a:lnTo>
                    <a:pt x="202441" y="157028"/>
                  </a:lnTo>
                  <a:close/>
                </a:path>
                <a:path w="285750" h="171450">
                  <a:moveTo>
                    <a:pt x="168771" y="167822"/>
                  </a:moveTo>
                  <a:lnTo>
                    <a:pt x="160646" y="166601"/>
                  </a:lnTo>
                  <a:lnTo>
                    <a:pt x="153367" y="162207"/>
                  </a:lnTo>
                  <a:lnTo>
                    <a:pt x="145777" y="155242"/>
                  </a:lnTo>
                  <a:lnTo>
                    <a:pt x="187455" y="155242"/>
                  </a:lnTo>
                  <a:lnTo>
                    <a:pt x="187121" y="156180"/>
                  </a:lnTo>
                  <a:lnTo>
                    <a:pt x="185751" y="158546"/>
                  </a:lnTo>
                  <a:lnTo>
                    <a:pt x="185648" y="158725"/>
                  </a:lnTo>
                  <a:lnTo>
                    <a:pt x="183639" y="160912"/>
                  </a:lnTo>
                  <a:lnTo>
                    <a:pt x="176882" y="165824"/>
                  </a:lnTo>
                  <a:lnTo>
                    <a:pt x="177129" y="165824"/>
                  </a:lnTo>
                  <a:lnTo>
                    <a:pt x="168771" y="167822"/>
                  </a:lnTo>
                  <a:close/>
                </a:path>
                <a:path w="285750" h="171450">
                  <a:moveTo>
                    <a:pt x="36477" y="142875"/>
                  </a:moveTo>
                  <a:lnTo>
                    <a:pt x="6384" y="142875"/>
                  </a:lnTo>
                  <a:lnTo>
                    <a:pt x="0" y="136490"/>
                  </a:lnTo>
                  <a:lnTo>
                    <a:pt x="0" y="31789"/>
                  </a:lnTo>
                  <a:lnTo>
                    <a:pt x="3214" y="28575"/>
                  </a:lnTo>
                  <a:lnTo>
                    <a:pt x="42862" y="28575"/>
                  </a:lnTo>
                  <a:lnTo>
                    <a:pt x="42862" y="114300"/>
                  </a:lnTo>
                  <a:lnTo>
                    <a:pt x="19458" y="114300"/>
                  </a:lnTo>
                  <a:lnTo>
                    <a:pt x="17774" y="114997"/>
                  </a:lnTo>
                  <a:lnTo>
                    <a:pt x="14984" y="117787"/>
                  </a:lnTo>
                  <a:lnTo>
                    <a:pt x="14287" y="119471"/>
                  </a:lnTo>
                  <a:lnTo>
                    <a:pt x="14287" y="123416"/>
                  </a:lnTo>
                  <a:lnTo>
                    <a:pt x="14984" y="125100"/>
                  </a:lnTo>
                  <a:lnTo>
                    <a:pt x="17774" y="127890"/>
                  </a:lnTo>
                  <a:lnTo>
                    <a:pt x="19458" y="128587"/>
                  </a:lnTo>
                  <a:lnTo>
                    <a:pt x="42862" y="128587"/>
                  </a:lnTo>
                  <a:lnTo>
                    <a:pt x="42862" y="136490"/>
                  </a:lnTo>
                  <a:lnTo>
                    <a:pt x="36477" y="142875"/>
                  </a:lnTo>
                  <a:close/>
                </a:path>
                <a:path w="285750" h="171450">
                  <a:moveTo>
                    <a:pt x="42862" y="128587"/>
                  </a:moveTo>
                  <a:lnTo>
                    <a:pt x="23403" y="128587"/>
                  </a:lnTo>
                  <a:lnTo>
                    <a:pt x="25087" y="127890"/>
                  </a:lnTo>
                  <a:lnTo>
                    <a:pt x="27877" y="125100"/>
                  </a:lnTo>
                  <a:lnTo>
                    <a:pt x="28574" y="123416"/>
                  </a:lnTo>
                  <a:lnTo>
                    <a:pt x="28574" y="119471"/>
                  </a:lnTo>
                  <a:lnTo>
                    <a:pt x="27877" y="117787"/>
                  </a:lnTo>
                  <a:lnTo>
                    <a:pt x="25087" y="114997"/>
                  </a:lnTo>
                  <a:lnTo>
                    <a:pt x="23403" y="114300"/>
                  </a:lnTo>
                  <a:lnTo>
                    <a:pt x="42862" y="114300"/>
                  </a:lnTo>
                  <a:lnTo>
                    <a:pt x="42862" y="128587"/>
                  </a:lnTo>
                  <a:close/>
                </a:path>
                <a:path w="285750" h="171450">
                  <a:moveTo>
                    <a:pt x="279365" y="142875"/>
                  </a:moveTo>
                  <a:lnTo>
                    <a:pt x="249272" y="142875"/>
                  </a:lnTo>
                  <a:lnTo>
                    <a:pt x="242887" y="136490"/>
                  </a:lnTo>
                  <a:lnTo>
                    <a:pt x="242887" y="28575"/>
                  </a:lnTo>
                  <a:lnTo>
                    <a:pt x="282535" y="28575"/>
                  </a:lnTo>
                  <a:lnTo>
                    <a:pt x="285750" y="31789"/>
                  </a:lnTo>
                  <a:lnTo>
                    <a:pt x="285750" y="114300"/>
                  </a:lnTo>
                  <a:lnTo>
                    <a:pt x="262346" y="114300"/>
                  </a:lnTo>
                  <a:lnTo>
                    <a:pt x="260662" y="114997"/>
                  </a:lnTo>
                  <a:lnTo>
                    <a:pt x="257872" y="117787"/>
                  </a:lnTo>
                  <a:lnTo>
                    <a:pt x="257174" y="119471"/>
                  </a:lnTo>
                  <a:lnTo>
                    <a:pt x="257174" y="123416"/>
                  </a:lnTo>
                  <a:lnTo>
                    <a:pt x="257872" y="125100"/>
                  </a:lnTo>
                  <a:lnTo>
                    <a:pt x="260662" y="127890"/>
                  </a:lnTo>
                  <a:lnTo>
                    <a:pt x="262346" y="128587"/>
                  </a:lnTo>
                  <a:lnTo>
                    <a:pt x="285750" y="128587"/>
                  </a:lnTo>
                  <a:lnTo>
                    <a:pt x="285750" y="136490"/>
                  </a:lnTo>
                  <a:lnTo>
                    <a:pt x="279365" y="142875"/>
                  </a:lnTo>
                  <a:close/>
                </a:path>
                <a:path w="285750" h="171450">
                  <a:moveTo>
                    <a:pt x="285750" y="128587"/>
                  </a:moveTo>
                  <a:lnTo>
                    <a:pt x="266291" y="128587"/>
                  </a:lnTo>
                  <a:lnTo>
                    <a:pt x="267975" y="127890"/>
                  </a:lnTo>
                  <a:lnTo>
                    <a:pt x="270765" y="125100"/>
                  </a:lnTo>
                  <a:lnTo>
                    <a:pt x="271462" y="123416"/>
                  </a:lnTo>
                  <a:lnTo>
                    <a:pt x="271462" y="119471"/>
                  </a:lnTo>
                  <a:lnTo>
                    <a:pt x="270765" y="117787"/>
                  </a:lnTo>
                  <a:lnTo>
                    <a:pt x="267975" y="114997"/>
                  </a:lnTo>
                  <a:lnTo>
                    <a:pt x="266291" y="114300"/>
                  </a:lnTo>
                  <a:lnTo>
                    <a:pt x="285750" y="114300"/>
                  </a:lnTo>
                  <a:lnTo>
                    <a:pt x="285750" y="128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65512" y="5181282"/>
            <a:ext cx="657542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Alignment</a:t>
            </a:r>
            <a:r>
              <a:rPr sz="1550" spc="-4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of</a:t>
            </a:r>
            <a:r>
              <a:rPr sz="1550" spc="-4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5" dirty="0">
                <a:solidFill>
                  <a:srgbClr val="374050"/>
                </a:solidFill>
                <a:latin typeface="Open Sans"/>
                <a:cs typeface="Open Sans"/>
              </a:rPr>
              <a:t>stakeholder</a:t>
            </a:r>
            <a:r>
              <a:rPr sz="1550" spc="-4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95" dirty="0">
                <a:solidFill>
                  <a:srgbClr val="374050"/>
                </a:solidFill>
                <a:latin typeface="Open Sans"/>
                <a:cs typeface="Open Sans"/>
              </a:rPr>
              <a:t>interests</a:t>
            </a:r>
            <a:r>
              <a:rPr sz="1550" spc="-4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85" dirty="0">
                <a:solidFill>
                  <a:srgbClr val="374050"/>
                </a:solidFill>
                <a:latin typeface="Open Sans"/>
                <a:cs typeface="Open Sans"/>
              </a:rPr>
              <a:t>is</a:t>
            </a:r>
            <a:r>
              <a:rPr sz="1550" spc="-4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75" dirty="0">
                <a:solidFill>
                  <a:srgbClr val="374050"/>
                </a:solidFill>
                <a:latin typeface="Open Sans"/>
                <a:cs typeface="Open Sans"/>
              </a:rPr>
              <a:t>critical</a:t>
            </a:r>
            <a:r>
              <a:rPr sz="1550" spc="-4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for</a:t>
            </a:r>
            <a:r>
              <a:rPr sz="1550" spc="-4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successful</a:t>
            </a:r>
            <a:r>
              <a:rPr sz="1550" spc="-4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95" dirty="0">
                <a:solidFill>
                  <a:srgbClr val="374050"/>
                </a:solidFill>
                <a:latin typeface="Open Sans"/>
                <a:cs typeface="Open Sans"/>
              </a:rPr>
              <a:t>project</a:t>
            </a:r>
            <a:r>
              <a:rPr sz="1550" spc="-4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implementation</a:t>
            </a:r>
            <a:endParaRPr sz="1550">
              <a:latin typeface="Open Sans"/>
              <a:cs typeface="Ope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-15910" y="6299342"/>
            <a:ext cx="12192000" cy="561975"/>
            <a:chOff x="0" y="6296024"/>
            <a:chExt cx="12192000" cy="561975"/>
          </a:xfrm>
        </p:grpSpPr>
        <p:sp>
          <p:nvSpPr>
            <p:cNvPr id="10" name="object 10"/>
            <p:cNvSpPr/>
            <p:nvPr/>
          </p:nvSpPr>
          <p:spPr>
            <a:xfrm>
              <a:off x="0" y="6296024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2960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762749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1657350"/>
            <a:ext cx="200025" cy="2286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82699" y="1606443"/>
            <a:ext cx="4365625" cy="1889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90" dirty="0">
                <a:solidFill>
                  <a:srgbClr val="333333"/>
                </a:solidFill>
                <a:latin typeface="Open Sans Semibold"/>
                <a:cs typeface="Open Sans Semibold"/>
              </a:rPr>
              <a:t>Clinicians:</a:t>
            </a:r>
            <a:r>
              <a:rPr sz="1700" b="1" spc="-4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35" dirty="0">
                <a:solidFill>
                  <a:srgbClr val="333333"/>
                </a:solidFill>
                <a:latin typeface="Open Sans"/>
                <a:cs typeface="Open Sans"/>
              </a:rPr>
              <a:t>Want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early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warnings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act.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00">
              <a:latin typeface="Open Sans"/>
              <a:cs typeface="Open Sans"/>
            </a:endParaRPr>
          </a:p>
          <a:p>
            <a:pPr marL="69215">
              <a:lnSpc>
                <a:spcPct val="100000"/>
              </a:lnSpc>
            </a:pP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Hospital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Admins: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35" dirty="0">
                <a:solidFill>
                  <a:srgbClr val="333333"/>
                </a:solidFill>
                <a:latin typeface="Open Sans"/>
                <a:cs typeface="Open Sans"/>
              </a:rPr>
              <a:t>Want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reduced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costs.</a:t>
            </a:r>
            <a:endParaRPr sz="1700">
              <a:latin typeface="Open Sans"/>
              <a:cs typeface="Open Sans"/>
            </a:endParaRPr>
          </a:p>
          <a:p>
            <a:pPr marL="97790" marR="5080">
              <a:lnSpc>
                <a:spcPct val="205900"/>
              </a:lnSpc>
            </a:pP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Patients: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35" dirty="0">
                <a:solidFill>
                  <a:srgbClr val="333333"/>
                </a:solidFill>
                <a:latin typeface="Open Sans"/>
                <a:cs typeface="Open Sans"/>
              </a:rPr>
              <a:t>Want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better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post-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discharge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outcomes. </a:t>
            </a:r>
            <a:r>
              <a:rPr sz="1700" b="1" spc="-125" dirty="0">
                <a:solidFill>
                  <a:srgbClr val="333333"/>
                </a:solidFill>
                <a:latin typeface="Open Sans Semibold"/>
                <a:cs typeface="Open Sans Semibold"/>
              </a:rPr>
              <a:t>Data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90" dirty="0">
                <a:solidFill>
                  <a:srgbClr val="333333"/>
                </a:solidFill>
                <a:latin typeface="Open Sans Semibold"/>
                <a:cs typeface="Open Sans Semibold"/>
              </a:rPr>
              <a:t>Scientists: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Build,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test,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tune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the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65" dirty="0">
                <a:solidFill>
                  <a:srgbClr val="333333"/>
                </a:solidFill>
                <a:latin typeface="Open Sans"/>
                <a:cs typeface="Open Sans"/>
              </a:rPr>
              <a:t>model.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1695449"/>
            <a:ext cx="190500" cy="19049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942975" y="2190750"/>
            <a:ext cx="257175" cy="228600"/>
          </a:xfrm>
          <a:custGeom>
            <a:avLst/>
            <a:gdLst/>
            <a:ahLst/>
            <a:cxnLst/>
            <a:rect l="l" t="t" r="r" b="b"/>
            <a:pathLst>
              <a:path w="257175" h="228600">
                <a:moveTo>
                  <a:pt x="118720" y="228600"/>
                </a:moveTo>
                <a:lnTo>
                  <a:pt x="21431" y="228600"/>
                </a:lnTo>
                <a:lnTo>
                  <a:pt x="13091" y="226915"/>
                </a:lnTo>
                <a:lnTo>
                  <a:pt x="6278" y="222321"/>
                </a:lnTo>
                <a:lnTo>
                  <a:pt x="1684" y="215508"/>
                </a:lnTo>
                <a:lnTo>
                  <a:pt x="0" y="207168"/>
                </a:lnTo>
                <a:lnTo>
                  <a:pt x="0" y="171450"/>
                </a:lnTo>
                <a:lnTo>
                  <a:pt x="68222" y="171450"/>
                </a:lnTo>
                <a:lnTo>
                  <a:pt x="71437" y="168235"/>
                </a:lnTo>
                <a:lnTo>
                  <a:pt x="71437" y="160377"/>
                </a:lnTo>
                <a:lnTo>
                  <a:pt x="68222" y="157162"/>
                </a:lnTo>
                <a:lnTo>
                  <a:pt x="0" y="157162"/>
                </a:lnTo>
                <a:lnTo>
                  <a:pt x="0" y="128587"/>
                </a:lnTo>
                <a:lnTo>
                  <a:pt x="68222" y="128587"/>
                </a:lnTo>
                <a:lnTo>
                  <a:pt x="71437" y="125372"/>
                </a:lnTo>
                <a:lnTo>
                  <a:pt x="71437" y="117514"/>
                </a:lnTo>
                <a:lnTo>
                  <a:pt x="68222" y="114300"/>
                </a:lnTo>
                <a:lnTo>
                  <a:pt x="0" y="114300"/>
                </a:lnTo>
                <a:lnTo>
                  <a:pt x="0" y="21431"/>
                </a:lnTo>
                <a:lnTo>
                  <a:pt x="1684" y="13091"/>
                </a:lnTo>
                <a:lnTo>
                  <a:pt x="6278" y="6278"/>
                </a:lnTo>
                <a:lnTo>
                  <a:pt x="13091" y="1684"/>
                </a:lnTo>
                <a:lnTo>
                  <a:pt x="21431" y="0"/>
                </a:lnTo>
                <a:lnTo>
                  <a:pt x="121443" y="0"/>
                </a:lnTo>
                <a:lnTo>
                  <a:pt x="129783" y="1684"/>
                </a:lnTo>
                <a:lnTo>
                  <a:pt x="136596" y="6278"/>
                </a:lnTo>
                <a:lnTo>
                  <a:pt x="141190" y="13091"/>
                </a:lnTo>
                <a:lnTo>
                  <a:pt x="142875" y="21431"/>
                </a:lnTo>
                <a:lnTo>
                  <a:pt x="142875" y="28575"/>
                </a:lnTo>
                <a:lnTo>
                  <a:pt x="63936" y="28575"/>
                </a:lnTo>
                <a:lnTo>
                  <a:pt x="60721" y="31789"/>
                </a:lnTo>
                <a:lnTo>
                  <a:pt x="60721" y="46434"/>
                </a:lnTo>
                <a:lnTo>
                  <a:pt x="46077" y="46434"/>
                </a:lnTo>
                <a:lnTo>
                  <a:pt x="42862" y="49649"/>
                </a:lnTo>
                <a:lnTo>
                  <a:pt x="42862" y="64650"/>
                </a:lnTo>
                <a:lnTo>
                  <a:pt x="46077" y="67865"/>
                </a:lnTo>
                <a:lnTo>
                  <a:pt x="60721" y="67865"/>
                </a:lnTo>
                <a:lnTo>
                  <a:pt x="60721" y="82510"/>
                </a:lnTo>
                <a:lnTo>
                  <a:pt x="63936" y="85725"/>
                </a:lnTo>
                <a:lnTo>
                  <a:pt x="142875" y="85725"/>
                </a:lnTo>
                <a:lnTo>
                  <a:pt x="142875" y="164172"/>
                </a:lnTo>
                <a:lnTo>
                  <a:pt x="131214" y="172876"/>
                </a:lnTo>
                <a:lnTo>
                  <a:pt x="122191" y="184280"/>
                </a:lnTo>
                <a:lnTo>
                  <a:pt x="116366" y="197819"/>
                </a:lnTo>
                <a:lnTo>
                  <a:pt x="114300" y="212928"/>
                </a:lnTo>
                <a:lnTo>
                  <a:pt x="114300" y="218688"/>
                </a:lnTo>
                <a:lnTo>
                  <a:pt x="115907" y="224045"/>
                </a:lnTo>
                <a:lnTo>
                  <a:pt x="118720" y="228600"/>
                </a:lnTo>
                <a:close/>
              </a:path>
              <a:path w="257175" h="228600">
                <a:moveTo>
                  <a:pt x="142875" y="85725"/>
                </a:moveTo>
                <a:lnTo>
                  <a:pt x="78938" y="85725"/>
                </a:lnTo>
                <a:lnTo>
                  <a:pt x="82153" y="82510"/>
                </a:lnTo>
                <a:lnTo>
                  <a:pt x="82153" y="67865"/>
                </a:lnTo>
                <a:lnTo>
                  <a:pt x="96797" y="67865"/>
                </a:lnTo>
                <a:lnTo>
                  <a:pt x="100012" y="64650"/>
                </a:lnTo>
                <a:lnTo>
                  <a:pt x="100012" y="49649"/>
                </a:lnTo>
                <a:lnTo>
                  <a:pt x="96797" y="46434"/>
                </a:lnTo>
                <a:lnTo>
                  <a:pt x="82153" y="46434"/>
                </a:lnTo>
                <a:lnTo>
                  <a:pt x="82153" y="31789"/>
                </a:lnTo>
                <a:lnTo>
                  <a:pt x="78938" y="28575"/>
                </a:lnTo>
                <a:lnTo>
                  <a:pt x="142875" y="28575"/>
                </a:lnTo>
                <a:lnTo>
                  <a:pt x="142875" y="85725"/>
                </a:lnTo>
                <a:close/>
              </a:path>
              <a:path w="257175" h="228600">
                <a:moveTo>
                  <a:pt x="197617" y="157162"/>
                </a:moveTo>
                <a:lnTo>
                  <a:pt x="188144" y="157162"/>
                </a:lnTo>
                <a:lnTo>
                  <a:pt x="183588" y="156256"/>
                </a:lnTo>
                <a:lnTo>
                  <a:pt x="157162" y="126180"/>
                </a:lnTo>
                <a:lnTo>
                  <a:pt x="157162" y="116707"/>
                </a:lnTo>
                <a:lnTo>
                  <a:pt x="183588" y="86631"/>
                </a:lnTo>
                <a:lnTo>
                  <a:pt x="188144" y="85725"/>
                </a:lnTo>
                <a:lnTo>
                  <a:pt x="197617" y="85725"/>
                </a:lnTo>
                <a:lnTo>
                  <a:pt x="227693" y="112150"/>
                </a:lnTo>
                <a:lnTo>
                  <a:pt x="228599" y="116707"/>
                </a:lnTo>
                <a:lnTo>
                  <a:pt x="228599" y="126180"/>
                </a:lnTo>
                <a:lnTo>
                  <a:pt x="202174" y="156256"/>
                </a:lnTo>
                <a:lnTo>
                  <a:pt x="197617" y="157162"/>
                </a:lnTo>
                <a:close/>
              </a:path>
              <a:path w="257175" h="228600">
                <a:moveTo>
                  <a:pt x="250209" y="228600"/>
                </a:moveTo>
                <a:lnTo>
                  <a:pt x="135552" y="228600"/>
                </a:lnTo>
                <a:lnTo>
                  <a:pt x="128587" y="221634"/>
                </a:lnTo>
                <a:lnTo>
                  <a:pt x="140765" y="183627"/>
                </a:lnTo>
                <a:lnTo>
                  <a:pt x="170155" y="171450"/>
                </a:lnTo>
                <a:lnTo>
                  <a:pt x="215607" y="171450"/>
                </a:lnTo>
                <a:lnTo>
                  <a:pt x="253907" y="196841"/>
                </a:lnTo>
                <a:lnTo>
                  <a:pt x="257175" y="221634"/>
                </a:lnTo>
                <a:lnTo>
                  <a:pt x="250209" y="228600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228850"/>
            <a:ext cx="190500" cy="19049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942975" y="2723792"/>
            <a:ext cx="285750" cy="229235"/>
          </a:xfrm>
          <a:custGeom>
            <a:avLst/>
            <a:gdLst/>
            <a:ahLst/>
            <a:cxnLst/>
            <a:rect l="l" t="t" r="r" b="b"/>
            <a:pathLst>
              <a:path w="285750" h="229235">
                <a:moveTo>
                  <a:pt x="200649" y="50050"/>
                </a:moveTo>
                <a:lnTo>
                  <a:pt x="176986" y="50050"/>
                </a:lnTo>
                <a:lnTo>
                  <a:pt x="199087" y="3125"/>
                </a:lnTo>
                <a:lnTo>
                  <a:pt x="202346" y="803"/>
                </a:lnTo>
                <a:lnTo>
                  <a:pt x="209847" y="0"/>
                </a:lnTo>
                <a:lnTo>
                  <a:pt x="213508" y="1607"/>
                </a:lnTo>
                <a:lnTo>
                  <a:pt x="215741" y="4643"/>
                </a:lnTo>
                <a:lnTo>
                  <a:pt x="233957" y="28932"/>
                </a:lnTo>
                <a:lnTo>
                  <a:pt x="280972" y="28932"/>
                </a:lnTo>
                <a:lnTo>
                  <a:pt x="283785" y="31745"/>
                </a:lnTo>
                <a:lnTo>
                  <a:pt x="209267" y="31745"/>
                </a:lnTo>
                <a:lnTo>
                  <a:pt x="200649" y="50050"/>
                </a:lnTo>
                <a:close/>
              </a:path>
              <a:path w="285750" h="229235">
                <a:moveTo>
                  <a:pt x="22190" y="228957"/>
                </a:moveTo>
                <a:lnTo>
                  <a:pt x="6384" y="228957"/>
                </a:lnTo>
                <a:lnTo>
                  <a:pt x="0" y="222572"/>
                </a:lnTo>
                <a:lnTo>
                  <a:pt x="0" y="35316"/>
                </a:lnTo>
                <a:lnTo>
                  <a:pt x="6384" y="28932"/>
                </a:lnTo>
                <a:lnTo>
                  <a:pt x="22190" y="28932"/>
                </a:lnTo>
                <a:lnTo>
                  <a:pt x="28575" y="35316"/>
                </a:lnTo>
                <a:lnTo>
                  <a:pt x="28575" y="157519"/>
                </a:lnTo>
                <a:lnTo>
                  <a:pt x="285750" y="157519"/>
                </a:lnTo>
                <a:lnTo>
                  <a:pt x="285750" y="200382"/>
                </a:lnTo>
                <a:lnTo>
                  <a:pt x="28575" y="200382"/>
                </a:lnTo>
                <a:lnTo>
                  <a:pt x="28575" y="222572"/>
                </a:lnTo>
                <a:lnTo>
                  <a:pt x="22190" y="228957"/>
                </a:lnTo>
                <a:close/>
              </a:path>
              <a:path w="285750" h="229235">
                <a:moveTo>
                  <a:pt x="175557" y="82733"/>
                </a:moveTo>
                <a:lnTo>
                  <a:pt x="171851" y="80947"/>
                </a:lnTo>
                <a:lnTo>
                  <a:pt x="151447" y="50363"/>
                </a:lnTo>
                <a:lnTo>
                  <a:pt x="90502" y="50363"/>
                </a:lnTo>
                <a:lnTo>
                  <a:pt x="85725" y="45586"/>
                </a:lnTo>
                <a:lnTo>
                  <a:pt x="85725" y="33709"/>
                </a:lnTo>
                <a:lnTo>
                  <a:pt x="90502" y="28932"/>
                </a:lnTo>
                <a:lnTo>
                  <a:pt x="160734" y="28932"/>
                </a:lnTo>
                <a:lnTo>
                  <a:pt x="164083" y="30718"/>
                </a:lnTo>
                <a:lnTo>
                  <a:pt x="176986" y="50050"/>
                </a:lnTo>
                <a:lnTo>
                  <a:pt x="200649" y="50050"/>
                </a:lnTo>
                <a:lnTo>
                  <a:pt x="186630" y="79831"/>
                </a:lnTo>
                <a:lnTo>
                  <a:pt x="183237" y="82197"/>
                </a:lnTo>
                <a:lnTo>
                  <a:pt x="175557" y="82733"/>
                </a:lnTo>
                <a:close/>
              </a:path>
              <a:path w="285750" h="229235">
                <a:moveTo>
                  <a:pt x="280972" y="50363"/>
                </a:moveTo>
                <a:lnTo>
                  <a:pt x="225206" y="50363"/>
                </a:lnTo>
                <a:lnTo>
                  <a:pt x="222036" y="48756"/>
                </a:lnTo>
                <a:lnTo>
                  <a:pt x="209267" y="31745"/>
                </a:lnTo>
                <a:lnTo>
                  <a:pt x="283785" y="31745"/>
                </a:lnTo>
                <a:lnTo>
                  <a:pt x="285750" y="33709"/>
                </a:lnTo>
                <a:lnTo>
                  <a:pt x="285750" y="45586"/>
                </a:lnTo>
                <a:lnTo>
                  <a:pt x="280972" y="50363"/>
                </a:lnTo>
                <a:close/>
              </a:path>
              <a:path w="285750" h="229235">
                <a:moveTo>
                  <a:pt x="83317" y="143232"/>
                </a:moveTo>
                <a:lnTo>
                  <a:pt x="73844" y="143232"/>
                </a:lnTo>
                <a:lnTo>
                  <a:pt x="69288" y="142325"/>
                </a:lnTo>
                <a:lnTo>
                  <a:pt x="42862" y="112250"/>
                </a:lnTo>
                <a:lnTo>
                  <a:pt x="42862" y="102776"/>
                </a:lnTo>
                <a:lnTo>
                  <a:pt x="69288" y="72700"/>
                </a:lnTo>
                <a:lnTo>
                  <a:pt x="73844" y="71794"/>
                </a:lnTo>
                <a:lnTo>
                  <a:pt x="83317" y="71794"/>
                </a:lnTo>
                <a:lnTo>
                  <a:pt x="113292" y="97976"/>
                </a:lnTo>
                <a:lnTo>
                  <a:pt x="114299" y="102776"/>
                </a:lnTo>
                <a:lnTo>
                  <a:pt x="114299" y="112250"/>
                </a:lnTo>
                <a:lnTo>
                  <a:pt x="87874" y="142325"/>
                </a:lnTo>
                <a:lnTo>
                  <a:pt x="83317" y="143232"/>
                </a:lnTo>
                <a:close/>
              </a:path>
              <a:path w="285750" h="229235">
                <a:moveTo>
                  <a:pt x="285750" y="157519"/>
                </a:moveTo>
                <a:lnTo>
                  <a:pt x="128587" y="157519"/>
                </a:lnTo>
                <a:lnTo>
                  <a:pt x="128587" y="78179"/>
                </a:lnTo>
                <a:lnTo>
                  <a:pt x="134972" y="71794"/>
                </a:lnTo>
                <a:lnTo>
                  <a:pt x="148545" y="71794"/>
                </a:lnTo>
                <a:lnTo>
                  <a:pt x="157737" y="85605"/>
                </a:lnTo>
                <a:lnTo>
                  <a:pt x="162143" y="90636"/>
                </a:lnTo>
                <a:lnTo>
                  <a:pt x="167615" y="94280"/>
                </a:lnTo>
                <a:lnTo>
                  <a:pt x="173804" y="96360"/>
                </a:lnTo>
                <a:lnTo>
                  <a:pt x="180424" y="96753"/>
                </a:lnTo>
                <a:lnTo>
                  <a:pt x="281555" y="96753"/>
                </a:lnTo>
                <a:lnTo>
                  <a:pt x="282380" y="97976"/>
                </a:lnTo>
                <a:lnTo>
                  <a:pt x="285750" y="114657"/>
                </a:lnTo>
                <a:lnTo>
                  <a:pt x="285750" y="157519"/>
                </a:lnTo>
                <a:close/>
              </a:path>
              <a:path w="285750" h="229235">
                <a:moveTo>
                  <a:pt x="281555" y="96753"/>
                </a:moveTo>
                <a:lnTo>
                  <a:pt x="180424" y="96753"/>
                </a:lnTo>
                <a:lnTo>
                  <a:pt x="189398" y="96083"/>
                </a:lnTo>
                <a:lnTo>
                  <a:pt x="197346" y="90636"/>
                </a:lnTo>
                <a:lnTo>
                  <a:pt x="206231" y="71794"/>
                </a:lnTo>
                <a:lnTo>
                  <a:pt x="242887" y="71794"/>
                </a:lnTo>
                <a:lnTo>
                  <a:pt x="259567" y="75164"/>
                </a:lnTo>
                <a:lnTo>
                  <a:pt x="273192" y="84352"/>
                </a:lnTo>
                <a:lnTo>
                  <a:pt x="281555" y="96753"/>
                </a:lnTo>
                <a:close/>
              </a:path>
              <a:path w="285750" h="229235">
                <a:moveTo>
                  <a:pt x="279365" y="228957"/>
                </a:moveTo>
                <a:lnTo>
                  <a:pt x="263559" y="228957"/>
                </a:lnTo>
                <a:lnTo>
                  <a:pt x="257175" y="222572"/>
                </a:lnTo>
                <a:lnTo>
                  <a:pt x="257175" y="200382"/>
                </a:lnTo>
                <a:lnTo>
                  <a:pt x="285750" y="200382"/>
                </a:lnTo>
                <a:lnTo>
                  <a:pt x="285750" y="222572"/>
                </a:lnTo>
                <a:lnTo>
                  <a:pt x="279365" y="228957"/>
                </a:lnTo>
                <a:close/>
              </a:path>
            </a:pathLst>
          </a:custGeom>
          <a:solidFill>
            <a:srgbClr val="049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762249"/>
            <a:ext cx="190500" cy="19049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42975" y="3271837"/>
            <a:ext cx="285750" cy="200025"/>
          </a:xfrm>
          <a:custGeom>
            <a:avLst/>
            <a:gdLst/>
            <a:ahLst/>
            <a:cxnLst/>
            <a:rect l="l" t="t" r="r" b="b"/>
            <a:pathLst>
              <a:path w="285750" h="200025">
                <a:moveTo>
                  <a:pt x="57150" y="142875"/>
                </a:moveTo>
                <a:lnTo>
                  <a:pt x="28575" y="142875"/>
                </a:lnTo>
                <a:lnTo>
                  <a:pt x="28575" y="28575"/>
                </a:lnTo>
                <a:lnTo>
                  <a:pt x="30823" y="17461"/>
                </a:lnTo>
                <a:lnTo>
                  <a:pt x="36952" y="8377"/>
                </a:lnTo>
                <a:lnTo>
                  <a:pt x="46036" y="2248"/>
                </a:lnTo>
                <a:lnTo>
                  <a:pt x="57150" y="0"/>
                </a:lnTo>
                <a:lnTo>
                  <a:pt x="228600" y="0"/>
                </a:lnTo>
                <a:lnTo>
                  <a:pt x="239713" y="2248"/>
                </a:lnTo>
                <a:lnTo>
                  <a:pt x="248797" y="8377"/>
                </a:lnTo>
                <a:lnTo>
                  <a:pt x="254926" y="17461"/>
                </a:lnTo>
                <a:lnTo>
                  <a:pt x="257175" y="28575"/>
                </a:lnTo>
                <a:lnTo>
                  <a:pt x="57150" y="28575"/>
                </a:lnTo>
                <a:lnTo>
                  <a:pt x="57150" y="142875"/>
                </a:lnTo>
                <a:close/>
              </a:path>
              <a:path w="285750" h="200025">
                <a:moveTo>
                  <a:pt x="257175" y="142875"/>
                </a:moveTo>
                <a:lnTo>
                  <a:pt x="228600" y="142875"/>
                </a:lnTo>
                <a:lnTo>
                  <a:pt x="228600" y="28575"/>
                </a:lnTo>
                <a:lnTo>
                  <a:pt x="257175" y="28575"/>
                </a:lnTo>
                <a:lnTo>
                  <a:pt x="257175" y="142875"/>
                </a:lnTo>
                <a:close/>
              </a:path>
              <a:path w="285750" h="200025">
                <a:moveTo>
                  <a:pt x="121265" y="125997"/>
                </a:moveTo>
                <a:lnTo>
                  <a:pt x="114434" y="125997"/>
                </a:lnTo>
                <a:lnTo>
                  <a:pt x="110326" y="121845"/>
                </a:lnTo>
                <a:lnTo>
                  <a:pt x="84698" y="96217"/>
                </a:lnTo>
                <a:lnTo>
                  <a:pt x="84698" y="89430"/>
                </a:lnTo>
                <a:lnTo>
                  <a:pt x="88895" y="85278"/>
                </a:lnTo>
                <a:lnTo>
                  <a:pt x="114523" y="59650"/>
                </a:lnTo>
                <a:lnTo>
                  <a:pt x="121309" y="59650"/>
                </a:lnTo>
                <a:lnTo>
                  <a:pt x="129614" y="68044"/>
                </a:lnTo>
                <a:lnTo>
                  <a:pt x="129659" y="74830"/>
                </a:lnTo>
                <a:lnTo>
                  <a:pt x="125462" y="78983"/>
                </a:lnTo>
                <a:lnTo>
                  <a:pt x="111621" y="92868"/>
                </a:lnTo>
                <a:lnTo>
                  <a:pt x="129614" y="110862"/>
                </a:lnTo>
                <a:lnTo>
                  <a:pt x="129659" y="117648"/>
                </a:lnTo>
                <a:lnTo>
                  <a:pt x="125462" y="121845"/>
                </a:lnTo>
                <a:lnTo>
                  <a:pt x="121265" y="125997"/>
                </a:lnTo>
                <a:close/>
              </a:path>
              <a:path w="285750" h="200025">
                <a:moveTo>
                  <a:pt x="171316" y="125997"/>
                </a:moveTo>
                <a:lnTo>
                  <a:pt x="164440" y="125997"/>
                </a:lnTo>
                <a:lnTo>
                  <a:pt x="156180" y="117648"/>
                </a:lnTo>
                <a:lnTo>
                  <a:pt x="156135" y="110862"/>
                </a:lnTo>
                <a:lnTo>
                  <a:pt x="160332" y="106709"/>
                </a:lnTo>
                <a:lnTo>
                  <a:pt x="174173" y="92868"/>
                </a:lnTo>
                <a:lnTo>
                  <a:pt x="156135" y="74830"/>
                </a:lnTo>
                <a:lnTo>
                  <a:pt x="156135" y="68044"/>
                </a:lnTo>
                <a:lnTo>
                  <a:pt x="164619" y="59650"/>
                </a:lnTo>
                <a:lnTo>
                  <a:pt x="171271" y="59650"/>
                </a:lnTo>
                <a:lnTo>
                  <a:pt x="175424" y="63847"/>
                </a:lnTo>
                <a:lnTo>
                  <a:pt x="179665" y="68044"/>
                </a:lnTo>
                <a:lnTo>
                  <a:pt x="201051" y="89430"/>
                </a:lnTo>
                <a:lnTo>
                  <a:pt x="201096" y="96217"/>
                </a:lnTo>
                <a:lnTo>
                  <a:pt x="171316" y="125997"/>
                </a:lnTo>
                <a:close/>
              </a:path>
              <a:path w="285750" h="200025">
                <a:moveTo>
                  <a:pt x="251460" y="200025"/>
                </a:moveTo>
                <a:lnTo>
                  <a:pt x="34290" y="200025"/>
                </a:lnTo>
                <a:lnTo>
                  <a:pt x="20945" y="197329"/>
                </a:lnTo>
                <a:lnTo>
                  <a:pt x="10045" y="189979"/>
                </a:lnTo>
                <a:lnTo>
                  <a:pt x="2695" y="179079"/>
                </a:lnTo>
                <a:lnTo>
                  <a:pt x="0" y="165735"/>
                </a:lnTo>
                <a:lnTo>
                  <a:pt x="0" y="161002"/>
                </a:lnTo>
                <a:lnTo>
                  <a:pt x="3839" y="157162"/>
                </a:lnTo>
                <a:lnTo>
                  <a:pt x="281910" y="157162"/>
                </a:lnTo>
                <a:lnTo>
                  <a:pt x="285750" y="161002"/>
                </a:lnTo>
                <a:lnTo>
                  <a:pt x="285750" y="165735"/>
                </a:lnTo>
                <a:lnTo>
                  <a:pt x="283054" y="179079"/>
                </a:lnTo>
                <a:lnTo>
                  <a:pt x="275704" y="189979"/>
                </a:lnTo>
                <a:lnTo>
                  <a:pt x="264804" y="197329"/>
                </a:lnTo>
                <a:lnTo>
                  <a:pt x="251460" y="20002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295649"/>
            <a:ext cx="190500" cy="19049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0774361" y="6444133"/>
            <a:ext cx="1125854" cy="132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pc="-85" dirty="0"/>
              <a:t> </a:t>
            </a:r>
            <a:r>
              <a:rPr spc="-65" dirty="0"/>
              <a:t>with</a:t>
            </a:r>
            <a:r>
              <a:rPr spc="-80" dirty="0"/>
              <a:t> </a:t>
            </a:r>
            <a:r>
              <a:rPr spc="-75" dirty="0"/>
              <a:t>Gensp</a:t>
            </a:r>
            <a:r>
              <a:rPr spc="-585" dirty="0"/>
              <a:t>a</a:t>
            </a:r>
            <a:fld id="{81D60167-4931-47E6-BA6A-407CBD079E47}" type="slidenum">
              <a:rPr sz="1875" b="1" spc="-112" baseline="-13333" dirty="0">
                <a:solidFill>
                  <a:srgbClr val="2E86AB"/>
                </a:solidFill>
                <a:latin typeface="Trebuchet MS"/>
                <a:cs typeface="Trebuchet MS"/>
              </a:rPr>
              <a:t>3</a:t>
            </a:fld>
            <a:r>
              <a:rPr sz="1000" spc="-75" dirty="0"/>
              <a:t>rk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E617EB-1FB0-3DBC-1D5A-ABB0A7EE54D8}"/>
              </a:ext>
            </a:extLst>
          </p:cNvPr>
          <p:cNvSpPr txBox="1"/>
          <p:nvPr/>
        </p:nvSpPr>
        <p:spPr>
          <a:xfrm>
            <a:off x="3047163" y="324182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80" dirty="0"/>
              <a:t>Made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628649"/>
            <a:ext cx="485140" cy="457200"/>
          </a:xfrm>
          <a:custGeom>
            <a:avLst/>
            <a:gdLst/>
            <a:ahLst/>
            <a:cxnLst/>
            <a:rect l="l" t="t" r="r" b="b"/>
            <a:pathLst>
              <a:path w="485140" h="457200">
                <a:moveTo>
                  <a:pt x="450413" y="214312"/>
                </a:moveTo>
                <a:lnTo>
                  <a:pt x="242887" y="214312"/>
                </a:lnTo>
                <a:lnTo>
                  <a:pt x="242887" y="6786"/>
                </a:lnTo>
                <a:lnTo>
                  <a:pt x="249138" y="0"/>
                </a:lnTo>
                <a:lnTo>
                  <a:pt x="257175" y="0"/>
                </a:lnTo>
                <a:lnTo>
                  <a:pt x="303035" y="5283"/>
                </a:lnTo>
                <a:lnTo>
                  <a:pt x="345136" y="20332"/>
                </a:lnTo>
                <a:lnTo>
                  <a:pt x="382276" y="43946"/>
                </a:lnTo>
                <a:lnTo>
                  <a:pt x="413253" y="74923"/>
                </a:lnTo>
                <a:lnTo>
                  <a:pt x="436867" y="112063"/>
                </a:lnTo>
                <a:lnTo>
                  <a:pt x="451916" y="154164"/>
                </a:lnTo>
                <a:lnTo>
                  <a:pt x="457200" y="200025"/>
                </a:lnTo>
                <a:lnTo>
                  <a:pt x="457200" y="208061"/>
                </a:lnTo>
                <a:lnTo>
                  <a:pt x="450413" y="214312"/>
                </a:lnTo>
                <a:close/>
              </a:path>
              <a:path w="485140" h="457200">
                <a:moveTo>
                  <a:pt x="214312" y="457200"/>
                </a:moveTo>
                <a:lnTo>
                  <a:pt x="165186" y="451542"/>
                </a:lnTo>
                <a:lnTo>
                  <a:pt x="120082" y="435425"/>
                </a:lnTo>
                <a:lnTo>
                  <a:pt x="80289" y="410132"/>
                </a:lnTo>
                <a:lnTo>
                  <a:pt x="47095" y="376948"/>
                </a:lnTo>
                <a:lnTo>
                  <a:pt x="21790" y="337156"/>
                </a:lnTo>
                <a:lnTo>
                  <a:pt x="5662" y="292041"/>
                </a:lnTo>
                <a:lnTo>
                  <a:pt x="0" y="242887"/>
                </a:lnTo>
                <a:lnTo>
                  <a:pt x="4761" y="197773"/>
                </a:lnTo>
                <a:lnTo>
                  <a:pt x="18385" y="155937"/>
                </a:lnTo>
                <a:lnTo>
                  <a:pt x="39883" y="118369"/>
                </a:lnTo>
                <a:lnTo>
                  <a:pt x="68267" y="86063"/>
                </a:lnTo>
                <a:lnTo>
                  <a:pt x="102548" y="60009"/>
                </a:lnTo>
                <a:lnTo>
                  <a:pt x="141736" y="41201"/>
                </a:lnTo>
                <a:lnTo>
                  <a:pt x="184844" y="30628"/>
                </a:lnTo>
                <a:lnTo>
                  <a:pt x="193059" y="29467"/>
                </a:lnTo>
                <a:lnTo>
                  <a:pt x="200025" y="36075"/>
                </a:lnTo>
                <a:lnTo>
                  <a:pt x="200025" y="257175"/>
                </a:lnTo>
                <a:lnTo>
                  <a:pt x="345757" y="402907"/>
                </a:lnTo>
                <a:lnTo>
                  <a:pt x="345429" y="410132"/>
                </a:lnTo>
                <a:lnTo>
                  <a:pt x="345311" y="412730"/>
                </a:lnTo>
                <a:lnTo>
                  <a:pt x="338435" y="417552"/>
                </a:lnTo>
                <a:lnTo>
                  <a:pt x="310778" y="434295"/>
                </a:lnTo>
                <a:lnTo>
                  <a:pt x="280593" y="446752"/>
                </a:lnTo>
                <a:lnTo>
                  <a:pt x="248298" y="454521"/>
                </a:lnTo>
                <a:lnTo>
                  <a:pt x="214312" y="457200"/>
                </a:lnTo>
                <a:close/>
              </a:path>
              <a:path w="485140" h="457200">
                <a:moveTo>
                  <a:pt x="412462" y="404425"/>
                </a:moveTo>
                <a:lnTo>
                  <a:pt x="404068" y="404068"/>
                </a:lnTo>
                <a:lnTo>
                  <a:pt x="398889" y="398799"/>
                </a:lnTo>
                <a:lnTo>
                  <a:pt x="257175" y="257175"/>
                </a:lnTo>
                <a:lnTo>
                  <a:pt x="478363" y="257175"/>
                </a:lnTo>
                <a:lnTo>
                  <a:pt x="484882" y="264140"/>
                </a:lnTo>
                <a:lnTo>
                  <a:pt x="475533" y="308660"/>
                </a:lnTo>
                <a:lnTo>
                  <a:pt x="441969" y="372764"/>
                </a:lnTo>
                <a:lnTo>
                  <a:pt x="417820" y="399424"/>
                </a:lnTo>
                <a:lnTo>
                  <a:pt x="412462" y="404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20"/>
              </a:spcBef>
            </a:pPr>
            <a:r>
              <a:rPr sz="3100" spc="-260" dirty="0"/>
              <a:t>KPI</a:t>
            </a:r>
            <a:r>
              <a:rPr sz="3100" spc="-105" dirty="0"/>
              <a:t> </a:t>
            </a:r>
            <a:r>
              <a:rPr sz="3100" spc="-210" dirty="0"/>
              <a:t>Definition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1590674" y="4962524"/>
            <a:ext cx="9086850" cy="723900"/>
            <a:chOff x="1590674" y="4962524"/>
            <a:chExt cx="9086850" cy="723900"/>
          </a:xfrm>
        </p:grpSpPr>
        <p:sp>
          <p:nvSpPr>
            <p:cNvPr id="5" name="object 5"/>
            <p:cNvSpPr/>
            <p:nvPr/>
          </p:nvSpPr>
          <p:spPr>
            <a:xfrm>
              <a:off x="1609724" y="4962524"/>
              <a:ext cx="9067800" cy="723900"/>
            </a:xfrm>
            <a:custGeom>
              <a:avLst/>
              <a:gdLst/>
              <a:ahLst/>
              <a:cxnLst/>
              <a:rect l="l" t="t" r="r" b="b"/>
              <a:pathLst>
                <a:path w="9067800" h="723900">
                  <a:moveTo>
                    <a:pt x="8996602" y="723899"/>
                  </a:moveTo>
                  <a:lnTo>
                    <a:pt x="53397" y="723899"/>
                  </a:lnTo>
                  <a:lnTo>
                    <a:pt x="49681" y="723411"/>
                  </a:lnTo>
                  <a:lnTo>
                    <a:pt x="14085" y="698042"/>
                  </a:lnTo>
                  <a:lnTo>
                    <a:pt x="366" y="657658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996602" y="0"/>
                  </a:lnTo>
                  <a:lnTo>
                    <a:pt x="9038093" y="15620"/>
                  </a:lnTo>
                  <a:lnTo>
                    <a:pt x="9063912" y="51661"/>
                  </a:lnTo>
                  <a:lnTo>
                    <a:pt x="9067798" y="71196"/>
                  </a:lnTo>
                  <a:lnTo>
                    <a:pt x="9067798" y="652703"/>
                  </a:lnTo>
                  <a:lnTo>
                    <a:pt x="9052175" y="694193"/>
                  </a:lnTo>
                  <a:lnTo>
                    <a:pt x="9016136" y="720012"/>
                  </a:lnTo>
                  <a:lnTo>
                    <a:pt x="9001558" y="723411"/>
                  </a:lnTo>
                  <a:lnTo>
                    <a:pt x="8996602" y="723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0674" y="4962802"/>
              <a:ext cx="70485" cy="723900"/>
            </a:xfrm>
            <a:custGeom>
              <a:avLst/>
              <a:gdLst/>
              <a:ahLst/>
              <a:cxnLst/>
              <a:rect l="l" t="t" r="r" b="b"/>
              <a:pathLst>
                <a:path w="70485" h="723900">
                  <a:moveTo>
                    <a:pt x="70449" y="723344"/>
                  </a:moveTo>
                  <a:lnTo>
                    <a:pt x="33857" y="710791"/>
                  </a:lnTo>
                  <a:lnTo>
                    <a:pt x="5800" y="676581"/>
                  </a:lnTo>
                  <a:lnTo>
                    <a:pt x="0" y="647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47422"/>
                  </a:lnTo>
                  <a:lnTo>
                    <a:pt x="44515" y="689763"/>
                  </a:lnTo>
                  <a:lnTo>
                    <a:pt x="66287" y="721688"/>
                  </a:lnTo>
                  <a:lnTo>
                    <a:pt x="70449" y="7233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32915" y="5210174"/>
              <a:ext cx="287020" cy="228600"/>
            </a:xfrm>
            <a:custGeom>
              <a:avLst/>
              <a:gdLst/>
              <a:ahLst/>
              <a:cxnLst/>
              <a:rect l="l" t="t" r="r" b="b"/>
              <a:pathLst>
                <a:path w="287019" h="228600">
                  <a:moveTo>
                    <a:pt x="172209" y="14287"/>
                  </a:moveTo>
                  <a:lnTo>
                    <a:pt x="115059" y="14287"/>
                  </a:lnTo>
                  <a:lnTo>
                    <a:pt x="120628" y="8400"/>
                  </a:lnTo>
                  <a:lnTo>
                    <a:pt x="127404" y="3895"/>
                  </a:lnTo>
                  <a:lnTo>
                    <a:pt x="135150" y="1014"/>
                  </a:lnTo>
                  <a:lnTo>
                    <a:pt x="143634" y="0"/>
                  </a:lnTo>
                  <a:lnTo>
                    <a:pt x="152117" y="1014"/>
                  </a:lnTo>
                  <a:lnTo>
                    <a:pt x="159863" y="3895"/>
                  </a:lnTo>
                  <a:lnTo>
                    <a:pt x="166639" y="8400"/>
                  </a:lnTo>
                  <a:lnTo>
                    <a:pt x="172209" y="14287"/>
                  </a:lnTo>
                  <a:close/>
                </a:path>
                <a:path w="287019" h="228600">
                  <a:moveTo>
                    <a:pt x="237261" y="42862"/>
                  </a:moveTo>
                  <a:lnTo>
                    <a:pt x="50006" y="42862"/>
                  </a:lnTo>
                  <a:lnTo>
                    <a:pt x="43621" y="36477"/>
                  </a:lnTo>
                  <a:lnTo>
                    <a:pt x="43621" y="20672"/>
                  </a:lnTo>
                  <a:lnTo>
                    <a:pt x="50006" y="14287"/>
                  </a:lnTo>
                  <a:lnTo>
                    <a:pt x="237261" y="14287"/>
                  </a:lnTo>
                  <a:lnTo>
                    <a:pt x="243646" y="20672"/>
                  </a:lnTo>
                  <a:lnTo>
                    <a:pt x="243646" y="36477"/>
                  </a:lnTo>
                  <a:lnTo>
                    <a:pt x="237261" y="42862"/>
                  </a:lnTo>
                  <a:close/>
                </a:path>
                <a:path w="287019" h="228600">
                  <a:moveTo>
                    <a:pt x="157921" y="200025"/>
                  </a:moveTo>
                  <a:lnTo>
                    <a:pt x="129346" y="200025"/>
                  </a:lnTo>
                  <a:lnTo>
                    <a:pt x="129346" y="68446"/>
                  </a:lnTo>
                  <a:lnTo>
                    <a:pt x="122009" y="64122"/>
                  </a:lnTo>
                  <a:lnTo>
                    <a:pt x="115924" y="58232"/>
                  </a:lnTo>
                  <a:lnTo>
                    <a:pt x="111370" y="51054"/>
                  </a:lnTo>
                  <a:lnTo>
                    <a:pt x="108629" y="42862"/>
                  </a:lnTo>
                  <a:lnTo>
                    <a:pt x="178638" y="42862"/>
                  </a:lnTo>
                  <a:lnTo>
                    <a:pt x="175905" y="51054"/>
                  </a:lnTo>
                  <a:lnTo>
                    <a:pt x="171365" y="58232"/>
                  </a:lnTo>
                  <a:lnTo>
                    <a:pt x="165284" y="64122"/>
                  </a:lnTo>
                  <a:lnTo>
                    <a:pt x="157921" y="68446"/>
                  </a:lnTo>
                  <a:lnTo>
                    <a:pt x="157921" y="200025"/>
                  </a:lnTo>
                  <a:close/>
                </a:path>
                <a:path w="287019" h="228600">
                  <a:moveTo>
                    <a:pt x="57373" y="185737"/>
                  </a:moveTo>
                  <a:lnTo>
                    <a:pt x="20543" y="175641"/>
                  </a:lnTo>
                  <a:lnTo>
                    <a:pt x="0" y="145598"/>
                  </a:lnTo>
                  <a:lnTo>
                    <a:pt x="1607" y="140553"/>
                  </a:lnTo>
                  <a:lnTo>
                    <a:pt x="48890" y="59471"/>
                  </a:lnTo>
                  <a:lnTo>
                    <a:pt x="52997" y="57150"/>
                  </a:lnTo>
                  <a:lnTo>
                    <a:pt x="61838" y="57150"/>
                  </a:lnTo>
                  <a:lnTo>
                    <a:pt x="65868" y="59471"/>
                  </a:lnTo>
                  <a:lnTo>
                    <a:pt x="68178" y="63311"/>
                  </a:lnTo>
                  <a:lnTo>
                    <a:pt x="82240" y="87421"/>
                  </a:lnTo>
                  <a:lnTo>
                    <a:pt x="57373" y="87421"/>
                  </a:lnTo>
                  <a:lnTo>
                    <a:pt x="25047" y="142875"/>
                  </a:lnTo>
                  <a:lnTo>
                    <a:pt x="113968" y="142875"/>
                  </a:lnTo>
                  <a:lnTo>
                    <a:pt x="114835" y="145598"/>
                  </a:lnTo>
                  <a:lnTo>
                    <a:pt x="113674" y="150509"/>
                  </a:lnTo>
                  <a:lnTo>
                    <a:pt x="106773" y="164471"/>
                  </a:lnTo>
                  <a:lnTo>
                    <a:pt x="94230" y="175641"/>
                  </a:lnTo>
                  <a:lnTo>
                    <a:pt x="77333" y="183052"/>
                  </a:lnTo>
                  <a:lnTo>
                    <a:pt x="57373" y="185737"/>
                  </a:lnTo>
                  <a:close/>
                </a:path>
                <a:path w="287019" h="228600">
                  <a:moveTo>
                    <a:pt x="229359" y="185737"/>
                  </a:moveTo>
                  <a:lnTo>
                    <a:pt x="192507" y="175641"/>
                  </a:lnTo>
                  <a:lnTo>
                    <a:pt x="171941" y="145598"/>
                  </a:lnTo>
                  <a:lnTo>
                    <a:pt x="173548" y="140553"/>
                  </a:lnTo>
                  <a:lnTo>
                    <a:pt x="220831" y="59471"/>
                  </a:lnTo>
                  <a:lnTo>
                    <a:pt x="224938" y="57150"/>
                  </a:lnTo>
                  <a:lnTo>
                    <a:pt x="233779" y="57150"/>
                  </a:lnTo>
                  <a:lnTo>
                    <a:pt x="237809" y="59471"/>
                  </a:lnTo>
                  <a:lnTo>
                    <a:pt x="240119" y="63311"/>
                  </a:lnTo>
                  <a:lnTo>
                    <a:pt x="254181" y="87421"/>
                  </a:lnTo>
                  <a:lnTo>
                    <a:pt x="229359" y="87421"/>
                  </a:lnTo>
                  <a:lnTo>
                    <a:pt x="197033" y="142875"/>
                  </a:lnTo>
                  <a:lnTo>
                    <a:pt x="285909" y="142875"/>
                  </a:lnTo>
                  <a:lnTo>
                    <a:pt x="286776" y="145598"/>
                  </a:lnTo>
                  <a:lnTo>
                    <a:pt x="285616" y="150509"/>
                  </a:lnTo>
                  <a:lnTo>
                    <a:pt x="278740" y="164471"/>
                  </a:lnTo>
                  <a:lnTo>
                    <a:pt x="266210" y="175641"/>
                  </a:lnTo>
                  <a:lnTo>
                    <a:pt x="249318" y="183052"/>
                  </a:lnTo>
                  <a:lnTo>
                    <a:pt x="229359" y="185737"/>
                  </a:lnTo>
                  <a:close/>
                </a:path>
                <a:path w="287019" h="228600">
                  <a:moveTo>
                    <a:pt x="113968" y="142875"/>
                  </a:moveTo>
                  <a:lnTo>
                    <a:pt x="89743" y="142875"/>
                  </a:lnTo>
                  <a:lnTo>
                    <a:pt x="57373" y="87421"/>
                  </a:lnTo>
                  <a:lnTo>
                    <a:pt x="82240" y="87421"/>
                  </a:lnTo>
                  <a:lnTo>
                    <a:pt x="113228" y="140553"/>
                  </a:lnTo>
                  <a:lnTo>
                    <a:pt x="113968" y="142875"/>
                  </a:lnTo>
                  <a:close/>
                </a:path>
                <a:path w="287019" h="228600">
                  <a:moveTo>
                    <a:pt x="285909" y="142875"/>
                  </a:moveTo>
                  <a:lnTo>
                    <a:pt x="261684" y="142875"/>
                  </a:lnTo>
                  <a:lnTo>
                    <a:pt x="229359" y="87421"/>
                  </a:lnTo>
                  <a:lnTo>
                    <a:pt x="254181" y="87421"/>
                  </a:lnTo>
                  <a:lnTo>
                    <a:pt x="285169" y="140553"/>
                  </a:lnTo>
                  <a:lnTo>
                    <a:pt x="285909" y="142875"/>
                  </a:lnTo>
                  <a:close/>
                </a:path>
                <a:path w="287019" h="228600">
                  <a:moveTo>
                    <a:pt x="237261" y="228600"/>
                  </a:moveTo>
                  <a:lnTo>
                    <a:pt x="50006" y="228600"/>
                  </a:lnTo>
                  <a:lnTo>
                    <a:pt x="43621" y="222215"/>
                  </a:lnTo>
                  <a:lnTo>
                    <a:pt x="43621" y="206409"/>
                  </a:lnTo>
                  <a:lnTo>
                    <a:pt x="50006" y="200025"/>
                  </a:lnTo>
                  <a:lnTo>
                    <a:pt x="237261" y="200025"/>
                  </a:lnTo>
                  <a:lnTo>
                    <a:pt x="243646" y="206409"/>
                  </a:lnTo>
                  <a:lnTo>
                    <a:pt x="243646" y="222215"/>
                  </a:lnTo>
                  <a:lnTo>
                    <a:pt x="237261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22215" y="5181282"/>
            <a:ext cx="646239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05" dirty="0">
                <a:solidFill>
                  <a:srgbClr val="374050"/>
                </a:solidFill>
                <a:latin typeface="Open Sans"/>
                <a:cs typeface="Open Sans"/>
              </a:rPr>
              <a:t>Balancing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95" dirty="0">
                <a:solidFill>
                  <a:srgbClr val="374050"/>
                </a:solidFill>
                <a:latin typeface="Open Sans"/>
                <a:cs typeface="Open Sans"/>
              </a:rPr>
              <a:t>technical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metrics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with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95" dirty="0">
                <a:solidFill>
                  <a:srgbClr val="374050"/>
                </a:solidFill>
                <a:latin typeface="Open Sans"/>
                <a:cs typeface="Open Sans"/>
              </a:rPr>
              <a:t>real-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world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80" dirty="0">
                <a:solidFill>
                  <a:srgbClr val="374050"/>
                </a:solidFill>
                <a:latin typeface="Open Sans"/>
                <a:cs typeface="Open Sans"/>
              </a:rPr>
              <a:t>clinical</a:t>
            </a:r>
            <a:r>
              <a:rPr sz="1550" spc="-2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5" dirty="0">
                <a:solidFill>
                  <a:srgbClr val="374050"/>
                </a:solidFill>
                <a:latin typeface="Open Sans"/>
                <a:cs typeface="Open Sans"/>
              </a:rPr>
              <a:t>impact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85" dirty="0">
                <a:solidFill>
                  <a:srgbClr val="374050"/>
                </a:solidFill>
                <a:latin typeface="Open Sans"/>
                <a:cs typeface="Open Sans"/>
              </a:rPr>
              <a:t>is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95" dirty="0">
                <a:solidFill>
                  <a:srgbClr val="374050"/>
                </a:solidFill>
                <a:latin typeface="Open Sans"/>
                <a:cs typeface="Open Sans"/>
              </a:rPr>
              <a:t>essential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for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75" dirty="0">
                <a:solidFill>
                  <a:srgbClr val="374050"/>
                </a:solidFill>
                <a:latin typeface="Open Sans"/>
                <a:cs typeface="Open Sans"/>
              </a:rPr>
              <a:t>success</a:t>
            </a:r>
            <a:endParaRPr sz="1550">
              <a:latin typeface="Open Sans"/>
              <a:cs typeface="Ope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6296024"/>
            <a:ext cx="12192000" cy="561975"/>
            <a:chOff x="0" y="6296024"/>
            <a:chExt cx="12192000" cy="561975"/>
          </a:xfrm>
        </p:grpSpPr>
        <p:sp>
          <p:nvSpPr>
            <p:cNvPr id="10" name="object 10"/>
            <p:cNvSpPr/>
            <p:nvPr/>
          </p:nvSpPr>
          <p:spPr>
            <a:xfrm>
              <a:off x="0" y="6296024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2960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762749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707" y="1657350"/>
            <a:ext cx="227135" cy="22733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54124" y="1606443"/>
            <a:ext cx="7857490" cy="242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25"/>
              </a:spcBef>
            </a:pPr>
            <a:r>
              <a:rPr sz="1700" b="1" spc="-135" dirty="0">
                <a:solidFill>
                  <a:srgbClr val="333333"/>
                </a:solidFill>
                <a:latin typeface="Open Sans Semibold"/>
                <a:cs typeface="Open Sans Semibold"/>
              </a:rPr>
              <a:t>Model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accuracy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-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Overall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correctness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of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predictions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across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all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patients</a:t>
            </a:r>
            <a:endParaRPr sz="1700">
              <a:latin typeface="Open Sans"/>
              <a:cs typeface="Open Sans"/>
            </a:endParaRPr>
          </a:p>
          <a:p>
            <a:pPr marL="12700" marR="5080" indent="57150">
              <a:lnSpc>
                <a:spcPct val="205900"/>
              </a:lnSpc>
            </a:pPr>
            <a:r>
              <a:rPr sz="1700" b="1" spc="-135" dirty="0">
                <a:solidFill>
                  <a:srgbClr val="333333"/>
                </a:solidFill>
                <a:latin typeface="Open Sans Semibold"/>
                <a:cs typeface="Open Sans Semibold"/>
              </a:rPr>
              <a:t>ROC-</a:t>
            </a:r>
            <a:r>
              <a:rPr sz="1700" b="1" spc="-145" dirty="0">
                <a:solidFill>
                  <a:srgbClr val="333333"/>
                </a:solidFill>
                <a:latin typeface="Open Sans Semibold"/>
                <a:cs typeface="Open Sans Semibold"/>
              </a:rPr>
              <a:t>AUC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score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-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Ability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distinguish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between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readmission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non-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readmission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cases </a:t>
            </a: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Reduction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in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readmission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rate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(%)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-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Real-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world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impact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5" dirty="0">
                <a:solidFill>
                  <a:srgbClr val="333333"/>
                </a:solidFill>
                <a:latin typeface="Open Sans"/>
                <a:cs typeface="Open Sans"/>
              </a:rPr>
              <a:t>on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reducing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hospital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returns </a:t>
            </a:r>
            <a:r>
              <a:rPr sz="1700" b="1" spc="-135" dirty="0">
                <a:solidFill>
                  <a:srgbClr val="333333"/>
                </a:solidFill>
                <a:latin typeface="Open Sans Semibold"/>
                <a:cs typeface="Open Sans Semibold"/>
              </a:rPr>
              <a:t>Model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interpretability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-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Clinicians'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ability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understand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prediction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factors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00">
              <a:latin typeface="Open Sans"/>
              <a:cs typeface="Open Sans"/>
            </a:endParaRPr>
          </a:p>
          <a:p>
            <a:pPr marL="126364">
              <a:lnSpc>
                <a:spcPct val="100000"/>
              </a:lnSpc>
            </a:pPr>
            <a:r>
              <a:rPr sz="1700" b="1" spc="-95" dirty="0">
                <a:solidFill>
                  <a:srgbClr val="333333"/>
                </a:solidFill>
                <a:latin typeface="Open Sans Semibold"/>
                <a:cs typeface="Open Sans Semibold"/>
              </a:rPr>
              <a:t>Clinical</a:t>
            </a:r>
            <a:r>
              <a:rPr sz="1700" b="1" spc="-3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adoption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rate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-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55" dirty="0">
                <a:solidFill>
                  <a:srgbClr val="333333"/>
                </a:solidFill>
                <a:latin typeface="Open Sans"/>
                <a:cs typeface="Open Sans"/>
              </a:rPr>
              <a:t>How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frequently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healthcare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providers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utilize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predictions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1695449"/>
            <a:ext cx="190500" cy="1904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975" y="2205037"/>
            <a:ext cx="228600" cy="2000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228850"/>
            <a:ext cx="190500" cy="1904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1546" y="2751296"/>
            <a:ext cx="174262" cy="17426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762249"/>
            <a:ext cx="190500" cy="1904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2975" y="3257550"/>
            <a:ext cx="228600" cy="2286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295649"/>
            <a:ext cx="190500" cy="19049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942975" y="3790950"/>
            <a:ext cx="283210" cy="228600"/>
          </a:xfrm>
          <a:custGeom>
            <a:avLst/>
            <a:gdLst/>
            <a:ahLst/>
            <a:cxnLst/>
            <a:rect l="l" t="t" r="r" b="b"/>
            <a:pathLst>
              <a:path w="283209" h="228600">
                <a:moveTo>
                  <a:pt x="103765" y="114299"/>
                </a:moveTo>
                <a:lnTo>
                  <a:pt x="96259" y="114299"/>
                </a:lnTo>
                <a:lnTo>
                  <a:pt x="92543" y="113933"/>
                </a:lnTo>
                <a:lnTo>
                  <a:pt x="56947" y="94907"/>
                </a:lnTo>
                <a:lnTo>
                  <a:pt x="42862" y="60902"/>
                </a:lnTo>
                <a:lnTo>
                  <a:pt x="42862" y="53397"/>
                </a:lnTo>
                <a:lnTo>
                  <a:pt x="62254" y="14085"/>
                </a:lnTo>
                <a:lnTo>
                  <a:pt x="96259" y="0"/>
                </a:lnTo>
                <a:lnTo>
                  <a:pt x="103765" y="0"/>
                </a:lnTo>
                <a:lnTo>
                  <a:pt x="143077" y="19392"/>
                </a:lnTo>
                <a:lnTo>
                  <a:pt x="157162" y="53397"/>
                </a:lnTo>
                <a:lnTo>
                  <a:pt x="157162" y="60902"/>
                </a:lnTo>
                <a:lnTo>
                  <a:pt x="137770" y="100214"/>
                </a:lnTo>
                <a:lnTo>
                  <a:pt x="103765" y="114299"/>
                </a:lnTo>
                <a:close/>
              </a:path>
              <a:path w="283209" h="228600">
                <a:moveTo>
                  <a:pt x="244628" y="113451"/>
                </a:moveTo>
                <a:lnTo>
                  <a:pt x="214312" y="113451"/>
                </a:lnTo>
                <a:lnTo>
                  <a:pt x="268069" y="59650"/>
                </a:lnTo>
                <a:lnTo>
                  <a:pt x="274855" y="59650"/>
                </a:lnTo>
                <a:lnTo>
                  <a:pt x="283160" y="68044"/>
                </a:lnTo>
                <a:lnTo>
                  <a:pt x="283205" y="74830"/>
                </a:lnTo>
                <a:lnTo>
                  <a:pt x="279008" y="78982"/>
                </a:lnTo>
                <a:lnTo>
                  <a:pt x="244628" y="113451"/>
                </a:lnTo>
                <a:close/>
              </a:path>
              <a:path w="283209" h="228600">
                <a:moveTo>
                  <a:pt x="217705" y="140374"/>
                </a:moveTo>
                <a:lnTo>
                  <a:pt x="210919" y="140374"/>
                </a:lnTo>
                <a:lnTo>
                  <a:pt x="206766" y="136177"/>
                </a:lnTo>
                <a:lnTo>
                  <a:pt x="173994" y="103405"/>
                </a:lnTo>
                <a:lnTo>
                  <a:pt x="173994" y="96619"/>
                </a:lnTo>
                <a:lnTo>
                  <a:pt x="182434" y="88269"/>
                </a:lnTo>
                <a:lnTo>
                  <a:pt x="189175" y="88269"/>
                </a:lnTo>
                <a:lnTo>
                  <a:pt x="193327" y="92466"/>
                </a:lnTo>
                <a:lnTo>
                  <a:pt x="214312" y="113451"/>
                </a:lnTo>
                <a:lnTo>
                  <a:pt x="244628" y="113451"/>
                </a:lnTo>
                <a:lnTo>
                  <a:pt x="217705" y="140374"/>
                </a:lnTo>
                <a:close/>
              </a:path>
              <a:path w="283209" h="228600">
                <a:moveTo>
                  <a:pt x="194086" y="228600"/>
                </a:moveTo>
                <a:lnTo>
                  <a:pt x="5938" y="228600"/>
                </a:lnTo>
                <a:lnTo>
                  <a:pt x="0" y="222661"/>
                </a:lnTo>
                <a:lnTo>
                  <a:pt x="0" y="215339"/>
                </a:lnTo>
                <a:lnTo>
                  <a:pt x="6254" y="184347"/>
                </a:lnTo>
                <a:lnTo>
                  <a:pt x="23312" y="159043"/>
                </a:lnTo>
                <a:lnTo>
                  <a:pt x="48615" y="141985"/>
                </a:lnTo>
                <a:lnTo>
                  <a:pt x="79608" y="135731"/>
                </a:lnTo>
                <a:lnTo>
                  <a:pt x="120416" y="135731"/>
                </a:lnTo>
                <a:lnTo>
                  <a:pt x="151409" y="141985"/>
                </a:lnTo>
                <a:lnTo>
                  <a:pt x="176712" y="159043"/>
                </a:lnTo>
                <a:lnTo>
                  <a:pt x="193770" y="184347"/>
                </a:lnTo>
                <a:lnTo>
                  <a:pt x="200025" y="215339"/>
                </a:lnTo>
                <a:lnTo>
                  <a:pt x="200025" y="222661"/>
                </a:lnTo>
                <a:lnTo>
                  <a:pt x="194086" y="2286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829049"/>
            <a:ext cx="190500" cy="190499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spc="-80" dirty="0"/>
              <a:t>Made</a:t>
            </a:r>
            <a:r>
              <a:rPr spc="-85" dirty="0"/>
              <a:t> </a:t>
            </a:r>
            <a:r>
              <a:rPr spc="-65" dirty="0"/>
              <a:t>with</a:t>
            </a:r>
            <a:r>
              <a:rPr spc="-80" dirty="0"/>
              <a:t> </a:t>
            </a:r>
            <a:r>
              <a:rPr spc="-145" dirty="0"/>
              <a:t>Gensp</a:t>
            </a:r>
            <a:fld id="{81D60167-4931-47E6-BA6A-407CBD079E47}" type="slidenum">
              <a:rPr sz="1875" b="1" spc="-217" baseline="-13333" dirty="0">
                <a:solidFill>
                  <a:srgbClr val="2E86AB"/>
                </a:solidFill>
                <a:latin typeface="Meiryo"/>
                <a:cs typeface="Meiryo"/>
              </a:rPr>
              <a:t>4</a:t>
            </a:fld>
            <a:r>
              <a:rPr sz="1000" spc="-145" dirty="0"/>
              <a:t>ark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649" y="628649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200025" y="185737"/>
                </a:moveTo>
                <a:lnTo>
                  <a:pt x="136805" y="182097"/>
                </a:lnTo>
                <a:lnTo>
                  <a:pt x="81897" y="171958"/>
                </a:lnTo>
                <a:lnTo>
                  <a:pt x="38596" y="156496"/>
                </a:lnTo>
                <a:lnTo>
                  <a:pt x="0" y="114300"/>
                </a:lnTo>
                <a:lnTo>
                  <a:pt x="0" y="71437"/>
                </a:lnTo>
                <a:lnTo>
                  <a:pt x="38596" y="29240"/>
                </a:lnTo>
                <a:lnTo>
                  <a:pt x="81897" y="13778"/>
                </a:lnTo>
                <a:lnTo>
                  <a:pt x="136805" y="3640"/>
                </a:lnTo>
                <a:lnTo>
                  <a:pt x="200025" y="0"/>
                </a:lnTo>
                <a:lnTo>
                  <a:pt x="263244" y="3640"/>
                </a:lnTo>
                <a:lnTo>
                  <a:pt x="318152" y="13778"/>
                </a:lnTo>
                <a:lnTo>
                  <a:pt x="361453" y="29240"/>
                </a:lnTo>
                <a:lnTo>
                  <a:pt x="389851" y="48851"/>
                </a:lnTo>
                <a:lnTo>
                  <a:pt x="400050" y="71437"/>
                </a:lnTo>
                <a:lnTo>
                  <a:pt x="400050" y="114300"/>
                </a:lnTo>
                <a:lnTo>
                  <a:pt x="361453" y="156496"/>
                </a:lnTo>
                <a:lnTo>
                  <a:pt x="318152" y="171958"/>
                </a:lnTo>
                <a:lnTo>
                  <a:pt x="263244" y="182097"/>
                </a:lnTo>
                <a:lnTo>
                  <a:pt x="200025" y="185737"/>
                </a:lnTo>
                <a:close/>
              </a:path>
              <a:path w="400050" h="457200">
                <a:moveTo>
                  <a:pt x="200025" y="328612"/>
                </a:moveTo>
                <a:lnTo>
                  <a:pt x="136805" y="324972"/>
                </a:lnTo>
                <a:lnTo>
                  <a:pt x="81897" y="314833"/>
                </a:lnTo>
                <a:lnTo>
                  <a:pt x="38596" y="299371"/>
                </a:lnTo>
                <a:lnTo>
                  <a:pt x="0" y="257175"/>
                </a:lnTo>
                <a:lnTo>
                  <a:pt x="0" y="166181"/>
                </a:lnTo>
                <a:lnTo>
                  <a:pt x="10593" y="173650"/>
                </a:lnTo>
                <a:lnTo>
                  <a:pt x="22432" y="180390"/>
                </a:lnTo>
                <a:lnTo>
                  <a:pt x="81357" y="201277"/>
                </a:lnTo>
                <a:lnTo>
                  <a:pt x="157756" y="212791"/>
                </a:lnTo>
                <a:lnTo>
                  <a:pt x="200025" y="214312"/>
                </a:lnTo>
                <a:lnTo>
                  <a:pt x="400050" y="214312"/>
                </a:lnTo>
                <a:lnTo>
                  <a:pt x="400050" y="257175"/>
                </a:lnTo>
                <a:lnTo>
                  <a:pt x="389851" y="279760"/>
                </a:lnTo>
                <a:lnTo>
                  <a:pt x="361453" y="299371"/>
                </a:lnTo>
                <a:lnTo>
                  <a:pt x="318152" y="314833"/>
                </a:lnTo>
                <a:lnTo>
                  <a:pt x="263244" y="324972"/>
                </a:lnTo>
                <a:lnTo>
                  <a:pt x="200025" y="328612"/>
                </a:lnTo>
                <a:close/>
              </a:path>
              <a:path w="400050" h="457200">
                <a:moveTo>
                  <a:pt x="400050" y="214312"/>
                </a:moveTo>
                <a:lnTo>
                  <a:pt x="200025" y="214312"/>
                </a:lnTo>
                <a:lnTo>
                  <a:pt x="242293" y="212791"/>
                </a:lnTo>
                <a:lnTo>
                  <a:pt x="282133" y="208374"/>
                </a:lnTo>
                <a:lnTo>
                  <a:pt x="351115" y="191720"/>
                </a:lnTo>
                <a:lnTo>
                  <a:pt x="389402" y="173650"/>
                </a:lnTo>
                <a:lnTo>
                  <a:pt x="400050" y="166181"/>
                </a:lnTo>
                <a:lnTo>
                  <a:pt x="400050" y="214312"/>
                </a:lnTo>
                <a:close/>
              </a:path>
              <a:path w="400050" h="457200">
                <a:moveTo>
                  <a:pt x="200025" y="457200"/>
                </a:moveTo>
                <a:lnTo>
                  <a:pt x="136805" y="453559"/>
                </a:lnTo>
                <a:lnTo>
                  <a:pt x="81897" y="443421"/>
                </a:lnTo>
                <a:lnTo>
                  <a:pt x="38596" y="427959"/>
                </a:lnTo>
                <a:lnTo>
                  <a:pt x="0" y="385762"/>
                </a:lnTo>
                <a:lnTo>
                  <a:pt x="0" y="309056"/>
                </a:lnTo>
                <a:lnTo>
                  <a:pt x="10593" y="316525"/>
                </a:lnTo>
                <a:lnTo>
                  <a:pt x="22432" y="323265"/>
                </a:lnTo>
                <a:lnTo>
                  <a:pt x="81357" y="344152"/>
                </a:lnTo>
                <a:lnTo>
                  <a:pt x="157756" y="355666"/>
                </a:lnTo>
                <a:lnTo>
                  <a:pt x="200025" y="357187"/>
                </a:lnTo>
                <a:lnTo>
                  <a:pt x="400050" y="357187"/>
                </a:lnTo>
                <a:lnTo>
                  <a:pt x="400050" y="385762"/>
                </a:lnTo>
                <a:lnTo>
                  <a:pt x="389851" y="408348"/>
                </a:lnTo>
                <a:lnTo>
                  <a:pt x="361453" y="427959"/>
                </a:lnTo>
                <a:lnTo>
                  <a:pt x="318152" y="443421"/>
                </a:lnTo>
                <a:lnTo>
                  <a:pt x="263244" y="453559"/>
                </a:lnTo>
                <a:lnTo>
                  <a:pt x="200025" y="457200"/>
                </a:lnTo>
                <a:close/>
              </a:path>
              <a:path w="400050" h="457200">
                <a:moveTo>
                  <a:pt x="400050" y="357187"/>
                </a:moveTo>
                <a:lnTo>
                  <a:pt x="200025" y="357187"/>
                </a:lnTo>
                <a:lnTo>
                  <a:pt x="242293" y="355666"/>
                </a:lnTo>
                <a:lnTo>
                  <a:pt x="282133" y="351249"/>
                </a:lnTo>
                <a:lnTo>
                  <a:pt x="351115" y="334595"/>
                </a:lnTo>
                <a:lnTo>
                  <a:pt x="389402" y="316525"/>
                </a:lnTo>
                <a:lnTo>
                  <a:pt x="400050" y="309056"/>
                </a:lnTo>
                <a:lnTo>
                  <a:pt x="400050" y="357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20"/>
              </a:spcBef>
            </a:pPr>
            <a:r>
              <a:rPr sz="3100" spc="-254" dirty="0"/>
              <a:t>Dataset</a:t>
            </a:r>
            <a:r>
              <a:rPr sz="3100" spc="-50" dirty="0"/>
              <a:t> </a:t>
            </a:r>
            <a:r>
              <a:rPr sz="3100" spc="-265" dirty="0"/>
              <a:t>Overview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1590674" y="4429124"/>
            <a:ext cx="9086850" cy="1257300"/>
            <a:chOff x="1590674" y="4429124"/>
            <a:chExt cx="9086850" cy="1257300"/>
          </a:xfrm>
        </p:grpSpPr>
        <p:sp>
          <p:nvSpPr>
            <p:cNvPr id="5" name="object 5"/>
            <p:cNvSpPr/>
            <p:nvPr/>
          </p:nvSpPr>
          <p:spPr>
            <a:xfrm>
              <a:off x="1609724" y="4429124"/>
              <a:ext cx="9067800" cy="1257300"/>
            </a:xfrm>
            <a:custGeom>
              <a:avLst/>
              <a:gdLst/>
              <a:ahLst/>
              <a:cxnLst/>
              <a:rect l="l" t="t" r="r" b="b"/>
              <a:pathLst>
                <a:path w="9067800" h="1257300">
                  <a:moveTo>
                    <a:pt x="8996602" y="1257299"/>
                  </a:moveTo>
                  <a:lnTo>
                    <a:pt x="53397" y="1257299"/>
                  </a:lnTo>
                  <a:lnTo>
                    <a:pt x="49681" y="1256811"/>
                  </a:lnTo>
                  <a:lnTo>
                    <a:pt x="14085" y="1231442"/>
                  </a:lnTo>
                  <a:lnTo>
                    <a:pt x="366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996602" y="0"/>
                  </a:lnTo>
                  <a:lnTo>
                    <a:pt x="9038093" y="15621"/>
                  </a:lnTo>
                  <a:lnTo>
                    <a:pt x="9063912" y="51661"/>
                  </a:lnTo>
                  <a:lnTo>
                    <a:pt x="9067798" y="71196"/>
                  </a:lnTo>
                  <a:lnTo>
                    <a:pt x="9067798" y="1186103"/>
                  </a:lnTo>
                  <a:lnTo>
                    <a:pt x="9052175" y="1227593"/>
                  </a:lnTo>
                  <a:lnTo>
                    <a:pt x="9016136" y="1253412"/>
                  </a:lnTo>
                  <a:lnTo>
                    <a:pt x="9001558" y="1256811"/>
                  </a:lnTo>
                  <a:lnTo>
                    <a:pt x="8996602" y="1257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0674" y="4429402"/>
              <a:ext cx="70485" cy="1257300"/>
            </a:xfrm>
            <a:custGeom>
              <a:avLst/>
              <a:gdLst/>
              <a:ahLst/>
              <a:cxnLst/>
              <a:rect l="l" t="t" r="r" b="b"/>
              <a:pathLst>
                <a:path w="70485" h="1257300">
                  <a:moveTo>
                    <a:pt x="70449" y="1256744"/>
                  </a:moveTo>
                  <a:lnTo>
                    <a:pt x="33857" y="1244191"/>
                  </a:lnTo>
                  <a:lnTo>
                    <a:pt x="5800" y="1209981"/>
                  </a:lnTo>
                  <a:lnTo>
                    <a:pt x="0" y="1180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180822"/>
                  </a:lnTo>
                  <a:lnTo>
                    <a:pt x="44515" y="1223163"/>
                  </a:lnTo>
                  <a:lnTo>
                    <a:pt x="66287" y="1255088"/>
                  </a:lnTo>
                  <a:lnTo>
                    <a:pt x="70449" y="12567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1122" y="4641386"/>
            <a:ext cx="16383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05" dirty="0">
                <a:solidFill>
                  <a:srgbClr val="374050"/>
                </a:solidFill>
                <a:latin typeface="Noto Kufi Arabic"/>
                <a:cs typeface="Noto Kufi Arabic"/>
              </a:rPr>
              <a:t>Data</a:t>
            </a:r>
            <a:r>
              <a:rPr sz="1350" spc="-11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80" dirty="0">
                <a:solidFill>
                  <a:srgbClr val="374050"/>
                </a:solidFill>
                <a:latin typeface="Noto Kufi Arabic"/>
                <a:cs typeface="Noto Kufi Arabic"/>
              </a:rPr>
              <a:t>Split</a:t>
            </a:r>
            <a:r>
              <a:rPr sz="1350" spc="-110" dirty="0">
                <a:solidFill>
                  <a:srgbClr val="374050"/>
                </a:solidFill>
                <a:latin typeface="Noto Kufi Arabic"/>
                <a:cs typeface="Noto Kufi Arabic"/>
              </a:rPr>
              <a:t> </a:t>
            </a:r>
            <a:r>
              <a:rPr sz="1350" spc="-75" dirty="0">
                <a:solidFill>
                  <a:srgbClr val="374050"/>
                </a:solidFill>
                <a:latin typeface="Noto Kufi Arabic"/>
                <a:cs typeface="Noto Kufi Arabic"/>
              </a:rPr>
              <a:t>Visualization</a:t>
            </a:r>
            <a:endParaRPr sz="1350">
              <a:latin typeface="Noto Kufi Arabic"/>
              <a:cs typeface="Noto Kufi Arab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7374" y="5019674"/>
            <a:ext cx="6010275" cy="419100"/>
          </a:xfrm>
          <a:custGeom>
            <a:avLst/>
            <a:gdLst/>
            <a:ahLst/>
            <a:cxnLst/>
            <a:rect l="l" t="t" r="r" b="b"/>
            <a:pathLst>
              <a:path w="6010275" h="419100">
                <a:moveTo>
                  <a:pt x="5956876" y="419099"/>
                </a:moveTo>
                <a:lnTo>
                  <a:pt x="53397" y="419099"/>
                </a:lnTo>
                <a:lnTo>
                  <a:pt x="49681" y="418733"/>
                </a:lnTo>
                <a:lnTo>
                  <a:pt x="14085" y="399707"/>
                </a:lnTo>
                <a:lnTo>
                  <a:pt x="0" y="365702"/>
                </a:lnTo>
                <a:lnTo>
                  <a:pt x="0" y="36194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5956876" y="0"/>
                </a:lnTo>
                <a:lnTo>
                  <a:pt x="5996188" y="19391"/>
                </a:lnTo>
                <a:lnTo>
                  <a:pt x="6010274" y="53397"/>
                </a:lnTo>
                <a:lnTo>
                  <a:pt x="6010274" y="365702"/>
                </a:lnTo>
                <a:lnTo>
                  <a:pt x="5990881" y="405013"/>
                </a:lnTo>
                <a:lnTo>
                  <a:pt x="5960593" y="418733"/>
                </a:lnTo>
                <a:lnTo>
                  <a:pt x="5956876" y="419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4157" y="5098414"/>
            <a:ext cx="9747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114" dirty="0">
                <a:solidFill>
                  <a:srgbClr val="FFFFFF"/>
                </a:solidFill>
                <a:latin typeface="Open Sans Semibold"/>
                <a:cs typeface="Open Sans Semibold"/>
              </a:rPr>
              <a:t>70%</a:t>
            </a:r>
            <a:r>
              <a:rPr sz="1350" b="1" spc="-25" dirty="0">
                <a:solidFill>
                  <a:srgbClr val="FFFFFF"/>
                </a:solidFill>
                <a:latin typeface="Open Sans Semibold"/>
                <a:cs typeface="Open Sans Semibold"/>
              </a:rPr>
              <a:t> </a:t>
            </a:r>
            <a:r>
              <a:rPr sz="1350" b="1" spc="-75" dirty="0">
                <a:solidFill>
                  <a:srgbClr val="FFFFFF"/>
                </a:solidFill>
                <a:latin typeface="Open Sans Semibold"/>
                <a:cs typeface="Open Sans Semibold"/>
              </a:rPr>
              <a:t>Training</a:t>
            </a:r>
            <a:endParaRPr sz="1350">
              <a:latin typeface="Open Sans Semibold"/>
              <a:cs typeface="Open Sans Semi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7649" y="5019674"/>
            <a:ext cx="1285875" cy="419100"/>
          </a:xfrm>
          <a:custGeom>
            <a:avLst/>
            <a:gdLst/>
            <a:ahLst/>
            <a:cxnLst/>
            <a:rect l="l" t="t" r="r" b="b"/>
            <a:pathLst>
              <a:path w="1285875" h="419100">
                <a:moveTo>
                  <a:pt x="1232476" y="419099"/>
                </a:moveTo>
                <a:lnTo>
                  <a:pt x="53397" y="419099"/>
                </a:lnTo>
                <a:lnTo>
                  <a:pt x="49680" y="418733"/>
                </a:lnTo>
                <a:lnTo>
                  <a:pt x="14085" y="399707"/>
                </a:lnTo>
                <a:lnTo>
                  <a:pt x="0" y="365702"/>
                </a:lnTo>
                <a:lnTo>
                  <a:pt x="0" y="361949"/>
                </a:lnTo>
                <a:lnTo>
                  <a:pt x="0" y="53397"/>
                </a:lnTo>
                <a:lnTo>
                  <a:pt x="19391" y="14085"/>
                </a:lnTo>
                <a:lnTo>
                  <a:pt x="53397" y="0"/>
                </a:lnTo>
                <a:lnTo>
                  <a:pt x="1232476" y="0"/>
                </a:lnTo>
                <a:lnTo>
                  <a:pt x="1271787" y="19391"/>
                </a:lnTo>
                <a:lnTo>
                  <a:pt x="1285874" y="53397"/>
                </a:lnTo>
                <a:lnTo>
                  <a:pt x="1285874" y="365702"/>
                </a:lnTo>
                <a:lnTo>
                  <a:pt x="1266481" y="405013"/>
                </a:lnTo>
                <a:lnTo>
                  <a:pt x="1236192" y="418733"/>
                </a:lnTo>
                <a:lnTo>
                  <a:pt x="1232476" y="419099"/>
                </a:lnTo>
                <a:close/>
              </a:path>
            </a:pathLst>
          </a:custGeom>
          <a:solidFill>
            <a:srgbClr val="0FB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55557" y="5098414"/>
            <a:ext cx="111569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114" dirty="0">
                <a:solidFill>
                  <a:srgbClr val="FFFFFF"/>
                </a:solidFill>
                <a:latin typeface="Open Sans Semibold"/>
                <a:cs typeface="Open Sans Semibold"/>
              </a:rPr>
              <a:t>15%</a:t>
            </a:r>
            <a:r>
              <a:rPr sz="1350" b="1" spc="-25" dirty="0">
                <a:solidFill>
                  <a:srgbClr val="FFFFFF"/>
                </a:solidFill>
                <a:latin typeface="Open Sans Semibold"/>
                <a:cs typeface="Open Sans Semibold"/>
              </a:rPr>
              <a:t> </a:t>
            </a:r>
            <a:r>
              <a:rPr sz="1350" b="1" spc="-65" dirty="0">
                <a:solidFill>
                  <a:srgbClr val="FFFFFF"/>
                </a:solidFill>
                <a:latin typeface="Open Sans Semibold"/>
                <a:cs typeface="Open Sans Semibold"/>
              </a:rPr>
              <a:t>Validation</a:t>
            </a:r>
            <a:endParaRPr sz="1350">
              <a:latin typeface="Open Sans Semibold"/>
              <a:cs typeface="Open Sans 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0523" y="5098414"/>
            <a:ext cx="90360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114" dirty="0">
                <a:solidFill>
                  <a:srgbClr val="FFFFFF"/>
                </a:solidFill>
                <a:latin typeface="Open Sans Semibold"/>
                <a:cs typeface="Open Sans Semibold"/>
              </a:rPr>
              <a:t>15%</a:t>
            </a:r>
            <a:r>
              <a:rPr sz="1350" b="1" spc="-25" dirty="0">
                <a:solidFill>
                  <a:srgbClr val="FFFFFF"/>
                </a:solidFill>
                <a:latin typeface="Open Sans Semibold"/>
                <a:cs typeface="Open Sans Semibold"/>
              </a:rPr>
              <a:t> </a:t>
            </a:r>
            <a:r>
              <a:rPr sz="1350" b="1" spc="-70" dirty="0">
                <a:solidFill>
                  <a:srgbClr val="FFFFFF"/>
                </a:solidFill>
                <a:latin typeface="Open Sans Semibold"/>
                <a:cs typeface="Open Sans Semibold"/>
              </a:rPr>
              <a:t>Testing</a:t>
            </a:r>
            <a:endParaRPr sz="1350">
              <a:latin typeface="Open Sans Semibold"/>
              <a:cs typeface="Open Sans Semibol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009" y="6397131"/>
            <a:ext cx="12192000" cy="561975"/>
            <a:chOff x="0" y="6296024"/>
            <a:chExt cx="12192000" cy="561975"/>
          </a:xfrm>
        </p:grpSpPr>
        <p:sp>
          <p:nvSpPr>
            <p:cNvPr id="14" name="object 14"/>
            <p:cNvSpPr/>
            <p:nvPr/>
          </p:nvSpPr>
          <p:spPr>
            <a:xfrm>
              <a:off x="0" y="6296024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2960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6762749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671637"/>
            <a:ext cx="214312" cy="21431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05470" y="1564661"/>
            <a:ext cx="9992995" cy="2540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110">
              <a:lnSpc>
                <a:spcPct val="117600"/>
              </a:lnSpc>
              <a:spcBef>
                <a:spcPts val="95"/>
              </a:spcBef>
            </a:pPr>
            <a:r>
              <a:rPr sz="1700" b="1" spc="-145" dirty="0">
                <a:solidFill>
                  <a:srgbClr val="333333"/>
                </a:solidFill>
                <a:latin typeface="Open Sans Semibold"/>
                <a:cs typeface="Open Sans Semibold"/>
              </a:rPr>
              <a:t>EHR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5" dirty="0">
                <a:solidFill>
                  <a:srgbClr val="333333"/>
                </a:solidFill>
                <a:latin typeface="Open Sans Semibold"/>
                <a:cs typeface="Open Sans Semibold"/>
              </a:rPr>
              <a:t>data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including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patient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demographics,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diagnoses,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medications,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5" dirty="0">
                <a:solidFill>
                  <a:srgbClr val="333333"/>
                </a:solidFill>
                <a:latin typeface="Open Sans"/>
                <a:cs typeface="Open Sans"/>
              </a:rPr>
              <a:t>vital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signs,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lab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5" dirty="0">
                <a:solidFill>
                  <a:srgbClr val="333333"/>
                </a:solidFill>
                <a:latin typeface="Open Sans"/>
                <a:cs typeface="Open Sans"/>
              </a:rPr>
              <a:t>results,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previous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hospital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visits.</a:t>
            </a:r>
            <a:endParaRPr sz="1700">
              <a:latin typeface="Open Sans"/>
              <a:cs typeface="Open Sans"/>
            </a:endParaRPr>
          </a:p>
          <a:p>
            <a:pPr marL="40640" marR="5080">
              <a:lnSpc>
                <a:spcPct val="117600"/>
              </a:lnSpc>
              <a:spcBef>
                <a:spcPts val="1800"/>
              </a:spcBef>
            </a:pP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Socioeconomic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variables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such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as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housing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status,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insurance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coverage,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education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75" dirty="0">
                <a:solidFill>
                  <a:srgbClr val="333333"/>
                </a:solidFill>
                <a:latin typeface="Open Sans"/>
                <a:cs typeface="Open Sans"/>
              </a:rPr>
              <a:t>level,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zip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code-</a:t>
            </a:r>
            <a:r>
              <a:rPr sz="1700" spc="-130" dirty="0">
                <a:solidFill>
                  <a:srgbClr val="333333"/>
                </a:solidFill>
                <a:latin typeface="Open Sans"/>
                <a:cs typeface="Open Sans"/>
              </a:rPr>
              <a:t>based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social 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determinants.</a:t>
            </a:r>
            <a:endParaRPr sz="1700">
              <a:latin typeface="Open Sans"/>
              <a:cs typeface="Open Sans"/>
            </a:endParaRPr>
          </a:p>
          <a:p>
            <a:pPr marL="40640" marR="21590" indent="-28575">
              <a:lnSpc>
                <a:spcPct val="205900"/>
              </a:lnSpc>
            </a:pP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Wearable/survey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5" dirty="0">
                <a:solidFill>
                  <a:srgbClr val="333333"/>
                </a:solidFill>
                <a:latin typeface="Open Sans Semibold"/>
                <a:cs typeface="Open Sans Semibold"/>
              </a:rPr>
              <a:t>data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including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patient-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reported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outcomes,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activity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levels,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sleep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quality,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5" dirty="0">
                <a:solidFill>
                  <a:srgbClr val="333333"/>
                </a:solidFill>
                <a:latin typeface="Open Sans"/>
                <a:cs typeface="Open Sans"/>
              </a:rPr>
              <a:t>symptom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40" dirty="0">
                <a:solidFill>
                  <a:srgbClr val="333333"/>
                </a:solidFill>
                <a:latin typeface="Open Sans"/>
                <a:cs typeface="Open Sans"/>
              </a:rPr>
              <a:t>tracking. </a:t>
            </a:r>
            <a:r>
              <a:rPr sz="1700" b="1" spc="-125" dirty="0">
                <a:solidFill>
                  <a:srgbClr val="333333"/>
                </a:solidFill>
                <a:latin typeface="Open Sans Semibold"/>
                <a:cs typeface="Open Sans Semibold"/>
              </a:rPr>
              <a:t>Data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80" dirty="0">
                <a:solidFill>
                  <a:srgbClr val="333333"/>
                </a:solidFill>
                <a:latin typeface="Open Sans Semibold"/>
                <a:cs typeface="Open Sans Semibold"/>
              </a:rPr>
              <a:t>split: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50" dirty="0">
                <a:solidFill>
                  <a:srgbClr val="333333"/>
                </a:solidFill>
                <a:latin typeface="Open Sans"/>
                <a:cs typeface="Open Sans"/>
              </a:rPr>
              <a:t>70%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training,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50" dirty="0">
                <a:solidFill>
                  <a:srgbClr val="333333"/>
                </a:solidFill>
                <a:latin typeface="Open Sans"/>
                <a:cs typeface="Open Sans"/>
              </a:rPr>
              <a:t>15%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validation,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50" dirty="0">
                <a:solidFill>
                  <a:srgbClr val="333333"/>
                </a:solidFill>
                <a:latin typeface="Open Sans"/>
                <a:cs typeface="Open Sans"/>
              </a:rPr>
              <a:t>15%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testing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ensure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robust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model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development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evaluation.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74" y="1695449"/>
            <a:ext cx="190500" cy="19049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933450" y="2495549"/>
            <a:ext cx="257810" cy="228600"/>
          </a:xfrm>
          <a:custGeom>
            <a:avLst/>
            <a:gdLst/>
            <a:ahLst/>
            <a:cxnLst/>
            <a:rect l="l" t="t" r="r" b="b"/>
            <a:pathLst>
              <a:path w="257809" h="228600">
                <a:moveTo>
                  <a:pt x="220607" y="228600"/>
                </a:moveTo>
                <a:lnTo>
                  <a:pt x="202614" y="228600"/>
                </a:lnTo>
                <a:lnTo>
                  <a:pt x="202123" y="228555"/>
                </a:lnTo>
                <a:lnTo>
                  <a:pt x="201498" y="228600"/>
                </a:lnTo>
                <a:lnTo>
                  <a:pt x="165154" y="228600"/>
                </a:lnTo>
                <a:lnTo>
                  <a:pt x="157162" y="220607"/>
                </a:lnTo>
                <a:lnTo>
                  <a:pt x="157162" y="163547"/>
                </a:lnTo>
                <a:lnTo>
                  <a:pt x="150777" y="157162"/>
                </a:lnTo>
                <a:lnTo>
                  <a:pt x="106397" y="157162"/>
                </a:lnTo>
                <a:lnTo>
                  <a:pt x="100012" y="163547"/>
                </a:lnTo>
                <a:lnTo>
                  <a:pt x="100012" y="220607"/>
                </a:lnTo>
                <a:lnTo>
                  <a:pt x="92020" y="228600"/>
                </a:lnTo>
                <a:lnTo>
                  <a:pt x="56524" y="228600"/>
                </a:lnTo>
                <a:lnTo>
                  <a:pt x="55185" y="228510"/>
                </a:lnTo>
                <a:lnTo>
                  <a:pt x="54113" y="228600"/>
                </a:lnTo>
                <a:lnTo>
                  <a:pt x="36567" y="228600"/>
                </a:lnTo>
                <a:lnTo>
                  <a:pt x="28575" y="220607"/>
                </a:lnTo>
                <a:lnTo>
                  <a:pt x="28575" y="159886"/>
                </a:lnTo>
                <a:lnTo>
                  <a:pt x="28619" y="159484"/>
                </a:lnTo>
                <a:lnTo>
                  <a:pt x="28619" y="128408"/>
                </a:lnTo>
                <a:lnTo>
                  <a:pt x="6250" y="128408"/>
                </a:lnTo>
                <a:lnTo>
                  <a:pt x="0" y="122158"/>
                </a:lnTo>
                <a:lnTo>
                  <a:pt x="0" y="110058"/>
                </a:lnTo>
                <a:lnTo>
                  <a:pt x="1339" y="106486"/>
                </a:lnTo>
                <a:lnTo>
                  <a:pt x="4464" y="103361"/>
                </a:lnTo>
                <a:lnTo>
                  <a:pt x="118943" y="3571"/>
                </a:lnTo>
                <a:lnTo>
                  <a:pt x="122068" y="446"/>
                </a:lnTo>
                <a:lnTo>
                  <a:pt x="125640" y="0"/>
                </a:lnTo>
                <a:lnTo>
                  <a:pt x="131891" y="0"/>
                </a:lnTo>
                <a:lnTo>
                  <a:pt x="135463" y="892"/>
                </a:lnTo>
                <a:lnTo>
                  <a:pt x="138142" y="3125"/>
                </a:lnTo>
                <a:lnTo>
                  <a:pt x="252174" y="103361"/>
                </a:lnTo>
                <a:lnTo>
                  <a:pt x="255746" y="106486"/>
                </a:lnTo>
                <a:lnTo>
                  <a:pt x="257532" y="110058"/>
                </a:lnTo>
                <a:lnTo>
                  <a:pt x="257085" y="114076"/>
                </a:lnTo>
                <a:lnTo>
                  <a:pt x="257085" y="122113"/>
                </a:lnTo>
                <a:lnTo>
                  <a:pt x="250388" y="128408"/>
                </a:lnTo>
                <a:lnTo>
                  <a:pt x="228510" y="128408"/>
                </a:lnTo>
                <a:lnTo>
                  <a:pt x="228823" y="199935"/>
                </a:lnTo>
                <a:lnTo>
                  <a:pt x="228823" y="201141"/>
                </a:lnTo>
                <a:lnTo>
                  <a:pt x="228733" y="202346"/>
                </a:lnTo>
                <a:lnTo>
                  <a:pt x="228600" y="203552"/>
                </a:lnTo>
                <a:lnTo>
                  <a:pt x="228600" y="220607"/>
                </a:lnTo>
                <a:lnTo>
                  <a:pt x="220607" y="228600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74" y="2533649"/>
            <a:ext cx="190500" cy="1904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3352744"/>
            <a:ext cx="228600" cy="19531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74" y="3371849"/>
            <a:ext cx="190500" cy="1904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7737" y="3867150"/>
            <a:ext cx="242441" cy="2286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74" y="3905249"/>
            <a:ext cx="190500" cy="190499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762" y="635793"/>
            <a:ext cx="561340" cy="445770"/>
          </a:xfrm>
          <a:custGeom>
            <a:avLst/>
            <a:gdLst/>
            <a:ahLst/>
            <a:cxnLst/>
            <a:rect l="l" t="t" r="r" b="b"/>
            <a:pathLst>
              <a:path w="561340" h="445769">
                <a:moveTo>
                  <a:pt x="212161" y="60960"/>
                </a:moveTo>
                <a:lnTo>
                  <a:pt x="67053" y="60960"/>
                </a:lnTo>
                <a:lnTo>
                  <a:pt x="74465" y="55880"/>
                </a:lnTo>
                <a:lnTo>
                  <a:pt x="82345" y="50800"/>
                </a:lnTo>
                <a:lnTo>
                  <a:pt x="90661" y="45720"/>
                </a:lnTo>
                <a:lnTo>
                  <a:pt x="99379" y="41910"/>
                </a:lnTo>
                <a:lnTo>
                  <a:pt x="104826" y="16510"/>
                </a:lnTo>
                <a:lnTo>
                  <a:pt x="106522" y="7620"/>
                </a:lnTo>
                <a:lnTo>
                  <a:pt x="112952" y="1270"/>
                </a:lnTo>
                <a:lnTo>
                  <a:pt x="121346" y="0"/>
                </a:lnTo>
                <a:lnTo>
                  <a:pt x="157868" y="0"/>
                </a:lnTo>
                <a:lnTo>
                  <a:pt x="166262" y="1270"/>
                </a:lnTo>
                <a:lnTo>
                  <a:pt x="172691" y="7620"/>
                </a:lnTo>
                <a:lnTo>
                  <a:pt x="174388" y="16510"/>
                </a:lnTo>
                <a:lnTo>
                  <a:pt x="179835" y="41910"/>
                </a:lnTo>
                <a:lnTo>
                  <a:pt x="188515" y="45720"/>
                </a:lnTo>
                <a:lnTo>
                  <a:pt x="196835" y="50800"/>
                </a:lnTo>
                <a:lnTo>
                  <a:pt x="204736" y="55880"/>
                </a:lnTo>
                <a:lnTo>
                  <a:pt x="212161" y="60960"/>
                </a:lnTo>
                <a:close/>
              </a:path>
              <a:path w="561340" h="445769">
                <a:moveTo>
                  <a:pt x="33745" y="248920"/>
                </a:moveTo>
                <a:lnTo>
                  <a:pt x="24816" y="246380"/>
                </a:lnTo>
                <a:lnTo>
                  <a:pt x="19726" y="240030"/>
                </a:lnTo>
                <a:lnTo>
                  <a:pt x="16511" y="234950"/>
                </a:lnTo>
                <a:lnTo>
                  <a:pt x="13564" y="231140"/>
                </a:lnTo>
                <a:lnTo>
                  <a:pt x="10885" y="226060"/>
                </a:lnTo>
                <a:lnTo>
                  <a:pt x="8206" y="222250"/>
                </a:lnTo>
                <a:lnTo>
                  <a:pt x="5706" y="217170"/>
                </a:lnTo>
                <a:lnTo>
                  <a:pt x="3474" y="213360"/>
                </a:lnTo>
                <a:lnTo>
                  <a:pt x="1420" y="208280"/>
                </a:lnTo>
                <a:lnTo>
                  <a:pt x="0" y="201930"/>
                </a:lnTo>
                <a:lnTo>
                  <a:pt x="572" y="195580"/>
                </a:lnTo>
                <a:lnTo>
                  <a:pt x="2952" y="190500"/>
                </a:lnTo>
                <a:lnTo>
                  <a:pt x="6956" y="185420"/>
                </a:lnTo>
                <a:lnTo>
                  <a:pt x="26780" y="167640"/>
                </a:lnTo>
                <a:lnTo>
                  <a:pt x="25798" y="162560"/>
                </a:lnTo>
                <a:lnTo>
                  <a:pt x="25262" y="156210"/>
                </a:lnTo>
                <a:lnTo>
                  <a:pt x="25262" y="143510"/>
                </a:lnTo>
                <a:lnTo>
                  <a:pt x="25691" y="138430"/>
                </a:lnTo>
                <a:lnTo>
                  <a:pt x="25798" y="137160"/>
                </a:lnTo>
                <a:lnTo>
                  <a:pt x="26780" y="130810"/>
                </a:lnTo>
                <a:lnTo>
                  <a:pt x="6956" y="113030"/>
                </a:lnTo>
                <a:lnTo>
                  <a:pt x="2952" y="107950"/>
                </a:lnTo>
                <a:lnTo>
                  <a:pt x="572" y="102870"/>
                </a:lnTo>
                <a:lnTo>
                  <a:pt x="0" y="96520"/>
                </a:lnTo>
                <a:lnTo>
                  <a:pt x="1420" y="91440"/>
                </a:lnTo>
                <a:lnTo>
                  <a:pt x="3474" y="86360"/>
                </a:lnTo>
                <a:lnTo>
                  <a:pt x="5706" y="81280"/>
                </a:lnTo>
                <a:lnTo>
                  <a:pt x="10885" y="72390"/>
                </a:lnTo>
                <a:lnTo>
                  <a:pt x="13654" y="67310"/>
                </a:lnTo>
                <a:lnTo>
                  <a:pt x="16600" y="63500"/>
                </a:lnTo>
                <a:lnTo>
                  <a:pt x="24816" y="52070"/>
                </a:lnTo>
                <a:lnTo>
                  <a:pt x="33745" y="49530"/>
                </a:lnTo>
                <a:lnTo>
                  <a:pt x="41782" y="53340"/>
                </a:lnTo>
                <a:lnTo>
                  <a:pt x="67053" y="60960"/>
                </a:lnTo>
                <a:lnTo>
                  <a:pt x="260698" y="60960"/>
                </a:lnTo>
                <a:lnTo>
                  <a:pt x="262524" y="63500"/>
                </a:lnTo>
                <a:lnTo>
                  <a:pt x="265471" y="67310"/>
                </a:lnTo>
                <a:lnTo>
                  <a:pt x="268150" y="72390"/>
                </a:lnTo>
                <a:lnTo>
                  <a:pt x="270918" y="77470"/>
                </a:lnTo>
                <a:lnTo>
                  <a:pt x="273418" y="81280"/>
                </a:lnTo>
                <a:lnTo>
                  <a:pt x="275651" y="86360"/>
                </a:lnTo>
                <a:lnTo>
                  <a:pt x="277704" y="90170"/>
                </a:lnTo>
                <a:lnTo>
                  <a:pt x="279125" y="96520"/>
                </a:lnTo>
                <a:lnTo>
                  <a:pt x="278553" y="102870"/>
                </a:lnTo>
                <a:lnTo>
                  <a:pt x="276767" y="106680"/>
                </a:lnTo>
                <a:lnTo>
                  <a:pt x="133878" y="106680"/>
                </a:lnTo>
                <a:lnTo>
                  <a:pt x="128411" y="107950"/>
                </a:lnTo>
                <a:lnTo>
                  <a:pt x="97787" y="138430"/>
                </a:lnTo>
                <a:lnTo>
                  <a:pt x="96700" y="143510"/>
                </a:lnTo>
                <a:lnTo>
                  <a:pt x="96700" y="154940"/>
                </a:lnTo>
                <a:lnTo>
                  <a:pt x="117908" y="186690"/>
                </a:lnTo>
                <a:lnTo>
                  <a:pt x="128411" y="191770"/>
                </a:lnTo>
                <a:lnTo>
                  <a:pt x="276589" y="191770"/>
                </a:lnTo>
                <a:lnTo>
                  <a:pt x="278374" y="195580"/>
                </a:lnTo>
                <a:lnTo>
                  <a:pt x="278832" y="200660"/>
                </a:lnTo>
                <a:lnTo>
                  <a:pt x="278946" y="201930"/>
                </a:lnTo>
                <a:lnTo>
                  <a:pt x="277526" y="208280"/>
                </a:lnTo>
                <a:lnTo>
                  <a:pt x="275472" y="212090"/>
                </a:lnTo>
                <a:lnTo>
                  <a:pt x="273240" y="217170"/>
                </a:lnTo>
                <a:lnTo>
                  <a:pt x="270739" y="222250"/>
                </a:lnTo>
                <a:lnTo>
                  <a:pt x="267971" y="226060"/>
                </a:lnTo>
                <a:lnTo>
                  <a:pt x="265292" y="231140"/>
                </a:lnTo>
                <a:lnTo>
                  <a:pt x="262345" y="234950"/>
                </a:lnTo>
                <a:lnTo>
                  <a:pt x="260520" y="237490"/>
                </a:lnTo>
                <a:lnTo>
                  <a:pt x="66964" y="237490"/>
                </a:lnTo>
                <a:lnTo>
                  <a:pt x="41782" y="246380"/>
                </a:lnTo>
                <a:lnTo>
                  <a:pt x="33745" y="248920"/>
                </a:lnTo>
                <a:close/>
              </a:path>
              <a:path w="561340" h="445769">
                <a:moveTo>
                  <a:pt x="260698" y="60960"/>
                </a:moveTo>
                <a:lnTo>
                  <a:pt x="212161" y="60960"/>
                </a:lnTo>
                <a:lnTo>
                  <a:pt x="237342" y="52070"/>
                </a:lnTo>
                <a:lnTo>
                  <a:pt x="245379" y="49530"/>
                </a:lnTo>
                <a:lnTo>
                  <a:pt x="254309" y="52070"/>
                </a:lnTo>
                <a:lnTo>
                  <a:pt x="260698" y="60960"/>
                </a:lnTo>
                <a:close/>
              </a:path>
              <a:path w="561340" h="445769">
                <a:moveTo>
                  <a:pt x="276589" y="191770"/>
                </a:moveTo>
                <a:lnTo>
                  <a:pt x="150714" y="191770"/>
                </a:lnTo>
                <a:lnTo>
                  <a:pt x="161216" y="186690"/>
                </a:lnTo>
                <a:lnTo>
                  <a:pt x="165851" y="184150"/>
                </a:lnTo>
                <a:lnTo>
                  <a:pt x="173890" y="175260"/>
                </a:lnTo>
                <a:lnTo>
                  <a:pt x="176987" y="171450"/>
                </a:lnTo>
                <a:lnTo>
                  <a:pt x="181337" y="160020"/>
                </a:lnTo>
                <a:lnTo>
                  <a:pt x="182425" y="154940"/>
                </a:lnTo>
                <a:lnTo>
                  <a:pt x="182425" y="143510"/>
                </a:lnTo>
                <a:lnTo>
                  <a:pt x="161216" y="111760"/>
                </a:lnTo>
                <a:lnTo>
                  <a:pt x="145246" y="106680"/>
                </a:lnTo>
                <a:lnTo>
                  <a:pt x="276767" y="106680"/>
                </a:lnTo>
                <a:lnTo>
                  <a:pt x="276172" y="107950"/>
                </a:lnTo>
                <a:lnTo>
                  <a:pt x="272168" y="113030"/>
                </a:lnTo>
                <a:lnTo>
                  <a:pt x="271989" y="113030"/>
                </a:lnTo>
                <a:lnTo>
                  <a:pt x="252165" y="130810"/>
                </a:lnTo>
                <a:lnTo>
                  <a:pt x="253148" y="137160"/>
                </a:lnTo>
                <a:lnTo>
                  <a:pt x="253684" y="143510"/>
                </a:lnTo>
                <a:lnTo>
                  <a:pt x="253684" y="156210"/>
                </a:lnTo>
                <a:lnTo>
                  <a:pt x="253148" y="161290"/>
                </a:lnTo>
                <a:lnTo>
                  <a:pt x="252165" y="167640"/>
                </a:lnTo>
                <a:lnTo>
                  <a:pt x="271989" y="185420"/>
                </a:lnTo>
                <a:lnTo>
                  <a:pt x="275994" y="190500"/>
                </a:lnTo>
                <a:lnTo>
                  <a:pt x="276589" y="191770"/>
                </a:lnTo>
                <a:close/>
              </a:path>
              <a:path w="561340" h="445769">
                <a:moveTo>
                  <a:pt x="364378" y="445770"/>
                </a:moveTo>
                <a:lnTo>
                  <a:pt x="358408" y="445770"/>
                </a:lnTo>
                <a:lnTo>
                  <a:pt x="352446" y="444500"/>
                </a:lnTo>
                <a:lnTo>
                  <a:pt x="347713" y="441960"/>
                </a:lnTo>
                <a:lnTo>
                  <a:pt x="343070" y="440690"/>
                </a:lnTo>
                <a:lnTo>
                  <a:pt x="338605" y="438150"/>
                </a:lnTo>
                <a:lnTo>
                  <a:pt x="333783" y="434340"/>
                </a:lnTo>
                <a:lnTo>
                  <a:pt x="329229" y="431800"/>
                </a:lnTo>
                <a:lnTo>
                  <a:pt x="324942" y="429260"/>
                </a:lnTo>
                <a:lnTo>
                  <a:pt x="313959" y="421640"/>
                </a:lnTo>
                <a:lnTo>
                  <a:pt x="311727" y="412750"/>
                </a:lnTo>
                <a:lnTo>
                  <a:pt x="314405" y="403860"/>
                </a:lnTo>
                <a:lnTo>
                  <a:pt x="322710" y="378460"/>
                </a:lnTo>
                <a:lnTo>
                  <a:pt x="317107" y="372110"/>
                </a:lnTo>
                <a:lnTo>
                  <a:pt x="312106" y="363220"/>
                </a:lnTo>
                <a:lnTo>
                  <a:pt x="307742" y="355600"/>
                </a:lnTo>
                <a:lnTo>
                  <a:pt x="304047" y="346710"/>
                </a:lnTo>
                <a:lnTo>
                  <a:pt x="263149" y="332740"/>
                </a:lnTo>
                <a:lnTo>
                  <a:pt x="261095" y="312420"/>
                </a:lnTo>
                <a:lnTo>
                  <a:pt x="261185" y="298450"/>
                </a:lnTo>
                <a:lnTo>
                  <a:pt x="261274" y="297180"/>
                </a:lnTo>
                <a:lnTo>
                  <a:pt x="261363" y="295910"/>
                </a:lnTo>
                <a:lnTo>
                  <a:pt x="261452" y="294640"/>
                </a:lnTo>
                <a:lnTo>
                  <a:pt x="263149" y="279400"/>
                </a:lnTo>
                <a:lnTo>
                  <a:pt x="269757" y="273050"/>
                </a:lnTo>
                <a:lnTo>
                  <a:pt x="304047" y="266700"/>
                </a:lnTo>
                <a:lnTo>
                  <a:pt x="307704" y="257810"/>
                </a:lnTo>
                <a:lnTo>
                  <a:pt x="312073" y="248920"/>
                </a:lnTo>
                <a:lnTo>
                  <a:pt x="317094" y="241300"/>
                </a:lnTo>
                <a:lnTo>
                  <a:pt x="322710" y="233680"/>
                </a:lnTo>
                <a:lnTo>
                  <a:pt x="314405" y="208280"/>
                </a:lnTo>
                <a:lnTo>
                  <a:pt x="311727" y="200660"/>
                </a:lnTo>
                <a:lnTo>
                  <a:pt x="313959" y="191770"/>
                </a:lnTo>
                <a:lnTo>
                  <a:pt x="320746" y="186690"/>
                </a:lnTo>
                <a:lnTo>
                  <a:pt x="324943" y="184150"/>
                </a:lnTo>
                <a:lnTo>
                  <a:pt x="329229" y="180340"/>
                </a:lnTo>
                <a:lnTo>
                  <a:pt x="333783" y="177800"/>
                </a:lnTo>
                <a:lnTo>
                  <a:pt x="338426" y="175260"/>
                </a:lnTo>
                <a:lnTo>
                  <a:pt x="342981" y="172720"/>
                </a:lnTo>
                <a:lnTo>
                  <a:pt x="347624" y="170180"/>
                </a:lnTo>
                <a:lnTo>
                  <a:pt x="352357" y="168910"/>
                </a:lnTo>
                <a:lnTo>
                  <a:pt x="358369" y="167640"/>
                </a:lnTo>
                <a:lnTo>
                  <a:pt x="364356" y="167640"/>
                </a:lnTo>
                <a:lnTo>
                  <a:pt x="369924" y="170180"/>
                </a:lnTo>
                <a:lnTo>
                  <a:pt x="374681" y="173990"/>
                </a:lnTo>
                <a:lnTo>
                  <a:pt x="392362" y="194310"/>
                </a:lnTo>
                <a:lnTo>
                  <a:pt x="508817" y="194310"/>
                </a:lnTo>
                <a:lnTo>
                  <a:pt x="510412" y="200660"/>
                </a:lnTo>
                <a:lnTo>
                  <a:pt x="507733" y="208280"/>
                </a:lnTo>
                <a:lnTo>
                  <a:pt x="499429" y="233680"/>
                </a:lnTo>
                <a:lnTo>
                  <a:pt x="505032" y="241300"/>
                </a:lnTo>
                <a:lnTo>
                  <a:pt x="510033" y="248920"/>
                </a:lnTo>
                <a:lnTo>
                  <a:pt x="514397" y="257810"/>
                </a:lnTo>
                <a:lnTo>
                  <a:pt x="517036" y="264160"/>
                </a:lnTo>
                <a:lnTo>
                  <a:pt x="399873" y="264160"/>
                </a:lnTo>
                <a:lnTo>
                  <a:pt x="389371" y="269240"/>
                </a:lnTo>
                <a:lnTo>
                  <a:pt x="368162" y="300990"/>
                </a:lnTo>
                <a:lnTo>
                  <a:pt x="368162" y="312420"/>
                </a:lnTo>
                <a:lnTo>
                  <a:pt x="389371" y="344170"/>
                </a:lnTo>
                <a:lnTo>
                  <a:pt x="405341" y="349250"/>
                </a:lnTo>
                <a:lnTo>
                  <a:pt x="517047" y="349250"/>
                </a:lnTo>
                <a:lnTo>
                  <a:pt x="514435" y="355600"/>
                </a:lnTo>
                <a:lnTo>
                  <a:pt x="510066" y="363220"/>
                </a:lnTo>
                <a:lnTo>
                  <a:pt x="505044" y="372110"/>
                </a:lnTo>
                <a:lnTo>
                  <a:pt x="499429" y="379730"/>
                </a:lnTo>
                <a:lnTo>
                  <a:pt x="507733" y="403860"/>
                </a:lnTo>
                <a:lnTo>
                  <a:pt x="510412" y="412750"/>
                </a:lnTo>
                <a:lnTo>
                  <a:pt x="508817" y="419100"/>
                </a:lnTo>
                <a:lnTo>
                  <a:pt x="392451" y="419100"/>
                </a:lnTo>
                <a:lnTo>
                  <a:pt x="374770" y="439420"/>
                </a:lnTo>
                <a:lnTo>
                  <a:pt x="369963" y="443230"/>
                </a:lnTo>
                <a:lnTo>
                  <a:pt x="364378" y="445770"/>
                </a:lnTo>
                <a:close/>
              </a:path>
              <a:path w="561340" h="445769">
                <a:moveTo>
                  <a:pt x="508817" y="194310"/>
                </a:moveTo>
                <a:lnTo>
                  <a:pt x="429688" y="194310"/>
                </a:lnTo>
                <a:lnTo>
                  <a:pt x="447369" y="173990"/>
                </a:lnTo>
                <a:lnTo>
                  <a:pt x="452175" y="170180"/>
                </a:lnTo>
                <a:lnTo>
                  <a:pt x="457760" y="167640"/>
                </a:lnTo>
                <a:lnTo>
                  <a:pt x="463731" y="167640"/>
                </a:lnTo>
                <a:lnTo>
                  <a:pt x="497196" y="184150"/>
                </a:lnTo>
                <a:lnTo>
                  <a:pt x="508180" y="191770"/>
                </a:lnTo>
                <a:lnTo>
                  <a:pt x="508817" y="194310"/>
                </a:lnTo>
                <a:close/>
              </a:path>
              <a:path w="561340" h="445769">
                <a:moveTo>
                  <a:pt x="429688" y="194310"/>
                </a:moveTo>
                <a:lnTo>
                  <a:pt x="392362" y="194310"/>
                </a:lnTo>
                <a:lnTo>
                  <a:pt x="404685" y="191770"/>
                </a:lnTo>
                <a:lnTo>
                  <a:pt x="417365" y="191770"/>
                </a:lnTo>
                <a:lnTo>
                  <a:pt x="429688" y="194310"/>
                </a:lnTo>
                <a:close/>
              </a:path>
              <a:path w="561340" h="445769">
                <a:moveTo>
                  <a:pt x="145634" y="299720"/>
                </a:moveTo>
                <a:lnTo>
                  <a:pt x="133311" y="299720"/>
                </a:lnTo>
                <a:lnTo>
                  <a:pt x="127239" y="298450"/>
                </a:lnTo>
                <a:lnTo>
                  <a:pt x="112862" y="297180"/>
                </a:lnTo>
                <a:lnTo>
                  <a:pt x="106433" y="290830"/>
                </a:lnTo>
                <a:lnTo>
                  <a:pt x="104736" y="281940"/>
                </a:lnTo>
                <a:lnTo>
                  <a:pt x="99289" y="256540"/>
                </a:lnTo>
                <a:lnTo>
                  <a:pt x="90609" y="252730"/>
                </a:lnTo>
                <a:lnTo>
                  <a:pt x="82289" y="248920"/>
                </a:lnTo>
                <a:lnTo>
                  <a:pt x="74388" y="243840"/>
                </a:lnTo>
                <a:lnTo>
                  <a:pt x="66964" y="237490"/>
                </a:lnTo>
                <a:lnTo>
                  <a:pt x="211982" y="237490"/>
                </a:lnTo>
                <a:lnTo>
                  <a:pt x="204570" y="243840"/>
                </a:lnTo>
                <a:lnTo>
                  <a:pt x="196690" y="248920"/>
                </a:lnTo>
                <a:lnTo>
                  <a:pt x="188374" y="252730"/>
                </a:lnTo>
                <a:lnTo>
                  <a:pt x="179656" y="256540"/>
                </a:lnTo>
                <a:lnTo>
                  <a:pt x="174209" y="281940"/>
                </a:lnTo>
                <a:lnTo>
                  <a:pt x="172513" y="290830"/>
                </a:lnTo>
                <a:lnTo>
                  <a:pt x="166083" y="297180"/>
                </a:lnTo>
                <a:lnTo>
                  <a:pt x="151707" y="298450"/>
                </a:lnTo>
                <a:lnTo>
                  <a:pt x="145634" y="299720"/>
                </a:lnTo>
                <a:close/>
              </a:path>
              <a:path w="561340" h="445769">
                <a:moveTo>
                  <a:pt x="245200" y="248920"/>
                </a:moveTo>
                <a:lnTo>
                  <a:pt x="237164" y="246380"/>
                </a:lnTo>
                <a:lnTo>
                  <a:pt x="211982" y="237490"/>
                </a:lnTo>
                <a:lnTo>
                  <a:pt x="260520" y="237490"/>
                </a:lnTo>
                <a:lnTo>
                  <a:pt x="254130" y="246380"/>
                </a:lnTo>
                <a:lnTo>
                  <a:pt x="245200" y="248920"/>
                </a:lnTo>
                <a:close/>
              </a:path>
              <a:path w="561340" h="445769">
                <a:moveTo>
                  <a:pt x="517047" y="349250"/>
                </a:moveTo>
                <a:lnTo>
                  <a:pt x="416709" y="349250"/>
                </a:lnTo>
                <a:lnTo>
                  <a:pt x="422176" y="347980"/>
                </a:lnTo>
                <a:lnTo>
                  <a:pt x="432679" y="344170"/>
                </a:lnTo>
                <a:lnTo>
                  <a:pt x="453887" y="312420"/>
                </a:lnTo>
                <a:lnTo>
                  <a:pt x="453887" y="300990"/>
                </a:lnTo>
                <a:lnTo>
                  <a:pt x="432679" y="269240"/>
                </a:lnTo>
                <a:lnTo>
                  <a:pt x="422176" y="264160"/>
                </a:lnTo>
                <a:lnTo>
                  <a:pt x="517036" y="264160"/>
                </a:lnTo>
                <a:lnTo>
                  <a:pt x="518092" y="266700"/>
                </a:lnTo>
                <a:lnTo>
                  <a:pt x="544077" y="271780"/>
                </a:lnTo>
                <a:lnTo>
                  <a:pt x="552292" y="273050"/>
                </a:lnTo>
                <a:lnTo>
                  <a:pt x="558990" y="279400"/>
                </a:lnTo>
                <a:lnTo>
                  <a:pt x="560686" y="294640"/>
                </a:lnTo>
                <a:lnTo>
                  <a:pt x="560758" y="295910"/>
                </a:lnTo>
                <a:lnTo>
                  <a:pt x="560829" y="297180"/>
                </a:lnTo>
                <a:lnTo>
                  <a:pt x="560901" y="298450"/>
                </a:lnTo>
                <a:lnTo>
                  <a:pt x="560972" y="299720"/>
                </a:lnTo>
                <a:lnTo>
                  <a:pt x="561043" y="312420"/>
                </a:lnTo>
                <a:lnTo>
                  <a:pt x="560758" y="317500"/>
                </a:lnTo>
                <a:lnTo>
                  <a:pt x="560686" y="318770"/>
                </a:lnTo>
                <a:lnTo>
                  <a:pt x="558990" y="332740"/>
                </a:lnTo>
                <a:lnTo>
                  <a:pt x="552382" y="339090"/>
                </a:lnTo>
                <a:lnTo>
                  <a:pt x="544077" y="341630"/>
                </a:lnTo>
                <a:lnTo>
                  <a:pt x="518092" y="346710"/>
                </a:lnTo>
                <a:lnTo>
                  <a:pt x="517047" y="349250"/>
                </a:lnTo>
                <a:close/>
              </a:path>
              <a:path w="561340" h="445769">
                <a:moveTo>
                  <a:pt x="423705" y="420370"/>
                </a:moveTo>
                <a:lnTo>
                  <a:pt x="398523" y="420370"/>
                </a:lnTo>
                <a:lnTo>
                  <a:pt x="392451" y="419100"/>
                </a:lnTo>
                <a:lnTo>
                  <a:pt x="429777" y="419100"/>
                </a:lnTo>
                <a:lnTo>
                  <a:pt x="423705" y="420370"/>
                </a:lnTo>
                <a:close/>
              </a:path>
              <a:path w="561340" h="445769">
                <a:moveTo>
                  <a:pt x="463681" y="445770"/>
                </a:moveTo>
                <a:lnTo>
                  <a:pt x="457693" y="445770"/>
                </a:lnTo>
                <a:lnTo>
                  <a:pt x="452125" y="443230"/>
                </a:lnTo>
                <a:lnTo>
                  <a:pt x="447368" y="439420"/>
                </a:lnTo>
                <a:lnTo>
                  <a:pt x="429777" y="419100"/>
                </a:lnTo>
                <a:lnTo>
                  <a:pt x="508817" y="419100"/>
                </a:lnTo>
                <a:lnTo>
                  <a:pt x="508180" y="421640"/>
                </a:lnTo>
                <a:lnTo>
                  <a:pt x="497196" y="429260"/>
                </a:lnTo>
                <a:lnTo>
                  <a:pt x="492821" y="433070"/>
                </a:lnTo>
                <a:lnTo>
                  <a:pt x="488356" y="435610"/>
                </a:lnTo>
                <a:lnTo>
                  <a:pt x="483534" y="438150"/>
                </a:lnTo>
                <a:lnTo>
                  <a:pt x="479069" y="440690"/>
                </a:lnTo>
                <a:lnTo>
                  <a:pt x="474425" y="443230"/>
                </a:lnTo>
                <a:lnTo>
                  <a:pt x="469693" y="444500"/>
                </a:lnTo>
                <a:lnTo>
                  <a:pt x="463681" y="445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20"/>
              </a:spcBef>
            </a:pPr>
            <a:r>
              <a:rPr sz="3100" spc="-265" dirty="0"/>
              <a:t>Data</a:t>
            </a:r>
            <a:r>
              <a:rPr sz="3100" spc="-114" dirty="0"/>
              <a:t> </a:t>
            </a:r>
            <a:r>
              <a:rPr sz="3100" spc="-245" dirty="0"/>
              <a:t>Preprocessing</a:t>
            </a:r>
            <a:r>
              <a:rPr sz="3100" spc="-110" dirty="0"/>
              <a:t> </a:t>
            </a:r>
            <a:r>
              <a:rPr sz="3100" spc="-275" dirty="0"/>
              <a:t>Steps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1590674" y="4962524"/>
            <a:ext cx="9086850" cy="723900"/>
            <a:chOff x="1590674" y="4962524"/>
            <a:chExt cx="9086850" cy="723900"/>
          </a:xfrm>
        </p:grpSpPr>
        <p:sp>
          <p:nvSpPr>
            <p:cNvPr id="5" name="object 5"/>
            <p:cNvSpPr/>
            <p:nvPr/>
          </p:nvSpPr>
          <p:spPr>
            <a:xfrm>
              <a:off x="1609724" y="4962524"/>
              <a:ext cx="9067800" cy="723900"/>
            </a:xfrm>
            <a:custGeom>
              <a:avLst/>
              <a:gdLst/>
              <a:ahLst/>
              <a:cxnLst/>
              <a:rect l="l" t="t" r="r" b="b"/>
              <a:pathLst>
                <a:path w="9067800" h="723900">
                  <a:moveTo>
                    <a:pt x="8996602" y="723899"/>
                  </a:moveTo>
                  <a:lnTo>
                    <a:pt x="53397" y="723899"/>
                  </a:lnTo>
                  <a:lnTo>
                    <a:pt x="49681" y="723411"/>
                  </a:lnTo>
                  <a:lnTo>
                    <a:pt x="14085" y="698042"/>
                  </a:lnTo>
                  <a:lnTo>
                    <a:pt x="366" y="657658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8996602" y="0"/>
                  </a:lnTo>
                  <a:lnTo>
                    <a:pt x="9038093" y="15620"/>
                  </a:lnTo>
                  <a:lnTo>
                    <a:pt x="9063912" y="51661"/>
                  </a:lnTo>
                  <a:lnTo>
                    <a:pt x="9067798" y="71196"/>
                  </a:lnTo>
                  <a:lnTo>
                    <a:pt x="9067798" y="652703"/>
                  </a:lnTo>
                  <a:lnTo>
                    <a:pt x="9052175" y="694193"/>
                  </a:lnTo>
                  <a:lnTo>
                    <a:pt x="9016136" y="720012"/>
                  </a:lnTo>
                  <a:lnTo>
                    <a:pt x="9001558" y="723411"/>
                  </a:lnTo>
                  <a:lnTo>
                    <a:pt x="8996602" y="723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0674" y="4962802"/>
              <a:ext cx="70485" cy="723900"/>
            </a:xfrm>
            <a:custGeom>
              <a:avLst/>
              <a:gdLst/>
              <a:ahLst/>
              <a:cxnLst/>
              <a:rect l="l" t="t" r="r" b="b"/>
              <a:pathLst>
                <a:path w="70485" h="723900">
                  <a:moveTo>
                    <a:pt x="70449" y="723344"/>
                  </a:moveTo>
                  <a:lnTo>
                    <a:pt x="33857" y="710791"/>
                  </a:lnTo>
                  <a:lnTo>
                    <a:pt x="5800" y="676581"/>
                  </a:lnTo>
                  <a:lnTo>
                    <a:pt x="0" y="647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47422"/>
                  </a:lnTo>
                  <a:lnTo>
                    <a:pt x="44515" y="689763"/>
                  </a:lnTo>
                  <a:lnTo>
                    <a:pt x="66287" y="721688"/>
                  </a:lnTo>
                  <a:lnTo>
                    <a:pt x="70449" y="7233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5124" y="5210174"/>
              <a:ext cx="228599" cy="2285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234283" y="5181186"/>
            <a:ext cx="618109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95" dirty="0">
                <a:solidFill>
                  <a:srgbClr val="374050"/>
                </a:solidFill>
                <a:latin typeface="Open Sans"/>
                <a:cs typeface="Open Sans"/>
              </a:rPr>
              <a:t>Effective</a:t>
            </a:r>
            <a:r>
              <a:rPr sz="1550" spc="-3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0" dirty="0">
                <a:solidFill>
                  <a:srgbClr val="374050"/>
                </a:solidFill>
                <a:latin typeface="Open Sans"/>
                <a:cs typeface="Open Sans"/>
              </a:rPr>
              <a:t>preprocessing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14" dirty="0">
                <a:solidFill>
                  <a:srgbClr val="374050"/>
                </a:solidFill>
                <a:latin typeface="Open Sans"/>
                <a:cs typeface="Open Sans"/>
              </a:rPr>
              <a:t>improved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30" dirty="0">
                <a:solidFill>
                  <a:srgbClr val="374050"/>
                </a:solidFill>
                <a:latin typeface="Open Sans"/>
                <a:cs typeface="Open Sans"/>
              </a:rPr>
              <a:t>model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accuracy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20" dirty="0">
                <a:solidFill>
                  <a:srgbClr val="374050"/>
                </a:solidFill>
                <a:latin typeface="Open Sans"/>
                <a:cs typeface="Open Sans"/>
              </a:rPr>
              <a:t>by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45" dirty="0">
                <a:solidFill>
                  <a:srgbClr val="374050"/>
                </a:solidFill>
                <a:latin typeface="Open Sans"/>
                <a:cs typeface="Open Sans"/>
              </a:rPr>
              <a:t>17%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95" dirty="0">
                <a:solidFill>
                  <a:srgbClr val="374050"/>
                </a:solidFill>
                <a:latin typeface="Open Sans"/>
                <a:cs typeface="Open Sans"/>
              </a:rPr>
              <a:t>in</a:t>
            </a:r>
            <a:r>
              <a:rPr sz="1550" spc="-3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100" dirty="0">
                <a:solidFill>
                  <a:srgbClr val="374050"/>
                </a:solidFill>
                <a:latin typeface="Open Sans"/>
                <a:cs typeface="Open Sans"/>
              </a:rPr>
              <a:t>preliminary</a:t>
            </a:r>
            <a:r>
              <a:rPr sz="1550" spc="-3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550" spc="-55" dirty="0">
                <a:solidFill>
                  <a:srgbClr val="374050"/>
                </a:solidFill>
                <a:latin typeface="Open Sans"/>
                <a:cs typeface="Open Sans"/>
              </a:rPr>
              <a:t>tests</a:t>
            </a:r>
            <a:endParaRPr sz="1550">
              <a:latin typeface="Open Sans"/>
              <a:cs typeface="Ope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624" y="6271853"/>
            <a:ext cx="12192000" cy="561975"/>
            <a:chOff x="0" y="6296024"/>
            <a:chExt cx="12192000" cy="561975"/>
          </a:xfrm>
        </p:grpSpPr>
        <p:sp>
          <p:nvSpPr>
            <p:cNvPr id="10" name="object 10"/>
            <p:cNvSpPr/>
            <p:nvPr/>
          </p:nvSpPr>
          <p:spPr>
            <a:xfrm>
              <a:off x="0" y="6296024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2960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762749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975" y="1657350"/>
            <a:ext cx="228599" cy="2285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11274" y="1606443"/>
            <a:ext cx="8662035" cy="242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Handling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missing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values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using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imputation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techniques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for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lab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results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demographic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data.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Encoding</a:t>
            </a:r>
            <a:r>
              <a:rPr sz="1700" b="1" spc="-3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categorical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features</a:t>
            </a:r>
            <a:r>
              <a:rPr sz="17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85" dirty="0">
                <a:solidFill>
                  <a:srgbClr val="333333"/>
                </a:solidFill>
                <a:latin typeface="Open Sans"/>
                <a:cs typeface="Open Sans"/>
              </a:rPr>
              <a:t>like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diagnosis</a:t>
            </a:r>
            <a:r>
              <a:rPr sz="1700" spc="-3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codes,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medications,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insurance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types.</a:t>
            </a:r>
            <a:endParaRPr sz="1700">
              <a:latin typeface="Open Sans"/>
              <a:cs typeface="Open Sans"/>
            </a:endParaRPr>
          </a:p>
          <a:p>
            <a:pPr marL="12700" marR="5080" indent="57150">
              <a:lnSpc>
                <a:spcPct val="205900"/>
              </a:lnSpc>
            </a:pP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Feature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scaling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normalize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numerical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values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5" dirty="0">
                <a:solidFill>
                  <a:srgbClr val="333333"/>
                </a:solidFill>
                <a:latin typeface="Open Sans"/>
                <a:cs typeface="Open Sans"/>
              </a:rPr>
              <a:t>(vital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signs,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lab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results)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for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algorithm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75" dirty="0">
                <a:solidFill>
                  <a:srgbClr val="333333"/>
                </a:solidFill>
                <a:latin typeface="Open Sans"/>
                <a:cs typeface="Open Sans"/>
              </a:rPr>
              <a:t>optimization.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Outlier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removal</a:t>
            </a:r>
            <a:r>
              <a:rPr sz="17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identify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handle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extreme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values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that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could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skew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model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predictions.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00">
              <a:latin typeface="Open Sans"/>
              <a:cs typeface="Open Sans"/>
            </a:endParaRPr>
          </a:p>
          <a:p>
            <a:pPr marL="69215">
              <a:lnSpc>
                <a:spcPct val="100000"/>
              </a:lnSpc>
            </a:pPr>
            <a:r>
              <a:rPr sz="170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Balancing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class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distribution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using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50" dirty="0">
                <a:solidFill>
                  <a:srgbClr val="333333"/>
                </a:solidFill>
                <a:latin typeface="Open Sans"/>
                <a:cs typeface="Open Sans"/>
              </a:rPr>
              <a:t>SMOTE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address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imbalanced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readmission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rates.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1695449"/>
            <a:ext cx="190500" cy="1904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975" y="2204010"/>
            <a:ext cx="228640" cy="20207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2228850"/>
            <a:ext cx="190500" cy="19049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942215" y="2724149"/>
            <a:ext cx="287020" cy="228600"/>
          </a:xfrm>
          <a:custGeom>
            <a:avLst/>
            <a:gdLst/>
            <a:ahLst/>
            <a:cxnLst/>
            <a:rect l="l" t="t" r="r" b="b"/>
            <a:pathLst>
              <a:path w="287019" h="228600">
                <a:moveTo>
                  <a:pt x="172209" y="14287"/>
                </a:moveTo>
                <a:lnTo>
                  <a:pt x="115059" y="14287"/>
                </a:lnTo>
                <a:lnTo>
                  <a:pt x="120628" y="8400"/>
                </a:lnTo>
                <a:lnTo>
                  <a:pt x="127404" y="3895"/>
                </a:lnTo>
                <a:lnTo>
                  <a:pt x="135150" y="1014"/>
                </a:lnTo>
                <a:lnTo>
                  <a:pt x="143634" y="0"/>
                </a:lnTo>
                <a:lnTo>
                  <a:pt x="152117" y="1014"/>
                </a:lnTo>
                <a:lnTo>
                  <a:pt x="159863" y="3895"/>
                </a:lnTo>
                <a:lnTo>
                  <a:pt x="166639" y="8400"/>
                </a:lnTo>
                <a:lnTo>
                  <a:pt x="172209" y="14287"/>
                </a:lnTo>
                <a:close/>
              </a:path>
              <a:path w="287019" h="228600">
                <a:moveTo>
                  <a:pt x="237261" y="42862"/>
                </a:moveTo>
                <a:lnTo>
                  <a:pt x="50006" y="42862"/>
                </a:lnTo>
                <a:lnTo>
                  <a:pt x="43621" y="36477"/>
                </a:lnTo>
                <a:lnTo>
                  <a:pt x="43621" y="20672"/>
                </a:lnTo>
                <a:lnTo>
                  <a:pt x="50006" y="14287"/>
                </a:lnTo>
                <a:lnTo>
                  <a:pt x="237261" y="14287"/>
                </a:lnTo>
                <a:lnTo>
                  <a:pt x="243646" y="20672"/>
                </a:lnTo>
                <a:lnTo>
                  <a:pt x="243646" y="36477"/>
                </a:lnTo>
                <a:lnTo>
                  <a:pt x="237261" y="42862"/>
                </a:lnTo>
                <a:close/>
              </a:path>
              <a:path w="287019" h="228600">
                <a:moveTo>
                  <a:pt x="157921" y="200025"/>
                </a:moveTo>
                <a:lnTo>
                  <a:pt x="129346" y="200025"/>
                </a:lnTo>
                <a:lnTo>
                  <a:pt x="129346" y="68446"/>
                </a:lnTo>
                <a:lnTo>
                  <a:pt x="122009" y="64122"/>
                </a:lnTo>
                <a:lnTo>
                  <a:pt x="115924" y="58232"/>
                </a:lnTo>
                <a:lnTo>
                  <a:pt x="111370" y="51054"/>
                </a:lnTo>
                <a:lnTo>
                  <a:pt x="108629" y="42862"/>
                </a:lnTo>
                <a:lnTo>
                  <a:pt x="178638" y="42862"/>
                </a:lnTo>
                <a:lnTo>
                  <a:pt x="175905" y="51054"/>
                </a:lnTo>
                <a:lnTo>
                  <a:pt x="171365" y="58232"/>
                </a:lnTo>
                <a:lnTo>
                  <a:pt x="165284" y="64122"/>
                </a:lnTo>
                <a:lnTo>
                  <a:pt x="157921" y="68446"/>
                </a:lnTo>
                <a:lnTo>
                  <a:pt x="157921" y="200025"/>
                </a:lnTo>
                <a:close/>
              </a:path>
              <a:path w="287019" h="228600">
                <a:moveTo>
                  <a:pt x="57373" y="185737"/>
                </a:moveTo>
                <a:lnTo>
                  <a:pt x="20543" y="175641"/>
                </a:lnTo>
                <a:lnTo>
                  <a:pt x="0" y="145598"/>
                </a:lnTo>
                <a:lnTo>
                  <a:pt x="1607" y="140553"/>
                </a:lnTo>
                <a:lnTo>
                  <a:pt x="48890" y="59471"/>
                </a:lnTo>
                <a:lnTo>
                  <a:pt x="52997" y="57150"/>
                </a:lnTo>
                <a:lnTo>
                  <a:pt x="61838" y="57150"/>
                </a:lnTo>
                <a:lnTo>
                  <a:pt x="65868" y="59471"/>
                </a:lnTo>
                <a:lnTo>
                  <a:pt x="68178" y="63311"/>
                </a:lnTo>
                <a:lnTo>
                  <a:pt x="82240" y="87421"/>
                </a:lnTo>
                <a:lnTo>
                  <a:pt x="57373" y="87421"/>
                </a:lnTo>
                <a:lnTo>
                  <a:pt x="25047" y="142875"/>
                </a:lnTo>
                <a:lnTo>
                  <a:pt x="113968" y="142875"/>
                </a:lnTo>
                <a:lnTo>
                  <a:pt x="114835" y="145598"/>
                </a:lnTo>
                <a:lnTo>
                  <a:pt x="113674" y="150509"/>
                </a:lnTo>
                <a:lnTo>
                  <a:pt x="106773" y="164471"/>
                </a:lnTo>
                <a:lnTo>
                  <a:pt x="94230" y="175641"/>
                </a:lnTo>
                <a:lnTo>
                  <a:pt x="77333" y="183052"/>
                </a:lnTo>
                <a:lnTo>
                  <a:pt x="57373" y="185737"/>
                </a:lnTo>
                <a:close/>
              </a:path>
              <a:path w="287019" h="228600">
                <a:moveTo>
                  <a:pt x="229359" y="185737"/>
                </a:moveTo>
                <a:lnTo>
                  <a:pt x="192507" y="175641"/>
                </a:lnTo>
                <a:lnTo>
                  <a:pt x="171941" y="145598"/>
                </a:lnTo>
                <a:lnTo>
                  <a:pt x="173548" y="140553"/>
                </a:lnTo>
                <a:lnTo>
                  <a:pt x="220831" y="59471"/>
                </a:lnTo>
                <a:lnTo>
                  <a:pt x="224938" y="57150"/>
                </a:lnTo>
                <a:lnTo>
                  <a:pt x="233779" y="57150"/>
                </a:lnTo>
                <a:lnTo>
                  <a:pt x="237809" y="59471"/>
                </a:lnTo>
                <a:lnTo>
                  <a:pt x="240119" y="63311"/>
                </a:lnTo>
                <a:lnTo>
                  <a:pt x="254181" y="87421"/>
                </a:lnTo>
                <a:lnTo>
                  <a:pt x="229359" y="87421"/>
                </a:lnTo>
                <a:lnTo>
                  <a:pt x="197033" y="142875"/>
                </a:lnTo>
                <a:lnTo>
                  <a:pt x="285909" y="142875"/>
                </a:lnTo>
                <a:lnTo>
                  <a:pt x="286776" y="145598"/>
                </a:lnTo>
                <a:lnTo>
                  <a:pt x="285616" y="150509"/>
                </a:lnTo>
                <a:lnTo>
                  <a:pt x="278740" y="164471"/>
                </a:lnTo>
                <a:lnTo>
                  <a:pt x="266210" y="175641"/>
                </a:lnTo>
                <a:lnTo>
                  <a:pt x="249318" y="183052"/>
                </a:lnTo>
                <a:lnTo>
                  <a:pt x="229359" y="185737"/>
                </a:lnTo>
                <a:close/>
              </a:path>
              <a:path w="287019" h="228600">
                <a:moveTo>
                  <a:pt x="113968" y="142875"/>
                </a:moveTo>
                <a:lnTo>
                  <a:pt x="89743" y="142875"/>
                </a:lnTo>
                <a:lnTo>
                  <a:pt x="57373" y="87421"/>
                </a:lnTo>
                <a:lnTo>
                  <a:pt x="82240" y="87421"/>
                </a:lnTo>
                <a:lnTo>
                  <a:pt x="113228" y="140553"/>
                </a:lnTo>
                <a:lnTo>
                  <a:pt x="113968" y="142875"/>
                </a:lnTo>
                <a:close/>
              </a:path>
              <a:path w="287019" h="228600">
                <a:moveTo>
                  <a:pt x="285909" y="142875"/>
                </a:moveTo>
                <a:lnTo>
                  <a:pt x="261684" y="142875"/>
                </a:lnTo>
                <a:lnTo>
                  <a:pt x="229359" y="87421"/>
                </a:lnTo>
                <a:lnTo>
                  <a:pt x="254181" y="87421"/>
                </a:lnTo>
                <a:lnTo>
                  <a:pt x="285169" y="140553"/>
                </a:lnTo>
                <a:lnTo>
                  <a:pt x="285909" y="142875"/>
                </a:lnTo>
                <a:close/>
              </a:path>
              <a:path w="287019" h="228600">
                <a:moveTo>
                  <a:pt x="237261" y="228600"/>
                </a:moveTo>
                <a:lnTo>
                  <a:pt x="50006" y="228600"/>
                </a:lnTo>
                <a:lnTo>
                  <a:pt x="43621" y="222215"/>
                </a:lnTo>
                <a:lnTo>
                  <a:pt x="43621" y="206409"/>
                </a:lnTo>
                <a:lnTo>
                  <a:pt x="50006" y="200025"/>
                </a:lnTo>
                <a:lnTo>
                  <a:pt x="237261" y="200025"/>
                </a:lnTo>
                <a:lnTo>
                  <a:pt x="243646" y="206409"/>
                </a:lnTo>
                <a:lnTo>
                  <a:pt x="243646" y="222215"/>
                </a:lnTo>
                <a:lnTo>
                  <a:pt x="237261" y="228600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2762249"/>
            <a:ext cx="190500" cy="1904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724" y="3271837"/>
            <a:ext cx="231055" cy="20091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295649"/>
            <a:ext cx="190500" cy="19049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942707" y="3789208"/>
            <a:ext cx="285750" cy="230504"/>
          </a:xfrm>
          <a:custGeom>
            <a:avLst/>
            <a:gdLst/>
            <a:ahLst/>
            <a:cxnLst/>
            <a:rect l="l" t="t" r="r" b="b"/>
            <a:pathLst>
              <a:path w="285750" h="230504">
                <a:moveTo>
                  <a:pt x="151045" y="230341"/>
                </a:moveTo>
                <a:lnTo>
                  <a:pt x="49515" y="230341"/>
                </a:lnTo>
                <a:lnTo>
                  <a:pt x="43130" y="223956"/>
                </a:lnTo>
                <a:lnTo>
                  <a:pt x="43130" y="208151"/>
                </a:lnTo>
                <a:lnTo>
                  <a:pt x="49515" y="201766"/>
                </a:lnTo>
                <a:lnTo>
                  <a:pt x="128855" y="201766"/>
                </a:lnTo>
                <a:lnTo>
                  <a:pt x="128855" y="70187"/>
                </a:lnTo>
                <a:lnTo>
                  <a:pt x="122255" y="66417"/>
                </a:lnTo>
                <a:lnTo>
                  <a:pt x="116644" y="61391"/>
                </a:lnTo>
                <a:lnTo>
                  <a:pt x="112204" y="55294"/>
                </a:lnTo>
                <a:lnTo>
                  <a:pt x="109120" y="48309"/>
                </a:lnTo>
                <a:lnTo>
                  <a:pt x="52908" y="29557"/>
                </a:lnTo>
                <a:lnTo>
                  <a:pt x="52774" y="29557"/>
                </a:lnTo>
                <a:lnTo>
                  <a:pt x="45407" y="27101"/>
                </a:lnTo>
                <a:lnTo>
                  <a:pt x="41389" y="19020"/>
                </a:lnTo>
                <a:lnTo>
                  <a:pt x="46389" y="4018"/>
                </a:lnTo>
                <a:lnTo>
                  <a:pt x="54471" y="0"/>
                </a:lnTo>
                <a:lnTo>
                  <a:pt x="112424" y="19332"/>
                </a:lnTo>
                <a:lnTo>
                  <a:pt x="173210" y="19332"/>
                </a:lnTo>
                <a:lnTo>
                  <a:pt x="176055" y="23553"/>
                </a:lnTo>
                <a:lnTo>
                  <a:pt x="178861" y="37460"/>
                </a:lnTo>
                <a:lnTo>
                  <a:pt x="178772" y="40094"/>
                </a:lnTo>
                <a:lnTo>
                  <a:pt x="178638" y="41389"/>
                </a:lnTo>
                <a:lnTo>
                  <a:pt x="240878" y="62150"/>
                </a:lnTo>
                <a:lnTo>
                  <a:pt x="242999" y="66417"/>
                </a:lnTo>
                <a:lnTo>
                  <a:pt x="243076" y="66570"/>
                </a:lnTo>
                <a:lnTo>
                  <a:pt x="163859" y="66570"/>
                </a:lnTo>
                <a:lnTo>
                  <a:pt x="161850" y="67999"/>
                </a:lnTo>
                <a:lnTo>
                  <a:pt x="159707" y="69205"/>
                </a:lnTo>
                <a:lnTo>
                  <a:pt x="157529" y="70187"/>
                </a:lnTo>
                <a:lnTo>
                  <a:pt x="157430" y="223956"/>
                </a:lnTo>
                <a:lnTo>
                  <a:pt x="151045" y="230341"/>
                </a:lnTo>
                <a:close/>
              </a:path>
              <a:path w="285750" h="230504">
                <a:moveTo>
                  <a:pt x="173210" y="19332"/>
                </a:moveTo>
                <a:lnTo>
                  <a:pt x="112424" y="19332"/>
                </a:lnTo>
                <a:lnTo>
                  <a:pt x="117984" y="12138"/>
                </a:lnTo>
                <a:lnTo>
                  <a:pt x="125188" y="6585"/>
                </a:lnTo>
                <a:lnTo>
                  <a:pt x="133690" y="3008"/>
                </a:lnTo>
                <a:lnTo>
                  <a:pt x="143142" y="1741"/>
                </a:lnTo>
                <a:lnTo>
                  <a:pt x="157049" y="4547"/>
                </a:lnTo>
                <a:lnTo>
                  <a:pt x="168311" y="12138"/>
                </a:lnTo>
                <a:lnTo>
                  <a:pt x="173210" y="19332"/>
                </a:lnTo>
                <a:close/>
              </a:path>
              <a:path w="285750" h="230504">
                <a:moveTo>
                  <a:pt x="57417" y="173191"/>
                </a:moveTo>
                <a:lnTo>
                  <a:pt x="20566" y="163095"/>
                </a:lnTo>
                <a:lnTo>
                  <a:pt x="0" y="133052"/>
                </a:lnTo>
                <a:lnTo>
                  <a:pt x="1607" y="128007"/>
                </a:lnTo>
                <a:lnTo>
                  <a:pt x="48890" y="46925"/>
                </a:lnTo>
                <a:lnTo>
                  <a:pt x="52997" y="44603"/>
                </a:lnTo>
                <a:lnTo>
                  <a:pt x="61838" y="44603"/>
                </a:lnTo>
                <a:lnTo>
                  <a:pt x="65868" y="46925"/>
                </a:lnTo>
                <a:lnTo>
                  <a:pt x="66733" y="48309"/>
                </a:lnTo>
                <a:lnTo>
                  <a:pt x="82240" y="74875"/>
                </a:lnTo>
                <a:lnTo>
                  <a:pt x="57417" y="74875"/>
                </a:lnTo>
                <a:lnTo>
                  <a:pt x="25092" y="130328"/>
                </a:lnTo>
                <a:lnTo>
                  <a:pt x="113968" y="130328"/>
                </a:lnTo>
                <a:lnTo>
                  <a:pt x="114835" y="133052"/>
                </a:lnTo>
                <a:lnTo>
                  <a:pt x="113674" y="137963"/>
                </a:lnTo>
                <a:lnTo>
                  <a:pt x="106799" y="151925"/>
                </a:lnTo>
                <a:lnTo>
                  <a:pt x="94269" y="163095"/>
                </a:lnTo>
                <a:lnTo>
                  <a:pt x="77377" y="170506"/>
                </a:lnTo>
                <a:lnTo>
                  <a:pt x="57417" y="173191"/>
                </a:lnTo>
                <a:close/>
              </a:path>
              <a:path w="285750" h="230504">
                <a:moveTo>
                  <a:pt x="231814" y="89252"/>
                </a:moveTo>
                <a:lnTo>
                  <a:pt x="163859" y="66570"/>
                </a:lnTo>
                <a:lnTo>
                  <a:pt x="243076" y="66570"/>
                </a:lnTo>
                <a:lnTo>
                  <a:pt x="244874" y="70187"/>
                </a:lnTo>
                <a:lnTo>
                  <a:pt x="243348" y="74875"/>
                </a:lnTo>
                <a:lnTo>
                  <a:pt x="239896" y="85233"/>
                </a:lnTo>
                <a:lnTo>
                  <a:pt x="231814" y="89252"/>
                </a:lnTo>
                <a:close/>
              </a:path>
              <a:path w="285750" h="230504">
                <a:moveTo>
                  <a:pt x="113968" y="130328"/>
                </a:moveTo>
                <a:lnTo>
                  <a:pt x="89743" y="130328"/>
                </a:lnTo>
                <a:lnTo>
                  <a:pt x="57417" y="74875"/>
                </a:lnTo>
                <a:lnTo>
                  <a:pt x="82240" y="74875"/>
                </a:lnTo>
                <a:lnTo>
                  <a:pt x="113228" y="128007"/>
                </a:lnTo>
                <a:lnTo>
                  <a:pt x="113968" y="130328"/>
                </a:lnTo>
                <a:close/>
              </a:path>
              <a:path w="285750" h="230504">
                <a:moveTo>
                  <a:pt x="228332" y="230341"/>
                </a:moveTo>
                <a:lnTo>
                  <a:pt x="191480" y="220245"/>
                </a:lnTo>
                <a:lnTo>
                  <a:pt x="170914" y="190202"/>
                </a:lnTo>
                <a:lnTo>
                  <a:pt x="172521" y="185157"/>
                </a:lnTo>
                <a:lnTo>
                  <a:pt x="219804" y="104075"/>
                </a:lnTo>
                <a:lnTo>
                  <a:pt x="223911" y="101753"/>
                </a:lnTo>
                <a:lnTo>
                  <a:pt x="232752" y="101753"/>
                </a:lnTo>
                <a:lnTo>
                  <a:pt x="236782" y="104075"/>
                </a:lnTo>
                <a:lnTo>
                  <a:pt x="239092" y="107915"/>
                </a:lnTo>
                <a:lnTo>
                  <a:pt x="253154" y="132025"/>
                </a:lnTo>
                <a:lnTo>
                  <a:pt x="228332" y="132025"/>
                </a:lnTo>
                <a:lnTo>
                  <a:pt x="196006" y="187478"/>
                </a:lnTo>
                <a:lnTo>
                  <a:pt x="284882" y="187478"/>
                </a:lnTo>
                <a:lnTo>
                  <a:pt x="285750" y="190202"/>
                </a:lnTo>
                <a:lnTo>
                  <a:pt x="284589" y="195113"/>
                </a:lnTo>
                <a:lnTo>
                  <a:pt x="277713" y="209075"/>
                </a:lnTo>
                <a:lnTo>
                  <a:pt x="265183" y="220245"/>
                </a:lnTo>
                <a:lnTo>
                  <a:pt x="248292" y="227656"/>
                </a:lnTo>
                <a:lnTo>
                  <a:pt x="228332" y="230341"/>
                </a:lnTo>
                <a:close/>
              </a:path>
              <a:path w="285750" h="230504">
                <a:moveTo>
                  <a:pt x="284882" y="187478"/>
                </a:moveTo>
                <a:lnTo>
                  <a:pt x="260702" y="187478"/>
                </a:lnTo>
                <a:lnTo>
                  <a:pt x="228332" y="132025"/>
                </a:lnTo>
                <a:lnTo>
                  <a:pt x="253154" y="132025"/>
                </a:lnTo>
                <a:lnTo>
                  <a:pt x="284142" y="185157"/>
                </a:lnTo>
                <a:lnTo>
                  <a:pt x="284882" y="187478"/>
                </a:lnTo>
                <a:close/>
              </a:path>
            </a:pathLst>
          </a:custGeom>
          <a:solidFill>
            <a:srgbClr val="049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829049"/>
            <a:ext cx="190500" cy="190499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ts val="1140"/>
              </a:lnSpc>
            </a:pPr>
            <a:r>
              <a:rPr sz="1200" spc="-75" dirty="0"/>
              <a:t>CarePredict:</a:t>
            </a:r>
            <a:r>
              <a:rPr sz="1200" spc="-15" dirty="0"/>
              <a:t> </a:t>
            </a:r>
            <a:r>
              <a:rPr sz="1200" spc="-75" dirty="0"/>
              <a:t>Predicting</a:t>
            </a:r>
            <a:r>
              <a:rPr sz="1200" spc="-10" dirty="0"/>
              <a:t> </a:t>
            </a:r>
            <a:r>
              <a:rPr sz="1200" spc="-80" dirty="0"/>
              <a:t>Hospital</a:t>
            </a:r>
            <a:r>
              <a:rPr sz="1200" spc="-15" dirty="0"/>
              <a:t> </a:t>
            </a:r>
            <a:r>
              <a:rPr sz="1200" spc="-80" dirty="0"/>
              <a:t>Readmissions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713210" cy="92075"/>
          </a:xfrm>
          <a:custGeom>
            <a:avLst/>
            <a:gdLst/>
            <a:ahLst/>
            <a:cxnLst/>
            <a:rect l="l" t="t" r="r" b="b"/>
            <a:pathLst>
              <a:path w="11713210" h="92075">
                <a:moveTo>
                  <a:pt x="11713065" y="91508"/>
                </a:moveTo>
                <a:lnTo>
                  <a:pt x="0" y="91508"/>
                </a:lnTo>
                <a:lnTo>
                  <a:pt x="0" y="0"/>
                </a:lnTo>
                <a:lnTo>
                  <a:pt x="11713065" y="0"/>
                </a:lnTo>
                <a:lnTo>
                  <a:pt x="11713065" y="91508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39239" y="457541"/>
            <a:ext cx="732155" cy="732155"/>
            <a:chOff x="439239" y="457541"/>
            <a:chExt cx="732155" cy="732155"/>
          </a:xfrm>
        </p:grpSpPr>
        <p:sp>
          <p:nvSpPr>
            <p:cNvPr id="4" name="object 4"/>
            <p:cNvSpPr/>
            <p:nvPr/>
          </p:nvSpPr>
          <p:spPr>
            <a:xfrm>
              <a:off x="439239" y="457541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5" h="732155">
                  <a:moveTo>
                    <a:pt x="366033" y="732066"/>
                  </a:moveTo>
                  <a:lnTo>
                    <a:pt x="321224" y="729313"/>
                  </a:lnTo>
                  <a:lnTo>
                    <a:pt x="277094" y="721097"/>
                  </a:lnTo>
                  <a:lnTo>
                    <a:pt x="234302" y="707540"/>
                  </a:lnTo>
                  <a:lnTo>
                    <a:pt x="193486" y="688845"/>
                  </a:lnTo>
                  <a:lnTo>
                    <a:pt x="155265" y="665295"/>
                  </a:lnTo>
                  <a:lnTo>
                    <a:pt x="120220" y="637246"/>
                  </a:lnTo>
                  <a:lnTo>
                    <a:pt x="88871" y="605118"/>
                  </a:lnTo>
                  <a:lnTo>
                    <a:pt x="61687" y="569390"/>
                  </a:lnTo>
                  <a:lnTo>
                    <a:pt x="39082" y="530603"/>
                  </a:lnTo>
                  <a:lnTo>
                    <a:pt x="21396" y="489346"/>
                  </a:lnTo>
                  <a:lnTo>
                    <a:pt x="8894" y="446234"/>
                  </a:lnTo>
                  <a:lnTo>
                    <a:pt x="1762" y="401910"/>
                  </a:lnTo>
                  <a:lnTo>
                    <a:pt x="0" y="366033"/>
                  </a:lnTo>
                  <a:lnTo>
                    <a:pt x="110" y="357047"/>
                  </a:lnTo>
                  <a:lnTo>
                    <a:pt x="3961" y="312324"/>
                  </a:lnTo>
                  <a:lnTo>
                    <a:pt x="13258" y="268410"/>
                  </a:lnTo>
                  <a:lnTo>
                    <a:pt x="27862" y="225958"/>
                  </a:lnTo>
                  <a:lnTo>
                    <a:pt x="47553" y="185613"/>
                  </a:lnTo>
                  <a:lnTo>
                    <a:pt x="72032" y="147987"/>
                  </a:lnTo>
                  <a:lnTo>
                    <a:pt x="100932" y="113640"/>
                  </a:lnTo>
                  <a:lnTo>
                    <a:pt x="133824" y="83085"/>
                  </a:lnTo>
                  <a:lnTo>
                    <a:pt x="170208" y="56787"/>
                  </a:lnTo>
                  <a:lnTo>
                    <a:pt x="209533" y="35142"/>
                  </a:lnTo>
                  <a:lnTo>
                    <a:pt x="251212" y="18475"/>
                  </a:lnTo>
                  <a:lnTo>
                    <a:pt x="294623" y="7033"/>
                  </a:lnTo>
                  <a:lnTo>
                    <a:pt x="339108" y="991"/>
                  </a:lnTo>
                  <a:lnTo>
                    <a:pt x="366033" y="0"/>
                  </a:lnTo>
                  <a:lnTo>
                    <a:pt x="375018" y="110"/>
                  </a:lnTo>
                  <a:lnTo>
                    <a:pt x="419741" y="3961"/>
                  </a:lnTo>
                  <a:lnTo>
                    <a:pt x="463656" y="13258"/>
                  </a:lnTo>
                  <a:lnTo>
                    <a:pt x="506108" y="27862"/>
                  </a:lnTo>
                  <a:lnTo>
                    <a:pt x="546452" y="47553"/>
                  </a:lnTo>
                  <a:lnTo>
                    <a:pt x="584079" y="72032"/>
                  </a:lnTo>
                  <a:lnTo>
                    <a:pt x="618426" y="100932"/>
                  </a:lnTo>
                  <a:lnTo>
                    <a:pt x="648980" y="133824"/>
                  </a:lnTo>
                  <a:lnTo>
                    <a:pt x="675279" y="170208"/>
                  </a:lnTo>
                  <a:lnTo>
                    <a:pt x="696923" y="209533"/>
                  </a:lnTo>
                  <a:lnTo>
                    <a:pt x="713591" y="251212"/>
                  </a:lnTo>
                  <a:lnTo>
                    <a:pt x="725033" y="294623"/>
                  </a:lnTo>
                  <a:lnTo>
                    <a:pt x="731075" y="339108"/>
                  </a:lnTo>
                  <a:lnTo>
                    <a:pt x="732066" y="366033"/>
                  </a:lnTo>
                  <a:lnTo>
                    <a:pt x="731956" y="375018"/>
                  </a:lnTo>
                  <a:lnTo>
                    <a:pt x="728105" y="419741"/>
                  </a:lnTo>
                  <a:lnTo>
                    <a:pt x="718808" y="463656"/>
                  </a:lnTo>
                  <a:lnTo>
                    <a:pt x="704203" y="506108"/>
                  </a:lnTo>
                  <a:lnTo>
                    <a:pt x="684512" y="546452"/>
                  </a:lnTo>
                  <a:lnTo>
                    <a:pt x="660034" y="584079"/>
                  </a:lnTo>
                  <a:lnTo>
                    <a:pt x="631133" y="618426"/>
                  </a:lnTo>
                  <a:lnTo>
                    <a:pt x="598242" y="648980"/>
                  </a:lnTo>
                  <a:lnTo>
                    <a:pt x="561857" y="675279"/>
                  </a:lnTo>
                  <a:lnTo>
                    <a:pt x="522532" y="696923"/>
                  </a:lnTo>
                  <a:lnTo>
                    <a:pt x="480853" y="713591"/>
                  </a:lnTo>
                  <a:lnTo>
                    <a:pt x="437442" y="725033"/>
                  </a:lnTo>
                  <a:lnTo>
                    <a:pt x="392957" y="731075"/>
                  </a:lnTo>
                  <a:lnTo>
                    <a:pt x="366033" y="732066"/>
                  </a:lnTo>
                  <a:close/>
                </a:path>
              </a:pathLst>
            </a:custGeom>
            <a:solidFill>
              <a:srgbClr val="2E86A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5653" y="603954"/>
              <a:ext cx="466090" cy="439420"/>
            </a:xfrm>
            <a:custGeom>
              <a:avLst/>
              <a:gdLst/>
              <a:ahLst/>
              <a:cxnLst/>
              <a:rect l="l" t="t" r="r" b="b"/>
              <a:pathLst>
                <a:path w="466090" h="439419">
                  <a:moveTo>
                    <a:pt x="432720" y="205893"/>
                  </a:moveTo>
                  <a:lnTo>
                    <a:pt x="233346" y="205893"/>
                  </a:lnTo>
                  <a:lnTo>
                    <a:pt x="233346" y="6519"/>
                  </a:lnTo>
                  <a:lnTo>
                    <a:pt x="239351" y="0"/>
                  </a:lnTo>
                  <a:lnTo>
                    <a:pt x="247072" y="0"/>
                  </a:lnTo>
                  <a:lnTo>
                    <a:pt x="291131" y="5075"/>
                  </a:lnTo>
                  <a:lnTo>
                    <a:pt x="331578" y="19533"/>
                  </a:lnTo>
                  <a:lnTo>
                    <a:pt x="367259" y="42220"/>
                  </a:lnTo>
                  <a:lnTo>
                    <a:pt x="397019" y="71980"/>
                  </a:lnTo>
                  <a:lnTo>
                    <a:pt x="419706" y="107661"/>
                  </a:lnTo>
                  <a:lnTo>
                    <a:pt x="434164" y="148108"/>
                  </a:lnTo>
                  <a:lnTo>
                    <a:pt x="439239" y="192167"/>
                  </a:lnTo>
                  <a:lnTo>
                    <a:pt x="439239" y="199888"/>
                  </a:lnTo>
                  <a:lnTo>
                    <a:pt x="432720" y="205893"/>
                  </a:lnTo>
                  <a:close/>
                </a:path>
                <a:path w="466090" h="439419">
                  <a:moveTo>
                    <a:pt x="205893" y="439239"/>
                  </a:moveTo>
                  <a:lnTo>
                    <a:pt x="158697" y="433804"/>
                  </a:lnTo>
                  <a:lnTo>
                    <a:pt x="115365" y="418320"/>
                  </a:lnTo>
                  <a:lnTo>
                    <a:pt x="77135" y="394021"/>
                  </a:lnTo>
                  <a:lnTo>
                    <a:pt x="45245" y="362140"/>
                  </a:lnTo>
                  <a:lnTo>
                    <a:pt x="20934" y="323912"/>
                  </a:lnTo>
                  <a:lnTo>
                    <a:pt x="5439" y="280569"/>
                  </a:lnTo>
                  <a:lnTo>
                    <a:pt x="0" y="233346"/>
                  </a:lnTo>
                  <a:lnTo>
                    <a:pt x="6189" y="183061"/>
                  </a:lnTo>
                  <a:lnTo>
                    <a:pt x="23754" y="137278"/>
                  </a:lnTo>
                  <a:lnTo>
                    <a:pt x="51183" y="97509"/>
                  </a:lnTo>
                  <a:lnTo>
                    <a:pt x="86971" y="65269"/>
                  </a:lnTo>
                  <a:lnTo>
                    <a:pt x="129607" y="42070"/>
                  </a:lnTo>
                  <a:lnTo>
                    <a:pt x="177583" y="29425"/>
                  </a:lnTo>
                  <a:lnTo>
                    <a:pt x="185475" y="28310"/>
                  </a:lnTo>
                  <a:lnTo>
                    <a:pt x="192167" y="34658"/>
                  </a:lnTo>
                  <a:lnTo>
                    <a:pt x="192167" y="247072"/>
                  </a:lnTo>
                  <a:lnTo>
                    <a:pt x="332175" y="387080"/>
                  </a:lnTo>
                  <a:lnTo>
                    <a:pt x="298570" y="417235"/>
                  </a:lnTo>
                  <a:lnTo>
                    <a:pt x="238544" y="436666"/>
                  </a:lnTo>
                  <a:lnTo>
                    <a:pt x="205893" y="439239"/>
                  </a:lnTo>
                  <a:close/>
                </a:path>
                <a:path w="466090" h="439419">
                  <a:moveTo>
                    <a:pt x="396259" y="388538"/>
                  </a:moveTo>
                  <a:lnTo>
                    <a:pt x="388195" y="388195"/>
                  </a:lnTo>
                  <a:lnTo>
                    <a:pt x="383219" y="383133"/>
                  </a:lnTo>
                  <a:lnTo>
                    <a:pt x="247072" y="247072"/>
                  </a:lnTo>
                  <a:lnTo>
                    <a:pt x="459571" y="247072"/>
                  </a:lnTo>
                  <a:lnTo>
                    <a:pt x="465834" y="253764"/>
                  </a:lnTo>
                  <a:lnTo>
                    <a:pt x="456853" y="296535"/>
                  </a:lnTo>
                  <a:lnTo>
                    <a:pt x="424607" y="358121"/>
                  </a:lnTo>
                  <a:lnTo>
                    <a:pt x="401407" y="383734"/>
                  </a:lnTo>
                  <a:lnTo>
                    <a:pt x="396259" y="388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000" spc="-275" dirty="0"/>
              <a:t>Data</a:t>
            </a:r>
            <a:r>
              <a:rPr sz="3000" spc="-55" dirty="0"/>
              <a:t> </a:t>
            </a:r>
            <a:r>
              <a:rPr sz="3000" spc="-229" dirty="0"/>
              <a:t>Visualization</a:t>
            </a:r>
            <a:r>
              <a:rPr sz="3000" spc="-55" dirty="0"/>
              <a:t> </a:t>
            </a:r>
            <a:r>
              <a:rPr sz="3000" spc="-190" dirty="0"/>
              <a:t>Insights</a:t>
            </a:r>
            <a:endParaRPr sz="3000"/>
          </a:p>
        </p:txBody>
      </p:sp>
      <p:grpSp>
        <p:nvGrpSpPr>
          <p:cNvPr id="7" name="object 7"/>
          <p:cNvGrpSpPr/>
          <p:nvPr/>
        </p:nvGrpSpPr>
        <p:grpSpPr>
          <a:xfrm>
            <a:off x="439239" y="3825047"/>
            <a:ext cx="10908030" cy="1976755"/>
            <a:chOff x="439239" y="3825047"/>
            <a:chExt cx="10908030" cy="1976755"/>
          </a:xfrm>
        </p:grpSpPr>
        <p:sp>
          <p:nvSpPr>
            <p:cNvPr id="8" name="object 8"/>
            <p:cNvSpPr/>
            <p:nvPr/>
          </p:nvSpPr>
          <p:spPr>
            <a:xfrm>
              <a:off x="457541" y="3825047"/>
              <a:ext cx="10889615" cy="1976755"/>
            </a:xfrm>
            <a:custGeom>
              <a:avLst/>
              <a:gdLst/>
              <a:ahLst/>
              <a:cxnLst/>
              <a:rect l="l" t="t" r="r" b="b"/>
              <a:pathLst>
                <a:path w="10889615" h="1976754">
                  <a:moveTo>
                    <a:pt x="10821090" y="1976579"/>
                  </a:moveTo>
                  <a:lnTo>
                    <a:pt x="51299" y="1976579"/>
                  </a:lnTo>
                  <a:lnTo>
                    <a:pt x="47729" y="1976110"/>
                  </a:lnTo>
                  <a:lnTo>
                    <a:pt x="13532" y="1951738"/>
                  </a:lnTo>
                  <a:lnTo>
                    <a:pt x="351" y="1912939"/>
                  </a:lnTo>
                  <a:lnTo>
                    <a:pt x="0" y="1908179"/>
                  </a:lnTo>
                  <a:lnTo>
                    <a:pt x="0" y="1903373"/>
                  </a:lnTo>
                  <a:lnTo>
                    <a:pt x="0" y="68399"/>
                  </a:lnTo>
                  <a:lnTo>
                    <a:pt x="11256" y="28537"/>
                  </a:lnTo>
                  <a:lnTo>
                    <a:pt x="40657" y="2344"/>
                  </a:lnTo>
                  <a:lnTo>
                    <a:pt x="51299" y="0"/>
                  </a:lnTo>
                  <a:lnTo>
                    <a:pt x="10821090" y="0"/>
                  </a:lnTo>
                  <a:lnTo>
                    <a:pt x="10860951" y="15007"/>
                  </a:lnTo>
                  <a:lnTo>
                    <a:pt x="10885757" y="49632"/>
                  </a:lnTo>
                  <a:lnTo>
                    <a:pt x="10889490" y="68399"/>
                  </a:lnTo>
                  <a:lnTo>
                    <a:pt x="10889490" y="1908179"/>
                  </a:lnTo>
                  <a:lnTo>
                    <a:pt x="10874481" y="1948040"/>
                  </a:lnTo>
                  <a:lnTo>
                    <a:pt x="10839857" y="1972845"/>
                  </a:lnTo>
                  <a:lnTo>
                    <a:pt x="10825851" y="1976110"/>
                  </a:lnTo>
                  <a:lnTo>
                    <a:pt x="10821090" y="197657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239" y="3825314"/>
              <a:ext cx="67945" cy="1976120"/>
            </a:xfrm>
            <a:custGeom>
              <a:avLst/>
              <a:gdLst/>
              <a:ahLst/>
              <a:cxnLst/>
              <a:rect l="l" t="t" r="r" b="b"/>
              <a:pathLst>
                <a:path w="67945" h="1976120">
                  <a:moveTo>
                    <a:pt x="67682" y="1976046"/>
                  </a:moveTo>
                  <a:lnTo>
                    <a:pt x="26787" y="1959723"/>
                  </a:lnTo>
                  <a:lnTo>
                    <a:pt x="3134" y="1924324"/>
                  </a:lnTo>
                  <a:lnTo>
                    <a:pt x="0" y="1903106"/>
                  </a:lnTo>
                  <a:lnTo>
                    <a:pt x="0" y="72939"/>
                  </a:lnTo>
                  <a:lnTo>
                    <a:pt x="12326" y="32260"/>
                  </a:lnTo>
                  <a:lnTo>
                    <a:pt x="45191" y="5305"/>
                  </a:lnTo>
                  <a:lnTo>
                    <a:pt x="67682" y="0"/>
                  </a:lnTo>
                  <a:lnTo>
                    <a:pt x="63683" y="1590"/>
                  </a:lnTo>
                  <a:lnTo>
                    <a:pt x="54714" y="9020"/>
                  </a:lnTo>
                  <a:lnTo>
                    <a:pt x="39389" y="44924"/>
                  </a:lnTo>
                  <a:lnTo>
                    <a:pt x="36603" y="72939"/>
                  </a:lnTo>
                  <a:lnTo>
                    <a:pt x="36603" y="1903106"/>
                  </a:lnTo>
                  <a:lnTo>
                    <a:pt x="43891" y="1948006"/>
                  </a:lnTo>
                  <a:lnTo>
                    <a:pt x="63683" y="1974455"/>
                  </a:lnTo>
                  <a:lnTo>
                    <a:pt x="67682" y="1976046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8310" y="5449359"/>
            <a:ext cx="146685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95" dirty="0">
                <a:solidFill>
                  <a:srgbClr val="4A5462"/>
                </a:solidFill>
                <a:latin typeface="Open Sans"/>
                <a:cs typeface="Open Sans"/>
              </a:rPr>
              <a:t>Top</a:t>
            </a:r>
            <a:r>
              <a:rPr sz="1150" spc="-30" dirty="0">
                <a:solidFill>
                  <a:srgbClr val="4A5462"/>
                </a:solidFill>
                <a:latin typeface="Open Sans"/>
                <a:cs typeface="Open Sans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Open Sans"/>
                <a:cs typeface="Open Sans"/>
              </a:rPr>
              <a:t>Feature</a:t>
            </a:r>
            <a:r>
              <a:rPr sz="1150" spc="-25" dirty="0">
                <a:solidFill>
                  <a:srgbClr val="4A5462"/>
                </a:solidFill>
                <a:latin typeface="Open Sans"/>
                <a:cs typeface="Open Sans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Open Sans"/>
                <a:cs typeface="Open Sans"/>
              </a:rPr>
              <a:t>Importance</a:t>
            </a:r>
            <a:endParaRPr sz="115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2274" y="5449359"/>
            <a:ext cx="1932939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85" dirty="0">
                <a:solidFill>
                  <a:srgbClr val="4A5462"/>
                </a:solidFill>
                <a:latin typeface="Open Sans"/>
                <a:cs typeface="Open Sans"/>
              </a:rPr>
              <a:t>Readmission</a:t>
            </a:r>
            <a:r>
              <a:rPr sz="1150" spc="-10" dirty="0">
                <a:solidFill>
                  <a:srgbClr val="4A5462"/>
                </a:solidFill>
                <a:latin typeface="Open Sans"/>
                <a:cs typeface="Open Sans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Open Sans"/>
                <a:cs typeface="Open Sans"/>
              </a:rPr>
              <a:t>Rate</a:t>
            </a:r>
            <a:r>
              <a:rPr sz="1150" spc="-5" dirty="0">
                <a:solidFill>
                  <a:srgbClr val="4A5462"/>
                </a:solidFill>
                <a:latin typeface="Open Sans"/>
                <a:cs typeface="Open Sans"/>
              </a:rPr>
              <a:t> </a:t>
            </a:r>
            <a:r>
              <a:rPr sz="1150" spc="-90" dirty="0">
                <a:solidFill>
                  <a:srgbClr val="4A5462"/>
                </a:solidFill>
                <a:latin typeface="Open Sans"/>
                <a:cs typeface="Open Sans"/>
              </a:rPr>
              <a:t>by</a:t>
            </a:r>
            <a:r>
              <a:rPr sz="1150" spc="-5" dirty="0">
                <a:solidFill>
                  <a:srgbClr val="4A5462"/>
                </a:solidFill>
                <a:latin typeface="Open Sans"/>
                <a:cs typeface="Open Sans"/>
              </a:rPr>
              <a:t> </a:t>
            </a:r>
            <a:r>
              <a:rPr sz="1150" spc="-95" dirty="0">
                <a:solidFill>
                  <a:srgbClr val="4A5462"/>
                </a:solidFill>
                <a:latin typeface="Open Sans"/>
                <a:cs typeface="Open Sans"/>
              </a:rPr>
              <a:t>Age</a:t>
            </a:r>
            <a:r>
              <a:rPr sz="1150" spc="-5" dirty="0">
                <a:solidFill>
                  <a:srgbClr val="4A5462"/>
                </a:solidFill>
                <a:latin typeface="Open Sans"/>
                <a:cs typeface="Open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Open Sans"/>
                <a:cs typeface="Open Sans"/>
              </a:rPr>
              <a:t>Group</a:t>
            </a:r>
            <a:endParaRPr sz="1150">
              <a:latin typeface="Open Sans"/>
              <a:cs typeface="Ope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6314074"/>
            <a:ext cx="11713210" cy="448945"/>
            <a:chOff x="0" y="6314074"/>
            <a:chExt cx="11713210" cy="448945"/>
          </a:xfrm>
        </p:grpSpPr>
        <p:sp>
          <p:nvSpPr>
            <p:cNvPr id="13" name="object 13"/>
            <p:cNvSpPr/>
            <p:nvPr/>
          </p:nvSpPr>
          <p:spPr>
            <a:xfrm>
              <a:off x="0" y="6314074"/>
              <a:ext cx="11713210" cy="448945"/>
            </a:xfrm>
            <a:custGeom>
              <a:avLst/>
              <a:gdLst/>
              <a:ahLst/>
              <a:cxnLst/>
              <a:rect l="l" t="t" r="r" b="b"/>
              <a:pathLst>
                <a:path w="11713210" h="448945">
                  <a:moveTo>
                    <a:pt x="11713065" y="448390"/>
                  </a:moveTo>
                  <a:lnTo>
                    <a:pt x="0" y="448390"/>
                  </a:lnTo>
                  <a:lnTo>
                    <a:pt x="0" y="0"/>
                  </a:lnTo>
                  <a:lnTo>
                    <a:pt x="11713065" y="0"/>
                  </a:lnTo>
                  <a:lnTo>
                    <a:pt x="11713065" y="44839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6314074"/>
              <a:ext cx="11713210" cy="9525"/>
            </a:xfrm>
            <a:custGeom>
              <a:avLst/>
              <a:gdLst/>
              <a:ahLst/>
              <a:cxnLst/>
              <a:rect l="l" t="t" r="r" b="b"/>
              <a:pathLst>
                <a:path w="11713210" h="9525">
                  <a:moveTo>
                    <a:pt x="11713065" y="9150"/>
                  </a:moveTo>
                  <a:lnTo>
                    <a:pt x="0" y="9150"/>
                  </a:lnTo>
                  <a:lnTo>
                    <a:pt x="0" y="0"/>
                  </a:lnTo>
                  <a:lnTo>
                    <a:pt x="11713065" y="0"/>
                  </a:lnTo>
                  <a:lnTo>
                    <a:pt x="11713065" y="9150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3333" y="6437721"/>
            <a:ext cx="276923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75" dirty="0">
                <a:solidFill>
                  <a:srgbClr val="6A7280"/>
                </a:solidFill>
                <a:latin typeface="Open Sans"/>
                <a:cs typeface="Open Sans"/>
              </a:rPr>
              <a:t>CarePredict:</a:t>
            </a:r>
            <a:r>
              <a:rPr sz="1150" spc="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150" spc="-75" dirty="0">
                <a:solidFill>
                  <a:srgbClr val="6A7280"/>
                </a:solidFill>
                <a:latin typeface="Open Sans"/>
                <a:cs typeface="Open Sans"/>
              </a:rPr>
              <a:t>Predicting</a:t>
            </a:r>
            <a:r>
              <a:rPr sz="1150" spc="10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Open Sans"/>
                <a:cs typeface="Open Sans"/>
              </a:rPr>
              <a:t>Hospital</a:t>
            </a:r>
            <a:r>
              <a:rPr sz="1150" spc="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Open Sans"/>
                <a:cs typeface="Open Sans"/>
              </a:rPr>
              <a:t>Readmissions</a:t>
            </a:r>
            <a:endParaRPr sz="1150">
              <a:latin typeface="Open Sans"/>
              <a:cs typeface="Ope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6451336"/>
            <a:ext cx="11713210" cy="403203"/>
            <a:chOff x="0" y="6451336"/>
            <a:chExt cx="11713210" cy="403203"/>
          </a:xfrm>
        </p:grpSpPr>
        <p:sp>
          <p:nvSpPr>
            <p:cNvPr id="17" name="object 17"/>
            <p:cNvSpPr/>
            <p:nvPr/>
          </p:nvSpPr>
          <p:spPr>
            <a:xfrm>
              <a:off x="0" y="6762464"/>
              <a:ext cx="11713210" cy="92075"/>
            </a:xfrm>
            <a:custGeom>
              <a:avLst/>
              <a:gdLst/>
              <a:ahLst/>
              <a:cxnLst/>
              <a:rect l="l" t="t" r="r" b="b"/>
              <a:pathLst>
                <a:path w="11713210" h="92075">
                  <a:moveTo>
                    <a:pt x="11713065" y="91508"/>
                  </a:moveTo>
                  <a:lnTo>
                    <a:pt x="0" y="91508"/>
                  </a:lnTo>
                  <a:lnTo>
                    <a:pt x="0" y="0"/>
                  </a:lnTo>
                  <a:lnTo>
                    <a:pt x="11713065" y="0"/>
                  </a:lnTo>
                  <a:lnTo>
                    <a:pt x="11713065" y="91508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4876" y="6451336"/>
              <a:ext cx="128111" cy="128111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932" y="1519038"/>
            <a:ext cx="192167" cy="21961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229239" y="1469632"/>
            <a:ext cx="9944735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20" dirty="0">
                <a:solidFill>
                  <a:srgbClr val="333333"/>
                </a:solidFill>
                <a:latin typeface="Open Sans Semibold"/>
                <a:cs typeface="Open Sans Semibold"/>
              </a:rPr>
              <a:t>Readmission</a:t>
            </a:r>
            <a:r>
              <a:rPr sz="165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b="1" spc="-130" dirty="0">
                <a:solidFill>
                  <a:srgbClr val="333333"/>
                </a:solidFill>
                <a:latin typeface="Open Sans Semibold"/>
                <a:cs typeface="Open Sans Semibold"/>
              </a:rPr>
              <a:t>by</a:t>
            </a:r>
            <a:r>
              <a:rPr sz="165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Age/Condition:</a:t>
            </a:r>
            <a:r>
              <a:rPr sz="165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Patients</a:t>
            </a:r>
            <a:r>
              <a:rPr sz="165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Open Sans"/>
                <a:cs typeface="Open Sans"/>
              </a:rPr>
              <a:t>over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30" dirty="0">
                <a:solidFill>
                  <a:srgbClr val="333333"/>
                </a:solidFill>
                <a:latin typeface="Open Sans"/>
                <a:cs typeface="Open Sans"/>
              </a:rPr>
              <a:t>65</a:t>
            </a:r>
            <a:r>
              <a:rPr sz="165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with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Open Sans"/>
                <a:cs typeface="Open Sans"/>
              </a:rPr>
              <a:t>heart</a:t>
            </a:r>
            <a:r>
              <a:rPr sz="165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00" dirty="0">
                <a:solidFill>
                  <a:srgbClr val="333333"/>
                </a:solidFill>
                <a:latin typeface="Open Sans"/>
                <a:cs typeface="Open Sans"/>
              </a:rPr>
              <a:t>failure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40" dirty="0">
                <a:solidFill>
                  <a:srgbClr val="333333"/>
                </a:solidFill>
                <a:latin typeface="Open Sans"/>
                <a:cs typeface="Open Sans"/>
              </a:rPr>
              <a:t>show</a:t>
            </a:r>
            <a:r>
              <a:rPr sz="165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45" dirty="0">
                <a:solidFill>
                  <a:srgbClr val="333333"/>
                </a:solidFill>
                <a:latin typeface="Open Sans"/>
                <a:cs typeface="Open Sans"/>
              </a:rPr>
              <a:t>40%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Open Sans"/>
                <a:cs typeface="Open Sans"/>
              </a:rPr>
              <a:t>higher</a:t>
            </a:r>
            <a:r>
              <a:rPr sz="165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Open Sans"/>
                <a:cs typeface="Open Sans"/>
              </a:rPr>
              <a:t>readmission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Open Sans"/>
                <a:cs typeface="Open Sans"/>
              </a:rPr>
              <a:t>rates.</a:t>
            </a:r>
            <a:endParaRPr sz="165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50">
              <a:latin typeface="Open Sans"/>
              <a:cs typeface="Open Sans"/>
            </a:endParaRPr>
          </a:p>
          <a:p>
            <a:pPr marL="40005">
              <a:lnSpc>
                <a:spcPct val="100000"/>
              </a:lnSpc>
            </a:pPr>
            <a:r>
              <a:rPr sz="165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Correlation</a:t>
            </a:r>
            <a:r>
              <a:rPr sz="165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b="1" spc="-125" dirty="0">
                <a:solidFill>
                  <a:srgbClr val="333333"/>
                </a:solidFill>
                <a:latin typeface="Open Sans Semibold"/>
                <a:cs typeface="Open Sans Semibold"/>
              </a:rPr>
              <a:t>Heatmaps:</a:t>
            </a:r>
            <a:r>
              <a:rPr sz="165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spc="-120" dirty="0">
                <a:solidFill>
                  <a:srgbClr val="333333"/>
                </a:solidFill>
                <a:latin typeface="Open Sans"/>
                <a:cs typeface="Open Sans"/>
              </a:rPr>
              <a:t>Strong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00" dirty="0">
                <a:solidFill>
                  <a:srgbClr val="333333"/>
                </a:solidFill>
                <a:latin typeface="Open Sans"/>
                <a:cs typeface="Open Sans"/>
              </a:rPr>
              <a:t>correlations</a:t>
            </a:r>
            <a:r>
              <a:rPr sz="165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25" dirty="0">
                <a:solidFill>
                  <a:srgbClr val="333333"/>
                </a:solidFill>
                <a:latin typeface="Open Sans"/>
                <a:cs typeface="Open Sans"/>
              </a:rPr>
              <a:t>between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Open Sans"/>
                <a:cs typeface="Open Sans"/>
              </a:rPr>
              <a:t>length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of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95" dirty="0">
                <a:solidFill>
                  <a:srgbClr val="333333"/>
                </a:solidFill>
                <a:latin typeface="Open Sans"/>
                <a:cs typeface="Open Sans"/>
              </a:rPr>
              <a:t>stay,</a:t>
            </a:r>
            <a:r>
              <a:rPr sz="165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comorbidity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05" dirty="0">
                <a:solidFill>
                  <a:srgbClr val="333333"/>
                </a:solidFill>
                <a:latin typeface="Open Sans"/>
                <a:cs typeface="Open Sans"/>
              </a:rPr>
              <a:t>count,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65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Open Sans"/>
                <a:cs typeface="Open Sans"/>
              </a:rPr>
              <a:t>readmission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Open Sans"/>
                <a:cs typeface="Open Sans"/>
              </a:rPr>
              <a:t>risk.</a:t>
            </a:r>
            <a:endParaRPr sz="1650">
              <a:latin typeface="Open Sans"/>
              <a:cs typeface="Open Sans"/>
            </a:endParaRPr>
          </a:p>
          <a:p>
            <a:pPr marL="40005" marR="389255">
              <a:lnSpc>
                <a:spcPct val="116500"/>
              </a:lnSpc>
              <a:spcBef>
                <a:spcPts val="1730"/>
              </a:spcBef>
            </a:pPr>
            <a:r>
              <a:rPr sz="165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Target</a:t>
            </a:r>
            <a:r>
              <a:rPr sz="165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Variable</a:t>
            </a:r>
            <a:r>
              <a:rPr sz="165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Distribution:</a:t>
            </a:r>
            <a:r>
              <a:rPr sz="165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spc="-125" dirty="0">
                <a:solidFill>
                  <a:srgbClr val="333333"/>
                </a:solidFill>
                <a:latin typeface="Open Sans"/>
                <a:cs typeface="Open Sans"/>
              </a:rPr>
              <a:t>18.3%</a:t>
            </a:r>
            <a:r>
              <a:rPr sz="165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of</a:t>
            </a:r>
            <a:r>
              <a:rPr sz="165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patients</a:t>
            </a:r>
            <a:r>
              <a:rPr sz="165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Open Sans"/>
                <a:cs typeface="Open Sans"/>
              </a:rPr>
              <a:t>readmitted</a:t>
            </a:r>
            <a:r>
              <a:rPr sz="165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within</a:t>
            </a:r>
            <a:r>
              <a:rPr sz="165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30" dirty="0">
                <a:solidFill>
                  <a:srgbClr val="333333"/>
                </a:solidFill>
                <a:latin typeface="Open Sans"/>
                <a:cs typeface="Open Sans"/>
              </a:rPr>
              <a:t>30</a:t>
            </a:r>
            <a:r>
              <a:rPr sz="165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05" dirty="0">
                <a:solidFill>
                  <a:srgbClr val="333333"/>
                </a:solidFill>
                <a:latin typeface="Open Sans"/>
                <a:cs typeface="Open Sans"/>
              </a:rPr>
              <a:t>days,</a:t>
            </a:r>
            <a:r>
              <a:rPr sz="165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creating</a:t>
            </a:r>
            <a:r>
              <a:rPr sz="165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35" dirty="0">
                <a:solidFill>
                  <a:srgbClr val="333333"/>
                </a:solidFill>
                <a:latin typeface="Open Sans"/>
                <a:cs typeface="Open Sans"/>
              </a:rPr>
              <a:t>an</a:t>
            </a:r>
            <a:r>
              <a:rPr sz="165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20" dirty="0">
                <a:solidFill>
                  <a:srgbClr val="333333"/>
                </a:solidFill>
                <a:latin typeface="Open Sans"/>
                <a:cs typeface="Open Sans"/>
              </a:rPr>
              <a:t>imbalanced</a:t>
            </a:r>
            <a:r>
              <a:rPr sz="165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75" dirty="0">
                <a:solidFill>
                  <a:srgbClr val="333333"/>
                </a:solidFill>
                <a:latin typeface="Open Sans"/>
                <a:cs typeface="Open Sans"/>
              </a:rPr>
              <a:t>classification </a:t>
            </a:r>
            <a:r>
              <a:rPr sz="1650" spc="-10" dirty="0">
                <a:solidFill>
                  <a:srgbClr val="333333"/>
                </a:solidFill>
                <a:latin typeface="Open Sans"/>
                <a:cs typeface="Open Sans"/>
              </a:rPr>
              <a:t>problem.</a:t>
            </a:r>
            <a:endParaRPr sz="165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50">
              <a:latin typeface="Open Sans"/>
              <a:cs typeface="Open Sans"/>
            </a:endParaRPr>
          </a:p>
          <a:p>
            <a:pPr marL="40005">
              <a:lnSpc>
                <a:spcPct val="100000"/>
              </a:lnSpc>
            </a:pPr>
            <a:r>
              <a:rPr sz="1650" b="1" spc="-140" dirty="0">
                <a:solidFill>
                  <a:srgbClr val="333333"/>
                </a:solidFill>
                <a:latin typeface="Open Sans Semibold"/>
                <a:cs typeface="Open Sans Semibold"/>
              </a:rPr>
              <a:t>Top</a:t>
            </a:r>
            <a:r>
              <a:rPr sz="165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Risk</a:t>
            </a:r>
            <a:r>
              <a:rPr sz="165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b="1" spc="-110" dirty="0">
                <a:solidFill>
                  <a:srgbClr val="333333"/>
                </a:solidFill>
                <a:latin typeface="Open Sans Semibold"/>
                <a:cs typeface="Open Sans Semibold"/>
              </a:rPr>
              <a:t>Features:</a:t>
            </a:r>
            <a:r>
              <a:rPr sz="165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Open Sans"/>
                <a:cs typeface="Open Sans"/>
              </a:rPr>
              <a:t>Discharge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4" dirty="0">
                <a:solidFill>
                  <a:srgbClr val="333333"/>
                </a:solidFill>
                <a:latin typeface="Open Sans"/>
                <a:cs typeface="Open Sans"/>
              </a:rPr>
              <a:t>medication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05" dirty="0">
                <a:solidFill>
                  <a:srgbClr val="333333"/>
                </a:solidFill>
                <a:latin typeface="Open Sans"/>
                <a:cs typeface="Open Sans"/>
              </a:rPr>
              <a:t>count,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00" dirty="0">
                <a:solidFill>
                  <a:srgbClr val="333333"/>
                </a:solidFill>
                <a:latin typeface="Open Sans"/>
                <a:cs typeface="Open Sans"/>
              </a:rPr>
              <a:t>prior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admissions,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10" dirty="0">
                <a:solidFill>
                  <a:srgbClr val="333333"/>
                </a:solidFill>
                <a:latin typeface="Open Sans"/>
                <a:cs typeface="Open Sans"/>
              </a:rPr>
              <a:t>glucose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90" dirty="0">
                <a:solidFill>
                  <a:srgbClr val="333333"/>
                </a:solidFill>
                <a:latin typeface="Open Sans"/>
                <a:cs typeface="Open Sans"/>
              </a:rPr>
              <a:t>instability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40" dirty="0">
                <a:solidFill>
                  <a:srgbClr val="333333"/>
                </a:solidFill>
                <a:latin typeface="Open Sans"/>
                <a:cs typeface="Open Sans"/>
              </a:rPr>
              <a:t>emerged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25" dirty="0">
                <a:solidFill>
                  <a:srgbClr val="333333"/>
                </a:solidFill>
                <a:latin typeface="Open Sans"/>
                <a:cs typeface="Open Sans"/>
              </a:rPr>
              <a:t>as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120" dirty="0">
                <a:solidFill>
                  <a:srgbClr val="333333"/>
                </a:solidFill>
                <a:latin typeface="Open Sans"/>
                <a:cs typeface="Open Sans"/>
              </a:rPr>
              <a:t>key</a:t>
            </a:r>
            <a:r>
              <a:rPr sz="165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650" spc="-70" dirty="0">
                <a:solidFill>
                  <a:srgbClr val="333333"/>
                </a:solidFill>
                <a:latin typeface="Open Sans"/>
                <a:cs typeface="Open Sans"/>
              </a:rPr>
              <a:t>predictors.</a:t>
            </a:r>
            <a:endParaRPr sz="1650">
              <a:latin typeface="Open Sans"/>
              <a:cs typeface="Open San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653" y="1555641"/>
            <a:ext cx="183016" cy="18301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5932" y="2045210"/>
            <a:ext cx="219619" cy="19216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5653" y="2068088"/>
            <a:ext cx="183016" cy="18301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5932" y="2557657"/>
            <a:ext cx="219619" cy="19216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653" y="2580534"/>
            <a:ext cx="183016" cy="18301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7948" y="3362930"/>
            <a:ext cx="217603" cy="19216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653" y="3385807"/>
            <a:ext cx="183016" cy="1830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49" y="6286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05013" y="414337"/>
                </a:moveTo>
                <a:lnTo>
                  <a:pt x="100012" y="414337"/>
                </a:lnTo>
                <a:lnTo>
                  <a:pt x="77784" y="409840"/>
                </a:lnTo>
                <a:lnTo>
                  <a:pt x="59616" y="397583"/>
                </a:lnTo>
                <a:lnTo>
                  <a:pt x="47359" y="379415"/>
                </a:lnTo>
                <a:lnTo>
                  <a:pt x="42862" y="357187"/>
                </a:lnTo>
                <a:lnTo>
                  <a:pt x="42862" y="350579"/>
                </a:lnTo>
                <a:lnTo>
                  <a:pt x="44023" y="344150"/>
                </a:lnTo>
                <a:lnTo>
                  <a:pt x="46077" y="338256"/>
                </a:lnTo>
                <a:lnTo>
                  <a:pt x="27500" y="327819"/>
                </a:lnTo>
                <a:lnTo>
                  <a:pt x="12925" y="312494"/>
                </a:lnTo>
                <a:lnTo>
                  <a:pt x="3407" y="293351"/>
                </a:lnTo>
                <a:lnTo>
                  <a:pt x="0" y="271462"/>
                </a:lnTo>
                <a:lnTo>
                  <a:pt x="2987" y="250964"/>
                </a:lnTo>
                <a:lnTo>
                  <a:pt x="11374" y="232785"/>
                </a:lnTo>
                <a:lnTo>
                  <a:pt x="24298" y="217804"/>
                </a:lnTo>
                <a:lnTo>
                  <a:pt x="40897" y="206900"/>
                </a:lnTo>
                <a:lnTo>
                  <a:pt x="35695" y="199139"/>
                </a:lnTo>
                <a:lnTo>
                  <a:pt x="31823" y="190548"/>
                </a:lnTo>
                <a:lnTo>
                  <a:pt x="29407" y="181271"/>
                </a:lnTo>
                <a:lnTo>
                  <a:pt x="28575" y="171450"/>
                </a:lnTo>
                <a:lnTo>
                  <a:pt x="31990" y="151941"/>
                </a:lnTo>
                <a:lnTo>
                  <a:pt x="41433" y="135329"/>
                </a:lnTo>
                <a:lnTo>
                  <a:pt x="55698" y="122802"/>
                </a:lnTo>
                <a:lnTo>
                  <a:pt x="73580" y="115550"/>
                </a:lnTo>
                <a:lnTo>
                  <a:pt x="72151" y="110638"/>
                </a:lnTo>
                <a:lnTo>
                  <a:pt x="71437" y="105370"/>
                </a:lnTo>
                <a:lnTo>
                  <a:pt x="71437" y="100012"/>
                </a:lnTo>
                <a:lnTo>
                  <a:pt x="74698" y="80962"/>
                </a:lnTo>
                <a:lnTo>
                  <a:pt x="83726" y="64617"/>
                </a:lnTo>
                <a:lnTo>
                  <a:pt x="97393" y="52106"/>
                </a:lnTo>
                <a:lnTo>
                  <a:pt x="114567" y="44559"/>
                </a:lnTo>
                <a:lnTo>
                  <a:pt x="119840" y="27048"/>
                </a:lnTo>
                <a:lnTo>
                  <a:pt x="130764" y="12903"/>
                </a:lnTo>
                <a:lnTo>
                  <a:pt x="146024" y="3446"/>
                </a:lnTo>
                <a:lnTo>
                  <a:pt x="164306" y="0"/>
                </a:lnTo>
                <a:lnTo>
                  <a:pt x="183760" y="3933"/>
                </a:lnTo>
                <a:lnTo>
                  <a:pt x="199656" y="14655"/>
                </a:lnTo>
                <a:lnTo>
                  <a:pt x="210379" y="30552"/>
                </a:lnTo>
                <a:lnTo>
                  <a:pt x="214312" y="50006"/>
                </a:lnTo>
                <a:lnTo>
                  <a:pt x="214312" y="407193"/>
                </a:lnTo>
                <a:lnTo>
                  <a:pt x="213247" y="412462"/>
                </a:lnTo>
                <a:lnTo>
                  <a:pt x="114567" y="412462"/>
                </a:lnTo>
                <a:lnTo>
                  <a:pt x="109924" y="413712"/>
                </a:lnTo>
                <a:lnTo>
                  <a:pt x="105013" y="414337"/>
                </a:lnTo>
                <a:close/>
              </a:path>
              <a:path w="457200" h="457200">
                <a:moveTo>
                  <a:pt x="164306" y="457200"/>
                </a:moveTo>
                <a:lnTo>
                  <a:pt x="146024" y="453750"/>
                </a:lnTo>
                <a:lnTo>
                  <a:pt x="130764" y="444274"/>
                </a:lnTo>
                <a:lnTo>
                  <a:pt x="119840" y="430076"/>
                </a:lnTo>
                <a:lnTo>
                  <a:pt x="114567" y="412462"/>
                </a:lnTo>
                <a:lnTo>
                  <a:pt x="213247" y="412462"/>
                </a:lnTo>
                <a:lnTo>
                  <a:pt x="210379" y="426647"/>
                </a:lnTo>
                <a:lnTo>
                  <a:pt x="199656" y="442544"/>
                </a:lnTo>
                <a:lnTo>
                  <a:pt x="183760" y="453266"/>
                </a:lnTo>
                <a:lnTo>
                  <a:pt x="164306" y="457200"/>
                </a:lnTo>
                <a:close/>
              </a:path>
              <a:path w="457200" h="457200">
                <a:moveTo>
                  <a:pt x="292893" y="457200"/>
                </a:moveTo>
                <a:lnTo>
                  <a:pt x="273439" y="453266"/>
                </a:lnTo>
                <a:lnTo>
                  <a:pt x="257543" y="442544"/>
                </a:lnTo>
                <a:lnTo>
                  <a:pt x="246820" y="426647"/>
                </a:lnTo>
                <a:lnTo>
                  <a:pt x="242887" y="407193"/>
                </a:lnTo>
                <a:lnTo>
                  <a:pt x="242887" y="50006"/>
                </a:lnTo>
                <a:lnTo>
                  <a:pt x="246820" y="30552"/>
                </a:lnTo>
                <a:lnTo>
                  <a:pt x="257543" y="14655"/>
                </a:lnTo>
                <a:lnTo>
                  <a:pt x="273439" y="3933"/>
                </a:lnTo>
                <a:lnTo>
                  <a:pt x="292893" y="0"/>
                </a:lnTo>
                <a:lnTo>
                  <a:pt x="311163" y="3446"/>
                </a:lnTo>
                <a:lnTo>
                  <a:pt x="326402" y="12903"/>
                </a:lnTo>
                <a:lnTo>
                  <a:pt x="337321" y="27048"/>
                </a:lnTo>
                <a:lnTo>
                  <a:pt x="342632" y="44559"/>
                </a:lnTo>
                <a:lnTo>
                  <a:pt x="359844" y="52093"/>
                </a:lnTo>
                <a:lnTo>
                  <a:pt x="373506" y="64583"/>
                </a:lnTo>
                <a:lnTo>
                  <a:pt x="382514" y="80925"/>
                </a:lnTo>
                <a:lnTo>
                  <a:pt x="385762" y="100012"/>
                </a:lnTo>
                <a:lnTo>
                  <a:pt x="385762" y="105370"/>
                </a:lnTo>
                <a:lnTo>
                  <a:pt x="385048" y="110638"/>
                </a:lnTo>
                <a:lnTo>
                  <a:pt x="383619" y="115550"/>
                </a:lnTo>
                <a:lnTo>
                  <a:pt x="401501" y="122765"/>
                </a:lnTo>
                <a:lnTo>
                  <a:pt x="415766" y="135295"/>
                </a:lnTo>
                <a:lnTo>
                  <a:pt x="425209" y="151928"/>
                </a:lnTo>
                <a:lnTo>
                  <a:pt x="428625" y="171450"/>
                </a:lnTo>
                <a:lnTo>
                  <a:pt x="427792" y="181271"/>
                </a:lnTo>
                <a:lnTo>
                  <a:pt x="425376" y="190548"/>
                </a:lnTo>
                <a:lnTo>
                  <a:pt x="421504" y="199139"/>
                </a:lnTo>
                <a:lnTo>
                  <a:pt x="416302" y="206900"/>
                </a:lnTo>
                <a:lnTo>
                  <a:pt x="432901" y="217804"/>
                </a:lnTo>
                <a:lnTo>
                  <a:pt x="445825" y="232785"/>
                </a:lnTo>
                <a:lnTo>
                  <a:pt x="454212" y="250964"/>
                </a:lnTo>
                <a:lnTo>
                  <a:pt x="457200" y="271462"/>
                </a:lnTo>
                <a:lnTo>
                  <a:pt x="453792" y="293351"/>
                </a:lnTo>
                <a:lnTo>
                  <a:pt x="444274" y="312494"/>
                </a:lnTo>
                <a:lnTo>
                  <a:pt x="429699" y="327819"/>
                </a:lnTo>
                <a:lnTo>
                  <a:pt x="411122" y="338256"/>
                </a:lnTo>
                <a:lnTo>
                  <a:pt x="413176" y="344150"/>
                </a:lnTo>
                <a:lnTo>
                  <a:pt x="414337" y="350579"/>
                </a:lnTo>
                <a:lnTo>
                  <a:pt x="414337" y="357187"/>
                </a:lnTo>
                <a:lnTo>
                  <a:pt x="409840" y="379415"/>
                </a:lnTo>
                <a:lnTo>
                  <a:pt x="397583" y="397583"/>
                </a:lnTo>
                <a:lnTo>
                  <a:pt x="379415" y="409840"/>
                </a:lnTo>
                <a:lnTo>
                  <a:pt x="366456" y="412462"/>
                </a:lnTo>
                <a:lnTo>
                  <a:pt x="342632" y="412462"/>
                </a:lnTo>
                <a:lnTo>
                  <a:pt x="337359" y="430076"/>
                </a:lnTo>
                <a:lnTo>
                  <a:pt x="326435" y="444274"/>
                </a:lnTo>
                <a:lnTo>
                  <a:pt x="311175" y="453750"/>
                </a:lnTo>
                <a:lnTo>
                  <a:pt x="292893" y="457200"/>
                </a:lnTo>
                <a:close/>
              </a:path>
              <a:path w="457200" h="457200">
                <a:moveTo>
                  <a:pt x="357187" y="414337"/>
                </a:moveTo>
                <a:lnTo>
                  <a:pt x="352186" y="414337"/>
                </a:lnTo>
                <a:lnTo>
                  <a:pt x="347275" y="413712"/>
                </a:lnTo>
                <a:lnTo>
                  <a:pt x="342632" y="412462"/>
                </a:lnTo>
                <a:lnTo>
                  <a:pt x="366456" y="412462"/>
                </a:lnTo>
                <a:lnTo>
                  <a:pt x="357187" y="414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20"/>
              </a:spcBef>
            </a:pPr>
            <a:r>
              <a:rPr sz="3100" spc="-260" dirty="0"/>
              <a:t>Machine</a:t>
            </a:r>
            <a:r>
              <a:rPr sz="3100" spc="-85" dirty="0"/>
              <a:t> </a:t>
            </a:r>
            <a:r>
              <a:rPr sz="3100" spc="-250" dirty="0"/>
              <a:t>Learning</a:t>
            </a:r>
            <a:r>
              <a:rPr sz="3100" spc="-80" dirty="0"/>
              <a:t> </a:t>
            </a:r>
            <a:r>
              <a:rPr sz="3100" spc="-260" dirty="0"/>
              <a:t>Models</a:t>
            </a:r>
            <a:r>
              <a:rPr sz="3100" spc="-85" dirty="0"/>
              <a:t> </a:t>
            </a:r>
            <a:r>
              <a:rPr sz="3100" spc="-295" dirty="0"/>
              <a:t>Used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438149" y="4229099"/>
            <a:ext cx="3409950" cy="1485900"/>
            <a:chOff x="438149" y="4229099"/>
            <a:chExt cx="3409950" cy="1485900"/>
          </a:xfrm>
        </p:grpSpPr>
        <p:sp>
          <p:nvSpPr>
            <p:cNvPr id="5" name="object 5"/>
            <p:cNvSpPr/>
            <p:nvPr/>
          </p:nvSpPr>
          <p:spPr>
            <a:xfrm>
              <a:off x="457199" y="4229099"/>
              <a:ext cx="3390900" cy="1485900"/>
            </a:xfrm>
            <a:custGeom>
              <a:avLst/>
              <a:gdLst/>
              <a:ahLst/>
              <a:cxnLst/>
              <a:rect l="l" t="t" r="r" b="b"/>
              <a:pathLst>
                <a:path w="3390900" h="1485900">
                  <a:moveTo>
                    <a:pt x="3337502" y="1485899"/>
                  </a:moveTo>
                  <a:lnTo>
                    <a:pt x="33047" y="1485899"/>
                  </a:lnTo>
                  <a:lnTo>
                    <a:pt x="28187" y="1484448"/>
                  </a:lnTo>
                  <a:lnTo>
                    <a:pt x="966" y="1443618"/>
                  </a:lnTo>
                  <a:lnTo>
                    <a:pt x="0" y="1436327"/>
                  </a:lnTo>
                  <a:lnTo>
                    <a:pt x="0" y="1428749"/>
                  </a:lnTo>
                  <a:lnTo>
                    <a:pt x="0" y="49571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3337502" y="0"/>
                  </a:lnTo>
                  <a:lnTo>
                    <a:pt x="3376814" y="19392"/>
                  </a:lnTo>
                  <a:lnTo>
                    <a:pt x="3390899" y="53397"/>
                  </a:lnTo>
                  <a:lnTo>
                    <a:pt x="3390899" y="1432502"/>
                  </a:lnTo>
                  <a:lnTo>
                    <a:pt x="3371507" y="1471814"/>
                  </a:lnTo>
                  <a:lnTo>
                    <a:pt x="3341218" y="1485533"/>
                  </a:lnTo>
                  <a:lnTo>
                    <a:pt x="3337502" y="1485899"/>
                  </a:lnTo>
                  <a:close/>
                </a:path>
              </a:pathLst>
            </a:custGeom>
            <a:solidFill>
              <a:srgbClr val="81C783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8149" y="4229099"/>
              <a:ext cx="52069" cy="1485900"/>
            </a:xfrm>
            <a:custGeom>
              <a:avLst/>
              <a:gdLst/>
              <a:ahLst/>
              <a:cxnLst/>
              <a:rect l="l" t="t" r="r" b="b"/>
              <a:pathLst>
                <a:path w="52070" h="1485900">
                  <a:moveTo>
                    <a:pt x="51889" y="1485899"/>
                  </a:moveTo>
                  <a:lnTo>
                    <a:pt x="49571" y="1485899"/>
                  </a:lnTo>
                  <a:lnTo>
                    <a:pt x="42281" y="1484449"/>
                  </a:lnTo>
                  <a:lnTo>
                    <a:pt x="7250" y="1457621"/>
                  </a:lnTo>
                  <a:lnTo>
                    <a:pt x="0" y="14363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79"/>
                  </a:lnTo>
                  <a:lnTo>
                    <a:pt x="43679" y="16738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1428750"/>
                  </a:lnTo>
                  <a:lnTo>
                    <a:pt x="43679" y="1469161"/>
                  </a:lnTo>
                  <a:lnTo>
                    <a:pt x="47399" y="1480320"/>
                  </a:lnTo>
                  <a:lnTo>
                    <a:pt x="51889" y="148589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0380" y="4214186"/>
            <a:ext cx="2388870" cy="13442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550" b="1" spc="-95" dirty="0">
                <a:latin typeface="Open Sans Semibold"/>
                <a:cs typeface="Open Sans Semibold"/>
              </a:rPr>
              <a:t>Logistic</a:t>
            </a:r>
            <a:r>
              <a:rPr sz="1550" b="1" spc="-50" dirty="0">
                <a:latin typeface="Open Sans Semibold"/>
                <a:cs typeface="Open Sans Semibold"/>
              </a:rPr>
              <a:t> </a:t>
            </a:r>
            <a:r>
              <a:rPr sz="1550" b="1" spc="-10" dirty="0">
                <a:latin typeface="Open Sans Semibold"/>
                <a:cs typeface="Open Sans Semibold"/>
              </a:rPr>
              <a:t>Regression</a:t>
            </a:r>
            <a:endParaRPr sz="1550">
              <a:latin typeface="Open Sans Semibold"/>
              <a:cs typeface="Open Sans Semibold"/>
            </a:endParaRPr>
          </a:p>
          <a:p>
            <a:pPr marL="96520" indent="-83820">
              <a:lnSpc>
                <a:spcPct val="100000"/>
              </a:lnSpc>
              <a:spcBef>
                <a:spcPts val="740"/>
              </a:spcBef>
              <a:buChar char="•"/>
              <a:tabLst>
                <a:tab pos="96520" algn="l"/>
              </a:tabLst>
            </a:pPr>
            <a:r>
              <a:rPr sz="1200" spc="-95" dirty="0">
                <a:latin typeface="Open Sans"/>
                <a:cs typeface="Open Sans"/>
              </a:rPr>
              <a:t>High</a:t>
            </a:r>
            <a:r>
              <a:rPr sz="1200" spc="-10" dirty="0">
                <a:latin typeface="Open Sans"/>
                <a:cs typeface="Open Sans"/>
              </a:rPr>
              <a:t> interpretability</a:t>
            </a:r>
            <a:endParaRPr sz="1200">
              <a:latin typeface="Open Sans"/>
              <a:cs typeface="Open Sans"/>
            </a:endParaRPr>
          </a:p>
          <a:p>
            <a:pPr marL="96520" indent="-83820">
              <a:lnSpc>
                <a:spcPct val="100000"/>
              </a:lnSpc>
              <a:spcBef>
                <a:spcPts val="360"/>
              </a:spcBef>
              <a:buChar char="•"/>
              <a:tabLst>
                <a:tab pos="96520" algn="l"/>
              </a:tabLst>
            </a:pPr>
            <a:r>
              <a:rPr sz="1200" spc="-80" dirty="0">
                <a:latin typeface="Open Sans"/>
                <a:cs typeface="Open Sans"/>
              </a:rPr>
              <a:t>Fast</a:t>
            </a:r>
            <a:r>
              <a:rPr sz="1200" spc="-20" dirty="0">
                <a:latin typeface="Open Sans"/>
                <a:cs typeface="Open Sans"/>
              </a:rPr>
              <a:t> </a:t>
            </a:r>
            <a:r>
              <a:rPr sz="1200" spc="-10" dirty="0">
                <a:latin typeface="Open Sans"/>
                <a:cs typeface="Open Sans"/>
              </a:rPr>
              <a:t>training</a:t>
            </a:r>
            <a:endParaRPr sz="1200">
              <a:latin typeface="Open Sans"/>
              <a:cs typeface="Open Sans"/>
            </a:endParaRPr>
          </a:p>
          <a:p>
            <a:pPr marL="96520" indent="-83820">
              <a:lnSpc>
                <a:spcPct val="100000"/>
              </a:lnSpc>
              <a:spcBef>
                <a:spcPts val="360"/>
              </a:spcBef>
              <a:buChar char="•"/>
              <a:tabLst>
                <a:tab pos="96520" algn="l"/>
              </a:tabLst>
            </a:pPr>
            <a:r>
              <a:rPr sz="1200" spc="-95" dirty="0">
                <a:latin typeface="Open Sans"/>
                <a:cs typeface="Open Sans"/>
              </a:rPr>
              <a:t>AUC:</a:t>
            </a:r>
            <a:r>
              <a:rPr sz="1200" spc="-15" dirty="0">
                <a:latin typeface="Open Sans"/>
                <a:cs typeface="Open Sans"/>
              </a:rPr>
              <a:t> </a:t>
            </a:r>
            <a:r>
              <a:rPr sz="1200" spc="-20" dirty="0">
                <a:latin typeface="Open Sans"/>
                <a:cs typeface="Open Sans"/>
              </a:rPr>
              <a:t>0.76</a:t>
            </a:r>
            <a:endParaRPr sz="1200">
              <a:latin typeface="Open Sans"/>
              <a:cs typeface="Open Sans"/>
            </a:endParaRPr>
          </a:p>
          <a:p>
            <a:pPr marL="96520" indent="-83820">
              <a:lnSpc>
                <a:spcPct val="100000"/>
              </a:lnSpc>
              <a:spcBef>
                <a:spcPts val="360"/>
              </a:spcBef>
              <a:buChar char="•"/>
              <a:tabLst>
                <a:tab pos="96520" algn="l"/>
              </a:tabLst>
            </a:pPr>
            <a:r>
              <a:rPr sz="1200" spc="-80" dirty="0">
                <a:latin typeface="Open Sans"/>
                <a:cs typeface="Open Sans"/>
              </a:rPr>
              <a:t>Limited</a:t>
            </a:r>
            <a:r>
              <a:rPr sz="1200" spc="-15" dirty="0">
                <a:latin typeface="Open Sans"/>
                <a:cs typeface="Open Sans"/>
              </a:rPr>
              <a:t> </a:t>
            </a:r>
            <a:r>
              <a:rPr sz="1200" spc="-85" dirty="0">
                <a:latin typeface="Open Sans"/>
                <a:cs typeface="Open Sans"/>
              </a:rPr>
              <a:t>with</a:t>
            </a:r>
            <a:r>
              <a:rPr sz="1200" spc="-15" dirty="0">
                <a:latin typeface="Open Sans"/>
                <a:cs typeface="Open Sans"/>
              </a:rPr>
              <a:t> </a:t>
            </a:r>
            <a:r>
              <a:rPr sz="1200" spc="-95" dirty="0">
                <a:latin typeface="Open Sans"/>
                <a:cs typeface="Open Sans"/>
              </a:rPr>
              <a:t>non-</a:t>
            </a:r>
            <a:r>
              <a:rPr sz="1200" spc="-70" dirty="0">
                <a:latin typeface="Open Sans"/>
                <a:cs typeface="Open Sans"/>
              </a:rPr>
              <a:t>linear</a:t>
            </a:r>
            <a:r>
              <a:rPr sz="1200" spc="-10" dirty="0">
                <a:latin typeface="Open Sans"/>
                <a:cs typeface="Open Sans"/>
              </a:rPr>
              <a:t> </a:t>
            </a:r>
            <a:r>
              <a:rPr sz="1200" spc="-65" dirty="0">
                <a:latin typeface="Open Sans"/>
                <a:cs typeface="Open Sans"/>
              </a:rPr>
              <a:t>relationships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19599" y="4229099"/>
            <a:ext cx="3409950" cy="1485900"/>
            <a:chOff x="4419599" y="4229099"/>
            <a:chExt cx="3409950" cy="1485900"/>
          </a:xfrm>
        </p:grpSpPr>
        <p:sp>
          <p:nvSpPr>
            <p:cNvPr id="9" name="object 9"/>
            <p:cNvSpPr/>
            <p:nvPr/>
          </p:nvSpPr>
          <p:spPr>
            <a:xfrm>
              <a:off x="4438649" y="4229099"/>
              <a:ext cx="3390900" cy="1485900"/>
            </a:xfrm>
            <a:custGeom>
              <a:avLst/>
              <a:gdLst/>
              <a:ahLst/>
              <a:cxnLst/>
              <a:rect l="l" t="t" r="r" b="b"/>
              <a:pathLst>
                <a:path w="3390900" h="1485900">
                  <a:moveTo>
                    <a:pt x="3337502" y="1485899"/>
                  </a:moveTo>
                  <a:lnTo>
                    <a:pt x="33047" y="1485899"/>
                  </a:lnTo>
                  <a:lnTo>
                    <a:pt x="28187" y="1484448"/>
                  </a:lnTo>
                  <a:lnTo>
                    <a:pt x="966" y="1443618"/>
                  </a:lnTo>
                  <a:lnTo>
                    <a:pt x="0" y="1436327"/>
                  </a:lnTo>
                  <a:lnTo>
                    <a:pt x="0" y="1428749"/>
                  </a:lnTo>
                  <a:lnTo>
                    <a:pt x="0" y="49571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3337502" y="0"/>
                  </a:lnTo>
                  <a:lnTo>
                    <a:pt x="3376813" y="19392"/>
                  </a:lnTo>
                  <a:lnTo>
                    <a:pt x="3390899" y="53397"/>
                  </a:lnTo>
                  <a:lnTo>
                    <a:pt x="3390899" y="1432502"/>
                  </a:lnTo>
                  <a:lnTo>
                    <a:pt x="3371507" y="1471814"/>
                  </a:lnTo>
                  <a:lnTo>
                    <a:pt x="3341218" y="1485533"/>
                  </a:lnTo>
                  <a:lnTo>
                    <a:pt x="3337502" y="1485899"/>
                  </a:lnTo>
                  <a:close/>
                </a:path>
              </a:pathLst>
            </a:custGeom>
            <a:solidFill>
              <a:srgbClr val="81C783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19599" y="4229099"/>
              <a:ext cx="52069" cy="1485900"/>
            </a:xfrm>
            <a:custGeom>
              <a:avLst/>
              <a:gdLst/>
              <a:ahLst/>
              <a:cxnLst/>
              <a:rect l="l" t="t" r="r" b="b"/>
              <a:pathLst>
                <a:path w="52070" h="1485900">
                  <a:moveTo>
                    <a:pt x="51889" y="1485899"/>
                  </a:moveTo>
                  <a:lnTo>
                    <a:pt x="49571" y="1485899"/>
                  </a:lnTo>
                  <a:lnTo>
                    <a:pt x="42280" y="1484449"/>
                  </a:lnTo>
                  <a:lnTo>
                    <a:pt x="7250" y="1457621"/>
                  </a:lnTo>
                  <a:lnTo>
                    <a:pt x="0" y="14363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79"/>
                  </a:lnTo>
                  <a:lnTo>
                    <a:pt x="43679" y="16738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1428750"/>
                  </a:lnTo>
                  <a:lnTo>
                    <a:pt x="43679" y="1469161"/>
                  </a:lnTo>
                  <a:lnTo>
                    <a:pt x="47399" y="1480320"/>
                  </a:lnTo>
                  <a:lnTo>
                    <a:pt x="51889" y="1485899"/>
                  </a:lnTo>
                  <a:close/>
                </a:path>
              </a:pathLst>
            </a:custGeom>
            <a:solidFill>
              <a:srgbClr val="A23B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60044" y="4214186"/>
            <a:ext cx="1962150" cy="13442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550" b="1" spc="-150" dirty="0">
                <a:latin typeface="Open Sans Semibold"/>
                <a:cs typeface="Open Sans Semibold"/>
              </a:rPr>
              <a:t>Random</a:t>
            </a:r>
            <a:r>
              <a:rPr sz="1550" b="1" dirty="0">
                <a:latin typeface="Open Sans Semibold"/>
                <a:cs typeface="Open Sans Semibold"/>
              </a:rPr>
              <a:t> </a:t>
            </a:r>
            <a:r>
              <a:rPr sz="1550" b="1" spc="-10" dirty="0">
                <a:latin typeface="Open Sans Semibold"/>
                <a:cs typeface="Open Sans Semibold"/>
              </a:rPr>
              <a:t>Forest</a:t>
            </a:r>
            <a:endParaRPr sz="1550">
              <a:latin typeface="Open Sans Semibold"/>
              <a:cs typeface="Open Sans Semibold"/>
            </a:endParaRPr>
          </a:p>
          <a:p>
            <a:pPr marL="96520" indent="-83820">
              <a:lnSpc>
                <a:spcPct val="100000"/>
              </a:lnSpc>
              <a:spcBef>
                <a:spcPts val="740"/>
              </a:spcBef>
              <a:buChar char="•"/>
              <a:tabLst>
                <a:tab pos="96520" algn="l"/>
              </a:tabLst>
            </a:pPr>
            <a:r>
              <a:rPr sz="1200" spc="-95" dirty="0">
                <a:latin typeface="Open Sans"/>
                <a:cs typeface="Open Sans"/>
              </a:rPr>
              <a:t>Moderate</a:t>
            </a:r>
            <a:r>
              <a:rPr sz="1200" spc="-5" dirty="0">
                <a:latin typeface="Open Sans"/>
                <a:cs typeface="Open Sans"/>
              </a:rPr>
              <a:t> </a:t>
            </a:r>
            <a:r>
              <a:rPr sz="1200" spc="-10" dirty="0">
                <a:latin typeface="Open Sans"/>
                <a:cs typeface="Open Sans"/>
              </a:rPr>
              <a:t>interpretability</a:t>
            </a:r>
            <a:endParaRPr sz="1200">
              <a:latin typeface="Open Sans"/>
              <a:cs typeface="Open Sans"/>
            </a:endParaRPr>
          </a:p>
          <a:p>
            <a:pPr marL="96520" indent="-83820">
              <a:lnSpc>
                <a:spcPct val="100000"/>
              </a:lnSpc>
              <a:spcBef>
                <a:spcPts val="360"/>
              </a:spcBef>
              <a:buChar char="•"/>
              <a:tabLst>
                <a:tab pos="96520" algn="l"/>
              </a:tabLst>
            </a:pPr>
            <a:r>
              <a:rPr sz="1200" spc="-90" dirty="0">
                <a:latin typeface="Open Sans"/>
                <a:cs typeface="Open Sans"/>
              </a:rPr>
              <a:t>Handles</a:t>
            </a:r>
            <a:r>
              <a:rPr sz="1200" spc="-5" dirty="0">
                <a:latin typeface="Open Sans"/>
                <a:cs typeface="Open Sans"/>
              </a:rPr>
              <a:t> </a:t>
            </a:r>
            <a:r>
              <a:rPr sz="1200" spc="-90" dirty="0">
                <a:latin typeface="Open Sans"/>
                <a:cs typeface="Open Sans"/>
              </a:rPr>
              <a:t>missing</a:t>
            </a:r>
            <a:r>
              <a:rPr sz="1200" spc="-5" dirty="0">
                <a:latin typeface="Open Sans"/>
                <a:cs typeface="Open Sans"/>
              </a:rPr>
              <a:t> </a:t>
            </a:r>
            <a:r>
              <a:rPr sz="1200" spc="-80" dirty="0">
                <a:latin typeface="Open Sans"/>
                <a:cs typeface="Open Sans"/>
              </a:rPr>
              <a:t>values</a:t>
            </a:r>
            <a:r>
              <a:rPr sz="1200" spc="-5" dirty="0">
                <a:latin typeface="Open Sans"/>
                <a:cs typeface="Open Sans"/>
              </a:rPr>
              <a:t> </a:t>
            </a:r>
            <a:r>
              <a:rPr sz="1200" spc="-20" dirty="0">
                <a:latin typeface="Open Sans"/>
                <a:cs typeface="Open Sans"/>
              </a:rPr>
              <a:t>well</a:t>
            </a:r>
            <a:endParaRPr sz="1200">
              <a:latin typeface="Open Sans"/>
              <a:cs typeface="Open Sans"/>
            </a:endParaRPr>
          </a:p>
          <a:p>
            <a:pPr marL="96520" indent="-83820">
              <a:lnSpc>
                <a:spcPct val="100000"/>
              </a:lnSpc>
              <a:spcBef>
                <a:spcPts val="360"/>
              </a:spcBef>
              <a:buChar char="•"/>
              <a:tabLst>
                <a:tab pos="96520" algn="l"/>
              </a:tabLst>
            </a:pPr>
            <a:r>
              <a:rPr sz="1200" spc="-95" dirty="0">
                <a:latin typeface="Open Sans"/>
                <a:cs typeface="Open Sans"/>
              </a:rPr>
              <a:t>AUC:</a:t>
            </a:r>
            <a:r>
              <a:rPr sz="1200" spc="-15" dirty="0">
                <a:latin typeface="Open Sans"/>
                <a:cs typeface="Open Sans"/>
              </a:rPr>
              <a:t> </a:t>
            </a:r>
            <a:r>
              <a:rPr sz="1200" spc="-20" dirty="0">
                <a:latin typeface="Open Sans"/>
                <a:cs typeface="Open Sans"/>
              </a:rPr>
              <a:t>0.81</a:t>
            </a:r>
            <a:endParaRPr sz="1200">
              <a:latin typeface="Open Sans"/>
              <a:cs typeface="Open Sans"/>
            </a:endParaRPr>
          </a:p>
          <a:p>
            <a:pPr marL="96520" indent="-83820">
              <a:lnSpc>
                <a:spcPct val="100000"/>
              </a:lnSpc>
              <a:spcBef>
                <a:spcPts val="360"/>
              </a:spcBef>
              <a:buChar char="•"/>
              <a:tabLst>
                <a:tab pos="96520" algn="l"/>
              </a:tabLst>
            </a:pPr>
            <a:r>
              <a:rPr sz="1200" spc="-90" dirty="0">
                <a:latin typeface="Open Sans"/>
                <a:cs typeface="Open Sans"/>
              </a:rPr>
              <a:t>Feature</a:t>
            </a:r>
            <a:r>
              <a:rPr sz="1200" dirty="0">
                <a:latin typeface="Open Sans"/>
                <a:cs typeface="Open Sans"/>
              </a:rPr>
              <a:t> </a:t>
            </a:r>
            <a:r>
              <a:rPr sz="1200" spc="-85" dirty="0">
                <a:latin typeface="Open Sans"/>
                <a:cs typeface="Open Sans"/>
              </a:rPr>
              <a:t>importance</a:t>
            </a:r>
            <a:r>
              <a:rPr sz="1200" dirty="0">
                <a:latin typeface="Open Sans"/>
                <a:cs typeface="Open Sans"/>
              </a:rPr>
              <a:t> </a:t>
            </a:r>
            <a:r>
              <a:rPr sz="1200" spc="-60" dirty="0">
                <a:latin typeface="Open Sans"/>
                <a:cs typeface="Open Sans"/>
              </a:rPr>
              <a:t>capability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01049" y="4229099"/>
            <a:ext cx="3409950" cy="1485900"/>
            <a:chOff x="8401049" y="4229099"/>
            <a:chExt cx="3409950" cy="1485900"/>
          </a:xfrm>
        </p:grpSpPr>
        <p:sp>
          <p:nvSpPr>
            <p:cNvPr id="13" name="object 13"/>
            <p:cNvSpPr/>
            <p:nvPr/>
          </p:nvSpPr>
          <p:spPr>
            <a:xfrm>
              <a:off x="8420099" y="4229099"/>
              <a:ext cx="3390900" cy="1485900"/>
            </a:xfrm>
            <a:custGeom>
              <a:avLst/>
              <a:gdLst/>
              <a:ahLst/>
              <a:cxnLst/>
              <a:rect l="l" t="t" r="r" b="b"/>
              <a:pathLst>
                <a:path w="3390900" h="1485900">
                  <a:moveTo>
                    <a:pt x="3337502" y="1485899"/>
                  </a:moveTo>
                  <a:lnTo>
                    <a:pt x="33047" y="1485899"/>
                  </a:lnTo>
                  <a:lnTo>
                    <a:pt x="28187" y="1484448"/>
                  </a:lnTo>
                  <a:lnTo>
                    <a:pt x="966" y="1443618"/>
                  </a:lnTo>
                  <a:lnTo>
                    <a:pt x="0" y="1436327"/>
                  </a:lnTo>
                  <a:lnTo>
                    <a:pt x="0" y="1428749"/>
                  </a:lnTo>
                  <a:lnTo>
                    <a:pt x="0" y="49571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3337502" y="0"/>
                  </a:lnTo>
                  <a:lnTo>
                    <a:pt x="3376815" y="19392"/>
                  </a:lnTo>
                  <a:lnTo>
                    <a:pt x="3390900" y="53397"/>
                  </a:lnTo>
                  <a:lnTo>
                    <a:pt x="3390900" y="1432502"/>
                  </a:lnTo>
                  <a:lnTo>
                    <a:pt x="3371507" y="1471814"/>
                  </a:lnTo>
                  <a:lnTo>
                    <a:pt x="3341218" y="1485533"/>
                  </a:lnTo>
                  <a:lnTo>
                    <a:pt x="3337502" y="1485899"/>
                  </a:lnTo>
                  <a:close/>
                </a:path>
              </a:pathLst>
            </a:custGeom>
            <a:solidFill>
              <a:srgbClr val="81C783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01049" y="4229099"/>
              <a:ext cx="52069" cy="1485900"/>
            </a:xfrm>
            <a:custGeom>
              <a:avLst/>
              <a:gdLst/>
              <a:ahLst/>
              <a:cxnLst/>
              <a:rect l="l" t="t" r="r" b="b"/>
              <a:pathLst>
                <a:path w="52070" h="1485900">
                  <a:moveTo>
                    <a:pt x="51889" y="1485899"/>
                  </a:moveTo>
                  <a:lnTo>
                    <a:pt x="49570" y="1485899"/>
                  </a:lnTo>
                  <a:lnTo>
                    <a:pt x="42280" y="1484449"/>
                  </a:lnTo>
                  <a:lnTo>
                    <a:pt x="7249" y="1457621"/>
                  </a:lnTo>
                  <a:lnTo>
                    <a:pt x="0" y="1436328"/>
                  </a:lnTo>
                  <a:lnTo>
                    <a:pt x="0" y="49571"/>
                  </a:lnTo>
                  <a:lnTo>
                    <a:pt x="22096" y="11379"/>
                  </a:lnTo>
                  <a:lnTo>
                    <a:pt x="49570" y="0"/>
                  </a:lnTo>
                  <a:lnTo>
                    <a:pt x="51889" y="0"/>
                  </a:lnTo>
                  <a:lnTo>
                    <a:pt x="47399" y="5579"/>
                  </a:lnTo>
                  <a:lnTo>
                    <a:pt x="43679" y="16738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1428750"/>
                  </a:lnTo>
                  <a:lnTo>
                    <a:pt x="43679" y="1469161"/>
                  </a:lnTo>
                  <a:lnTo>
                    <a:pt x="47399" y="1480320"/>
                  </a:lnTo>
                  <a:lnTo>
                    <a:pt x="51889" y="14858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39708" y="4214186"/>
            <a:ext cx="2249805" cy="13442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550" b="1" spc="-130" dirty="0">
                <a:latin typeface="Open Sans Semibold"/>
                <a:cs typeface="Open Sans Semibold"/>
              </a:rPr>
              <a:t>XGBoost</a:t>
            </a:r>
            <a:r>
              <a:rPr sz="1550" b="1" spc="5" dirty="0">
                <a:latin typeface="Open Sans Semibold"/>
                <a:cs typeface="Open Sans Semibold"/>
              </a:rPr>
              <a:t> </a:t>
            </a:r>
            <a:r>
              <a:rPr sz="1550" b="1" spc="-10" dirty="0">
                <a:latin typeface="Open Sans Semibold"/>
                <a:cs typeface="Open Sans Semibold"/>
              </a:rPr>
              <a:t>(Selected)</a:t>
            </a:r>
            <a:endParaRPr sz="1550">
              <a:latin typeface="Open Sans Semibold"/>
              <a:cs typeface="Open Sans Semibold"/>
            </a:endParaRPr>
          </a:p>
          <a:p>
            <a:pPr marL="96520" indent="-83820">
              <a:lnSpc>
                <a:spcPct val="100000"/>
              </a:lnSpc>
              <a:spcBef>
                <a:spcPts val="740"/>
              </a:spcBef>
              <a:buChar char="•"/>
              <a:tabLst>
                <a:tab pos="96520" algn="l"/>
              </a:tabLst>
            </a:pPr>
            <a:r>
              <a:rPr sz="1200" spc="-80" dirty="0">
                <a:latin typeface="Open Sans"/>
                <a:cs typeface="Open Sans"/>
              </a:rPr>
              <a:t>Best</a:t>
            </a:r>
            <a:r>
              <a:rPr sz="1200" spc="-40" dirty="0">
                <a:latin typeface="Open Sans"/>
                <a:cs typeface="Open Sans"/>
              </a:rPr>
              <a:t> </a:t>
            </a:r>
            <a:r>
              <a:rPr sz="1200" spc="-10" dirty="0">
                <a:latin typeface="Open Sans"/>
                <a:cs typeface="Open Sans"/>
              </a:rPr>
              <a:t>performance</a:t>
            </a:r>
            <a:endParaRPr sz="1200">
              <a:latin typeface="Open Sans"/>
              <a:cs typeface="Open Sans"/>
            </a:endParaRPr>
          </a:p>
          <a:p>
            <a:pPr marL="96520" indent="-83820">
              <a:lnSpc>
                <a:spcPct val="100000"/>
              </a:lnSpc>
              <a:spcBef>
                <a:spcPts val="360"/>
              </a:spcBef>
              <a:buChar char="•"/>
              <a:tabLst>
                <a:tab pos="96520" algn="l"/>
              </a:tabLst>
            </a:pPr>
            <a:r>
              <a:rPr sz="1200" spc="-110" dirty="0">
                <a:latin typeface="Open Sans"/>
                <a:cs typeface="Open Sans"/>
              </a:rPr>
              <a:t>SHAP</a:t>
            </a:r>
            <a:r>
              <a:rPr sz="1200" spc="-20" dirty="0">
                <a:latin typeface="Open Sans"/>
                <a:cs typeface="Open Sans"/>
              </a:rPr>
              <a:t> </a:t>
            </a:r>
            <a:r>
              <a:rPr sz="1200" spc="-80" dirty="0">
                <a:latin typeface="Open Sans"/>
                <a:cs typeface="Open Sans"/>
              </a:rPr>
              <a:t>values</a:t>
            </a:r>
            <a:r>
              <a:rPr sz="1200" spc="-20" dirty="0">
                <a:latin typeface="Open Sans"/>
                <a:cs typeface="Open Sans"/>
              </a:rPr>
              <a:t> </a:t>
            </a:r>
            <a:r>
              <a:rPr sz="1200" spc="-75" dirty="0">
                <a:latin typeface="Open Sans"/>
                <a:cs typeface="Open Sans"/>
              </a:rPr>
              <a:t>for</a:t>
            </a:r>
            <a:r>
              <a:rPr sz="1200" spc="-20" dirty="0">
                <a:latin typeface="Open Sans"/>
                <a:cs typeface="Open Sans"/>
              </a:rPr>
              <a:t> </a:t>
            </a:r>
            <a:r>
              <a:rPr sz="1200" spc="-10" dirty="0">
                <a:latin typeface="Open Sans"/>
                <a:cs typeface="Open Sans"/>
              </a:rPr>
              <a:t>explanations</a:t>
            </a:r>
            <a:endParaRPr sz="1200">
              <a:latin typeface="Open Sans"/>
              <a:cs typeface="Open Sans"/>
            </a:endParaRPr>
          </a:p>
          <a:p>
            <a:pPr marL="96520" indent="-83820">
              <a:lnSpc>
                <a:spcPct val="100000"/>
              </a:lnSpc>
              <a:spcBef>
                <a:spcPts val="360"/>
              </a:spcBef>
              <a:buChar char="•"/>
              <a:tabLst>
                <a:tab pos="96520" algn="l"/>
              </a:tabLst>
            </a:pPr>
            <a:r>
              <a:rPr sz="1200" spc="-95" dirty="0">
                <a:latin typeface="Open Sans"/>
                <a:cs typeface="Open Sans"/>
              </a:rPr>
              <a:t>AUC:</a:t>
            </a:r>
            <a:r>
              <a:rPr sz="1200" spc="-15" dirty="0">
                <a:latin typeface="Open Sans"/>
                <a:cs typeface="Open Sans"/>
              </a:rPr>
              <a:t> </a:t>
            </a:r>
            <a:r>
              <a:rPr sz="1200" spc="-20" dirty="0">
                <a:latin typeface="Open Sans"/>
                <a:cs typeface="Open Sans"/>
              </a:rPr>
              <a:t>0.85</a:t>
            </a:r>
            <a:endParaRPr sz="1200">
              <a:latin typeface="Open Sans"/>
              <a:cs typeface="Open Sans"/>
            </a:endParaRPr>
          </a:p>
          <a:p>
            <a:pPr marL="96520" indent="-83820">
              <a:lnSpc>
                <a:spcPct val="100000"/>
              </a:lnSpc>
              <a:spcBef>
                <a:spcPts val="360"/>
              </a:spcBef>
              <a:buChar char="•"/>
              <a:tabLst>
                <a:tab pos="96520" algn="l"/>
              </a:tabLst>
            </a:pPr>
            <a:r>
              <a:rPr sz="1200" spc="-80" dirty="0">
                <a:latin typeface="Open Sans"/>
                <a:cs typeface="Open Sans"/>
              </a:rPr>
              <a:t>Regularization</a:t>
            </a:r>
            <a:r>
              <a:rPr sz="1200" spc="-10" dirty="0">
                <a:latin typeface="Open Sans"/>
                <a:cs typeface="Open Sans"/>
              </a:rPr>
              <a:t> </a:t>
            </a:r>
            <a:r>
              <a:rPr sz="1200" spc="-80" dirty="0">
                <a:latin typeface="Open Sans"/>
                <a:cs typeface="Open Sans"/>
              </a:rPr>
              <a:t>prevents</a:t>
            </a:r>
            <a:r>
              <a:rPr sz="1200" spc="-5" dirty="0">
                <a:latin typeface="Open Sans"/>
                <a:cs typeface="Open Sans"/>
              </a:rPr>
              <a:t> </a:t>
            </a:r>
            <a:r>
              <a:rPr sz="1200" spc="-60" dirty="0">
                <a:latin typeface="Open Sans"/>
                <a:cs typeface="Open Sans"/>
              </a:rPr>
              <a:t>overfitting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6324599"/>
            <a:ext cx="12192000" cy="466725"/>
            <a:chOff x="0" y="6324599"/>
            <a:chExt cx="12192000" cy="466725"/>
          </a:xfrm>
        </p:grpSpPr>
        <p:sp>
          <p:nvSpPr>
            <p:cNvPr id="17" name="object 17"/>
            <p:cNvSpPr/>
            <p:nvPr/>
          </p:nvSpPr>
          <p:spPr>
            <a:xfrm>
              <a:off x="0" y="6324599"/>
              <a:ext cx="12192000" cy="466725"/>
            </a:xfrm>
            <a:custGeom>
              <a:avLst/>
              <a:gdLst/>
              <a:ahLst/>
              <a:cxnLst/>
              <a:rect l="l" t="t" r="r" b="b"/>
              <a:pathLst>
                <a:path w="12192000" h="466725">
                  <a:moveTo>
                    <a:pt x="12191999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324599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8299" y="6453822"/>
            <a:ext cx="288163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75" dirty="0">
                <a:solidFill>
                  <a:srgbClr val="6A7280"/>
                </a:solidFill>
                <a:latin typeface="Open Sans"/>
                <a:cs typeface="Open Sans"/>
              </a:rPr>
              <a:t>CarePredict:</a:t>
            </a:r>
            <a:r>
              <a:rPr sz="1200" spc="-1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200" spc="-75" dirty="0">
                <a:solidFill>
                  <a:srgbClr val="6A7280"/>
                </a:solidFill>
                <a:latin typeface="Open Sans"/>
                <a:cs typeface="Open Sans"/>
              </a:rPr>
              <a:t>Predicting</a:t>
            </a:r>
            <a:r>
              <a:rPr sz="1200" spc="-10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200" spc="-80" dirty="0">
                <a:solidFill>
                  <a:srgbClr val="6A7280"/>
                </a:solidFill>
                <a:latin typeface="Open Sans"/>
                <a:cs typeface="Open Sans"/>
              </a:rPr>
              <a:t>Hospital</a:t>
            </a:r>
            <a:r>
              <a:rPr sz="1200" spc="-1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200" spc="-80" dirty="0">
                <a:solidFill>
                  <a:srgbClr val="6A7280"/>
                </a:solidFill>
                <a:latin typeface="Open Sans"/>
                <a:cs typeface="Open Sans"/>
              </a:rPr>
              <a:t>Readmissions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6476999"/>
            <a:ext cx="12192000" cy="409575"/>
            <a:chOff x="0" y="6476999"/>
            <a:chExt cx="12192000" cy="409575"/>
          </a:xfrm>
        </p:grpSpPr>
        <p:sp>
          <p:nvSpPr>
            <p:cNvPr id="21" name="object 21"/>
            <p:cNvSpPr/>
            <p:nvPr/>
          </p:nvSpPr>
          <p:spPr>
            <a:xfrm>
              <a:off x="0" y="6791324"/>
              <a:ext cx="12192000" cy="95250"/>
            </a:xfrm>
            <a:custGeom>
              <a:avLst/>
              <a:gdLst/>
              <a:ahLst/>
              <a:cxnLst/>
              <a:rect l="l" t="t" r="r" b="b"/>
              <a:pathLst>
                <a:path w="12192000" h="95250">
                  <a:moveTo>
                    <a:pt x="121919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9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1324" y="6476999"/>
              <a:ext cx="133349" cy="1333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0748961" y="6406556"/>
            <a:ext cx="1176655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00" spc="-30" dirty="0">
                <a:solidFill>
                  <a:srgbClr val="FFFFFF"/>
                </a:solidFill>
                <a:latin typeface="Noto Kufi Arabic"/>
                <a:cs typeface="Noto Kufi Arabic"/>
              </a:rPr>
              <a:t>Gens</a:t>
            </a:r>
            <a:r>
              <a:rPr sz="1000" spc="-80" dirty="0">
                <a:solidFill>
                  <a:srgbClr val="FFFFFF"/>
                </a:solidFill>
                <a:latin typeface="Noto Kufi Arabic"/>
                <a:cs typeface="Noto Kufi Arabic"/>
              </a:rPr>
              <a:t>p</a:t>
            </a:r>
            <a:r>
              <a:rPr sz="1875" b="1" spc="-1222" baseline="-11111" dirty="0">
                <a:solidFill>
                  <a:srgbClr val="2E86AB"/>
                </a:solidFill>
                <a:latin typeface="Bookman Old Style"/>
                <a:cs typeface="Bookman Old Style"/>
              </a:rPr>
              <a:t>8</a:t>
            </a:r>
            <a:r>
              <a:rPr sz="1000" spc="-30" dirty="0">
                <a:solidFill>
                  <a:srgbClr val="FFFFFF"/>
                </a:solidFill>
                <a:latin typeface="Noto Kufi Arabic"/>
                <a:cs typeface="Noto Kufi Arabic"/>
              </a:rPr>
              <a:t>ark</a:t>
            </a:r>
            <a:endParaRPr sz="1000" dirty="0">
              <a:latin typeface="Noto Kufi Arabic"/>
              <a:cs typeface="Noto Kufi Arab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23925" y="1671637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164306" y="200025"/>
                </a:moveTo>
                <a:lnTo>
                  <a:pt x="121443" y="200025"/>
                </a:lnTo>
                <a:lnTo>
                  <a:pt x="113103" y="198340"/>
                </a:lnTo>
                <a:lnTo>
                  <a:pt x="106291" y="193746"/>
                </a:lnTo>
                <a:lnTo>
                  <a:pt x="101697" y="186933"/>
                </a:lnTo>
                <a:lnTo>
                  <a:pt x="100012" y="178593"/>
                </a:lnTo>
                <a:lnTo>
                  <a:pt x="100012" y="134972"/>
                </a:lnTo>
                <a:lnTo>
                  <a:pt x="100057" y="134213"/>
                </a:lnTo>
                <a:lnTo>
                  <a:pt x="100146" y="133498"/>
                </a:lnTo>
                <a:lnTo>
                  <a:pt x="64293" y="85725"/>
                </a:lnTo>
                <a:lnTo>
                  <a:pt x="21431" y="85725"/>
                </a:lnTo>
                <a:lnTo>
                  <a:pt x="13091" y="84040"/>
                </a:lnTo>
                <a:lnTo>
                  <a:pt x="6278" y="79446"/>
                </a:lnTo>
                <a:lnTo>
                  <a:pt x="1684" y="72633"/>
                </a:lnTo>
                <a:lnTo>
                  <a:pt x="0" y="64293"/>
                </a:lnTo>
                <a:lnTo>
                  <a:pt x="0" y="21431"/>
                </a:lnTo>
                <a:lnTo>
                  <a:pt x="1684" y="13091"/>
                </a:lnTo>
                <a:lnTo>
                  <a:pt x="6278" y="6278"/>
                </a:lnTo>
                <a:lnTo>
                  <a:pt x="13091" y="1684"/>
                </a:lnTo>
                <a:lnTo>
                  <a:pt x="21431" y="0"/>
                </a:lnTo>
                <a:lnTo>
                  <a:pt x="64293" y="0"/>
                </a:lnTo>
                <a:lnTo>
                  <a:pt x="72633" y="1684"/>
                </a:lnTo>
                <a:lnTo>
                  <a:pt x="79446" y="6278"/>
                </a:lnTo>
                <a:lnTo>
                  <a:pt x="84040" y="13091"/>
                </a:lnTo>
                <a:lnTo>
                  <a:pt x="85725" y="21431"/>
                </a:lnTo>
                <a:lnTo>
                  <a:pt x="85725" y="28575"/>
                </a:lnTo>
                <a:lnTo>
                  <a:pt x="171450" y="28575"/>
                </a:lnTo>
                <a:lnTo>
                  <a:pt x="171450" y="21431"/>
                </a:lnTo>
                <a:lnTo>
                  <a:pt x="173134" y="13091"/>
                </a:lnTo>
                <a:lnTo>
                  <a:pt x="177728" y="6278"/>
                </a:lnTo>
                <a:lnTo>
                  <a:pt x="184541" y="1684"/>
                </a:lnTo>
                <a:lnTo>
                  <a:pt x="192881" y="0"/>
                </a:lnTo>
                <a:lnTo>
                  <a:pt x="235743" y="0"/>
                </a:lnTo>
                <a:lnTo>
                  <a:pt x="244083" y="1684"/>
                </a:lnTo>
                <a:lnTo>
                  <a:pt x="250896" y="6278"/>
                </a:lnTo>
                <a:lnTo>
                  <a:pt x="255490" y="13091"/>
                </a:lnTo>
                <a:lnTo>
                  <a:pt x="257175" y="21431"/>
                </a:lnTo>
                <a:lnTo>
                  <a:pt x="257175" y="64293"/>
                </a:lnTo>
                <a:lnTo>
                  <a:pt x="255490" y="72633"/>
                </a:lnTo>
                <a:lnTo>
                  <a:pt x="250896" y="79446"/>
                </a:lnTo>
                <a:lnTo>
                  <a:pt x="244083" y="84040"/>
                </a:lnTo>
                <a:lnTo>
                  <a:pt x="235743" y="85725"/>
                </a:lnTo>
                <a:lnTo>
                  <a:pt x="192881" y="85725"/>
                </a:lnTo>
                <a:lnTo>
                  <a:pt x="184541" y="84040"/>
                </a:lnTo>
                <a:lnTo>
                  <a:pt x="177728" y="79446"/>
                </a:lnTo>
                <a:lnTo>
                  <a:pt x="173134" y="72633"/>
                </a:lnTo>
                <a:lnTo>
                  <a:pt x="171450" y="64293"/>
                </a:lnTo>
                <a:lnTo>
                  <a:pt x="171450" y="57150"/>
                </a:lnTo>
                <a:lnTo>
                  <a:pt x="85725" y="57150"/>
                </a:lnTo>
                <a:lnTo>
                  <a:pt x="85725" y="65052"/>
                </a:lnTo>
                <a:lnTo>
                  <a:pt x="85680" y="65811"/>
                </a:lnTo>
                <a:lnTo>
                  <a:pt x="85591" y="66526"/>
                </a:lnTo>
                <a:lnTo>
                  <a:pt x="121443" y="114300"/>
                </a:lnTo>
                <a:lnTo>
                  <a:pt x="164306" y="114300"/>
                </a:lnTo>
                <a:lnTo>
                  <a:pt x="172646" y="115984"/>
                </a:lnTo>
                <a:lnTo>
                  <a:pt x="179458" y="120578"/>
                </a:lnTo>
                <a:lnTo>
                  <a:pt x="184052" y="127391"/>
                </a:lnTo>
                <a:lnTo>
                  <a:pt x="185737" y="135731"/>
                </a:lnTo>
                <a:lnTo>
                  <a:pt x="185737" y="178593"/>
                </a:lnTo>
                <a:lnTo>
                  <a:pt x="184052" y="186933"/>
                </a:lnTo>
                <a:lnTo>
                  <a:pt x="179458" y="193746"/>
                </a:lnTo>
                <a:lnTo>
                  <a:pt x="172646" y="198340"/>
                </a:lnTo>
                <a:lnTo>
                  <a:pt x="164306" y="200025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94754" y="1564661"/>
            <a:ext cx="1012253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964565">
              <a:lnSpc>
                <a:spcPct val="117600"/>
              </a:lnSpc>
              <a:spcBef>
                <a:spcPts val="95"/>
              </a:spcBef>
            </a:pPr>
            <a:r>
              <a:rPr sz="1700" b="1" spc="-130" dirty="0">
                <a:solidFill>
                  <a:srgbClr val="333333"/>
                </a:solidFill>
                <a:latin typeface="Open Sans Semibold"/>
                <a:cs typeface="Open Sans Semibold"/>
              </a:rPr>
              <a:t>Models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Tried: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Logistic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Regression,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50" dirty="0">
                <a:solidFill>
                  <a:srgbClr val="333333"/>
                </a:solidFill>
                <a:latin typeface="Open Sans"/>
                <a:cs typeface="Open Sans"/>
              </a:rPr>
              <a:t>Random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Forest,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XGBoost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80" dirty="0">
                <a:solidFill>
                  <a:srgbClr val="333333"/>
                </a:solidFill>
                <a:latin typeface="Open Sans"/>
                <a:cs typeface="Open Sans"/>
              </a:rPr>
              <a:t>-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each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offering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different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tradeoffs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60" dirty="0">
                <a:solidFill>
                  <a:srgbClr val="333333"/>
                </a:solidFill>
                <a:latin typeface="Open Sans"/>
                <a:cs typeface="Open Sans"/>
              </a:rPr>
              <a:t>between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interpretability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333333"/>
                </a:solidFill>
                <a:latin typeface="Open Sans"/>
                <a:cs typeface="Open Sans"/>
              </a:rPr>
              <a:t> performance.</a:t>
            </a:r>
            <a:endParaRPr sz="1700">
              <a:latin typeface="Open Sans"/>
              <a:cs typeface="Open Sans"/>
            </a:endParaRPr>
          </a:p>
          <a:p>
            <a:pPr marL="69215" marR="344805">
              <a:lnSpc>
                <a:spcPct val="117600"/>
              </a:lnSpc>
              <a:spcBef>
                <a:spcPts val="1800"/>
              </a:spcBef>
            </a:pPr>
            <a:r>
              <a:rPr sz="1700" b="1" spc="-100" dirty="0">
                <a:solidFill>
                  <a:srgbClr val="333333"/>
                </a:solidFill>
                <a:latin typeface="Open Sans Semibold"/>
                <a:cs typeface="Open Sans Semibold"/>
              </a:rPr>
              <a:t>Selection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Rationale:</a:t>
            </a:r>
            <a:r>
              <a:rPr sz="17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25" dirty="0">
                <a:solidFill>
                  <a:srgbClr val="333333"/>
                </a:solidFill>
                <a:latin typeface="Open Sans"/>
                <a:cs typeface="Open Sans"/>
              </a:rPr>
              <a:t>XGBoost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selected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for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5" dirty="0">
                <a:solidFill>
                  <a:srgbClr val="333333"/>
                </a:solidFill>
                <a:latin typeface="Open Sans"/>
                <a:cs typeface="Open Sans"/>
              </a:rPr>
              <a:t>final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deployment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5" dirty="0">
                <a:solidFill>
                  <a:srgbClr val="333333"/>
                </a:solidFill>
                <a:latin typeface="Open Sans"/>
                <a:cs typeface="Open Sans"/>
              </a:rPr>
              <a:t>due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to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highest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30" dirty="0">
                <a:solidFill>
                  <a:srgbClr val="333333"/>
                </a:solidFill>
                <a:latin typeface="Open Sans"/>
                <a:cs typeface="Open Sans"/>
              </a:rPr>
              <a:t>ROC-</a:t>
            </a:r>
            <a:r>
              <a:rPr sz="1700" spc="-145" dirty="0">
                <a:solidFill>
                  <a:srgbClr val="333333"/>
                </a:solidFill>
                <a:latin typeface="Open Sans"/>
                <a:cs typeface="Open Sans"/>
              </a:rPr>
              <a:t>AUC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scores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while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70" dirty="0">
                <a:solidFill>
                  <a:srgbClr val="333333"/>
                </a:solidFill>
                <a:latin typeface="Open Sans"/>
                <a:cs typeface="Open Sans"/>
              </a:rPr>
              <a:t>maintaining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acceptable</a:t>
            </a:r>
            <a:r>
              <a:rPr sz="170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interpretability</a:t>
            </a:r>
            <a:r>
              <a:rPr sz="1700" spc="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for</a:t>
            </a:r>
            <a:r>
              <a:rPr sz="170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clinical</a:t>
            </a:r>
            <a:r>
              <a:rPr sz="1700" spc="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333333"/>
                </a:solidFill>
                <a:latin typeface="Open Sans"/>
                <a:cs typeface="Open Sans"/>
              </a:rPr>
              <a:t>use.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17600"/>
              </a:lnSpc>
              <a:spcBef>
                <a:spcPts val="1800"/>
              </a:spcBef>
            </a:pPr>
            <a:r>
              <a:rPr sz="1700" b="1" spc="-135" dirty="0">
                <a:solidFill>
                  <a:srgbClr val="333333"/>
                </a:solidFill>
                <a:latin typeface="Open Sans Semibold"/>
                <a:cs typeface="Open Sans Semibold"/>
              </a:rPr>
              <a:t>Model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b="1" spc="-114" dirty="0">
                <a:solidFill>
                  <a:srgbClr val="333333"/>
                </a:solidFill>
                <a:latin typeface="Open Sans Semibold"/>
                <a:cs typeface="Open Sans Semibold"/>
              </a:rPr>
              <a:t>Tuning:</a:t>
            </a:r>
            <a:r>
              <a:rPr sz="1700" b="1" spc="-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700" spc="-114" dirty="0">
                <a:solidFill>
                  <a:srgbClr val="333333"/>
                </a:solidFill>
                <a:latin typeface="Open Sans"/>
                <a:cs typeface="Open Sans"/>
              </a:rPr>
              <a:t>GridSearchCV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for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333333"/>
                </a:solidFill>
                <a:latin typeface="Open Sans"/>
                <a:cs typeface="Open Sans"/>
              </a:rPr>
              <a:t>hyperparameter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5" dirty="0">
                <a:solidFill>
                  <a:srgbClr val="333333"/>
                </a:solidFill>
                <a:latin typeface="Open Sans"/>
                <a:cs typeface="Open Sans"/>
              </a:rPr>
              <a:t>optimization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across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learning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333333"/>
                </a:solidFill>
                <a:latin typeface="Open Sans"/>
                <a:cs typeface="Open Sans"/>
              </a:rPr>
              <a:t>rate,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333333"/>
                </a:solidFill>
                <a:latin typeface="Open Sans"/>
                <a:cs typeface="Open Sans"/>
              </a:rPr>
              <a:t>tree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10" dirty="0">
                <a:solidFill>
                  <a:srgbClr val="333333"/>
                </a:solidFill>
                <a:latin typeface="Open Sans"/>
                <a:cs typeface="Open Sans"/>
              </a:rPr>
              <a:t>depth,</a:t>
            </a:r>
            <a:r>
              <a:rPr sz="17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14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7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700" spc="-65" dirty="0">
                <a:solidFill>
                  <a:srgbClr val="333333"/>
                </a:solidFill>
                <a:latin typeface="Open Sans"/>
                <a:cs typeface="Open Sans"/>
              </a:rPr>
              <a:t>regularization </a:t>
            </a:r>
            <a:r>
              <a:rPr sz="1700" spc="-25" dirty="0">
                <a:solidFill>
                  <a:srgbClr val="333333"/>
                </a:solidFill>
                <a:latin typeface="Open Sans"/>
                <a:cs typeface="Open Sans"/>
              </a:rPr>
              <a:t>parameters.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49" y="1695449"/>
            <a:ext cx="190500" cy="190499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923165" y="2495549"/>
            <a:ext cx="287020" cy="228600"/>
          </a:xfrm>
          <a:custGeom>
            <a:avLst/>
            <a:gdLst/>
            <a:ahLst/>
            <a:cxnLst/>
            <a:rect l="l" t="t" r="r" b="b"/>
            <a:pathLst>
              <a:path w="287019" h="228600">
                <a:moveTo>
                  <a:pt x="172209" y="14287"/>
                </a:moveTo>
                <a:lnTo>
                  <a:pt x="115059" y="14287"/>
                </a:lnTo>
                <a:lnTo>
                  <a:pt x="120628" y="8400"/>
                </a:lnTo>
                <a:lnTo>
                  <a:pt x="127404" y="3895"/>
                </a:lnTo>
                <a:lnTo>
                  <a:pt x="135150" y="1014"/>
                </a:lnTo>
                <a:lnTo>
                  <a:pt x="143634" y="0"/>
                </a:lnTo>
                <a:lnTo>
                  <a:pt x="152117" y="1014"/>
                </a:lnTo>
                <a:lnTo>
                  <a:pt x="159863" y="3895"/>
                </a:lnTo>
                <a:lnTo>
                  <a:pt x="166639" y="8400"/>
                </a:lnTo>
                <a:lnTo>
                  <a:pt x="172209" y="14287"/>
                </a:lnTo>
                <a:close/>
              </a:path>
              <a:path w="287019" h="228600">
                <a:moveTo>
                  <a:pt x="237261" y="42862"/>
                </a:moveTo>
                <a:lnTo>
                  <a:pt x="50006" y="42862"/>
                </a:lnTo>
                <a:lnTo>
                  <a:pt x="43621" y="36477"/>
                </a:lnTo>
                <a:lnTo>
                  <a:pt x="43621" y="20672"/>
                </a:lnTo>
                <a:lnTo>
                  <a:pt x="50006" y="14287"/>
                </a:lnTo>
                <a:lnTo>
                  <a:pt x="237261" y="14287"/>
                </a:lnTo>
                <a:lnTo>
                  <a:pt x="243646" y="20672"/>
                </a:lnTo>
                <a:lnTo>
                  <a:pt x="243646" y="36477"/>
                </a:lnTo>
                <a:lnTo>
                  <a:pt x="237261" y="42862"/>
                </a:lnTo>
                <a:close/>
              </a:path>
              <a:path w="287019" h="228600">
                <a:moveTo>
                  <a:pt x="157921" y="200025"/>
                </a:moveTo>
                <a:lnTo>
                  <a:pt x="129346" y="200025"/>
                </a:lnTo>
                <a:lnTo>
                  <a:pt x="129346" y="68446"/>
                </a:lnTo>
                <a:lnTo>
                  <a:pt x="122009" y="64122"/>
                </a:lnTo>
                <a:lnTo>
                  <a:pt x="115924" y="58232"/>
                </a:lnTo>
                <a:lnTo>
                  <a:pt x="111370" y="51054"/>
                </a:lnTo>
                <a:lnTo>
                  <a:pt x="108629" y="42862"/>
                </a:lnTo>
                <a:lnTo>
                  <a:pt x="178638" y="42862"/>
                </a:lnTo>
                <a:lnTo>
                  <a:pt x="175905" y="51054"/>
                </a:lnTo>
                <a:lnTo>
                  <a:pt x="171365" y="58232"/>
                </a:lnTo>
                <a:lnTo>
                  <a:pt x="165284" y="64122"/>
                </a:lnTo>
                <a:lnTo>
                  <a:pt x="157921" y="68446"/>
                </a:lnTo>
                <a:lnTo>
                  <a:pt x="157921" y="200025"/>
                </a:lnTo>
                <a:close/>
              </a:path>
              <a:path w="287019" h="228600">
                <a:moveTo>
                  <a:pt x="57373" y="185737"/>
                </a:moveTo>
                <a:lnTo>
                  <a:pt x="20543" y="175641"/>
                </a:lnTo>
                <a:lnTo>
                  <a:pt x="0" y="145598"/>
                </a:lnTo>
                <a:lnTo>
                  <a:pt x="1607" y="140553"/>
                </a:lnTo>
                <a:lnTo>
                  <a:pt x="48890" y="59471"/>
                </a:lnTo>
                <a:lnTo>
                  <a:pt x="52997" y="57150"/>
                </a:lnTo>
                <a:lnTo>
                  <a:pt x="61838" y="57150"/>
                </a:lnTo>
                <a:lnTo>
                  <a:pt x="65868" y="59471"/>
                </a:lnTo>
                <a:lnTo>
                  <a:pt x="68178" y="63311"/>
                </a:lnTo>
                <a:lnTo>
                  <a:pt x="82240" y="87421"/>
                </a:lnTo>
                <a:lnTo>
                  <a:pt x="57373" y="87421"/>
                </a:lnTo>
                <a:lnTo>
                  <a:pt x="25047" y="142875"/>
                </a:lnTo>
                <a:lnTo>
                  <a:pt x="113968" y="142875"/>
                </a:lnTo>
                <a:lnTo>
                  <a:pt x="114835" y="145598"/>
                </a:lnTo>
                <a:lnTo>
                  <a:pt x="113674" y="150509"/>
                </a:lnTo>
                <a:lnTo>
                  <a:pt x="106773" y="164471"/>
                </a:lnTo>
                <a:lnTo>
                  <a:pt x="94230" y="175641"/>
                </a:lnTo>
                <a:lnTo>
                  <a:pt x="77333" y="183052"/>
                </a:lnTo>
                <a:lnTo>
                  <a:pt x="57373" y="185737"/>
                </a:lnTo>
                <a:close/>
              </a:path>
              <a:path w="287019" h="228600">
                <a:moveTo>
                  <a:pt x="229359" y="185737"/>
                </a:moveTo>
                <a:lnTo>
                  <a:pt x="192507" y="175641"/>
                </a:lnTo>
                <a:lnTo>
                  <a:pt x="171941" y="145598"/>
                </a:lnTo>
                <a:lnTo>
                  <a:pt x="173548" y="140553"/>
                </a:lnTo>
                <a:lnTo>
                  <a:pt x="220831" y="59471"/>
                </a:lnTo>
                <a:lnTo>
                  <a:pt x="224938" y="57150"/>
                </a:lnTo>
                <a:lnTo>
                  <a:pt x="233779" y="57150"/>
                </a:lnTo>
                <a:lnTo>
                  <a:pt x="237809" y="59471"/>
                </a:lnTo>
                <a:lnTo>
                  <a:pt x="240119" y="63311"/>
                </a:lnTo>
                <a:lnTo>
                  <a:pt x="254181" y="87421"/>
                </a:lnTo>
                <a:lnTo>
                  <a:pt x="229359" y="87421"/>
                </a:lnTo>
                <a:lnTo>
                  <a:pt x="197033" y="142875"/>
                </a:lnTo>
                <a:lnTo>
                  <a:pt x="285909" y="142875"/>
                </a:lnTo>
                <a:lnTo>
                  <a:pt x="286776" y="145598"/>
                </a:lnTo>
                <a:lnTo>
                  <a:pt x="285616" y="150509"/>
                </a:lnTo>
                <a:lnTo>
                  <a:pt x="278740" y="164471"/>
                </a:lnTo>
                <a:lnTo>
                  <a:pt x="266210" y="175641"/>
                </a:lnTo>
                <a:lnTo>
                  <a:pt x="249318" y="183052"/>
                </a:lnTo>
                <a:lnTo>
                  <a:pt x="229359" y="185737"/>
                </a:lnTo>
                <a:close/>
              </a:path>
              <a:path w="287019" h="228600">
                <a:moveTo>
                  <a:pt x="113968" y="142875"/>
                </a:moveTo>
                <a:lnTo>
                  <a:pt x="89743" y="142875"/>
                </a:lnTo>
                <a:lnTo>
                  <a:pt x="57373" y="87421"/>
                </a:lnTo>
                <a:lnTo>
                  <a:pt x="82240" y="87421"/>
                </a:lnTo>
                <a:lnTo>
                  <a:pt x="113228" y="140553"/>
                </a:lnTo>
                <a:lnTo>
                  <a:pt x="113968" y="142875"/>
                </a:lnTo>
                <a:close/>
              </a:path>
              <a:path w="287019" h="228600">
                <a:moveTo>
                  <a:pt x="285909" y="142875"/>
                </a:moveTo>
                <a:lnTo>
                  <a:pt x="261684" y="142875"/>
                </a:lnTo>
                <a:lnTo>
                  <a:pt x="229359" y="87421"/>
                </a:lnTo>
                <a:lnTo>
                  <a:pt x="254181" y="87421"/>
                </a:lnTo>
                <a:lnTo>
                  <a:pt x="285169" y="140553"/>
                </a:lnTo>
                <a:lnTo>
                  <a:pt x="285909" y="142875"/>
                </a:lnTo>
                <a:close/>
              </a:path>
              <a:path w="287019" h="228600">
                <a:moveTo>
                  <a:pt x="237261" y="228600"/>
                </a:moveTo>
                <a:lnTo>
                  <a:pt x="50006" y="228600"/>
                </a:lnTo>
                <a:lnTo>
                  <a:pt x="43621" y="222215"/>
                </a:lnTo>
                <a:lnTo>
                  <a:pt x="43621" y="206409"/>
                </a:lnTo>
                <a:lnTo>
                  <a:pt x="50006" y="200025"/>
                </a:lnTo>
                <a:lnTo>
                  <a:pt x="237261" y="200025"/>
                </a:lnTo>
                <a:lnTo>
                  <a:pt x="243646" y="206409"/>
                </a:lnTo>
                <a:lnTo>
                  <a:pt x="243646" y="222215"/>
                </a:lnTo>
                <a:lnTo>
                  <a:pt x="237261" y="228600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49" y="2533649"/>
            <a:ext cx="190500" cy="19049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3340893"/>
            <a:ext cx="228600" cy="21431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49" y="3371849"/>
            <a:ext cx="190500" cy="190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98455" cy="82550"/>
          </a:xfrm>
          <a:custGeom>
            <a:avLst/>
            <a:gdLst/>
            <a:ahLst/>
            <a:cxnLst/>
            <a:rect l="l" t="t" r="r" b="b"/>
            <a:pathLst>
              <a:path w="10498455" h="82550">
                <a:moveTo>
                  <a:pt x="10498277" y="82017"/>
                </a:moveTo>
                <a:lnTo>
                  <a:pt x="0" y="82017"/>
                </a:lnTo>
                <a:lnTo>
                  <a:pt x="0" y="0"/>
                </a:lnTo>
                <a:lnTo>
                  <a:pt x="10498277" y="0"/>
                </a:lnTo>
                <a:lnTo>
                  <a:pt x="10498277" y="82017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5483" y="410088"/>
            <a:ext cx="656590" cy="656590"/>
            <a:chOff x="385483" y="410088"/>
            <a:chExt cx="656590" cy="656590"/>
          </a:xfrm>
        </p:grpSpPr>
        <p:sp>
          <p:nvSpPr>
            <p:cNvPr id="4" name="object 4"/>
            <p:cNvSpPr/>
            <p:nvPr/>
          </p:nvSpPr>
          <p:spPr>
            <a:xfrm>
              <a:off x="385483" y="410088"/>
              <a:ext cx="656590" cy="656590"/>
            </a:xfrm>
            <a:custGeom>
              <a:avLst/>
              <a:gdLst/>
              <a:ahLst/>
              <a:cxnLst/>
              <a:rect l="l" t="t" r="r" b="b"/>
              <a:pathLst>
                <a:path w="656590" h="656590">
                  <a:moveTo>
                    <a:pt x="328071" y="656142"/>
                  </a:moveTo>
                  <a:lnTo>
                    <a:pt x="287909" y="653674"/>
                  </a:lnTo>
                  <a:lnTo>
                    <a:pt x="248356" y="646310"/>
                  </a:lnTo>
                  <a:lnTo>
                    <a:pt x="210002" y="634160"/>
                  </a:lnTo>
                  <a:lnTo>
                    <a:pt x="173419" y="617404"/>
                  </a:lnTo>
                  <a:lnTo>
                    <a:pt x="139163" y="596295"/>
                  </a:lnTo>
                  <a:lnTo>
                    <a:pt x="107751" y="571156"/>
                  </a:lnTo>
                  <a:lnTo>
                    <a:pt x="79654" y="542360"/>
                  </a:lnTo>
                  <a:lnTo>
                    <a:pt x="55289" y="510337"/>
                  </a:lnTo>
                  <a:lnTo>
                    <a:pt x="35028" y="475573"/>
                  </a:lnTo>
                  <a:lnTo>
                    <a:pt x="19177" y="438595"/>
                  </a:lnTo>
                  <a:lnTo>
                    <a:pt x="7971" y="399954"/>
                  </a:lnTo>
                  <a:lnTo>
                    <a:pt x="1579" y="360227"/>
                  </a:lnTo>
                  <a:lnTo>
                    <a:pt x="0" y="328071"/>
                  </a:lnTo>
                  <a:lnTo>
                    <a:pt x="98" y="320017"/>
                  </a:lnTo>
                  <a:lnTo>
                    <a:pt x="3550" y="279933"/>
                  </a:lnTo>
                  <a:lnTo>
                    <a:pt x="11883" y="240572"/>
                  </a:lnTo>
                  <a:lnTo>
                    <a:pt x="24972" y="202523"/>
                  </a:lnTo>
                  <a:lnTo>
                    <a:pt x="42621" y="166363"/>
                  </a:lnTo>
                  <a:lnTo>
                    <a:pt x="64561" y="132639"/>
                  </a:lnTo>
                  <a:lnTo>
                    <a:pt x="90464" y="101854"/>
                  </a:lnTo>
                  <a:lnTo>
                    <a:pt x="119944" y="74468"/>
                  </a:lnTo>
                  <a:lnTo>
                    <a:pt x="152555" y="50897"/>
                  </a:lnTo>
                  <a:lnTo>
                    <a:pt x="187802" y="31498"/>
                  </a:lnTo>
                  <a:lnTo>
                    <a:pt x="225158" y="16558"/>
                  </a:lnTo>
                  <a:lnTo>
                    <a:pt x="264067" y="6303"/>
                  </a:lnTo>
                  <a:lnTo>
                    <a:pt x="303939" y="888"/>
                  </a:lnTo>
                  <a:lnTo>
                    <a:pt x="328071" y="0"/>
                  </a:lnTo>
                  <a:lnTo>
                    <a:pt x="336124" y="98"/>
                  </a:lnTo>
                  <a:lnTo>
                    <a:pt x="376209" y="3550"/>
                  </a:lnTo>
                  <a:lnTo>
                    <a:pt x="415569" y="11883"/>
                  </a:lnTo>
                  <a:lnTo>
                    <a:pt x="453618" y="24972"/>
                  </a:lnTo>
                  <a:lnTo>
                    <a:pt x="489778" y="42621"/>
                  </a:lnTo>
                  <a:lnTo>
                    <a:pt x="523502" y="64561"/>
                  </a:lnTo>
                  <a:lnTo>
                    <a:pt x="554287" y="90464"/>
                  </a:lnTo>
                  <a:lnTo>
                    <a:pt x="581673" y="119945"/>
                  </a:lnTo>
                  <a:lnTo>
                    <a:pt x="605244" y="152555"/>
                  </a:lnTo>
                  <a:lnTo>
                    <a:pt x="624644" y="187802"/>
                  </a:lnTo>
                  <a:lnTo>
                    <a:pt x="639583" y="225158"/>
                  </a:lnTo>
                  <a:lnTo>
                    <a:pt x="649838" y="264067"/>
                  </a:lnTo>
                  <a:lnTo>
                    <a:pt x="655253" y="303939"/>
                  </a:lnTo>
                  <a:lnTo>
                    <a:pt x="656142" y="328071"/>
                  </a:lnTo>
                  <a:lnTo>
                    <a:pt x="656043" y="336124"/>
                  </a:lnTo>
                  <a:lnTo>
                    <a:pt x="652591" y="376209"/>
                  </a:lnTo>
                  <a:lnTo>
                    <a:pt x="644259" y="415569"/>
                  </a:lnTo>
                  <a:lnTo>
                    <a:pt x="631169" y="453618"/>
                  </a:lnTo>
                  <a:lnTo>
                    <a:pt x="613520" y="489779"/>
                  </a:lnTo>
                  <a:lnTo>
                    <a:pt x="591580" y="523503"/>
                  </a:lnTo>
                  <a:lnTo>
                    <a:pt x="565677" y="554287"/>
                  </a:lnTo>
                  <a:lnTo>
                    <a:pt x="536197" y="581673"/>
                  </a:lnTo>
                  <a:lnTo>
                    <a:pt x="503586" y="605244"/>
                  </a:lnTo>
                  <a:lnTo>
                    <a:pt x="468339" y="624644"/>
                  </a:lnTo>
                  <a:lnTo>
                    <a:pt x="430983" y="639583"/>
                  </a:lnTo>
                  <a:lnTo>
                    <a:pt x="392074" y="649838"/>
                  </a:lnTo>
                  <a:lnTo>
                    <a:pt x="352203" y="655253"/>
                  </a:lnTo>
                  <a:lnTo>
                    <a:pt x="328071" y="656142"/>
                  </a:lnTo>
                  <a:close/>
                </a:path>
              </a:pathLst>
            </a:custGeom>
            <a:solidFill>
              <a:srgbClr val="2E86A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6712" y="565922"/>
              <a:ext cx="393700" cy="344805"/>
            </a:xfrm>
            <a:custGeom>
              <a:avLst/>
              <a:gdLst/>
              <a:ahLst/>
              <a:cxnLst/>
              <a:rect l="l" t="t" r="r" b="b"/>
              <a:pathLst>
                <a:path w="393700" h="344805">
                  <a:moveTo>
                    <a:pt x="369080" y="344474"/>
                  </a:moveTo>
                  <a:lnTo>
                    <a:pt x="61513" y="344474"/>
                  </a:lnTo>
                  <a:lnTo>
                    <a:pt x="37563" y="339642"/>
                  </a:lnTo>
                  <a:lnTo>
                    <a:pt x="18011" y="326462"/>
                  </a:lnTo>
                  <a:lnTo>
                    <a:pt x="4832" y="306910"/>
                  </a:lnTo>
                  <a:lnTo>
                    <a:pt x="0" y="282961"/>
                  </a:lnTo>
                  <a:lnTo>
                    <a:pt x="0" y="24605"/>
                  </a:lnTo>
                  <a:lnTo>
                    <a:pt x="1930" y="15019"/>
                  </a:lnTo>
                  <a:lnTo>
                    <a:pt x="7198" y="7198"/>
                  </a:lnTo>
                  <a:lnTo>
                    <a:pt x="15019" y="1930"/>
                  </a:lnTo>
                  <a:lnTo>
                    <a:pt x="24605" y="0"/>
                  </a:lnTo>
                  <a:lnTo>
                    <a:pt x="34191" y="1930"/>
                  </a:lnTo>
                  <a:lnTo>
                    <a:pt x="42011" y="7198"/>
                  </a:lnTo>
                  <a:lnTo>
                    <a:pt x="47279" y="15019"/>
                  </a:lnTo>
                  <a:lnTo>
                    <a:pt x="49210" y="24605"/>
                  </a:lnTo>
                  <a:lnTo>
                    <a:pt x="49210" y="289727"/>
                  </a:lnTo>
                  <a:lnTo>
                    <a:pt x="54746" y="295264"/>
                  </a:lnTo>
                  <a:lnTo>
                    <a:pt x="369080" y="295264"/>
                  </a:lnTo>
                  <a:lnTo>
                    <a:pt x="378666" y="297194"/>
                  </a:lnTo>
                  <a:lnTo>
                    <a:pt x="386486" y="302463"/>
                  </a:lnTo>
                  <a:lnTo>
                    <a:pt x="391754" y="310283"/>
                  </a:lnTo>
                  <a:lnTo>
                    <a:pt x="393685" y="319869"/>
                  </a:lnTo>
                  <a:lnTo>
                    <a:pt x="391754" y="329455"/>
                  </a:lnTo>
                  <a:lnTo>
                    <a:pt x="386486" y="337275"/>
                  </a:lnTo>
                  <a:lnTo>
                    <a:pt x="378666" y="342544"/>
                  </a:lnTo>
                  <a:lnTo>
                    <a:pt x="369080" y="344474"/>
                  </a:lnTo>
                  <a:close/>
                </a:path>
                <a:path w="393700" h="344805">
                  <a:moveTo>
                    <a:pt x="270658" y="98421"/>
                  </a:moveTo>
                  <a:lnTo>
                    <a:pt x="123026" y="98421"/>
                  </a:lnTo>
                  <a:lnTo>
                    <a:pt x="113440" y="96490"/>
                  </a:lnTo>
                  <a:lnTo>
                    <a:pt x="105620" y="91222"/>
                  </a:lnTo>
                  <a:lnTo>
                    <a:pt x="100352" y="83402"/>
                  </a:lnTo>
                  <a:lnTo>
                    <a:pt x="98421" y="73816"/>
                  </a:lnTo>
                  <a:lnTo>
                    <a:pt x="100352" y="64229"/>
                  </a:lnTo>
                  <a:lnTo>
                    <a:pt x="105620" y="56409"/>
                  </a:lnTo>
                  <a:lnTo>
                    <a:pt x="113440" y="51141"/>
                  </a:lnTo>
                  <a:lnTo>
                    <a:pt x="123026" y="49210"/>
                  </a:lnTo>
                  <a:lnTo>
                    <a:pt x="270658" y="49210"/>
                  </a:lnTo>
                  <a:lnTo>
                    <a:pt x="280244" y="51141"/>
                  </a:lnTo>
                  <a:lnTo>
                    <a:pt x="288065" y="56409"/>
                  </a:lnTo>
                  <a:lnTo>
                    <a:pt x="293333" y="64229"/>
                  </a:lnTo>
                  <a:lnTo>
                    <a:pt x="295264" y="73816"/>
                  </a:lnTo>
                  <a:lnTo>
                    <a:pt x="293333" y="83402"/>
                  </a:lnTo>
                  <a:lnTo>
                    <a:pt x="288065" y="91222"/>
                  </a:lnTo>
                  <a:lnTo>
                    <a:pt x="280244" y="96490"/>
                  </a:lnTo>
                  <a:lnTo>
                    <a:pt x="270658" y="98421"/>
                  </a:lnTo>
                  <a:close/>
                </a:path>
                <a:path w="393700" h="344805">
                  <a:moveTo>
                    <a:pt x="221448" y="172237"/>
                  </a:moveTo>
                  <a:lnTo>
                    <a:pt x="123026" y="172237"/>
                  </a:lnTo>
                  <a:lnTo>
                    <a:pt x="113440" y="170306"/>
                  </a:lnTo>
                  <a:lnTo>
                    <a:pt x="105620" y="165038"/>
                  </a:lnTo>
                  <a:lnTo>
                    <a:pt x="100352" y="157218"/>
                  </a:lnTo>
                  <a:lnTo>
                    <a:pt x="98421" y="147632"/>
                  </a:lnTo>
                  <a:lnTo>
                    <a:pt x="100352" y="138045"/>
                  </a:lnTo>
                  <a:lnTo>
                    <a:pt x="105620" y="130225"/>
                  </a:lnTo>
                  <a:lnTo>
                    <a:pt x="113440" y="124957"/>
                  </a:lnTo>
                  <a:lnTo>
                    <a:pt x="123026" y="123026"/>
                  </a:lnTo>
                  <a:lnTo>
                    <a:pt x="221448" y="123026"/>
                  </a:lnTo>
                  <a:lnTo>
                    <a:pt x="231034" y="124957"/>
                  </a:lnTo>
                  <a:lnTo>
                    <a:pt x="238854" y="130225"/>
                  </a:lnTo>
                  <a:lnTo>
                    <a:pt x="244122" y="138045"/>
                  </a:lnTo>
                  <a:lnTo>
                    <a:pt x="246053" y="147632"/>
                  </a:lnTo>
                  <a:lnTo>
                    <a:pt x="244122" y="157218"/>
                  </a:lnTo>
                  <a:lnTo>
                    <a:pt x="238854" y="165038"/>
                  </a:lnTo>
                  <a:lnTo>
                    <a:pt x="231034" y="170306"/>
                  </a:lnTo>
                  <a:lnTo>
                    <a:pt x="221448" y="172237"/>
                  </a:lnTo>
                  <a:close/>
                </a:path>
                <a:path w="393700" h="344805">
                  <a:moveTo>
                    <a:pt x="319869" y="246053"/>
                  </a:moveTo>
                  <a:lnTo>
                    <a:pt x="123026" y="246053"/>
                  </a:lnTo>
                  <a:lnTo>
                    <a:pt x="113440" y="244122"/>
                  </a:lnTo>
                  <a:lnTo>
                    <a:pt x="105620" y="238854"/>
                  </a:lnTo>
                  <a:lnTo>
                    <a:pt x="100352" y="231034"/>
                  </a:lnTo>
                  <a:lnTo>
                    <a:pt x="98421" y="221448"/>
                  </a:lnTo>
                  <a:lnTo>
                    <a:pt x="100352" y="211861"/>
                  </a:lnTo>
                  <a:lnTo>
                    <a:pt x="105620" y="204041"/>
                  </a:lnTo>
                  <a:lnTo>
                    <a:pt x="113440" y="198773"/>
                  </a:lnTo>
                  <a:lnTo>
                    <a:pt x="123026" y="196842"/>
                  </a:lnTo>
                  <a:lnTo>
                    <a:pt x="319869" y="196842"/>
                  </a:lnTo>
                  <a:lnTo>
                    <a:pt x="329455" y="198773"/>
                  </a:lnTo>
                  <a:lnTo>
                    <a:pt x="337275" y="204041"/>
                  </a:lnTo>
                  <a:lnTo>
                    <a:pt x="342544" y="211861"/>
                  </a:lnTo>
                  <a:lnTo>
                    <a:pt x="344474" y="221448"/>
                  </a:lnTo>
                  <a:lnTo>
                    <a:pt x="342544" y="231034"/>
                  </a:lnTo>
                  <a:lnTo>
                    <a:pt x="337275" y="238854"/>
                  </a:lnTo>
                  <a:lnTo>
                    <a:pt x="329455" y="244122"/>
                  </a:lnTo>
                  <a:lnTo>
                    <a:pt x="319869" y="246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3718" y="490969"/>
            <a:ext cx="288988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-200" dirty="0"/>
              <a:t>Evaluation</a:t>
            </a:r>
            <a:r>
              <a:rPr sz="2650" spc="-35" dirty="0"/>
              <a:t> </a:t>
            </a:r>
            <a:r>
              <a:rPr sz="2650" spc="-170" dirty="0"/>
              <a:t>Metrics</a:t>
            </a:r>
            <a:endParaRPr sz="2650"/>
          </a:p>
        </p:txBody>
      </p:sp>
      <p:grpSp>
        <p:nvGrpSpPr>
          <p:cNvPr id="7" name="object 7"/>
          <p:cNvGrpSpPr/>
          <p:nvPr/>
        </p:nvGrpSpPr>
        <p:grpSpPr>
          <a:xfrm>
            <a:off x="451097" y="2575358"/>
            <a:ext cx="4692015" cy="721995"/>
            <a:chOff x="451097" y="2575358"/>
            <a:chExt cx="4692015" cy="721995"/>
          </a:xfrm>
        </p:grpSpPr>
        <p:sp>
          <p:nvSpPr>
            <p:cNvPr id="8" name="object 8"/>
            <p:cNvSpPr/>
            <p:nvPr/>
          </p:nvSpPr>
          <p:spPr>
            <a:xfrm>
              <a:off x="467501" y="2575358"/>
              <a:ext cx="4675505" cy="721995"/>
            </a:xfrm>
            <a:custGeom>
              <a:avLst/>
              <a:gdLst/>
              <a:ahLst/>
              <a:cxnLst/>
              <a:rect l="l" t="t" r="r" b="b"/>
              <a:pathLst>
                <a:path w="4675505" h="721995">
                  <a:moveTo>
                    <a:pt x="4613708" y="721756"/>
                  </a:moveTo>
                  <a:lnTo>
                    <a:pt x="45979" y="721756"/>
                  </a:lnTo>
                  <a:lnTo>
                    <a:pt x="42779" y="721336"/>
                  </a:lnTo>
                  <a:lnTo>
                    <a:pt x="10088" y="696177"/>
                  </a:lnTo>
                  <a:lnTo>
                    <a:pt x="0" y="660450"/>
                  </a:lnTo>
                  <a:lnTo>
                    <a:pt x="0" y="656142"/>
                  </a:lnTo>
                  <a:lnTo>
                    <a:pt x="0" y="61305"/>
                  </a:lnTo>
                  <a:lnTo>
                    <a:pt x="12128" y="22263"/>
                  </a:lnTo>
                  <a:lnTo>
                    <a:pt x="45979" y="0"/>
                  </a:lnTo>
                  <a:lnTo>
                    <a:pt x="4613708" y="0"/>
                  </a:lnTo>
                  <a:lnTo>
                    <a:pt x="4649434" y="13451"/>
                  </a:lnTo>
                  <a:lnTo>
                    <a:pt x="4671667" y="44484"/>
                  </a:lnTo>
                  <a:lnTo>
                    <a:pt x="4675014" y="61305"/>
                  </a:lnTo>
                  <a:lnTo>
                    <a:pt x="4675014" y="660450"/>
                  </a:lnTo>
                  <a:lnTo>
                    <a:pt x="4661562" y="696177"/>
                  </a:lnTo>
                  <a:lnTo>
                    <a:pt x="4630528" y="718410"/>
                  </a:lnTo>
                  <a:lnTo>
                    <a:pt x="4617974" y="721336"/>
                  </a:lnTo>
                  <a:lnTo>
                    <a:pt x="4613708" y="721756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097" y="2575597"/>
              <a:ext cx="60960" cy="721360"/>
            </a:xfrm>
            <a:custGeom>
              <a:avLst/>
              <a:gdLst/>
              <a:ahLst/>
              <a:cxnLst/>
              <a:rect l="l" t="t" r="r" b="b"/>
              <a:pathLst>
                <a:path w="60959" h="721360">
                  <a:moveTo>
                    <a:pt x="60663" y="721278"/>
                  </a:moveTo>
                  <a:lnTo>
                    <a:pt x="24009" y="706648"/>
                  </a:lnTo>
                  <a:lnTo>
                    <a:pt x="2809" y="674921"/>
                  </a:lnTo>
                  <a:lnTo>
                    <a:pt x="0" y="655903"/>
                  </a:lnTo>
                  <a:lnTo>
                    <a:pt x="0" y="65375"/>
                  </a:lnTo>
                  <a:lnTo>
                    <a:pt x="14868" y="23769"/>
                  </a:lnTo>
                  <a:lnTo>
                    <a:pt x="46595" y="2570"/>
                  </a:lnTo>
                  <a:lnTo>
                    <a:pt x="60662" y="0"/>
                  </a:lnTo>
                  <a:lnTo>
                    <a:pt x="57078" y="1425"/>
                  </a:lnTo>
                  <a:lnTo>
                    <a:pt x="49040" y="8085"/>
                  </a:lnTo>
                  <a:lnTo>
                    <a:pt x="33639" y="48304"/>
                  </a:lnTo>
                  <a:lnTo>
                    <a:pt x="32807" y="56673"/>
                  </a:lnTo>
                  <a:lnTo>
                    <a:pt x="32807" y="664603"/>
                  </a:lnTo>
                  <a:lnTo>
                    <a:pt x="45492" y="708451"/>
                  </a:lnTo>
                  <a:lnTo>
                    <a:pt x="57078" y="719852"/>
                  </a:lnTo>
                  <a:lnTo>
                    <a:pt x="60663" y="721278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259" y="2854219"/>
              <a:ext cx="112768" cy="16403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5343458" y="1267174"/>
            <a:ext cx="4822825" cy="2550795"/>
          </a:xfrm>
          <a:custGeom>
            <a:avLst/>
            <a:gdLst/>
            <a:ahLst/>
            <a:cxnLst/>
            <a:rect l="l" t="t" r="r" b="b"/>
            <a:pathLst>
              <a:path w="4822825" h="2550795">
                <a:moveTo>
                  <a:pt x="0" y="2489240"/>
                </a:moveTo>
                <a:lnTo>
                  <a:pt x="0" y="61513"/>
                </a:lnTo>
                <a:lnTo>
                  <a:pt x="0" y="57474"/>
                </a:lnTo>
                <a:lnTo>
                  <a:pt x="393" y="53473"/>
                </a:lnTo>
                <a:lnTo>
                  <a:pt x="18017" y="18016"/>
                </a:lnTo>
                <a:lnTo>
                  <a:pt x="20872" y="15160"/>
                </a:lnTo>
                <a:lnTo>
                  <a:pt x="57474" y="0"/>
                </a:lnTo>
                <a:lnTo>
                  <a:pt x="61513" y="0"/>
                </a:lnTo>
                <a:lnTo>
                  <a:pt x="4761133" y="0"/>
                </a:lnTo>
                <a:lnTo>
                  <a:pt x="4765172" y="0"/>
                </a:lnTo>
                <a:lnTo>
                  <a:pt x="4769172" y="393"/>
                </a:lnTo>
                <a:lnTo>
                  <a:pt x="4795307" y="10366"/>
                </a:lnTo>
                <a:lnTo>
                  <a:pt x="4798666" y="12610"/>
                </a:lnTo>
                <a:lnTo>
                  <a:pt x="4817963" y="37973"/>
                </a:lnTo>
                <a:lnTo>
                  <a:pt x="4819509" y="41704"/>
                </a:lnTo>
                <a:lnTo>
                  <a:pt x="4822646" y="61513"/>
                </a:lnTo>
                <a:lnTo>
                  <a:pt x="4822646" y="2489240"/>
                </a:lnTo>
                <a:lnTo>
                  <a:pt x="4817963" y="2512779"/>
                </a:lnTo>
                <a:lnTo>
                  <a:pt x="4816418" y="2516511"/>
                </a:lnTo>
                <a:lnTo>
                  <a:pt x="4814523" y="2520056"/>
                </a:lnTo>
                <a:lnTo>
                  <a:pt x="4812279" y="2523414"/>
                </a:lnTo>
                <a:lnTo>
                  <a:pt x="4810035" y="2526773"/>
                </a:lnTo>
                <a:lnTo>
                  <a:pt x="4795307" y="2540386"/>
                </a:lnTo>
                <a:lnTo>
                  <a:pt x="4791949" y="2542630"/>
                </a:lnTo>
                <a:lnTo>
                  <a:pt x="4788405" y="2544525"/>
                </a:lnTo>
                <a:lnTo>
                  <a:pt x="4784673" y="2546070"/>
                </a:lnTo>
                <a:lnTo>
                  <a:pt x="4780942" y="2547616"/>
                </a:lnTo>
                <a:lnTo>
                  <a:pt x="4777095" y="2548783"/>
                </a:lnTo>
                <a:lnTo>
                  <a:pt x="4773133" y="2549571"/>
                </a:lnTo>
                <a:lnTo>
                  <a:pt x="4769172" y="2550359"/>
                </a:lnTo>
                <a:lnTo>
                  <a:pt x="4765172" y="2550753"/>
                </a:lnTo>
                <a:lnTo>
                  <a:pt x="4761133" y="2550753"/>
                </a:lnTo>
                <a:lnTo>
                  <a:pt x="61513" y="2550753"/>
                </a:lnTo>
                <a:lnTo>
                  <a:pt x="57474" y="2550753"/>
                </a:lnTo>
                <a:lnTo>
                  <a:pt x="53474" y="2550359"/>
                </a:lnTo>
                <a:lnTo>
                  <a:pt x="49512" y="2549571"/>
                </a:lnTo>
                <a:lnTo>
                  <a:pt x="45551" y="2548783"/>
                </a:lnTo>
                <a:lnTo>
                  <a:pt x="41705" y="2547616"/>
                </a:lnTo>
                <a:lnTo>
                  <a:pt x="37973" y="2546070"/>
                </a:lnTo>
                <a:lnTo>
                  <a:pt x="34241" y="2544525"/>
                </a:lnTo>
                <a:lnTo>
                  <a:pt x="18017" y="2532736"/>
                </a:lnTo>
                <a:lnTo>
                  <a:pt x="15161" y="2529880"/>
                </a:lnTo>
                <a:lnTo>
                  <a:pt x="0" y="2493279"/>
                </a:lnTo>
                <a:lnTo>
                  <a:pt x="0" y="2489240"/>
                </a:lnTo>
                <a:close/>
              </a:path>
            </a:pathLst>
          </a:custGeom>
          <a:ln w="8201">
            <a:solidFill>
              <a:srgbClr val="E4E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37254" y="1359416"/>
            <a:ext cx="113157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95" dirty="0">
                <a:solidFill>
                  <a:srgbClr val="333333"/>
                </a:solidFill>
                <a:latin typeface="Open Sans Semibold"/>
                <a:cs typeface="Open Sans Semibold"/>
              </a:rPr>
              <a:t>ROC-</a:t>
            </a:r>
            <a:r>
              <a:rPr sz="1300" b="1" spc="-105" dirty="0">
                <a:solidFill>
                  <a:srgbClr val="333333"/>
                </a:solidFill>
                <a:latin typeface="Open Sans Semibold"/>
                <a:cs typeface="Open Sans Semibold"/>
              </a:rPr>
              <a:t>AUC</a:t>
            </a:r>
            <a:r>
              <a:rPr sz="1300" b="1" spc="1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300" b="1" spc="-70" dirty="0">
                <a:solidFill>
                  <a:srgbClr val="333333"/>
                </a:solidFill>
                <a:latin typeface="Open Sans Semibold"/>
                <a:cs typeface="Open Sans Semibold"/>
              </a:rPr>
              <a:t>Curve</a:t>
            </a:r>
            <a:endParaRPr sz="1300">
              <a:latin typeface="Open Sans Semibold"/>
              <a:cs typeface="Open Sans 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3458" y="3957358"/>
            <a:ext cx="4822825" cy="2083435"/>
          </a:xfrm>
          <a:custGeom>
            <a:avLst/>
            <a:gdLst/>
            <a:ahLst/>
            <a:cxnLst/>
            <a:rect l="l" t="t" r="r" b="b"/>
            <a:pathLst>
              <a:path w="4822825" h="2083435">
                <a:moveTo>
                  <a:pt x="0" y="2021738"/>
                </a:moveTo>
                <a:lnTo>
                  <a:pt x="0" y="61513"/>
                </a:lnTo>
                <a:lnTo>
                  <a:pt x="0" y="57474"/>
                </a:lnTo>
                <a:lnTo>
                  <a:pt x="393" y="53473"/>
                </a:lnTo>
                <a:lnTo>
                  <a:pt x="18017" y="18016"/>
                </a:lnTo>
                <a:lnTo>
                  <a:pt x="20872" y="15160"/>
                </a:lnTo>
                <a:lnTo>
                  <a:pt x="57474" y="0"/>
                </a:lnTo>
                <a:lnTo>
                  <a:pt x="61513" y="0"/>
                </a:lnTo>
                <a:lnTo>
                  <a:pt x="4761133" y="0"/>
                </a:lnTo>
                <a:lnTo>
                  <a:pt x="4765172" y="0"/>
                </a:lnTo>
                <a:lnTo>
                  <a:pt x="4769172" y="393"/>
                </a:lnTo>
                <a:lnTo>
                  <a:pt x="4795307" y="10366"/>
                </a:lnTo>
                <a:lnTo>
                  <a:pt x="4798666" y="12610"/>
                </a:lnTo>
                <a:lnTo>
                  <a:pt x="4812279" y="27337"/>
                </a:lnTo>
                <a:lnTo>
                  <a:pt x="4814523" y="30696"/>
                </a:lnTo>
                <a:lnTo>
                  <a:pt x="4816418" y="34241"/>
                </a:lnTo>
                <a:lnTo>
                  <a:pt x="4817963" y="37972"/>
                </a:lnTo>
                <a:lnTo>
                  <a:pt x="4819509" y="41704"/>
                </a:lnTo>
                <a:lnTo>
                  <a:pt x="4822646" y="61513"/>
                </a:lnTo>
                <a:lnTo>
                  <a:pt x="4822646" y="2021738"/>
                </a:lnTo>
                <a:lnTo>
                  <a:pt x="4822645" y="2025777"/>
                </a:lnTo>
                <a:lnTo>
                  <a:pt x="4822251" y="2029777"/>
                </a:lnTo>
                <a:lnTo>
                  <a:pt x="4821463" y="2033738"/>
                </a:lnTo>
                <a:lnTo>
                  <a:pt x="4820675" y="2037700"/>
                </a:lnTo>
                <a:lnTo>
                  <a:pt x="4819509" y="2041546"/>
                </a:lnTo>
                <a:lnTo>
                  <a:pt x="4817963" y="2045278"/>
                </a:lnTo>
                <a:lnTo>
                  <a:pt x="4816418" y="2049010"/>
                </a:lnTo>
                <a:lnTo>
                  <a:pt x="4814523" y="2052554"/>
                </a:lnTo>
                <a:lnTo>
                  <a:pt x="4812279" y="2055912"/>
                </a:lnTo>
                <a:lnTo>
                  <a:pt x="4810035" y="2059271"/>
                </a:lnTo>
                <a:lnTo>
                  <a:pt x="4795307" y="2072885"/>
                </a:lnTo>
                <a:lnTo>
                  <a:pt x="4791949" y="2075128"/>
                </a:lnTo>
                <a:lnTo>
                  <a:pt x="4773133" y="2082069"/>
                </a:lnTo>
                <a:lnTo>
                  <a:pt x="4769172" y="2082858"/>
                </a:lnTo>
                <a:lnTo>
                  <a:pt x="4765172" y="2083252"/>
                </a:lnTo>
                <a:lnTo>
                  <a:pt x="4761133" y="2083252"/>
                </a:lnTo>
                <a:lnTo>
                  <a:pt x="61513" y="2083252"/>
                </a:lnTo>
                <a:lnTo>
                  <a:pt x="57474" y="2083252"/>
                </a:lnTo>
                <a:lnTo>
                  <a:pt x="53474" y="2082858"/>
                </a:lnTo>
                <a:lnTo>
                  <a:pt x="49512" y="2082069"/>
                </a:lnTo>
                <a:lnTo>
                  <a:pt x="45551" y="2081281"/>
                </a:lnTo>
                <a:lnTo>
                  <a:pt x="41705" y="2080114"/>
                </a:lnTo>
                <a:lnTo>
                  <a:pt x="37973" y="2078568"/>
                </a:lnTo>
                <a:lnTo>
                  <a:pt x="34241" y="2077023"/>
                </a:lnTo>
                <a:lnTo>
                  <a:pt x="30696" y="2075128"/>
                </a:lnTo>
                <a:lnTo>
                  <a:pt x="27337" y="2072884"/>
                </a:lnTo>
                <a:lnTo>
                  <a:pt x="23979" y="2070640"/>
                </a:lnTo>
                <a:lnTo>
                  <a:pt x="20872" y="2068090"/>
                </a:lnTo>
                <a:lnTo>
                  <a:pt x="18017" y="2065234"/>
                </a:lnTo>
                <a:lnTo>
                  <a:pt x="15161" y="2062379"/>
                </a:lnTo>
                <a:lnTo>
                  <a:pt x="0" y="2025777"/>
                </a:lnTo>
                <a:lnTo>
                  <a:pt x="0" y="2021738"/>
                </a:lnTo>
                <a:close/>
              </a:path>
            </a:pathLst>
          </a:custGeom>
          <a:ln w="8201">
            <a:solidFill>
              <a:srgbClr val="E4E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37254" y="4049599"/>
            <a:ext cx="12515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80" dirty="0">
                <a:solidFill>
                  <a:srgbClr val="333333"/>
                </a:solidFill>
                <a:latin typeface="Open Sans Semibold"/>
                <a:cs typeface="Open Sans Semibold"/>
              </a:rPr>
              <a:t>Confusion</a:t>
            </a:r>
            <a:r>
              <a:rPr sz="1300" b="1" spc="-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300" b="1" spc="-70" dirty="0">
                <a:solidFill>
                  <a:srgbClr val="333333"/>
                </a:solidFill>
                <a:latin typeface="Open Sans Semibold"/>
                <a:cs typeface="Open Sans Semibold"/>
              </a:rPr>
              <a:t>Matrix</a:t>
            </a:r>
            <a:endParaRPr sz="1300">
              <a:latin typeface="Open Sans Semibold"/>
              <a:cs typeface="Open Sans Semibold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32082" y="4355145"/>
          <a:ext cx="1844674" cy="157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4445" indent="-22225">
                        <a:lnSpc>
                          <a:spcPct val="121700"/>
                        </a:lnSpc>
                        <a:spcBef>
                          <a:spcPts val="130"/>
                        </a:spcBef>
                      </a:pPr>
                      <a:r>
                        <a:rPr sz="1150" b="1" spc="-7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Predicted </a:t>
                      </a:r>
                      <a:r>
                        <a:rPr sz="1150" b="1" spc="-5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Negative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5715" indent="-55244">
                        <a:lnSpc>
                          <a:spcPct val="121700"/>
                        </a:lnSpc>
                        <a:spcBef>
                          <a:spcPts val="130"/>
                        </a:spcBef>
                      </a:pPr>
                      <a:r>
                        <a:rPr sz="1150" b="1" spc="-7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Predicted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Positive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2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50" b="1" spc="-1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Actual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5461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50" b="1" spc="-25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347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5461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50" b="1" spc="-25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29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5461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solidFill>
                      <a:srgbClr val="FE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150" b="1" spc="-55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Negative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b="1" spc="-2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(TN)</a:t>
                      </a:r>
                      <a:endParaRPr sz="800">
                        <a:latin typeface="Open Sans Semibold"/>
                        <a:cs typeface="Open Sans Semibold"/>
                      </a:endParaRPr>
                    </a:p>
                  </a:txBody>
                  <a:tcPr marL="0" marR="0" marT="38735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b="1" spc="-2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(FP)</a:t>
                      </a:r>
                      <a:endParaRPr sz="800">
                        <a:latin typeface="Open Sans Semibold"/>
                        <a:cs typeface="Open Sans Semibold"/>
                      </a:endParaRPr>
                    </a:p>
                  </a:txBody>
                  <a:tcPr marL="0" marR="0" marT="38735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E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50" b="1" spc="-1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Actual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5461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50" b="1" spc="-25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18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5461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150" b="1" spc="-25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156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5461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T w="9525">
                      <a:solidFill>
                        <a:srgbClr val="D0D5DA"/>
                      </a:solidFill>
                      <a:prstDash val="solid"/>
                    </a:lnT>
                    <a:solidFill>
                      <a:srgbClr val="D0F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150" b="1" spc="-1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Positive</a:t>
                      </a:r>
                      <a:endParaRPr sz="1150">
                        <a:latin typeface="Open Sans Semibold"/>
                        <a:cs typeface="Open Sans Semibold"/>
                      </a:endParaRPr>
                    </a:p>
                  </a:txBody>
                  <a:tcPr marL="0" marR="0" marT="0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b="1" spc="-2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(FN)</a:t>
                      </a:r>
                      <a:endParaRPr sz="800">
                        <a:latin typeface="Open Sans Semibold"/>
                        <a:cs typeface="Open Sans Semibold"/>
                      </a:endParaRPr>
                    </a:p>
                  </a:txBody>
                  <a:tcPr marL="0" marR="0" marT="38735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b="1" spc="-20" dirty="0">
                          <a:solidFill>
                            <a:srgbClr val="333333"/>
                          </a:solidFill>
                          <a:latin typeface="Open Sans Semibold"/>
                          <a:cs typeface="Open Sans Semibold"/>
                        </a:rPr>
                        <a:t>(TP)</a:t>
                      </a:r>
                      <a:endParaRPr sz="800">
                        <a:latin typeface="Open Sans Semibold"/>
                        <a:cs typeface="Open Sans Semibold"/>
                      </a:endParaRPr>
                    </a:p>
                  </a:txBody>
                  <a:tcPr marL="0" marR="0" marT="38735" marB="0">
                    <a:lnL w="9525">
                      <a:solidFill>
                        <a:srgbClr val="D0D5DA"/>
                      </a:solidFill>
                      <a:prstDash val="solid"/>
                    </a:lnL>
                    <a:lnR w="9525">
                      <a:solidFill>
                        <a:srgbClr val="D0D5DA"/>
                      </a:solidFill>
                      <a:prstDash val="solid"/>
                    </a:lnR>
                    <a:lnB w="9525">
                      <a:solidFill>
                        <a:srgbClr val="D0D5DA"/>
                      </a:solidFill>
                      <a:prstDash val="solid"/>
                    </a:lnB>
                    <a:solidFill>
                      <a:srgbClr val="D0F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0" y="6372782"/>
            <a:ext cx="10498455" cy="401955"/>
            <a:chOff x="0" y="6372782"/>
            <a:chExt cx="10498455" cy="401955"/>
          </a:xfrm>
        </p:grpSpPr>
        <p:sp>
          <p:nvSpPr>
            <p:cNvPr id="17" name="object 17"/>
            <p:cNvSpPr/>
            <p:nvPr/>
          </p:nvSpPr>
          <p:spPr>
            <a:xfrm>
              <a:off x="0" y="6372782"/>
              <a:ext cx="10498455" cy="401955"/>
            </a:xfrm>
            <a:custGeom>
              <a:avLst/>
              <a:gdLst/>
              <a:ahLst/>
              <a:cxnLst/>
              <a:rect l="l" t="t" r="r" b="b"/>
              <a:pathLst>
                <a:path w="10498455" h="401954">
                  <a:moveTo>
                    <a:pt x="10498277" y="401887"/>
                  </a:moveTo>
                  <a:lnTo>
                    <a:pt x="0" y="401887"/>
                  </a:lnTo>
                  <a:lnTo>
                    <a:pt x="0" y="0"/>
                  </a:lnTo>
                  <a:lnTo>
                    <a:pt x="10498277" y="0"/>
                  </a:lnTo>
                  <a:lnTo>
                    <a:pt x="10498277" y="401887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372782"/>
              <a:ext cx="10498455" cy="8255"/>
            </a:xfrm>
            <a:custGeom>
              <a:avLst/>
              <a:gdLst/>
              <a:ahLst/>
              <a:cxnLst/>
              <a:rect l="l" t="t" r="r" b="b"/>
              <a:pathLst>
                <a:path w="10498455" h="8254">
                  <a:moveTo>
                    <a:pt x="10498277" y="8201"/>
                  </a:moveTo>
                  <a:lnTo>
                    <a:pt x="0" y="8201"/>
                  </a:lnTo>
                  <a:lnTo>
                    <a:pt x="0" y="0"/>
                  </a:lnTo>
                  <a:lnTo>
                    <a:pt x="10498277" y="0"/>
                  </a:lnTo>
                  <a:lnTo>
                    <a:pt x="10498277" y="8201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5371" y="6482288"/>
            <a:ext cx="2484755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50" dirty="0">
                <a:solidFill>
                  <a:srgbClr val="6A7280"/>
                </a:solidFill>
                <a:latin typeface="Open Sans"/>
                <a:cs typeface="Open Sans"/>
              </a:rPr>
              <a:t>CarePredict:</a:t>
            </a:r>
            <a:r>
              <a:rPr sz="1000" spc="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000" spc="-45" dirty="0">
                <a:solidFill>
                  <a:srgbClr val="6A7280"/>
                </a:solidFill>
                <a:latin typeface="Open Sans"/>
                <a:cs typeface="Open Sans"/>
              </a:rPr>
              <a:t>Predicting</a:t>
            </a:r>
            <a:r>
              <a:rPr sz="1000" spc="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000" spc="-45" dirty="0">
                <a:solidFill>
                  <a:srgbClr val="6A7280"/>
                </a:solidFill>
                <a:latin typeface="Open Sans"/>
                <a:cs typeface="Open Sans"/>
              </a:rPr>
              <a:t>Hospital</a:t>
            </a:r>
            <a:r>
              <a:rPr sz="1000" spc="5" dirty="0">
                <a:solidFill>
                  <a:srgbClr val="6A7280"/>
                </a:solidFill>
                <a:latin typeface="Open Sans"/>
                <a:cs typeface="Open Sans"/>
              </a:rPr>
              <a:t> </a:t>
            </a:r>
            <a:r>
              <a:rPr sz="1000" spc="-55" dirty="0">
                <a:solidFill>
                  <a:srgbClr val="6A7280"/>
                </a:solidFill>
                <a:latin typeface="Open Sans"/>
                <a:cs typeface="Open Sans"/>
              </a:rPr>
              <a:t>Readmissions</a:t>
            </a:r>
            <a:endParaRPr sz="1000">
              <a:latin typeface="Open Sans"/>
              <a:cs typeface="Ope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6495809"/>
            <a:ext cx="10498455" cy="361410"/>
            <a:chOff x="0" y="6495809"/>
            <a:chExt cx="10498455" cy="361410"/>
          </a:xfrm>
        </p:grpSpPr>
        <p:sp>
          <p:nvSpPr>
            <p:cNvPr id="21" name="object 21"/>
            <p:cNvSpPr/>
            <p:nvPr/>
          </p:nvSpPr>
          <p:spPr>
            <a:xfrm>
              <a:off x="0" y="6774669"/>
              <a:ext cx="10498455" cy="82550"/>
            </a:xfrm>
            <a:custGeom>
              <a:avLst/>
              <a:gdLst/>
              <a:ahLst/>
              <a:cxnLst/>
              <a:rect l="l" t="t" r="r" b="b"/>
              <a:pathLst>
                <a:path w="10498455" h="82550">
                  <a:moveTo>
                    <a:pt x="10498277" y="82017"/>
                  </a:moveTo>
                  <a:lnTo>
                    <a:pt x="0" y="82017"/>
                  </a:lnTo>
                  <a:lnTo>
                    <a:pt x="0" y="0"/>
                  </a:lnTo>
                  <a:lnTo>
                    <a:pt x="10498277" y="0"/>
                  </a:lnTo>
                  <a:lnTo>
                    <a:pt x="10498277" y="82017"/>
                  </a:lnTo>
                  <a:close/>
                </a:path>
              </a:pathLst>
            </a:custGeom>
            <a:solidFill>
              <a:srgbClr val="2E86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8580" y="6495809"/>
              <a:ext cx="114824" cy="11482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286" y="1295881"/>
            <a:ext cx="163782" cy="16403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18673" y="1252792"/>
            <a:ext cx="32619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75" dirty="0">
                <a:solidFill>
                  <a:srgbClr val="333333"/>
                </a:solidFill>
                <a:latin typeface="Open Sans Semibold"/>
                <a:cs typeface="Open Sans Semibold"/>
              </a:rPr>
              <a:t>Accuracy:</a:t>
            </a:r>
            <a:r>
              <a:rPr sz="1300" b="1" spc="-25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Open Sans"/>
                <a:cs typeface="Open Sans"/>
              </a:rPr>
              <a:t>Overall</a:t>
            </a:r>
            <a:r>
              <a:rPr sz="13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75" dirty="0">
                <a:solidFill>
                  <a:srgbClr val="333333"/>
                </a:solidFill>
                <a:latin typeface="Open Sans"/>
                <a:cs typeface="Open Sans"/>
              </a:rPr>
              <a:t>correctness</a:t>
            </a:r>
            <a:r>
              <a:rPr sz="13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80" dirty="0">
                <a:solidFill>
                  <a:srgbClr val="333333"/>
                </a:solidFill>
                <a:latin typeface="Open Sans"/>
                <a:cs typeface="Open Sans"/>
              </a:rPr>
              <a:t>of</a:t>
            </a:r>
            <a:r>
              <a:rPr sz="13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90" dirty="0">
                <a:solidFill>
                  <a:srgbClr val="333333"/>
                </a:solidFill>
                <a:latin typeface="Open Sans"/>
                <a:cs typeface="Open Sans"/>
              </a:rPr>
              <a:t>model</a:t>
            </a:r>
            <a:r>
              <a:rPr sz="13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Open Sans"/>
                <a:cs typeface="Open Sans"/>
              </a:rPr>
              <a:t>(95.2%)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1097" y="1328688"/>
            <a:ext cx="164035" cy="16403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615" y="1656759"/>
            <a:ext cx="205781" cy="1640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1097" y="1689566"/>
            <a:ext cx="164035" cy="16403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8160" y="2247287"/>
            <a:ext cx="123026" cy="16403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21831" y="1587755"/>
            <a:ext cx="4120515" cy="1567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0190" marR="5080">
              <a:lnSpc>
                <a:spcPct val="115900"/>
              </a:lnSpc>
              <a:spcBef>
                <a:spcPts val="90"/>
              </a:spcBef>
            </a:pPr>
            <a:r>
              <a:rPr sz="1300" b="1" spc="-75" dirty="0">
                <a:solidFill>
                  <a:srgbClr val="333333"/>
                </a:solidFill>
                <a:latin typeface="Open Sans Semibold"/>
                <a:cs typeface="Open Sans Semibold"/>
              </a:rPr>
              <a:t>Precision</a:t>
            </a:r>
            <a:r>
              <a:rPr sz="13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300" b="1" spc="-60" dirty="0">
                <a:solidFill>
                  <a:srgbClr val="333333"/>
                </a:solidFill>
                <a:latin typeface="Open Sans Semibold"/>
                <a:cs typeface="Open Sans Semibold"/>
              </a:rPr>
              <a:t>/</a:t>
            </a:r>
            <a:r>
              <a:rPr sz="1300" b="1" spc="-3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300" b="1" spc="-65" dirty="0">
                <a:solidFill>
                  <a:srgbClr val="333333"/>
                </a:solidFill>
                <a:latin typeface="Open Sans Semibold"/>
                <a:cs typeface="Open Sans Semibold"/>
              </a:rPr>
              <a:t>Recall:</a:t>
            </a:r>
            <a:r>
              <a:rPr sz="13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300" spc="-90" dirty="0">
                <a:solidFill>
                  <a:srgbClr val="333333"/>
                </a:solidFill>
                <a:latin typeface="Open Sans"/>
                <a:cs typeface="Open Sans"/>
              </a:rPr>
              <a:t>92.3%</a:t>
            </a:r>
            <a:r>
              <a:rPr sz="13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Open Sans"/>
                <a:cs typeface="Open Sans"/>
              </a:rPr>
              <a:t>/</a:t>
            </a:r>
            <a:r>
              <a:rPr sz="13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90" dirty="0">
                <a:solidFill>
                  <a:srgbClr val="333333"/>
                </a:solidFill>
                <a:latin typeface="Open Sans"/>
                <a:cs typeface="Open Sans"/>
              </a:rPr>
              <a:t>89.7%</a:t>
            </a:r>
            <a:r>
              <a:rPr sz="13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Open Sans"/>
                <a:cs typeface="Open Sans"/>
              </a:rPr>
              <a:t>(balance</a:t>
            </a:r>
            <a:r>
              <a:rPr sz="1300" spc="-2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85" dirty="0">
                <a:solidFill>
                  <a:srgbClr val="333333"/>
                </a:solidFill>
                <a:latin typeface="Open Sans"/>
                <a:cs typeface="Open Sans"/>
              </a:rPr>
              <a:t>between</a:t>
            </a:r>
            <a:r>
              <a:rPr sz="1300" spc="-3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Open Sans"/>
                <a:cs typeface="Open Sans"/>
              </a:rPr>
              <a:t>false </a:t>
            </a:r>
            <a:r>
              <a:rPr sz="1300" spc="-70" dirty="0">
                <a:solidFill>
                  <a:srgbClr val="333333"/>
                </a:solidFill>
                <a:latin typeface="Open Sans"/>
                <a:cs typeface="Open Sans"/>
              </a:rPr>
              <a:t>positives</a:t>
            </a:r>
            <a:r>
              <a:rPr sz="1300" spc="-1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9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300" spc="-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Open Sans"/>
                <a:cs typeface="Open Sans"/>
              </a:rPr>
              <a:t>false</a:t>
            </a:r>
            <a:r>
              <a:rPr sz="1300" spc="-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Open Sans"/>
                <a:cs typeface="Open Sans"/>
              </a:rPr>
              <a:t>negatives)</a:t>
            </a:r>
            <a:endParaRPr sz="1300">
              <a:latin typeface="Open Sans"/>
              <a:cs typeface="Open Sans"/>
            </a:endParaRPr>
          </a:p>
          <a:p>
            <a:pPr marL="168275">
              <a:lnSpc>
                <a:spcPct val="100000"/>
              </a:lnSpc>
              <a:spcBef>
                <a:spcPts val="1285"/>
              </a:spcBef>
            </a:pPr>
            <a:r>
              <a:rPr sz="1300" b="1" spc="-90" dirty="0">
                <a:solidFill>
                  <a:srgbClr val="333333"/>
                </a:solidFill>
                <a:latin typeface="Open Sans Semibold"/>
                <a:cs typeface="Open Sans Semibold"/>
              </a:rPr>
              <a:t>F1</a:t>
            </a:r>
            <a:r>
              <a:rPr sz="13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300" b="1" spc="-75" dirty="0">
                <a:solidFill>
                  <a:srgbClr val="333333"/>
                </a:solidFill>
                <a:latin typeface="Open Sans Semibold"/>
                <a:cs typeface="Open Sans Semibold"/>
              </a:rPr>
              <a:t>Score:</a:t>
            </a:r>
            <a:r>
              <a:rPr sz="1300" b="1" spc="-20" dirty="0">
                <a:solidFill>
                  <a:srgbClr val="333333"/>
                </a:solidFill>
                <a:latin typeface="Open Sans Semibold"/>
                <a:cs typeface="Open Sans Semibold"/>
              </a:rPr>
              <a:t> </a:t>
            </a:r>
            <a:r>
              <a:rPr sz="1300" spc="-90" dirty="0">
                <a:solidFill>
                  <a:srgbClr val="333333"/>
                </a:solidFill>
                <a:latin typeface="Open Sans"/>
                <a:cs typeface="Open Sans"/>
              </a:rPr>
              <a:t>91.0%</a:t>
            </a:r>
            <a:r>
              <a:rPr sz="13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80" dirty="0">
                <a:solidFill>
                  <a:srgbClr val="333333"/>
                </a:solidFill>
                <a:latin typeface="Open Sans"/>
                <a:cs typeface="Open Sans"/>
              </a:rPr>
              <a:t>(harmonic</a:t>
            </a:r>
            <a:r>
              <a:rPr sz="13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105" dirty="0">
                <a:solidFill>
                  <a:srgbClr val="333333"/>
                </a:solidFill>
                <a:latin typeface="Open Sans"/>
                <a:cs typeface="Open Sans"/>
              </a:rPr>
              <a:t>mean</a:t>
            </a:r>
            <a:r>
              <a:rPr sz="13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80" dirty="0">
                <a:solidFill>
                  <a:srgbClr val="333333"/>
                </a:solidFill>
                <a:latin typeface="Open Sans"/>
                <a:cs typeface="Open Sans"/>
              </a:rPr>
              <a:t>of</a:t>
            </a:r>
            <a:r>
              <a:rPr sz="13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Open Sans"/>
                <a:cs typeface="Open Sans"/>
              </a:rPr>
              <a:t>precision</a:t>
            </a:r>
            <a:r>
              <a:rPr sz="1300" spc="-20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90" dirty="0">
                <a:solidFill>
                  <a:srgbClr val="333333"/>
                </a:solidFill>
                <a:latin typeface="Open Sans"/>
                <a:cs typeface="Open Sans"/>
              </a:rPr>
              <a:t>and</a:t>
            </a:r>
            <a:r>
              <a:rPr sz="1300" spc="-15" dirty="0">
                <a:solidFill>
                  <a:srgbClr val="333333"/>
                </a:solidFill>
                <a:latin typeface="Open Sans"/>
                <a:cs typeface="Open Sans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Open Sans"/>
                <a:cs typeface="Open Sans"/>
              </a:rPr>
              <a:t>recall)</a:t>
            </a:r>
            <a:endParaRPr sz="13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150">
              <a:latin typeface="Open Sans"/>
              <a:cs typeface="Open Sans"/>
            </a:endParaRPr>
          </a:p>
          <a:p>
            <a:pPr marL="12700" marR="419734">
              <a:lnSpc>
                <a:spcPct val="115900"/>
              </a:lnSpc>
            </a:pPr>
            <a:r>
              <a:rPr sz="1300" spc="-95" dirty="0">
                <a:solidFill>
                  <a:srgbClr val="374050"/>
                </a:solidFill>
                <a:latin typeface="Open Sans"/>
                <a:cs typeface="Open Sans"/>
              </a:rPr>
              <a:t>Our</a:t>
            </a:r>
            <a:r>
              <a:rPr sz="130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Open Sans"/>
                <a:cs typeface="Open Sans"/>
              </a:rPr>
              <a:t>model</a:t>
            </a:r>
            <a:r>
              <a:rPr sz="130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Open Sans"/>
                <a:cs typeface="Open Sans"/>
              </a:rPr>
              <a:t>achieves</a:t>
            </a:r>
            <a:r>
              <a:rPr sz="1300" spc="-1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Open Sans"/>
                <a:cs typeface="Open Sans"/>
              </a:rPr>
              <a:t>a</a:t>
            </a:r>
            <a:r>
              <a:rPr sz="1300" spc="-2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250" b="1" spc="-50" dirty="0">
                <a:solidFill>
                  <a:srgbClr val="374050"/>
                </a:solidFill>
                <a:latin typeface="Open Sans Semibold"/>
                <a:cs typeface="Open Sans Semibold"/>
              </a:rPr>
              <a:t>0.93</a:t>
            </a:r>
            <a:r>
              <a:rPr sz="1250" b="1" dirty="0">
                <a:solidFill>
                  <a:srgbClr val="374050"/>
                </a:solidFill>
                <a:latin typeface="Open Sans Semibold"/>
                <a:cs typeface="Open Sans Semibold"/>
              </a:rPr>
              <a:t> </a:t>
            </a:r>
            <a:r>
              <a:rPr sz="1250" b="1" spc="-65" dirty="0">
                <a:solidFill>
                  <a:srgbClr val="374050"/>
                </a:solidFill>
                <a:latin typeface="Open Sans Semibold"/>
                <a:cs typeface="Open Sans Semibold"/>
              </a:rPr>
              <a:t>ROC-AUC</a:t>
            </a:r>
            <a:r>
              <a:rPr sz="1250" b="1" spc="-5" dirty="0">
                <a:solidFill>
                  <a:srgbClr val="374050"/>
                </a:solidFill>
                <a:latin typeface="Open Sans Semibold"/>
                <a:cs typeface="Open Sans Semibold"/>
              </a:rPr>
              <a:t> </a:t>
            </a:r>
            <a:r>
              <a:rPr sz="1250" b="1" spc="-55" dirty="0">
                <a:solidFill>
                  <a:srgbClr val="374050"/>
                </a:solidFill>
                <a:latin typeface="Open Sans Semibold"/>
                <a:cs typeface="Open Sans Semibold"/>
              </a:rPr>
              <a:t>score</a:t>
            </a:r>
            <a:r>
              <a:rPr sz="1300" spc="-55" dirty="0">
                <a:solidFill>
                  <a:srgbClr val="374050"/>
                </a:solidFill>
                <a:latin typeface="Open Sans"/>
                <a:cs typeface="Open Sans"/>
              </a:rPr>
              <a:t>,</a:t>
            </a:r>
            <a:r>
              <a:rPr sz="1300" spc="-1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Open Sans"/>
                <a:cs typeface="Open Sans"/>
              </a:rPr>
              <a:t>indicating </a:t>
            </a:r>
            <a:r>
              <a:rPr sz="1300" spc="-70" dirty="0">
                <a:solidFill>
                  <a:srgbClr val="374050"/>
                </a:solidFill>
                <a:latin typeface="Open Sans"/>
                <a:cs typeface="Open Sans"/>
              </a:rPr>
              <a:t>excellent</a:t>
            </a:r>
            <a:r>
              <a:rPr sz="1300" spc="-5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Open Sans"/>
                <a:cs typeface="Open Sans"/>
              </a:rPr>
              <a:t>discrimination</a:t>
            </a:r>
            <a:r>
              <a:rPr sz="1300" dirty="0">
                <a:solidFill>
                  <a:srgbClr val="374050"/>
                </a:solidFill>
                <a:latin typeface="Open Sans"/>
                <a:cs typeface="Open Sans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Open Sans"/>
                <a:cs typeface="Open Sans"/>
              </a:rPr>
              <a:t>ability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1097" y="2280094"/>
            <a:ext cx="164035" cy="164035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45981" y="1664961"/>
            <a:ext cx="4609399" cy="20504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1099</Words>
  <Application>Microsoft Office PowerPoint</Application>
  <PresentationFormat>Custom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Meiryo</vt:lpstr>
      <vt:lpstr>Arial</vt:lpstr>
      <vt:lpstr>Bookman Old Style</vt:lpstr>
      <vt:lpstr>Century Gothic</vt:lpstr>
      <vt:lpstr>Montserrat</vt:lpstr>
      <vt:lpstr>Montserrat Medium</vt:lpstr>
      <vt:lpstr>Noto Kufi Arabic</vt:lpstr>
      <vt:lpstr>Noto Sans JP SemiBold</vt:lpstr>
      <vt:lpstr>Open Sans</vt:lpstr>
      <vt:lpstr>Open Sans Semibold</vt:lpstr>
      <vt:lpstr>Times New Roman</vt:lpstr>
      <vt:lpstr>Trebuchet MS</vt:lpstr>
      <vt:lpstr>Office Theme</vt:lpstr>
      <vt:lpstr>CarePredict</vt:lpstr>
      <vt:lpstr>Problem Understanding</vt:lpstr>
      <vt:lpstr>Stakeholder Analysis</vt:lpstr>
      <vt:lpstr>KPI Definition</vt:lpstr>
      <vt:lpstr>Dataset Overview</vt:lpstr>
      <vt:lpstr>Data Preprocessing Steps</vt:lpstr>
      <vt:lpstr>Data Visualization Insights</vt:lpstr>
      <vt:lpstr>Machine Learning Models Used</vt:lpstr>
      <vt:lpstr>Evaluation Metrics</vt:lpstr>
      <vt:lpstr>Streamlit App UI</vt:lpstr>
      <vt:lpstr>Challenges Faced</vt:lpstr>
      <vt:lpstr>Outcomes and Benefits</vt:lpstr>
      <vt:lpstr>Future Enhancements</vt:lpstr>
      <vt:lpstr>References / 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Ayushman Mohapatra</cp:lastModifiedBy>
  <cp:revision>1</cp:revision>
  <dcterms:created xsi:type="dcterms:W3CDTF">2025-07-24T18:52:33Z</dcterms:created>
  <dcterms:modified xsi:type="dcterms:W3CDTF">2025-07-24T18:58:48Z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2025-07-24T00:00:00Z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2025-07-24T00:00:00Z</vt:filetime>
  </property>
</Properties>
</file>