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661B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IBM Machine Learning Professional Certificate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Presenter Name: [Your Name]</a:t>
            </a:r>
          </a:p>
          <a:p>
            <a:r>
              <a:t>University: KIIT University</a:t>
            </a:r>
          </a:p>
          <a:p>
            <a:r>
              <a:t>Program: IBM Machine Learning Professional Certificate</a:t>
            </a:r>
          </a:p>
          <a:p>
            <a:r>
              <a:t>Date: [Presentation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4661B5"/>
                </a:solidFill>
              </a:defRPr>
            </a:pPr>
            <a:r>
              <a:t>From Linear to Advanced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Linear Regression: Baseline model, interpretability focus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Polynomial Features: Capturing non-linear relationships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Ridge Regression: L2 regularization for overfitting control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Lasso Regression: L1 regularization with feature selection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Cross-Validation: 5-fold CV for model selection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Real Application: Predicting socioeconomic indicators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4661B5"/>
                </a:solidFill>
              </a:defRPr>
            </a:pPr>
            <a:r>
              <a:t>Categorical Prediction Mastery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Business Applications: Fraud detection, medical diagnosis, species classification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Algorithm Portfolio: Logistic regression, decision trees, random forests, SVM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Evaluation Framework: Accuracy, precision, recall, F1-score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Advanced Techniques: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Grid search hyperparameter tuning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Ensemble methods for improved performance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Class imbalance handling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4661B5"/>
                </a:solidFill>
              </a:defRPr>
            </a:pPr>
            <a:r>
              <a:t>Iris Species Classification - Perfect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Dataset: 150 iris flowers, 4 measurements, 3 species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Best Model: Random Forest (100% accuracy)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Key Insight: Petal length/width most discriminative features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Model Comparison: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Logistic Regression: 97.8% accuracy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Decision Tree: 100% accuracy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Random Forest: 100% accuracy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SVM: 100% accuracy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4661B5"/>
                </a:solidFill>
              </a:defRPr>
            </a:pPr>
            <a:r>
              <a:t>Beyond Basic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Hyperparameter Optimization: GridSearchCV implementation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Feature Importance Analysis: Random Forest feature ranking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Model Interpretability: Decision tree visualization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Ensemble Benefits: Combining multiple weak learners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Cross-Validation: Robust performance estimation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Business Insights: Actionable recommendations from model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4661B5"/>
                </a:solidFill>
              </a:defRPr>
            </a:pPr>
            <a:r>
              <a:t>Pattern Discovery Without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Core Philosophy: Finding hidden structures in data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Primary Algorithms: K-means, hierarchical clustering, DBSCAN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Dimensionality Reduction: PCA, t-SNE for visualization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Real Application: Country clustering by development indicators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Evaluation Challenges: No ground truth labels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Success Metrics: Silhouette score, within-cluster sum of squares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4661B5"/>
                </a:solidFill>
              </a:defRPr>
            </a:pPr>
            <a:r>
              <a:t>Country Development Clustering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Dataset: 167 countries, 9 socioeconomic indicators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Optimal Clusters: 5 clusters identified via elbow method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Algorithm Comparison: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K-means: Best silhouette score (0.431)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Hierarchical: Good interpretability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DBSCAN: Noise detection capability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Business Value: Development policy targeting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4661B5"/>
                </a:solidFill>
              </a:defRPr>
            </a:pPr>
            <a:r>
              <a:t>PCA for Data Visualization and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Objective: Reduce 9 dimensions to 2-3 for visualization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Variance Explained: 80% with first 4 components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Feature Insights: Economic indicators cluster together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Practical Benefits: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Computational efficiency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Noise reduction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Visualization possibilities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Storage optimization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4661B5"/>
                </a:solidFill>
              </a:defRPr>
            </a:pPr>
            <a:r>
              <a:t>Neural Networks and Advanced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Core Architecture: Multi-layer perceptrons, activation functions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Deep Learning Stack: TensorFlow, Keras implementation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Advanced Networks: CNN concepts, RNN for sequences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Training Process: Backpropagation, gradient descent optimization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Practical Implementation: Ramen rating prediction system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Performance: 94.4% accuracy on multi-class classification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4661B5"/>
                </a:solidFill>
              </a:defRPr>
            </a:pPr>
            <a:r>
              <a:t>Multi-Model Neural Network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Model 1: Classification (Rating categories: Low/Medium/High)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Model 2: Regression (Exact rating prediction)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Model 3: Autoencoder (Anomaly detection)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Architecture: Dense layers with dropout regularization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Optimization: Adam optimizer, early stopping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Results: RMSE 0.944, MAE 0.725 for rating prediction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4661B5"/>
                </a:solidFill>
              </a:defRPr>
            </a:pPr>
            <a:r>
              <a:t>Agent-Based Learning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Core Concept: Learning through interaction and reward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Implementation: Q-learning recommendation system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Environment: Ramen recommendation agent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Key Components: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State space: Country-style combinations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Action space: Ramen product selection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Reward function: Rating-based feedback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Training: 1000 episodes with epsilon-greedy exploration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4661B5"/>
                </a:solidFill>
              </a:defRPr>
            </a:pPr>
            <a:r>
              <a:t>Today's Journey Through Machine Learning Excellence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Certificate Overview &amp; Learning Path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Course 1: Exploratory Data Analysis for ML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Course 2: Supervised Learning - Regression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Course 3: Supervised Learning - Classification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Course 4: Unsupervised Learning &amp; Clustering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Course 5: Deep Learning &amp; Reinforcement Learning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Course 6: Machine Learning Capstone Project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Skills Integration &amp; Career Outlook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Key Takeaways &amp; Next Steps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4661B5"/>
                </a:solidFill>
              </a:defRPr>
            </a:pPr>
            <a:r>
              <a:t>MovieLens Recommendation System - Complete ML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Dataset: 100k ratings, 9k movies, 600 users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Objective: Build hybrid recommendation system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Technical Scope: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Content-based filtering (TF-IDF, cosine similarity)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Collaborative filtering (KNN, NMF, Neural Networks)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Hybrid approach combining multiple methods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Performance Goal: Minimize RMSE, maximize user satisfaction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4661B5"/>
                </a:solidFill>
              </a:defRPr>
            </a:pPr>
            <a:r>
              <a:t>Multi-Algorithm Recommendation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Content-Based: TF-IDF vectorization of movie genres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Collaborative Filtering: User-item matrix factorization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K-Nearest Neighbors: Similar user identification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Matrix Factorization: NMF for latent feature discovery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Neural Networks: Deep learning for rating prediction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Hybrid Approach: Weighted combination of methods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4661B5"/>
                </a:solidFill>
              </a:defRPr>
            </a:pPr>
            <a:r>
              <a:t>Recommendation System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Neural Network Model: Best performance (RMSE: 0.944)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Content-Based: High precision for genre preferences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Collaborative Filtering: Good for discovering new interests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Evaluation Metrics: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RMSE: 0.944 (Neural Network)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MAE: 0.725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Silhouette Score: 0.431 (clustering)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Business Value: Personalized user experience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4661B5"/>
                </a:solidFill>
              </a:defRPr>
            </a:pPr>
            <a:r>
              <a:t>Advanced ML Engineering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Data Pipeline: Automated preprocessing and feature engineering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Model Selection: Cross-validation and hyperparameter tuning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Scalability: Efficient matrix operations and sparse matrices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Evaluation: Multiple metrics for comprehensive assessment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Code Quality: Modular, reusable functions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Visualization: Professional plots and interpretable results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4661B5"/>
                </a:solidFill>
              </a:defRPr>
            </a:pPr>
            <a:r>
              <a:t>Complete Machine Learning Competency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Data Engineering: Collection, cleaning, transformation (90%)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Statistical Analysis: EDA, hypothesis testing, correlation (95%)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Supervised Learning: Regression, classification, evaluation (90%)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Unsupervised Learning: Clustering, dimensionality reduction (85%)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Deep Learning: Neural networks, optimization (80%)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MLOps: Pipeline design, model evaluation (85%)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4661B5"/>
                </a:solidFill>
              </a:defRPr>
            </a:pPr>
            <a:r>
              <a:t>Industry-Ready ML Professional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Target Roles: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Data Scientist: Statistical modeling and analysis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ML Engineer: Model deployment and optimization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AI Analyst: Business insights from ML models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Industry Applications: Finance, healthcare, e-commerce, entertainment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Competitive Advantages: IBM certification, hands-on experience, portfolio projects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Immediate Value: Ready for junior-level ML positions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4661B5"/>
                </a:solidFill>
              </a:defRPr>
            </a:pPr>
            <a:r>
              <a:t>Transformative Skills Acquired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Technical Mastery: End-to-end ML pipeline development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Business Acumen: Translating data insights to business value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Problem-Solving: Systematic approach to complex challenges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Tool Proficiency: Python, scikit-learn, TensorFlow ecosystem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Industry Standards: Best practices in ML engineering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Continuous Learning: Foundation for advanced specialization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4661B5"/>
                </a:solidFill>
              </a:defRPr>
            </a:pPr>
            <a:r>
              <a:t>Future Learning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Advanced Specializations: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Computer Vision and NLP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MLOps and model deployment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Cloud ML platforms (AWS, Azure, GCP)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Industry Certifications: AWS ML, Google Cloud ML, Microsoft Azure AI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Practical Experience: Internships, freelance projects, competitions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Academic Pursuit: Advanced courses in AI/ML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4661B5"/>
                </a:solidFill>
              </a:defRPr>
            </a:pPr>
            <a:r>
              <a:t>Technical Deep Dive - Q&amp;A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Ready to Discuss: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Detailed algorithm implementations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Model selection rationale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Performance optimization strategies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Real-world application scenarios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Technical challenges and solutions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Supporting Materials: Code repositories, detailed results, additional visualizations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4661B5"/>
                </a:solidFill>
              </a:defRPr>
            </a:pPr>
            <a:r>
              <a:t>Quick Reference - Key ML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RMSE: Root Mean Square Error - regression accuracy metric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TF-IDF: Term Frequency-Inverse Document Frequency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NMF: Non-negative Matrix Factorization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Cross-Validation: Model validation technique using data splits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Hyperparameter Tuning: Optimizing model configuration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Feature Engineering: Creating relevant input variables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4661B5"/>
                </a:solidFill>
              </a:defRPr>
            </a:pPr>
            <a:r>
              <a:t>Assessment Structure - 100 Total 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Presentation Deck: 20 marks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Technical content accuracy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Visual design and clarity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Professional structure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Viva Defense: 30-40 marks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Conceptual understanding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Practical application knowledge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Problem-solving approach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Total Duration: ~30 minutes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4661B5"/>
                </a:solidFill>
              </a:defRPr>
            </a:pPr>
            <a: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444444"/>
                </a:solidFill>
              </a:defRPr>
            </a:pPr>
            <a:r>
              <a:t>Questions &amp; Technical Discussion Welcome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4661B5"/>
                </a:solidFill>
              </a:defRPr>
            </a:pPr>
            <a:r>
              <a:t>Comprehensive Machine Learning Journey - 6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Duration: 10 months (March 2024 - January 2025)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Platform: Coursera with IBM Cloud Labs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Hands-on Projects: 15+ practical labs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Programming: Python, Scikit-learn, TensorFlow, Keras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Real Datasets: MovieLens, Country Development, Iris, Ramen Reviews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Industry Focus: End-to-end ML pipeline development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4661B5"/>
                </a:solidFill>
              </a:defRPr>
            </a:pPr>
            <a:r>
              <a:t>Strategic Learning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Industry Recognition: IBM's reputation in enterprise AI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Cloud Integration: Hands-on with IBM Watson Studio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Real-world Datasets: Not synthetic academic examples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Full Stack Coverage: Data → Model → Deployment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Practical Projects: Portfolio-ready implementations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Professional Certification: Career advancement credential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4661B5"/>
                </a:solidFill>
              </a:defRPr>
            </a:pPr>
            <a:r>
              <a:t>Foundation: Understanding Data Before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Core Objective: Master data preparation pipeline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Key Datasets: Iris classification, Country development indicators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Primary Tools: Pandas, NumPy, Matplotlib, Seaborn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Critical Skills Developed: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Data quality assessment and cleaning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Statistical profiling and distribution analysis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Feature engineering and transformation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Outlier detection and treatment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4661B5"/>
                </a:solidFill>
              </a:defRPr>
            </a:pPr>
            <a:r>
              <a:t>Data Preprocessing Toolkit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Missing Data Handling: Imputation strategies, deletion criteria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Categorical Encoding: Label encoding, one-hot encoding, target encoding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Feature Scaling: StandardScaler, MinMaxScaler, robust scaling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Distribution Analysis: Histograms, box plots, Q-Q plots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Correlation Analysis: Heatmaps, feature selection methods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Outlier Treatment: IQR method, Z-score, isolation forest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4661B5"/>
                </a:solidFill>
              </a:defRPr>
            </a:pPr>
            <a:r>
              <a:t>Real Implementation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Iris Dataset Analysis: 150 samples, 4 features, 3 species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Key Findings: Petal measurements more discriminative than sepal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Country Data: 167 countries, 9 socioeconomic indicators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Correlation Insights: GDP strongly correlates with life expectancy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Quality Issues Addressed: Missing values, outliers, scaling needs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4661B5"/>
                </a:solidFill>
              </a:defRPr>
            </a:pPr>
            <a:r>
              <a:t>Predicting Continuous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444444"/>
                </a:solidFill>
              </a:defRPr>
            </a:pPr>
            <a:r>
              <a:t>Problem Framework: Quantitative prediction tasks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Core Algorithms: Linear → Polynomial → Regularized regression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Evaluation Metrics: MSE, MAE, R², adjusted R²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Key Concepts: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Bias-variance tradeoff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Overfitting prevention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Feature selection impact</a:t>
            </a:r>
          </a:p>
          <a:p>
            <a:pPr>
              <a:defRPr sz="1800">
                <a:solidFill>
                  <a:srgbClr val="444444"/>
                </a:solidFill>
              </a:defRPr>
            </a:pPr>
            <a:r>
              <a:t>• Cross-validation strategies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