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42" y="1162487"/>
            <a:ext cx="11754118" cy="1373070"/>
          </a:xfrm>
        </p:spPr>
        <p:txBody>
          <a:bodyPr/>
          <a:lstStyle/>
          <a:p>
            <a:pPr algn="ctr"/>
            <a:r>
              <a:rPr lang="en-IN" dirty="0"/>
              <a:t>Distributed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710" y="4638737"/>
            <a:ext cx="5308523" cy="1117687"/>
          </a:xfrm>
        </p:spPr>
        <p:txBody>
          <a:bodyPr/>
          <a:lstStyle/>
          <a:p>
            <a:r>
              <a:rPr lang="en-IN" dirty="0" smtClean="0"/>
              <a:t>Submitted to </a:t>
            </a:r>
            <a:r>
              <a:rPr lang="en-IN" dirty="0" err="1" smtClean="0"/>
              <a:t>Dr.</a:t>
            </a:r>
            <a:r>
              <a:rPr lang="en-IN" dirty="0" smtClean="0"/>
              <a:t> PARVATHI </a:t>
            </a:r>
            <a:r>
              <a:rPr lang="en-IN" dirty="0"/>
              <a:t>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2" y="2865930"/>
            <a:ext cx="732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Process Synchronisation</a:t>
            </a:r>
            <a:endParaRPr lang="en-IN" sz="3200" dirty="0"/>
          </a:p>
        </p:txBody>
      </p:sp>
      <p:pic>
        <p:nvPicPr>
          <p:cNvPr id="5" name="Picture 4" descr="Image result for vit chenn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14" y="200900"/>
            <a:ext cx="5054601" cy="146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8490" y="5151549"/>
            <a:ext cx="17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SUBMITTED BY: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9091" y="5151549"/>
            <a:ext cx="4934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Gaurav </a:t>
            </a:r>
            <a:r>
              <a:rPr lang="en-IN" dirty="0" err="1" smtClean="0"/>
              <a:t>Deswal</a:t>
            </a:r>
            <a:r>
              <a:rPr lang="en-IN" dirty="0" smtClean="0"/>
              <a:t>			18MCA1014		</a:t>
            </a:r>
          </a:p>
          <a:p>
            <a:r>
              <a:rPr lang="en-IN" dirty="0" err="1" smtClean="0"/>
              <a:t>Apoorv</a:t>
            </a:r>
            <a:r>
              <a:rPr lang="en-IN" dirty="0" smtClean="0"/>
              <a:t> Srivastava			18MCA1046</a:t>
            </a:r>
          </a:p>
          <a:p>
            <a:r>
              <a:rPr lang="en-IN" dirty="0" smtClean="0"/>
              <a:t>Subrata Sahoo			18MCA1072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7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Bully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SzPct val="120000"/>
            </a:pPr>
            <a:r>
              <a:rPr lang="en-US" dirty="0"/>
              <a:t>A node initiates election by sending an “election” message to only nodes that have a higher id than </a:t>
            </a:r>
            <a:r>
              <a:rPr lang="en-US" dirty="0" smtClean="0"/>
              <a:t>itself.</a:t>
            </a:r>
          </a:p>
          <a:p>
            <a:pPr>
              <a:lnSpc>
                <a:spcPct val="70000"/>
              </a:lnSpc>
              <a:buSzPct val="120000"/>
            </a:pPr>
            <a:r>
              <a:rPr lang="en-US" dirty="0" smtClean="0"/>
              <a:t>A node that receives an “</a:t>
            </a:r>
            <a:r>
              <a:rPr lang="en-US" dirty="0" smtClean="0">
                <a:solidFill>
                  <a:srgbClr val="618FFD"/>
                </a:solidFill>
              </a:rPr>
              <a:t>election</a:t>
            </a:r>
            <a:r>
              <a:rPr lang="en-US" dirty="0" smtClean="0"/>
              <a:t>” message replies with answer, &amp; starts an election – unless it has already.</a:t>
            </a:r>
          </a:p>
          <a:p>
            <a:pPr>
              <a:lnSpc>
                <a:spcPct val="70000"/>
              </a:lnSpc>
              <a:buSzPct val="120000"/>
            </a:pPr>
            <a:r>
              <a:rPr lang="en-US" dirty="0" smtClean="0"/>
              <a:t>When </a:t>
            </a:r>
            <a:r>
              <a:rPr lang="en-US" dirty="0"/>
              <a:t>a process finds the coordinator has failed, if it knows its id is the highest, it elects itself as coordinator, then sends a </a:t>
            </a:r>
            <a:r>
              <a:rPr lang="en-US" i="1" dirty="0">
                <a:solidFill>
                  <a:schemeClr val="hlink"/>
                </a:solidFill>
              </a:rPr>
              <a:t>coordinator</a:t>
            </a:r>
            <a:r>
              <a:rPr lang="en-US" dirty="0"/>
              <a:t> message to all processes with lower identifiers.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8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Bully Election </a:t>
            </a:r>
            <a:endParaRPr lang="en-IN" dirty="0"/>
          </a:p>
        </p:txBody>
      </p:sp>
      <p:pic>
        <p:nvPicPr>
          <p:cNvPr id="112" name="Content Placeholder 1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86" t="12366" r="17430" b="10695"/>
          <a:stretch/>
        </p:blipFill>
        <p:spPr>
          <a:xfrm>
            <a:off x="2381695" y="2011721"/>
            <a:ext cx="7213066" cy="48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Bully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52" t="11292" r="17632" b="7473"/>
          <a:stretch/>
        </p:blipFill>
        <p:spPr>
          <a:xfrm>
            <a:off x="2155225" y="2010218"/>
            <a:ext cx="7410487" cy="48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of Bully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/>
                </a:solidFill>
              </a:rPr>
              <a:t>Best case scenario: </a:t>
            </a:r>
            <a:r>
              <a:rPr lang="en-US" dirty="0"/>
              <a:t>The process with the second highest id notices the failure of the coordinator and elects itself.</a:t>
            </a:r>
          </a:p>
          <a:p>
            <a:pPr lvl="1">
              <a:lnSpc>
                <a:spcPct val="80000"/>
              </a:lnSpc>
            </a:pPr>
            <a:r>
              <a:rPr lang="en-US" i="1" dirty="0"/>
              <a:t>N-2</a:t>
            </a:r>
            <a:r>
              <a:rPr lang="en-US" dirty="0"/>
              <a:t> coordinator messages are sent.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Turnaround time is one message transmission time.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/>
                </a:solidFill>
              </a:rPr>
              <a:t>Worst case scenario: </a:t>
            </a:r>
            <a:r>
              <a:rPr lang="en-US" dirty="0"/>
              <a:t>When the process with the least id detects the failure.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N-1 processes altogether begin elections, each sending messages to processes with higher ids.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message overhead is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Turnaround time is approximately 5 message transmission times if there are no failures during the run: election, answer, election, answer, coordinator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95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The processes with the token can access the resource</a:t>
            </a:r>
            <a:r>
              <a:rPr lang="en-IN" dirty="0" smtClean="0"/>
              <a:t>.</a:t>
            </a:r>
          </a:p>
          <a:p>
            <a:r>
              <a:rPr lang="en-IN" smtClean="0"/>
              <a:t> </a:t>
            </a:r>
            <a:r>
              <a:rPr lang="en-IN" dirty="0" smtClean="0"/>
              <a:t>Token </a:t>
            </a:r>
            <a:r>
              <a:rPr lang="en-IN" dirty="0"/>
              <a:t>ring approach avoids starvation.</a:t>
            </a:r>
          </a:p>
          <a:p>
            <a:endParaRPr lang="en-US" dirty="0" smtClean="0"/>
          </a:p>
          <a:p>
            <a:r>
              <a:rPr lang="en-US" dirty="0" smtClean="0"/>
              <a:t>Coordination </a:t>
            </a:r>
            <a:r>
              <a:rPr lang="en-US" dirty="0"/>
              <a:t>requires a leader process, e.g., sequencer for total ordering in multicasts, bank database example, coordinator-based mutual exclusion.</a:t>
            </a:r>
          </a:p>
          <a:p>
            <a:r>
              <a:rPr lang="en-US" dirty="0"/>
              <a:t>Leader process might fail</a:t>
            </a:r>
          </a:p>
          <a:p>
            <a:r>
              <a:rPr lang="en-US" dirty="0"/>
              <a:t>Need to (re-) elect leader process</a:t>
            </a:r>
          </a:p>
          <a:p>
            <a:r>
              <a:rPr lang="en-US" dirty="0"/>
              <a:t>Three Algorithms</a:t>
            </a:r>
          </a:p>
          <a:p>
            <a:pPr lvl="1"/>
            <a:r>
              <a:rPr lang="en-US" dirty="0"/>
              <a:t>Ring algorithm</a:t>
            </a:r>
          </a:p>
          <a:p>
            <a:pPr lvl="1"/>
            <a:r>
              <a:rPr lang="en-US" dirty="0"/>
              <a:t>Modified Ring algorithm</a:t>
            </a:r>
          </a:p>
          <a:p>
            <a:pPr lvl="1"/>
            <a:r>
              <a:rPr lang="en-US" dirty="0"/>
              <a:t>Bully Algorithm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2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</a:t>
            </a:r>
            <a:r>
              <a:rPr lang="en-IN" dirty="0" smtClean="0"/>
              <a:t>Synchronisation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IE" altLang="en-US" sz="2800" dirty="0"/>
              <a:t>Synchronization is important if we want to</a:t>
            </a:r>
          </a:p>
          <a:p>
            <a:pPr marL="1009650" lvl="1" indent="-609600"/>
            <a:r>
              <a:rPr lang="en-IE" altLang="en-US" sz="2400" i="1" dirty="0"/>
              <a:t>control access</a:t>
            </a:r>
            <a:r>
              <a:rPr lang="en-IE" altLang="en-US" sz="2400" dirty="0"/>
              <a:t> to a single, shared resource</a:t>
            </a:r>
          </a:p>
          <a:p>
            <a:pPr marL="1009650" lvl="1" indent="-609600"/>
            <a:r>
              <a:rPr lang="en-IE" altLang="en-US" sz="2400" dirty="0"/>
              <a:t>agree on the </a:t>
            </a:r>
            <a:r>
              <a:rPr lang="en-IE" altLang="en-US" sz="2400" i="1" dirty="0"/>
              <a:t>ordering of </a:t>
            </a:r>
            <a:r>
              <a:rPr lang="en-IE" altLang="en-US" sz="2400" i="1" dirty="0" smtClean="0"/>
              <a:t>events</a:t>
            </a:r>
          </a:p>
          <a:p>
            <a:pPr marL="1009650" lvl="1" indent="-609600"/>
            <a:endParaRPr lang="en-IE" altLang="en-US" sz="2400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7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Mutual </a:t>
            </a:r>
            <a:r>
              <a:rPr lang="en-IN" dirty="0" smtClean="0"/>
              <a:t>exclusion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96082"/>
            <a:ext cx="10515600" cy="105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smtClean="0"/>
              <a:t>Distributed processes need to coordinate to access shared resources.</a:t>
            </a:r>
          </a:p>
          <a:p>
            <a:pPr lvl="1" algn="just"/>
            <a:r>
              <a:rPr lang="en-IN" dirty="0" smtClean="0"/>
              <a:t>Example : writing a file in a Distributed File System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960" t="40000" r="5315" b="29062"/>
          <a:stretch/>
        </p:blipFill>
        <p:spPr>
          <a:xfrm>
            <a:off x="1701085" y="3017366"/>
            <a:ext cx="8086859" cy="1870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892040"/>
            <a:ext cx="10282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In uniprocessor systems, mutual exclusion to a shared resources is provided through shared variables or operating system support.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In Distributed System, processes coordinate access to a shared resource by passing messages to enforce distributed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29517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Distributed Mutual Exclusion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31" y="2173355"/>
            <a:ext cx="4693920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Permission-based Approaches:</a:t>
            </a:r>
          </a:p>
          <a:p>
            <a:pPr marL="457200" lvl="1" indent="0" algn="just">
              <a:buNone/>
            </a:pPr>
            <a:r>
              <a:rPr lang="en-IN" dirty="0" smtClean="0"/>
              <a:t>A process which wants to access a shared resource, requests the permission from one or more coordinators.</a:t>
            </a:r>
          </a:p>
          <a:p>
            <a:pPr marL="457200" lvl="1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Token-based Approaches:</a:t>
            </a:r>
          </a:p>
          <a:p>
            <a:pPr lvl="1" algn="just"/>
            <a:r>
              <a:rPr lang="en-IN" dirty="0" smtClean="0"/>
              <a:t>Each shared resource has a token</a:t>
            </a:r>
          </a:p>
          <a:p>
            <a:pPr lvl="1" algn="just"/>
            <a:r>
              <a:rPr lang="en-IN" dirty="0" smtClean="0"/>
              <a:t>Token is circulated among all the processes</a:t>
            </a:r>
          </a:p>
          <a:p>
            <a:pPr lvl="1" algn="just"/>
            <a:r>
              <a:rPr lang="en-IN" dirty="0" smtClean="0"/>
              <a:t>A process can access the resource if it has the token.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722" t="26436" r="6820" b="48395"/>
          <a:stretch/>
        </p:blipFill>
        <p:spPr>
          <a:xfrm>
            <a:off x="7383162" y="2173355"/>
            <a:ext cx="3361035" cy="2027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862" t="60051" r="3306" b="10388"/>
          <a:stretch/>
        </p:blipFill>
        <p:spPr>
          <a:xfrm>
            <a:off x="7383161" y="4257383"/>
            <a:ext cx="3361036" cy="21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 based approach: Token 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Each resource is associated with a token.</a:t>
            </a:r>
          </a:p>
          <a:p>
            <a:r>
              <a:rPr lang="en-IN" dirty="0" smtClean="0"/>
              <a:t>The token is circulated among processes.</a:t>
            </a:r>
          </a:p>
          <a:p>
            <a:r>
              <a:rPr lang="en-IN" dirty="0" smtClean="0"/>
              <a:t>The processes with the token can access the resource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Token </a:t>
            </a:r>
            <a:r>
              <a:rPr lang="en-IN" dirty="0" smtClean="0"/>
              <a:t>ring approach avoids starvation.</a:t>
            </a:r>
          </a:p>
        </p:txBody>
      </p:sp>
    </p:spTree>
    <p:extLst>
      <p:ext uri="{BB962C8B-B14F-4D97-AF65-F5344CB8AC3E}">
        <p14:creationId xmlns:p14="http://schemas.microsoft.com/office/powerpoint/2010/main" val="172877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ＭＳ Ｐゴシック" panose="020B0600070205080204" pitchFamily="34" charset="-128"/>
              </a:rPr>
              <a:t>Election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we are using one process as a coordinator for a shared </a:t>
            </a:r>
            <a:r>
              <a:rPr lang="en-US" dirty="0" smtClean="0"/>
              <a:t>resource how </a:t>
            </a:r>
            <a:r>
              <a:rPr lang="en-US" dirty="0"/>
              <a:t>do we select that one process?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78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– an </a:t>
            </a:r>
            <a:r>
              <a:rPr lang="en-US" i="1" dirty="0"/>
              <a:t>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processes currently involved get together to </a:t>
            </a:r>
            <a:r>
              <a:rPr lang="en-US" i="1" dirty="0"/>
              <a:t>choose</a:t>
            </a:r>
            <a:r>
              <a:rPr lang="en-US" dirty="0"/>
              <a:t> a coordinator</a:t>
            </a:r>
          </a:p>
          <a:p>
            <a:r>
              <a:rPr lang="en-US" dirty="0"/>
              <a:t>If the coordinator crashes or becomes isolated, elect a new coordinator</a:t>
            </a:r>
          </a:p>
          <a:p>
            <a:r>
              <a:rPr lang="en-US" dirty="0"/>
              <a:t>If a previously crashed or isolated process, comes on line, a new election </a:t>
            </a:r>
            <a:r>
              <a:rPr lang="en-US" i="1" dirty="0"/>
              <a:t>may</a:t>
            </a:r>
            <a:r>
              <a:rPr lang="en-US" dirty="0"/>
              <a:t> have to be held</a:t>
            </a:r>
          </a:p>
        </p:txBody>
      </p:sp>
    </p:spTree>
    <p:extLst>
      <p:ext uri="{BB962C8B-B14F-4D97-AF65-F5344CB8AC3E}">
        <p14:creationId xmlns:p14="http://schemas.microsoft.com/office/powerpoint/2010/main" val="271057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 and 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hlink"/>
              </a:buClr>
              <a:buSzPct val="120000"/>
            </a:pPr>
            <a:r>
              <a:rPr lang="en-US" sz="2000" dirty="0"/>
              <a:t> Any process can </a:t>
            </a:r>
            <a:r>
              <a:rPr lang="en-US" sz="2000" dirty="0">
                <a:solidFill>
                  <a:schemeClr val="hlink"/>
                </a:solidFill>
              </a:rPr>
              <a:t>call</a:t>
            </a:r>
            <a:r>
              <a:rPr lang="en-US" sz="2000" dirty="0"/>
              <a:t> for an election.</a:t>
            </a:r>
          </a:p>
          <a:p>
            <a:pPr>
              <a:buClr>
                <a:schemeClr val="hlink"/>
              </a:buClr>
              <a:buSzPct val="120000"/>
            </a:pPr>
            <a:r>
              <a:rPr lang="en-US" sz="2000" dirty="0"/>
              <a:t> A process can call for </a:t>
            </a:r>
            <a:r>
              <a:rPr lang="en-US" sz="2000" dirty="0">
                <a:solidFill>
                  <a:schemeClr val="hlink"/>
                </a:solidFill>
              </a:rPr>
              <a:t>at most one election at a time.</a:t>
            </a:r>
          </a:p>
          <a:p>
            <a:pPr>
              <a:buClr>
                <a:schemeClr val="hlink"/>
              </a:buClr>
              <a:buSzPct val="120000"/>
            </a:pPr>
            <a:r>
              <a:rPr lang="en-US" sz="2000" dirty="0"/>
              <a:t> Multiple processes can call an election simultaneously.</a:t>
            </a:r>
            <a:endParaRPr lang="en-US" sz="2000" dirty="0">
              <a:solidFill>
                <a:schemeClr val="hlink"/>
              </a:solidFill>
            </a:endParaRPr>
          </a:p>
          <a:p>
            <a:pPr>
              <a:buClr>
                <a:schemeClr val="hlink"/>
              </a:buClr>
              <a:buSzPct val="120000"/>
            </a:pPr>
            <a:r>
              <a:rPr lang="en-US" sz="2000" dirty="0"/>
              <a:t>The result of an election should not depend on which process calls for it.</a:t>
            </a:r>
          </a:p>
          <a:p>
            <a:pPr>
              <a:buClr>
                <a:schemeClr val="hlink"/>
              </a:buClr>
              <a:buSzPct val="120000"/>
            </a:pPr>
            <a:r>
              <a:rPr lang="en-US" sz="2000" dirty="0"/>
              <a:t>The non-faulty process with the </a:t>
            </a:r>
            <a:r>
              <a:rPr lang="en-US" sz="2000" u="sng" dirty="0">
                <a:solidFill>
                  <a:schemeClr val="hlink"/>
                </a:solidFill>
              </a:rPr>
              <a:t>best (highest)</a:t>
            </a:r>
            <a:r>
              <a:rPr lang="en-US" sz="2000" dirty="0"/>
              <a:t> election attribute value (e.g., highest id or address, or fastest </a:t>
            </a:r>
            <a:r>
              <a:rPr lang="en-US" sz="2000" dirty="0" err="1"/>
              <a:t>cpu</a:t>
            </a:r>
            <a:r>
              <a:rPr lang="en-US" sz="2000" dirty="0"/>
              <a:t>, etc.) is elected.</a:t>
            </a:r>
            <a:r>
              <a:rPr lang="en-US" dirty="0"/>
              <a:t> </a:t>
            </a:r>
          </a:p>
          <a:p>
            <a:pPr>
              <a:buClr>
                <a:schemeClr val="hlink"/>
              </a:buClr>
              <a:buSzPct val="120000"/>
            </a:pPr>
            <a:r>
              <a:rPr lang="en-US" dirty="0"/>
              <a:t> Requirement: </a:t>
            </a:r>
            <a:r>
              <a:rPr lang="en-US" sz="2000" dirty="0"/>
              <a:t>A </a:t>
            </a:r>
            <a:r>
              <a:rPr lang="en-US" sz="2000" i="1" dirty="0"/>
              <a:t>run </a:t>
            </a:r>
            <a:r>
              <a:rPr lang="en-US" sz="2000" dirty="0"/>
              <a:t>(execution) of the election algorithm must always guarantee at the end:</a:t>
            </a:r>
            <a:endParaRPr lang="en-US" dirty="0"/>
          </a:p>
          <a:p>
            <a:pPr lvl="1">
              <a:buClr>
                <a:srgbClr val="037C03"/>
              </a:buClr>
              <a:buSzPct val="120000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37C03"/>
                </a:solidFill>
              </a:rPr>
              <a:t>Safety:</a:t>
            </a:r>
            <a:r>
              <a:rPr lang="en-US" sz="1600" dirty="0"/>
              <a:t>  </a:t>
            </a:r>
            <a:r>
              <a:rPr lang="en-US" sz="1600" dirty="0">
                <a:sym typeface="Symbol" panose="05050102010706020507" pitchFamily="18" charset="2"/>
              </a:rPr>
              <a:t> P (P’s </a:t>
            </a:r>
            <a:r>
              <a:rPr lang="en-US" sz="1600" dirty="0">
                <a:latin typeface="Courier New" panose="02070309020205020404" pitchFamily="49" charset="0"/>
                <a:sym typeface="Symbol" panose="05050102010706020507" pitchFamily="18" charset="2"/>
              </a:rPr>
              <a:t>elected</a:t>
            </a:r>
            <a:r>
              <a:rPr lang="en-US" sz="1600" dirty="0">
                <a:sym typeface="Symbol" panose="05050102010706020507" pitchFamily="18" charset="2"/>
              </a:rPr>
              <a:t> = (q: non-failed process with the best attribute  </a:t>
            </a:r>
          </a:p>
          <a:p>
            <a:pPr lvl="1">
              <a:buClr>
                <a:srgbClr val="037C03"/>
              </a:buClr>
              <a:buSzPct val="120000"/>
            </a:pPr>
            <a:r>
              <a:rPr lang="en-US" sz="1600" dirty="0">
                <a:sym typeface="Symbol" panose="05050102010706020507" pitchFamily="18" charset="2"/>
              </a:rPr>
              <a:t>                     value) or )</a:t>
            </a:r>
            <a:endParaRPr lang="en-US" sz="1600" dirty="0"/>
          </a:p>
          <a:p>
            <a:pPr lvl="1">
              <a:buClr>
                <a:srgbClr val="037C03"/>
              </a:buClr>
              <a:buSzPct val="120000"/>
            </a:pPr>
            <a:r>
              <a:rPr lang="en-US" sz="1600" dirty="0"/>
              <a:t> </a:t>
            </a:r>
            <a:r>
              <a:rPr lang="en-US" sz="1600" dirty="0" err="1">
                <a:solidFill>
                  <a:srgbClr val="037C03"/>
                </a:solidFill>
              </a:rPr>
              <a:t>Liveness</a:t>
            </a:r>
            <a:r>
              <a:rPr lang="en-US" sz="1600" dirty="0">
                <a:solidFill>
                  <a:srgbClr val="037C03"/>
                </a:solidFill>
              </a:rPr>
              <a:t>: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 election( (election terminates)</a:t>
            </a:r>
          </a:p>
          <a:p>
            <a:pPr lvl="1">
              <a:buClr>
                <a:srgbClr val="037C03"/>
              </a:buClr>
              <a:buSzPct val="120000"/>
            </a:pPr>
            <a:r>
              <a:rPr lang="en-US" sz="1600" dirty="0">
                <a:sym typeface="Symbol" panose="05050102010706020507" pitchFamily="18" charset="2"/>
              </a:rPr>
              <a:t> 		            &amp;  P: non-faulty process, P’s</a:t>
            </a:r>
            <a:r>
              <a:rPr lang="en-US" sz="1600" dirty="0">
                <a:latin typeface="Courier New" panose="02070309020205020404" pitchFamily="49" charset="0"/>
                <a:sym typeface="Symbol" panose="05050102010706020507" pitchFamily="18" charset="2"/>
              </a:rPr>
              <a:t> elected </a:t>
            </a:r>
            <a:r>
              <a:rPr lang="en-US" sz="1600" dirty="0">
                <a:sym typeface="Symbol" panose="05050102010706020507" pitchFamily="18" charset="2"/>
              </a:rPr>
              <a:t>is not 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86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Election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 systems</a:t>
            </a:r>
          </a:p>
          <a:p>
            <a:pPr lvl="2"/>
            <a:r>
              <a:rPr lang="en-US" dirty="0"/>
              <a:t>Bully algorithm</a:t>
            </a:r>
          </a:p>
          <a:p>
            <a:pPr lvl="2"/>
            <a:r>
              <a:rPr lang="en-US" dirty="0"/>
              <a:t>Ring algorithm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352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2976</TotalTime>
  <Words>656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Courier New</vt:lpstr>
      <vt:lpstr>Symbol</vt:lpstr>
      <vt:lpstr>Trebuchet MS</vt:lpstr>
      <vt:lpstr>Berlin</vt:lpstr>
      <vt:lpstr>Distributed Operating Systems</vt:lpstr>
      <vt:lpstr>Process Synchronisation</vt:lpstr>
      <vt:lpstr>Mutual exclusion</vt:lpstr>
      <vt:lpstr>Types of Distributed Mutual Exclusion</vt:lpstr>
      <vt:lpstr>Token based approach: Token ring</vt:lpstr>
      <vt:lpstr>Election Algorithms</vt:lpstr>
      <vt:lpstr>Solution – an Election</vt:lpstr>
      <vt:lpstr>Assumptions and Requirements </vt:lpstr>
      <vt:lpstr>Election Algorithms</vt:lpstr>
      <vt:lpstr>Bully Algorithm</vt:lpstr>
      <vt:lpstr>Example: Bully Election </vt:lpstr>
      <vt:lpstr>The Bully Algorithm</vt:lpstr>
      <vt:lpstr>Performance of Bully Algorithm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Operating Systems</dc:title>
  <dc:creator>Gaurav Deswal</dc:creator>
  <cp:lastModifiedBy>Subrata Sahoo</cp:lastModifiedBy>
  <cp:revision>14</cp:revision>
  <dcterms:created xsi:type="dcterms:W3CDTF">2018-09-10T13:49:46Z</dcterms:created>
  <dcterms:modified xsi:type="dcterms:W3CDTF">2018-09-26T17:05:20Z</dcterms:modified>
</cp:coreProperties>
</file>