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6" r:id="rId5"/>
    <p:sldId id="272" r:id="rId6"/>
    <p:sldId id="260" r:id="rId7"/>
    <p:sldId id="261" r:id="rId8"/>
    <p:sldId id="262" r:id="rId9"/>
    <p:sldId id="271" r:id="rId10"/>
    <p:sldId id="259" r:id="rId11"/>
    <p:sldId id="268" r:id="rId12"/>
    <p:sldId id="269" r:id="rId13"/>
    <p:sldId id="273" r:id="rId14"/>
    <p:sldId id="264" r:id="rId15"/>
    <p:sldId id="27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42CD-B3E7-430F-8B31-C79E2607C2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BCA7D3-2BCD-4D25-8308-AE5411445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99A431-89D2-4497-AC23-AFA73BA12912}"/>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5" name="Footer Placeholder 4">
            <a:extLst>
              <a:ext uri="{FF2B5EF4-FFF2-40B4-BE49-F238E27FC236}">
                <a16:creationId xmlns:a16="http://schemas.microsoft.com/office/drawing/2014/main" id="{190B2A7C-4F73-4145-BCA3-EBC4F04DA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4779D-553B-442A-A769-57666135836D}"/>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345606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4FCF-5D14-4A39-BB4F-F797502251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DAF079-CAD8-4E5D-8E67-CD50A6B276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6948C-633A-48D8-A00D-C380C4F8BACF}"/>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5" name="Footer Placeholder 4">
            <a:extLst>
              <a:ext uri="{FF2B5EF4-FFF2-40B4-BE49-F238E27FC236}">
                <a16:creationId xmlns:a16="http://schemas.microsoft.com/office/drawing/2014/main" id="{002889C4-ECC0-4FD3-97B9-1A261501E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82BA3F-6F3C-47A2-A09E-D62D75076B7F}"/>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211593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63EC4-2EDF-4611-9986-5853B17EDD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37E1B1-F2DC-4D9E-8F21-36166A061A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D14C20-7864-4801-9744-70157C5BCD42}"/>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5" name="Footer Placeholder 4">
            <a:extLst>
              <a:ext uri="{FF2B5EF4-FFF2-40B4-BE49-F238E27FC236}">
                <a16:creationId xmlns:a16="http://schemas.microsoft.com/office/drawing/2014/main" id="{0C95504C-BEFF-438D-9D1F-39A4ACD0B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57A685-5BF4-41AF-99DF-0D2C999B646F}"/>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366576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5A8A-DEA3-484A-A483-A196E18E3A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3A34D7-D637-459E-A481-756D5D20A0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10515-C43B-4BCA-99EB-A4C39FCC61C1}"/>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5" name="Footer Placeholder 4">
            <a:extLst>
              <a:ext uri="{FF2B5EF4-FFF2-40B4-BE49-F238E27FC236}">
                <a16:creationId xmlns:a16="http://schemas.microsoft.com/office/drawing/2014/main" id="{7AAB0A37-965C-4B0C-9DBD-91B4825449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49947-1EE9-4ABC-A433-D86B0ACFB5B6}"/>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2339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7F6D-18A7-4AA6-8147-0BDAB1C573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761EC1-A9D1-4250-B39B-33D76FA171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B2EF2B-6264-43B1-A87E-654C6691E306}"/>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5" name="Footer Placeholder 4">
            <a:extLst>
              <a:ext uri="{FF2B5EF4-FFF2-40B4-BE49-F238E27FC236}">
                <a16:creationId xmlns:a16="http://schemas.microsoft.com/office/drawing/2014/main" id="{87594FB9-FE8F-4C30-90B2-E0240D294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936B6-8654-4FD7-823E-1F1B7CA21BD0}"/>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69839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FF19-9476-4359-9297-0BD24E47A4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F0AB32-4F58-49BF-9B8A-8A74683556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597245-A109-4B49-8E7C-18FDC64E1A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4D55CF-931E-4A28-9F84-AC46DA7EDAA7}"/>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6" name="Footer Placeholder 5">
            <a:extLst>
              <a:ext uri="{FF2B5EF4-FFF2-40B4-BE49-F238E27FC236}">
                <a16:creationId xmlns:a16="http://schemas.microsoft.com/office/drawing/2014/main" id="{CC77093F-7DB7-45D0-8A43-898D572D3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D3ADB1-39D4-40D6-9AD8-01FC180D2C55}"/>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235807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E1FD-C4DF-4566-A44D-DA88D9CB2E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3BBC66-1C2E-4A8B-A2E4-3194BEC31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50D1A4-9BB6-43BB-9923-CAEB0E8D50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BCB3B5-3C5E-44FB-A4B8-A71024C428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D2999F-C415-4987-920B-7F34627D37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70286E-ED5B-4579-AB12-E5DE599ED003}"/>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8" name="Footer Placeholder 7">
            <a:extLst>
              <a:ext uri="{FF2B5EF4-FFF2-40B4-BE49-F238E27FC236}">
                <a16:creationId xmlns:a16="http://schemas.microsoft.com/office/drawing/2014/main" id="{FA4029CD-7916-46B4-BF3D-9BA0EFF9DD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B66423-7C7D-4ADA-AAEB-B2DC474FFFD6}"/>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185453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A28E-53B1-4852-B4D9-6CA0A9056F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C874EA-8A66-46C1-9056-F70E822B1AC4}"/>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4" name="Footer Placeholder 3">
            <a:extLst>
              <a:ext uri="{FF2B5EF4-FFF2-40B4-BE49-F238E27FC236}">
                <a16:creationId xmlns:a16="http://schemas.microsoft.com/office/drawing/2014/main" id="{E9BC2C16-53A1-4FCD-8A0D-99C02DF804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615963-F334-47C5-B68D-6817513C249C}"/>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219693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6D1E8-59DE-4F86-825A-B0C6E80F8D6C}"/>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3" name="Footer Placeholder 2">
            <a:extLst>
              <a:ext uri="{FF2B5EF4-FFF2-40B4-BE49-F238E27FC236}">
                <a16:creationId xmlns:a16="http://schemas.microsoft.com/office/drawing/2014/main" id="{5E6AE123-E8B5-4823-806B-7F1FC9E895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53FC11-7D2E-4FAC-AA92-0164000A14F6}"/>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3532812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9A3D-F629-41DC-933C-D4E40A714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DA8065-62AE-40C5-B582-7B25BFFBF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410E95-868C-4E4F-AA59-B13DEBB71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819B93-F06F-4CF8-8A0E-AD6E68E334D0}"/>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6" name="Footer Placeholder 5">
            <a:extLst>
              <a:ext uri="{FF2B5EF4-FFF2-40B4-BE49-F238E27FC236}">
                <a16:creationId xmlns:a16="http://schemas.microsoft.com/office/drawing/2014/main" id="{70FDCE46-0CBA-4BF7-9EB0-D264F263D5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97169-8408-40EB-A715-FD03C0E40C3F}"/>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141492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EB6-4C13-45E9-BFA1-225F6739C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77C4EA-ACDD-4B97-BFCA-6EA84A4E3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476179-3A60-4196-8A47-D11420340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FF18F4-CA8F-4812-B164-87CACCFD0D29}"/>
              </a:ext>
            </a:extLst>
          </p:cNvPr>
          <p:cNvSpPr>
            <a:spLocks noGrp="1"/>
          </p:cNvSpPr>
          <p:nvPr>
            <p:ph type="dt" sz="half" idx="10"/>
          </p:nvPr>
        </p:nvSpPr>
        <p:spPr/>
        <p:txBody>
          <a:bodyPr/>
          <a:lstStyle/>
          <a:p>
            <a:fld id="{FB3AF9AC-A02A-4D92-9F71-A3AA7F399D35}" type="datetimeFigureOut">
              <a:rPr lang="en-IN" smtClean="0"/>
              <a:pPr/>
              <a:t>27-05-2023</a:t>
            </a:fld>
            <a:endParaRPr lang="en-IN"/>
          </a:p>
        </p:txBody>
      </p:sp>
      <p:sp>
        <p:nvSpPr>
          <p:cNvPr id="6" name="Footer Placeholder 5">
            <a:extLst>
              <a:ext uri="{FF2B5EF4-FFF2-40B4-BE49-F238E27FC236}">
                <a16:creationId xmlns:a16="http://schemas.microsoft.com/office/drawing/2014/main" id="{2D7E16ED-7847-448B-BD44-B01BA21A8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A56EBA-68B5-4213-B05F-C60D7FD61AB1}"/>
              </a:ext>
            </a:extLst>
          </p:cNvPr>
          <p:cNvSpPr>
            <a:spLocks noGrp="1"/>
          </p:cNvSpPr>
          <p:nvPr>
            <p:ph type="sldNum" sz="quarter" idx="12"/>
          </p:nvPr>
        </p:nvSpPr>
        <p:spPr/>
        <p:txBody>
          <a:bodyPr/>
          <a:lstStyle/>
          <a:p>
            <a:fld id="{72D74AFC-FBC0-4631-B88A-9A2A06F82485}" type="slidenum">
              <a:rPr lang="en-IN" smtClean="0"/>
              <a:pPr/>
              <a:t>‹#›</a:t>
            </a:fld>
            <a:endParaRPr lang="en-IN"/>
          </a:p>
        </p:txBody>
      </p:sp>
    </p:spTree>
    <p:extLst>
      <p:ext uri="{BB962C8B-B14F-4D97-AF65-F5344CB8AC3E}">
        <p14:creationId xmlns:p14="http://schemas.microsoft.com/office/powerpoint/2010/main" val="199763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5196F7-1453-415A-8443-353B2BE2E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813EB8-33F9-4260-8D52-AFD98E93FF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935D51-7D8C-4721-A1F5-16B54A03A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AF9AC-A02A-4D92-9F71-A3AA7F399D35}" type="datetimeFigureOut">
              <a:rPr lang="en-IN" smtClean="0"/>
              <a:pPr/>
              <a:t>27-05-2023</a:t>
            </a:fld>
            <a:endParaRPr lang="en-IN"/>
          </a:p>
        </p:txBody>
      </p:sp>
      <p:sp>
        <p:nvSpPr>
          <p:cNvPr id="5" name="Footer Placeholder 4">
            <a:extLst>
              <a:ext uri="{FF2B5EF4-FFF2-40B4-BE49-F238E27FC236}">
                <a16:creationId xmlns:a16="http://schemas.microsoft.com/office/drawing/2014/main" id="{88A8D80E-4DB5-445C-B8D6-76B950F14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4D89B4-06F4-4F02-B68B-D9DD5A551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74AFC-FBC0-4631-B88A-9A2A06F82485}" type="slidenum">
              <a:rPr lang="en-IN" smtClean="0"/>
              <a:pPr/>
              <a:t>‹#›</a:t>
            </a:fld>
            <a:endParaRPr lang="en-IN"/>
          </a:p>
        </p:txBody>
      </p:sp>
    </p:spTree>
    <p:extLst>
      <p:ext uri="{BB962C8B-B14F-4D97-AF65-F5344CB8AC3E}">
        <p14:creationId xmlns:p14="http://schemas.microsoft.com/office/powerpoint/2010/main" val="3976873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jpe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7577EC-46FA-4016-A1F1-02CF2F20F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59" y="168788"/>
            <a:ext cx="10818253" cy="1728494"/>
          </a:xfrm>
          <a:prstGeom prst="rect">
            <a:avLst/>
          </a:prstGeom>
        </p:spPr>
      </p:pic>
      <p:sp>
        <p:nvSpPr>
          <p:cNvPr id="4" name="TextBox 3">
            <a:extLst>
              <a:ext uri="{FF2B5EF4-FFF2-40B4-BE49-F238E27FC236}">
                <a16:creationId xmlns:a16="http://schemas.microsoft.com/office/drawing/2014/main" id="{DB8753B7-7D37-49D6-81DE-7ECDD2D14F6E}"/>
              </a:ext>
            </a:extLst>
          </p:cNvPr>
          <p:cNvSpPr txBox="1"/>
          <p:nvPr/>
        </p:nvSpPr>
        <p:spPr>
          <a:xfrm>
            <a:off x="695460" y="1763044"/>
            <a:ext cx="10818252" cy="1015663"/>
          </a:xfrm>
          <a:prstGeom prst="rect">
            <a:avLst/>
          </a:prstGeom>
          <a:noFill/>
        </p:spPr>
        <p:txBody>
          <a:bodyPr wrap="square" rtlCol="0">
            <a:spAutoFit/>
          </a:bodyPr>
          <a:lstStyle/>
          <a:p>
            <a:pPr algn="ctr"/>
            <a:r>
              <a:rPr lang="en-US" sz="2000" dirty="0">
                <a:solidFill>
                  <a:schemeClr val="accent4">
                    <a:lumMod val="50000"/>
                  </a:schemeClr>
                </a:solidFill>
                <a:latin typeface="Arial" panose="020B0604020202020204" pitchFamily="34" charset="0"/>
                <a:cs typeface="Arial" panose="020B0604020202020204" pitchFamily="34" charset="0"/>
              </a:rPr>
              <a:t>Rajhat, Bandel, Hooghly, West Bengal</a:t>
            </a:r>
          </a:p>
          <a:p>
            <a:pPr algn="ctr"/>
            <a:r>
              <a:rPr lang="en-US" sz="2000" dirty="0">
                <a:solidFill>
                  <a:schemeClr val="accent4">
                    <a:lumMod val="50000"/>
                  </a:schemeClr>
                </a:solidFill>
                <a:latin typeface="Arial" panose="020B0604020202020204" pitchFamily="34" charset="0"/>
                <a:cs typeface="Arial" panose="020B0604020202020204" pitchFamily="34" charset="0"/>
              </a:rPr>
              <a:t>Department of Computer Science Engineering</a:t>
            </a:r>
          </a:p>
          <a:p>
            <a:pPr algn="ctr"/>
            <a:r>
              <a:rPr lang="en-US" sz="2000" dirty="0">
                <a:solidFill>
                  <a:schemeClr val="accent4">
                    <a:lumMod val="50000"/>
                  </a:schemeClr>
                </a:solidFill>
                <a:latin typeface="Arial" panose="020B0604020202020204" pitchFamily="34" charset="0"/>
                <a:cs typeface="Arial" panose="020B0604020202020204" pitchFamily="34" charset="0"/>
              </a:rPr>
              <a:t>B-tech 4</a:t>
            </a:r>
            <a:r>
              <a:rPr lang="en-US" sz="2000" baseline="30000" dirty="0">
                <a:solidFill>
                  <a:schemeClr val="accent4">
                    <a:lumMod val="50000"/>
                  </a:schemeClr>
                </a:solidFill>
                <a:latin typeface="Arial" panose="020B0604020202020204" pitchFamily="34" charset="0"/>
                <a:cs typeface="Arial" panose="020B0604020202020204" pitchFamily="34" charset="0"/>
              </a:rPr>
              <a:t>th</a:t>
            </a:r>
            <a:r>
              <a:rPr lang="en-US" sz="2000" dirty="0">
                <a:solidFill>
                  <a:schemeClr val="accent4">
                    <a:lumMod val="50000"/>
                  </a:schemeClr>
                </a:solidFill>
                <a:latin typeface="Arial" panose="020B0604020202020204" pitchFamily="34" charset="0"/>
                <a:cs typeface="Arial" panose="020B0604020202020204" pitchFamily="34" charset="0"/>
              </a:rPr>
              <a:t> Year 2022-23</a:t>
            </a:r>
            <a:endParaRPr lang="en-IN" sz="2000" dirty="0">
              <a:solidFill>
                <a:schemeClr val="accent4">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24BD60C-2B23-4C2A-B151-016692DD5C22}"/>
              </a:ext>
            </a:extLst>
          </p:cNvPr>
          <p:cNvSpPr txBox="1"/>
          <p:nvPr/>
        </p:nvSpPr>
        <p:spPr>
          <a:xfrm>
            <a:off x="1466033" y="4144811"/>
            <a:ext cx="4406733" cy="1631216"/>
          </a:xfrm>
          <a:prstGeom prst="rect">
            <a:avLst/>
          </a:prstGeom>
          <a:noFill/>
        </p:spPr>
        <p:txBody>
          <a:bodyPr wrap="square" rtlCol="0">
            <a:spAutoFit/>
          </a:bodyPr>
          <a:lstStyle/>
          <a:p>
            <a:r>
              <a:rPr lang="en-US" sz="2000" dirty="0">
                <a:solidFill>
                  <a:schemeClr val="accent1">
                    <a:lumMod val="75000"/>
                  </a:schemeClr>
                </a:solidFill>
                <a:latin typeface="Arial" panose="020B0604020202020204" pitchFamily="34" charset="0"/>
                <a:cs typeface="Arial" panose="020B0604020202020204" pitchFamily="34" charset="0"/>
              </a:rPr>
              <a:t>26900119004	Subrata Ghosh</a:t>
            </a:r>
          </a:p>
          <a:p>
            <a:r>
              <a:rPr lang="en-US" sz="2000" dirty="0">
                <a:solidFill>
                  <a:schemeClr val="accent1">
                    <a:lumMod val="75000"/>
                  </a:schemeClr>
                </a:solidFill>
                <a:latin typeface="Arial" panose="020B0604020202020204" pitchFamily="34" charset="0"/>
                <a:cs typeface="Arial" panose="020B0604020202020204" pitchFamily="34" charset="0"/>
              </a:rPr>
              <a:t>26900120030 	Vishal Choudhary</a:t>
            </a:r>
          </a:p>
          <a:p>
            <a:r>
              <a:rPr lang="en-US" sz="2000" dirty="0">
                <a:solidFill>
                  <a:schemeClr val="accent1">
                    <a:lumMod val="75000"/>
                  </a:schemeClr>
                </a:solidFill>
                <a:latin typeface="Arial" panose="020B0604020202020204" pitchFamily="34" charset="0"/>
                <a:cs typeface="Arial" panose="020B0604020202020204" pitchFamily="34" charset="0"/>
              </a:rPr>
              <a:t>26900119016	Arnab Gayen</a:t>
            </a:r>
          </a:p>
          <a:p>
            <a:r>
              <a:rPr lang="en-US" sz="2000" dirty="0">
                <a:solidFill>
                  <a:schemeClr val="accent1">
                    <a:lumMod val="75000"/>
                  </a:schemeClr>
                </a:solidFill>
                <a:latin typeface="Arial" panose="020B0604020202020204" pitchFamily="34" charset="0"/>
                <a:cs typeface="Arial" panose="020B0604020202020204" pitchFamily="34" charset="0"/>
              </a:rPr>
              <a:t>26900119002	Aparna Jha</a:t>
            </a:r>
          </a:p>
          <a:p>
            <a:r>
              <a:rPr lang="en-US" sz="2000" dirty="0">
                <a:solidFill>
                  <a:schemeClr val="accent1">
                    <a:lumMod val="75000"/>
                  </a:schemeClr>
                </a:solidFill>
                <a:latin typeface="Arial" panose="020B0604020202020204" pitchFamily="34" charset="0"/>
                <a:cs typeface="Arial" panose="020B0604020202020204" pitchFamily="34" charset="0"/>
              </a:rPr>
              <a:t>26900120042    Puja Singh</a:t>
            </a:r>
          </a:p>
        </p:txBody>
      </p:sp>
      <p:sp>
        <p:nvSpPr>
          <p:cNvPr id="8" name="TextBox 7">
            <a:extLst>
              <a:ext uri="{FF2B5EF4-FFF2-40B4-BE49-F238E27FC236}">
                <a16:creationId xmlns:a16="http://schemas.microsoft.com/office/drawing/2014/main" id="{3E90A85B-29A1-4E8C-A8BA-BEC82544A05A}"/>
              </a:ext>
            </a:extLst>
          </p:cNvPr>
          <p:cNvSpPr txBox="1"/>
          <p:nvPr/>
        </p:nvSpPr>
        <p:spPr>
          <a:xfrm>
            <a:off x="2215166" y="2894328"/>
            <a:ext cx="8178919" cy="984885"/>
          </a:xfrm>
          <a:prstGeom prst="rect">
            <a:avLst/>
          </a:prstGeom>
          <a:noFill/>
        </p:spPr>
        <p:txBody>
          <a:bodyPr wrap="square" rtlCol="0">
            <a:spAutoFit/>
          </a:bodyPr>
          <a:lstStyle/>
          <a:p>
            <a:pPr algn="ctr"/>
            <a:r>
              <a:rPr lang="en-US" sz="4000" b="1" dirty="0">
                <a:solidFill>
                  <a:schemeClr val="accent6">
                    <a:lumMod val="75000"/>
                  </a:schemeClr>
                </a:solidFill>
                <a:latin typeface="Arial" panose="020B0604020202020204" pitchFamily="34" charset="0"/>
                <a:cs typeface="Arial" panose="020B0604020202020204" pitchFamily="34" charset="0"/>
              </a:rPr>
              <a:t>Project on: Virtual Trial On Outfit</a:t>
            </a:r>
          </a:p>
          <a:p>
            <a:endParaRPr lang="en-IN" dirty="0"/>
          </a:p>
        </p:txBody>
      </p:sp>
      <p:sp>
        <p:nvSpPr>
          <p:cNvPr id="9" name="TextBox 8">
            <a:extLst>
              <a:ext uri="{FF2B5EF4-FFF2-40B4-BE49-F238E27FC236}">
                <a16:creationId xmlns:a16="http://schemas.microsoft.com/office/drawing/2014/main" id="{5F66A0CC-3D39-46BB-A055-BB7D38498563}"/>
              </a:ext>
            </a:extLst>
          </p:cNvPr>
          <p:cNvSpPr txBox="1"/>
          <p:nvPr/>
        </p:nvSpPr>
        <p:spPr>
          <a:xfrm>
            <a:off x="6980349" y="5314361"/>
            <a:ext cx="3413736" cy="1015663"/>
          </a:xfrm>
          <a:prstGeom prst="rect">
            <a:avLst/>
          </a:prstGeom>
          <a:noFill/>
        </p:spPr>
        <p:txBody>
          <a:bodyPr wrap="square" rtlCol="0">
            <a:spAutoFit/>
          </a:bodyPr>
          <a:lstStyle/>
          <a:p>
            <a:r>
              <a:rPr lang="en-US" sz="2000" dirty="0">
                <a:solidFill>
                  <a:schemeClr val="accent1">
                    <a:lumMod val="75000"/>
                  </a:schemeClr>
                </a:solidFill>
                <a:latin typeface="Arial" panose="020B0604020202020204" pitchFamily="34" charset="0"/>
                <a:cs typeface="Arial" panose="020B0604020202020204" pitchFamily="34" charset="0"/>
              </a:rPr>
              <a:t>Guided By -</a:t>
            </a:r>
          </a:p>
          <a:p>
            <a:pPr algn="r"/>
            <a:r>
              <a:rPr lang="en-US" sz="2000" dirty="0">
                <a:solidFill>
                  <a:schemeClr val="accent1">
                    <a:lumMod val="75000"/>
                  </a:schemeClr>
                </a:solidFill>
                <a:latin typeface="Arial" panose="020B0604020202020204" pitchFamily="34" charset="0"/>
                <a:cs typeface="Arial" panose="020B0604020202020204" pitchFamily="34" charset="0"/>
              </a:rPr>
              <a:t>Mr. </a:t>
            </a:r>
            <a:r>
              <a:rPr lang="en-US" sz="2000" dirty="0" err="1">
                <a:solidFill>
                  <a:schemeClr val="accent1">
                    <a:lumMod val="75000"/>
                  </a:schemeClr>
                </a:solidFill>
                <a:latin typeface="Arial" panose="020B0604020202020204" pitchFamily="34" charset="0"/>
                <a:cs typeface="Arial" panose="020B0604020202020204" pitchFamily="34" charset="0"/>
              </a:rPr>
              <a:t>Aditya</a:t>
            </a:r>
            <a:r>
              <a:rPr lang="en-US" sz="2000" dirty="0">
                <a:solidFill>
                  <a:schemeClr val="accent1">
                    <a:lumMod val="75000"/>
                  </a:schemeClr>
                </a:solidFill>
                <a:latin typeface="Arial" panose="020B0604020202020204" pitchFamily="34" charset="0"/>
                <a:cs typeface="Arial" panose="020B0604020202020204" pitchFamily="34" charset="0"/>
              </a:rPr>
              <a:t> Kumar </a:t>
            </a:r>
            <a:r>
              <a:rPr lang="en-US" sz="2000" dirty="0" err="1">
                <a:solidFill>
                  <a:schemeClr val="accent1">
                    <a:lumMod val="75000"/>
                  </a:schemeClr>
                </a:solidFill>
                <a:latin typeface="Arial" panose="020B0604020202020204" pitchFamily="34" charset="0"/>
                <a:cs typeface="Arial" panose="020B0604020202020204" pitchFamily="34" charset="0"/>
              </a:rPr>
              <a:t>Pathak</a:t>
            </a:r>
            <a:endParaRPr lang="en-US" sz="2000" dirty="0">
              <a:solidFill>
                <a:schemeClr val="accent1">
                  <a:lumMod val="75000"/>
                </a:schemeClr>
              </a:solidFill>
              <a:latin typeface="Arial" panose="020B0604020202020204" pitchFamily="34" charset="0"/>
              <a:cs typeface="Arial" panose="020B0604020202020204" pitchFamily="34" charset="0"/>
            </a:endParaRPr>
          </a:p>
          <a:p>
            <a:endParaRPr lang="en-IN" sz="20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8353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4AED1E-CBCD-4B91-8492-888DFFF7C1E9}"/>
              </a:ext>
            </a:extLst>
          </p:cNvPr>
          <p:cNvSpPr/>
          <p:nvPr/>
        </p:nvSpPr>
        <p:spPr>
          <a:xfrm>
            <a:off x="1795849" y="266356"/>
            <a:ext cx="8600302" cy="707886"/>
          </a:xfrm>
          <a:prstGeom prst="rect">
            <a:avLst/>
          </a:prstGeom>
        </p:spPr>
        <p:txBody>
          <a:bodyPr wrap="square">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Block Diagram </a:t>
            </a:r>
          </a:p>
        </p:txBody>
      </p:sp>
      <p:grpSp>
        <p:nvGrpSpPr>
          <p:cNvPr id="11" name="Group 10">
            <a:extLst>
              <a:ext uri="{FF2B5EF4-FFF2-40B4-BE49-F238E27FC236}">
                <a16:creationId xmlns:a16="http://schemas.microsoft.com/office/drawing/2014/main" id="{BA358E20-D78B-DF4A-69E4-BA91E5EC2909}"/>
              </a:ext>
            </a:extLst>
          </p:cNvPr>
          <p:cNvGrpSpPr/>
          <p:nvPr/>
        </p:nvGrpSpPr>
        <p:grpSpPr>
          <a:xfrm>
            <a:off x="553851" y="840937"/>
            <a:ext cx="10773626" cy="5176126"/>
            <a:chOff x="553851" y="840937"/>
            <a:chExt cx="10773626" cy="5176126"/>
          </a:xfrm>
        </p:grpSpPr>
        <p:cxnSp>
          <p:nvCxnSpPr>
            <p:cNvPr id="12" name="Straight Arrow Connector 11">
              <a:extLst>
                <a:ext uri="{FF2B5EF4-FFF2-40B4-BE49-F238E27FC236}">
                  <a16:creationId xmlns:a16="http://schemas.microsoft.com/office/drawing/2014/main" id="{593F1A25-B587-457F-91FF-8538C31123FA}"/>
                </a:ext>
              </a:extLst>
            </p:cNvPr>
            <p:cNvCxnSpPr>
              <a:cxnSpLocks/>
            </p:cNvCxnSpPr>
            <p:nvPr/>
          </p:nvCxnSpPr>
          <p:spPr>
            <a:xfrm>
              <a:off x="553851" y="2186189"/>
              <a:ext cx="3106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BD11BCD-1B89-4DAB-B3A8-2B26425B85B2}"/>
                </a:ext>
              </a:extLst>
            </p:cNvPr>
            <p:cNvCxnSpPr>
              <a:cxnSpLocks/>
            </p:cNvCxnSpPr>
            <p:nvPr/>
          </p:nvCxnSpPr>
          <p:spPr>
            <a:xfrm>
              <a:off x="608777" y="4225154"/>
              <a:ext cx="283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ECD10597-6C5A-6C83-8915-EEED955B92BD}"/>
                </a:ext>
              </a:extLst>
            </p:cNvPr>
            <p:cNvGrpSpPr/>
            <p:nvPr/>
          </p:nvGrpSpPr>
          <p:grpSpPr>
            <a:xfrm>
              <a:off x="864523" y="840937"/>
              <a:ext cx="10462954" cy="5176126"/>
              <a:chOff x="1486812" y="667796"/>
              <a:chExt cx="10462954" cy="5176126"/>
            </a:xfrm>
          </p:grpSpPr>
          <p:sp>
            <p:nvSpPr>
              <p:cNvPr id="4" name="Trapezoid 3">
                <a:extLst>
                  <a:ext uri="{FF2B5EF4-FFF2-40B4-BE49-F238E27FC236}">
                    <a16:creationId xmlns:a16="http://schemas.microsoft.com/office/drawing/2014/main" id="{FBBD5249-FDE5-463B-8F73-E5530C1C09BD}"/>
                  </a:ext>
                </a:extLst>
              </p:cNvPr>
              <p:cNvSpPr/>
              <p:nvPr/>
            </p:nvSpPr>
            <p:spPr>
              <a:xfrm rot="5400000">
                <a:off x="1378794" y="1389469"/>
                <a:ext cx="1809481" cy="1593442"/>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Trapezoid 4">
                <a:extLst>
                  <a:ext uri="{FF2B5EF4-FFF2-40B4-BE49-F238E27FC236}">
                    <a16:creationId xmlns:a16="http://schemas.microsoft.com/office/drawing/2014/main" id="{C0933A28-349C-4E15-B6EA-74373B65C857}"/>
                  </a:ext>
                </a:extLst>
              </p:cNvPr>
              <p:cNvSpPr/>
              <p:nvPr/>
            </p:nvSpPr>
            <p:spPr>
              <a:xfrm rot="5400000">
                <a:off x="1398882" y="3441952"/>
                <a:ext cx="1809478" cy="1578690"/>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rapezoid 5">
                <a:extLst>
                  <a:ext uri="{FF2B5EF4-FFF2-40B4-BE49-F238E27FC236}">
                    <a16:creationId xmlns:a16="http://schemas.microsoft.com/office/drawing/2014/main" id="{22CBB530-EFFF-4860-AAF2-E790CE0F3932}"/>
                  </a:ext>
                </a:extLst>
              </p:cNvPr>
              <p:cNvSpPr/>
              <p:nvPr/>
            </p:nvSpPr>
            <p:spPr>
              <a:xfrm>
                <a:off x="4101167" y="2411572"/>
                <a:ext cx="1700011" cy="1577660"/>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Trapezoid 6">
                <a:extLst>
                  <a:ext uri="{FF2B5EF4-FFF2-40B4-BE49-F238E27FC236}">
                    <a16:creationId xmlns:a16="http://schemas.microsoft.com/office/drawing/2014/main" id="{CAC7ECDE-9BC2-4755-A997-1C95A36F0E92}"/>
                  </a:ext>
                </a:extLst>
              </p:cNvPr>
              <p:cNvSpPr/>
              <p:nvPr/>
            </p:nvSpPr>
            <p:spPr>
              <a:xfrm>
                <a:off x="6985517" y="2411572"/>
                <a:ext cx="1700011" cy="1577660"/>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Plus Sign 9">
                <a:extLst>
                  <a:ext uri="{FF2B5EF4-FFF2-40B4-BE49-F238E27FC236}">
                    <a16:creationId xmlns:a16="http://schemas.microsoft.com/office/drawing/2014/main" id="{8A89C69B-CDFB-4101-8810-0DE9C062469D}"/>
                  </a:ext>
                </a:extLst>
              </p:cNvPr>
              <p:cNvSpPr/>
              <p:nvPr/>
            </p:nvSpPr>
            <p:spPr>
              <a:xfrm>
                <a:off x="5891389" y="2578997"/>
                <a:ext cx="940915" cy="1049626"/>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Arrow: Striped Right 15">
                <a:extLst>
                  <a:ext uri="{FF2B5EF4-FFF2-40B4-BE49-F238E27FC236}">
                    <a16:creationId xmlns:a16="http://schemas.microsoft.com/office/drawing/2014/main" id="{FED2F56D-D7B2-4D5E-98D5-EBDC09382E22}"/>
                  </a:ext>
                </a:extLst>
              </p:cNvPr>
              <p:cNvSpPr/>
              <p:nvPr/>
            </p:nvSpPr>
            <p:spPr>
              <a:xfrm>
                <a:off x="8759839" y="2832495"/>
                <a:ext cx="1068947" cy="542630"/>
              </a:xfrm>
              <a:prstGeom prst="strip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Diamond 16">
                <a:extLst>
                  <a:ext uri="{FF2B5EF4-FFF2-40B4-BE49-F238E27FC236}">
                    <a16:creationId xmlns:a16="http://schemas.microsoft.com/office/drawing/2014/main" id="{9F17BB98-EE22-4477-951D-8A8B2219F017}"/>
                  </a:ext>
                </a:extLst>
              </p:cNvPr>
              <p:cNvSpPr/>
              <p:nvPr/>
            </p:nvSpPr>
            <p:spPr>
              <a:xfrm>
                <a:off x="3333134" y="2915458"/>
                <a:ext cx="515154" cy="56988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E03B934F-D925-4906-BD9D-059346FC1185}"/>
                  </a:ext>
                </a:extLst>
              </p:cNvPr>
              <p:cNvCxnSpPr>
                <a:stCxn id="17" idx="3"/>
                <a:endCxn id="6" idx="1"/>
              </p:cNvCxnSpPr>
              <p:nvPr/>
            </p:nvCxnSpPr>
            <p:spPr>
              <a:xfrm>
                <a:off x="3848288" y="3200402"/>
                <a:ext cx="4500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Bent-Up 20">
                <a:extLst>
                  <a:ext uri="{FF2B5EF4-FFF2-40B4-BE49-F238E27FC236}">
                    <a16:creationId xmlns:a16="http://schemas.microsoft.com/office/drawing/2014/main" id="{A7AD0C90-CC05-4BBC-BAE4-CF52C45A197F}"/>
                  </a:ext>
                </a:extLst>
              </p:cNvPr>
              <p:cNvSpPr/>
              <p:nvPr/>
            </p:nvSpPr>
            <p:spPr>
              <a:xfrm flipV="1">
                <a:off x="3073003" y="2337998"/>
                <a:ext cx="647946" cy="46799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Arrow: Bent-Up 21">
                <a:extLst>
                  <a:ext uri="{FF2B5EF4-FFF2-40B4-BE49-F238E27FC236}">
                    <a16:creationId xmlns:a16="http://schemas.microsoft.com/office/drawing/2014/main" id="{010F54F4-8DE7-4FE7-AB4B-AADEC24EDBF2}"/>
                  </a:ext>
                </a:extLst>
              </p:cNvPr>
              <p:cNvSpPr/>
              <p:nvPr/>
            </p:nvSpPr>
            <p:spPr>
              <a:xfrm>
                <a:off x="3092966" y="3594816"/>
                <a:ext cx="605308" cy="457197"/>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TextBox 22">
                <a:extLst>
                  <a:ext uri="{FF2B5EF4-FFF2-40B4-BE49-F238E27FC236}">
                    <a16:creationId xmlns:a16="http://schemas.microsoft.com/office/drawing/2014/main" id="{4D06D079-23BB-4112-B304-2EEB0A81C6C0}"/>
                  </a:ext>
                </a:extLst>
              </p:cNvPr>
              <p:cNvSpPr txBox="1"/>
              <p:nvPr/>
            </p:nvSpPr>
            <p:spPr>
              <a:xfrm>
                <a:off x="1486812" y="667796"/>
                <a:ext cx="2080635" cy="707886"/>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Person Representation</a:t>
                </a:r>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107A373-E35E-4D82-BE8C-F3668EA6D0EF}"/>
                  </a:ext>
                </a:extLst>
              </p:cNvPr>
              <p:cNvSpPr txBox="1"/>
              <p:nvPr/>
            </p:nvSpPr>
            <p:spPr>
              <a:xfrm>
                <a:off x="1677098" y="5136036"/>
                <a:ext cx="1285043" cy="707886"/>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In-Shop Clothes</a:t>
                </a:r>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9D9FA4F-B7E1-406F-A94E-581C2F4CC118}"/>
                  </a:ext>
                </a:extLst>
              </p:cNvPr>
              <p:cNvSpPr txBox="1"/>
              <p:nvPr/>
            </p:nvSpPr>
            <p:spPr>
              <a:xfrm>
                <a:off x="5303112" y="1986134"/>
                <a:ext cx="2303754" cy="400110"/>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Wrapped Clothes</a:t>
                </a:r>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0B2BABB3-FE79-4AA1-B97D-B68735D11919}"/>
                  </a:ext>
                </a:extLst>
              </p:cNvPr>
              <p:cNvSpPr txBox="1"/>
              <p:nvPr/>
            </p:nvSpPr>
            <p:spPr>
              <a:xfrm>
                <a:off x="9765870" y="1915209"/>
                <a:ext cx="2183896" cy="400110"/>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Cloth on person</a:t>
                </a:r>
                <a:endParaRPr lang="en-IN" sz="2000" b="1" dirty="0">
                  <a:solidFill>
                    <a:schemeClr val="accent1">
                      <a:lumMod val="75000"/>
                    </a:schemeClr>
                  </a:solidFill>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1F0252C5-45E4-4298-9C32-6A17687C6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013" y="1603147"/>
                <a:ext cx="891221" cy="1166084"/>
              </a:xfrm>
              <a:prstGeom prst="rect">
                <a:avLst/>
              </a:prstGeom>
            </p:spPr>
          </p:pic>
          <p:pic>
            <p:nvPicPr>
              <p:cNvPr id="28" name="Picture 27">
                <a:extLst>
                  <a:ext uri="{FF2B5EF4-FFF2-40B4-BE49-F238E27FC236}">
                    <a16:creationId xmlns:a16="http://schemas.microsoft.com/office/drawing/2014/main" id="{9121FFBD-E750-47AC-8AD8-FB00A1599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120" y="3681749"/>
                <a:ext cx="1124662" cy="1124662"/>
              </a:xfrm>
              <a:prstGeom prst="rect">
                <a:avLst/>
              </a:prstGeom>
            </p:spPr>
          </p:pic>
          <p:pic>
            <p:nvPicPr>
              <p:cNvPr id="29" name="Picture 28">
                <a:extLst>
                  <a:ext uri="{FF2B5EF4-FFF2-40B4-BE49-F238E27FC236}">
                    <a16:creationId xmlns:a16="http://schemas.microsoft.com/office/drawing/2014/main" id="{9D29F641-3148-42A8-8AFE-F147626B9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299" y="2657330"/>
                <a:ext cx="891221" cy="1166084"/>
              </a:xfrm>
              <a:prstGeom prst="rect">
                <a:avLst/>
              </a:prstGeom>
            </p:spPr>
          </p:pic>
          <p:pic>
            <p:nvPicPr>
              <p:cNvPr id="30" name="Picture 29">
                <a:extLst>
                  <a:ext uri="{FF2B5EF4-FFF2-40B4-BE49-F238E27FC236}">
                    <a16:creationId xmlns:a16="http://schemas.microsoft.com/office/drawing/2014/main" id="{A52D8D95-A7E1-4146-A131-E6C8632D7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640" y="2699775"/>
                <a:ext cx="962466" cy="962466"/>
              </a:xfrm>
              <a:prstGeom prst="rect">
                <a:avLst/>
              </a:prstGeom>
            </p:spPr>
          </p:pic>
          <p:sp>
            <p:nvSpPr>
              <p:cNvPr id="32" name="Scroll: Horizontal 31">
                <a:extLst>
                  <a:ext uri="{FF2B5EF4-FFF2-40B4-BE49-F238E27FC236}">
                    <a16:creationId xmlns:a16="http://schemas.microsoft.com/office/drawing/2014/main" id="{E904CF28-CD05-4E2E-86FD-5A7B6BB70CEC}"/>
                  </a:ext>
                </a:extLst>
              </p:cNvPr>
              <p:cNvSpPr/>
              <p:nvPr/>
            </p:nvSpPr>
            <p:spPr>
              <a:xfrm>
                <a:off x="10007813" y="2242536"/>
                <a:ext cx="1700010" cy="180947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1" name="Picture 30">
                <a:extLst>
                  <a:ext uri="{FF2B5EF4-FFF2-40B4-BE49-F238E27FC236}">
                    <a16:creationId xmlns:a16="http://schemas.microsoft.com/office/drawing/2014/main" id="{424C9797-422C-4F7D-95DA-F97887D2FA2C}"/>
                  </a:ext>
                </a:extLst>
              </p:cNvPr>
              <p:cNvPicPr>
                <a:picLocks noChangeAspect="1"/>
              </p:cNvPicPr>
              <p:nvPr/>
            </p:nvPicPr>
            <p:blipFill>
              <a:blip r:embed="rId4"/>
              <a:stretch>
                <a:fillRect/>
              </a:stretch>
            </p:blipFill>
            <p:spPr>
              <a:xfrm>
                <a:off x="10457195" y="2540557"/>
                <a:ext cx="914400" cy="1270177"/>
              </a:xfrm>
              <a:prstGeom prst="rect">
                <a:avLst/>
              </a:prstGeom>
            </p:spPr>
          </p:pic>
        </p:grpSp>
      </p:grpSp>
    </p:spTree>
    <p:extLst>
      <p:ext uri="{BB962C8B-B14F-4D97-AF65-F5344CB8AC3E}">
        <p14:creationId xmlns:p14="http://schemas.microsoft.com/office/powerpoint/2010/main" val="212447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E073D8DB-C690-E31F-6430-2A12F6FA9567}"/>
              </a:ext>
            </a:extLst>
          </p:cNvPr>
          <p:cNvGrpSpPr/>
          <p:nvPr/>
        </p:nvGrpSpPr>
        <p:grpSpPr>
          <a:xfrm>
            <a:off x="528034" y="965184"/>
            <a:ext cx="11165983" cy="5216675"/>
            <a:chOff x="553851" y="840937"/>
            <a:chExt cx="10773626" cy="5176126"/>
          </a:xfrm>
        </p:grpSpPr>
        <p:cxnSp>
          <p:nvCxnSpPr>
            <p:cNvPr id="3" name="Straight Arrow Connector 2">
              <a:extLst>
                <a:ext uri="{FF2B5EF4-FFF2-40B4-BE49-F238E27FC236}">
                  <a16:creationId xmlns:a16="http://schemas.microsoft.com/office/drawing/2014/main" id="{F8812306-61E3-B8F6-A24F-3CD986E5A197}"/>
                </a:ext>
              </a:extLst>
            </p:cNvPr>
            <p:cNvCxnSpPr>
              <a:cxnSpLocks/>
            </p:cNvCxnSpPr>
            <p:nvPr/>
          </p:nvCxnSpPr>
          <p:spPr>
            <a:xfrm>
              <a:off x="553851" y="2186189"/>
              <a:ext cx="3106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3AE38607-AA4B-02CD-A388-23811BCC5DDC}"/>
                </a:ext>
              </a:extLst>
            </p:cNvPr>
            <p:cNvCxnSpPr>
              <a:cxnSpLocks/>
            </p:cNvCxnSpPr>
            <p:nvPr/>
          </p:nvCxnSpPr>
          <p:spPr>
            <a:xfrm>
              <a:off x="608777" y="4225154"/>
              <a:ext cx="283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rapezoid 5">
              <a:extLst>
                <a:ext uri="{FF2B5EF4-FFF2-40B4-BE49-F238E27FC236}">
                  <a16:creationId xmlns:a16="http://schemas.microsoft.com/office/drawing/2014/main" id="{A0D83B5A-52F7-454E-BF21-09906AB8BB8F}"/>
                </a:ext>
              </a:extLst>
            </p:cNvPr>
            <p:cNvSpPr/>
            <p:nvPr/>
          </p:nvSpPr>
          <p:spPr>
            <a:xfrm rot="5400000">
              <a:off x="756505" y="1562610"/>
              <a:ext cx="1809481" cy="1593442"/>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 name="Trapezoid 6">
              <a:extLst>
                <a:ext uri="{FF2B5EF4-FFF2-40B4-BE49-F238E27FC236}">
                  <a16:creationId xmlns:a16="http://schemas.microsoft.com/office/drawing/2014/main" id="{3348145D-E10B-1EBD-CAEE-6282F0E50688}"/>
                </a:ext>
              </a:extLst>
            </p:cNvPr>
            <p:cNvSpPr/>
            <p:nvPr/>
          </p:nvSpPr>
          <p:spPr>
            <a:xfrm rot="5400000">
              <a:off x="776593" y="3615093"/>
              <a:ext cx="1809478" cy="1578690"/>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Plus Sign 9">
              <a:extLst>
                <a:ext uri="{FF2B5EF4-FFF2-40B4-BE49-F238E27FC236}">
                  <a16:creationId xmlns:a16="http://schemas.microsoft.com/office/drawing/2014/main" id="{A8DFC72A-9E04-FADF-F2E8-564CB8683C3C}"/>
                </a:ext>
              </a:extLst>
            </p:cNvPr>
            <p:cNvSpPr/>
            <p:nvPr/>
          </p:nvSpPr>
          <p:spPr>
            <a:xfrm>
              <a:off x="5473521" y="3088598"/>
              <a:ext cx="736494" cy="713165"/>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Striped Right 10">
              <a:extLst>
                <a:ext uri="{FF2B5EF4-FFF2-40B4-BE49-F238E27FC236}">
                  <a16:creationId xmlns:a16="http://schemas.microsoft.com/office/drawing/2014/main" id="{F7CDDD15-497B-D57C-5499-7CB2CA7A8392}"/>
                </a:ext>
              </a:extLst>
            </p:cNvPr>
            <p:cNvSpPr/>
            <p:nvPr/>
          </p:nvSpPr>
          <p:spPr>
            <a:xfrm>
              <a:off x="8137550" y="3005636"/>
              <a:ext cx="1068947" cy="542630"/>
            </a:xfrm>
            <a:prstGeom prst="strip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Diamond 11">
              <a:extLst>
                <a:ext uri="{FF2B5EF4-FFF2-40B4-BE49-F238E27FC236}">
                  <a16:creationId xmlns:a16="http://schemas.microsoft.com/office/drawing/2014/main" id="{FFFC32D0-A6BF-0F63-302E-2563AE8A5B33}"/>
                </a:ext>
              </a:extLst>
            </p:cNvPr>
            <p:cNvSpPr/>
            <p:nvPr/>
          </p:nvSpPr>
          <p:spPr>
            <a:xfrm>
              <a:off x="2710845" y="3088599"/>
              <a:ext cx="515154" cy="56988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8E4B11B3-A634-98D9-8C74-F72FDB31782F}"/>
                </a:ext>
              </a:extLst>
            </p:cNvPr>
            <p:cNvCxnSpPr>
              <a:cxnSpLocks/>
              <a:stCxn id="12" idx="3"/>
            </p:cNvCxnSpPr>
            <p:nvPr/>
          </p:nvCxnSpPr>
          <p:spPr>
            <a:xfrm>
              <a:off x="3225999" y="3373543"/>
              <a:ext cx="4500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Arrow: Bent-Up 13">
              <a:extLst>
                <a:ext uri="{FF2B5EF4-FFF2-40B4-BE49-F238E27FC236}">
                  <a16:creationId xmlns:a16="http://schemas.microsoft.com/office/drawing/2014/main" id="{97BEADC8-A151-2B83-52D1-FDCD53C9E424}"/>
                </a:ext>
              </a:extLst>
            </p:cNvPr>
            <p:cNvSpPr/>
            <p:nvPr/>
          </p:nvSpPr>
          <p:spPr>
            <a:xfrm flipV="1">
              <a:off x="2450714" y="2511139"/>
              <a:ext cx="647946" cy="46799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Arrow: Bent-Up 14">
              <a:extLst>
                <a:ext uri="{FF2B5EF4-FFF2-40B4-BE49-F238E27FC236}">
                  <a16:creationId xmlns:a16="http://schemas.microsoft.com/office/drawing/2014/main" id="{E4AE8517-36D3-9FC1-44DD-25DC0AE5FA17}"/>
                </a:ext>
              </a:extLst>
            </p:cNvPr>
            <p:cNvSpPr/>
            <p:nvPr/>
          </p:nvSpPr>
          <p:spPr>
            <a:xfrm>
              <a:off x="2470677" y="3767957"/>
              <a:ext cx="605308" cy="457197"/>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7E88013A-7B35-15F7-20C7-9BF4133729FF}"/>
                </a:ext>
              </a:extLst>
            </p:cNvPr>
            <p:cNvSpPr txBox="1"/>
            <p:nvPr/>
          </p:nvSpPr>
          <p:spPr>
            <a:xfrm>
              <a:off x="864523" y="840937"/>
              <a:ext cx="2080635" cy="707886"/>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Person Representation</a:t>
              </a:r>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2A10C23-5583-7ED5-14DA-04442481637C}"/>
                </a:ext>
              </a:extLst>
            </p:cNvPr>
            <p:cNvSpPr txBox="1"/>
            <p:nvPr/>
          </p:nvSpPr>
          <p:spPr>
            <a:xfrm>
              <a:off x="1054809" y="5309177"/>
              <a:ext cx="1285043" cy="707886"/>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In-Shop Clothes</a:t>
              </a:r>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DC54298D-EFDB-2319-75D8-B422BE0ABEAE}"/>
                </a:ext>
              </a:extLst>
            </p:cNvPr>
            <p:cNvSpPr txBox="1"/>
            <p:nvPr/>
          </p:nvSpPr>
          <p:spPr>
            <a:xfrm>
              <a:off x="4944123" y="1148713"/>
              <a:ext cx="2303754" cy="400110"/>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Wrapped Clothes</a:t>
              </a:r>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F5A8BCA-6F2A-F17B-B7AF-9AB40222D1C9}"/>
                </a:ext>
              </a:extLst>
            </p:cNvPr>
            <p:cNvSpPr txBox="1"/>
            <p:nvPr/>
          </p:nvSpPr>
          <p:spPr>
            <a:xfrm>
              <a:off x="9143581" y="2088350"/>
              <a:ext cx="2183896" cy="400110"/>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Cloth on person</a:t>
              </a:r>
              <a:endParaRPr lang="en-IN" sz="2000" b="1" dirty="0">
                <a:solidFill>
                  <a:schemeClr val="accent1">
                    <a:lumMod val="75000"/>
                  </a:schemeClr>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4751478C-7C96-99D5-3056-BDA2671D8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24" y="1776288"/>
              <a:ext cx="891221" cy="1166084"/>
            </a:xfrm>
            <a:prstGeom prst="rect">
              <a:avLst/>
            </a:prstGeom>
          </p:spPr>
        </p:pic>
        <p:pic>
          <p:nvPicPr>
            <p:cNvPr id="21" name="Picture 20">
              <a:extLst>
                <a:ext uri="{FF2B5EF4-FFF2-40B4-BE49-F238E27FC236}">
                  <a16:creationId xmlns:a16="http://schemas.microsoft.com/office/drawing/2014/main" id="{FA4CC773-943C-7845-F6D4-37C245CAD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831" y="3854890"/>
              <a:ext cx="1124662" cy="1124662"/>
            </a:xfrm>
            <a:prstGeom prst="rect">
              <a:avLst/>
            </a:prstGeom>
          </p:spPr>
        </p:pic>
        <p:sp>
          <p:nvSpPr>
            <p:cNvPr id="24" name="Scroll: Horizontal 23">
              <a:extLst>
                <a:ext uri="{FF2B5EF4-FFF2-40B4-BE49-F238E27FC236}">
                  <a16:creationId xmlns:a16="http://schemas.microsoft.com/office/drawing/2014/main" id="{E05B820C-3DFD-4A2E-1DC9-6DCEAA394689}"/>
                </a:ext>
              </a:extLst>
            </p:cNvPr>
            <p:cNvSpPr/>
            <p:nvPr/>
          </p:nvSpPr>
          <p:spPr>
            <a:xfrm>
              <a:off x="9385524" y="2511139"/>
              <a:ext cx="1700010" cy="1714015"/>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5" name="Picture 24">
              <a:extLst>
                <a:ext uri="{FF2B5EF4-FFF2-40B4-BE49-F238E27FC236}">
                  <a16:creationId xmlns:a16="http://schemas.microsoft.com/office/drawing/2014/main" id="{683B877F-2F89-8FB7-CE2D-7234A3099249}"/>
                </a:ext>
              </a:extLst>
            </p:cNvPr>
            <p:cNvPicPr>
              <a:picLocks noChangeAspect="1"/>
            </p:cNvPicPr>
            <p:nvPr/>
          </p:nvPicPr>
          <p:blipFill>
            <a:blip r:embed="rId4"/>
            <a:stretch>
              <a:fillRect/>
            </a:stretch>
          </p:blipFill>
          <p:spPr>
            <a:xfrm>
              <a:off x="9722422" y="2800801"/>
              <a:ext cx="1095080" cy="1209996"/>
            </a:xfrm>
            <a:prstGeom prst="rect">
              <a:avLst/>
            </a:prstGeom>
          </p:spPr>
        </p:pic>
        <p:grpSp>
          <p:nvGrpSpPr>
            <p:cNvPr id="26" name="Group 25">
              <a:extLst>
                <a:ext uri="{FF2B5EF4-FFF2-40B4-BE49-F238E27FC236}">
                  <a16:creationId xmlns:a16="http://schemas.microsoft.com/office/drawing/2014/main" id="{CD41B1D5-E0C4-CCCD-F834-860E3BEABBDB}"/>
                </a:ext>
              </a:extLst>
            </p:cNvPr>
            <p:cNvGrpSpPr/>
            <p:nvPr/>
          </p:nvGrpSpPr>
          <p:grpSpPr>
            <a:xfrm>
              <a:off x="3509657" y="1844970"/>
              <a:ext cx="4532834" cy="1243628"/>
              <a:chOff x="1585793" y="1638082"/>
              <a:chExt cx="5868947" cy="1665124"/>
            </a:xfrm>
          </p:grpSpPr>
          <p:pic>
            <p:nvPicPr>
              <p:cNvPr id="27" name="Picture 26">
                <a:extLst>
                  <a:ext uri="{FF2B5EF4-FFF2-40B4-BE49-F238E27FC236}">
                    <a16:creationId xmlns:a16="http://schemas.microsoft.com/office/drawing/2014/main" id="{378EF4E0-E94F-AF2D-AC7A-8CED71CF23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5793" y="1690275"/>
                <a:ext cx="1182514" cy="1612931"/>
              </a:xfrm>
              <a:prstGeom prst="rect">
                <a:avLst/>
              </a:prstGeom>
            </p:spPr>
          </p:pic>
          <p:pic>
            <p:nvPicPr>
              <p:cNvPr id="28" name="Picture 27">
                <a:extLst>
                  <a:ext uri="{FF2B5EF4-FFF2-40B4-BE49-F238E27FC236}">
                    <a16:creationId xmlns:a16="http://schemas.microsoft.com/office/drawing/2014/main" id="{EFE37F8E-2282-9B9D-CA06-02C51D5D0A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0333" y="1674254"/>
                <a:ext cx="1182515" cy="1564696"/>
              </a:xfrm>
              <a:prstGeom prst="rect">
                <a:avLst/>
              </a:prstGeom>
            </p:spPr>
          </p:pic>
          <p:pic>
            <p:nvPicPr>
              <p:cNvPr id="29" name="Picture 28">
                <a:extLst>
                  <a:ext uri="{FF2B5EF4-FFF2-40B4-BE49-F238E27FC236}">
                    <a16:creationId xmlns:a16="http://schemas.microsoft.com/office/drawing/2014/main" id="{686C24E9-A492-EE30-C52C-79FE5DE118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7262" y="1638082"/>
                <a:ext cx="1182726" cy="1564696"/>
              </a:xfrm>
              <a:prstGeom prst="rect">
                <a:avLst/>
              </a:prstGeom>
            </p:spPr>
          </p:pic>
          <p:pic>
            <p:nvPicPr>
              <p:cNvPr id="30" name="Picture 29">
                <a:extLst>
                  <a:ext uri="{FF2B5EF4-FFF2-40B4-BE49-F238E27FC236}">
                    <a16:creationId xmlns:a16="http://schemas.microsoft.com/office/drawing/2014/main" id="{16CE2A99-D430-705E-2C1D-03D11288D3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72014" y="1690275"/>
                <a:ext cx="1182726" cy="1596910"/>
              </a:xfrm>
              <a:prstGeom prst="rect">
                <a:avLst/>
              </a:prstGeom>
            </p:spPr>
          </p:pic>
          <p:sp>
            <p:nvSpPr>
              <p:cNvPr id="31" name="Plus Sign 30">
                <a:extLst>
                  <a:ext uri="{FF2B5EF4-FFF2-40B4-BE49-F238E27FC236}">
                    <a16:creationId xmlns:a16="http://schemas.microsoft.com/office/drawing/2014/main" id="{94BA59FC-C731-54CC-EA68-C22790420EE4}"/>
                  </a:ext>
                </a:extLst>
              </p:cNvPr>
              <p:cNvSpPr/>
              <p:nvPr/>
            </p:nvSpPr>
            <p:spPr>
              <a:xfrm>
                <a:off x="2756753" y="2311990"/>
                <a:ext cx="347730" cy="369500"/>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2" name="Plus Sign 31">
                <a:extLst>
                  <a:ext uri="{FF2B5EF4-FFF2-40B4-BE49-F238E27FC236}">
                    <a16:creationId xmlns:a16="http://schemas.microsoft.com/office/drawing/2014/main" id="{A452CDDF-53B8-761D-DC00-8AB6ED73BE31}"/>
                  </a:ext>
                </a:extLst>
              </p:cNvPr>
              <p:cNvSpPr/>
              <p:nvPr/>
            </p:nvSpPr>
            <p:spPr>
              <a:xfrm>
                <a:off x="4332083" y="2271852"/>
                <a:ext cx="347730" cy="369500"/>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Plus Sign 32">
                <a:extLst>
                  <a:ext uri="{FF2B5EF4-FFF2-40B4-BE49-F238E27FC236}">
                    <a16:creationId xmlns:a16="http://schemas.microsoft.com/office/drawing/2014/main" id="{66697BC6-6410-A06A-F4F0-6D7B970C05FE}"/>
                  </a:ext>
                </a:extLst>
              </p:cNvPr>
              <p:cNvSpPr/>
              <p:nvPr/>
            </p:nvSpPr>
            <p:spPr>
              <a:xfrm>
                <a:off x="6005350" y="2271852"/>
                <a:ext cx="347730" cy="369500"/>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grpSp>
          <p:nvGrpSpPr>
            <p:cNvPr id="34" name="Group 33">
              <a:extLst>
                <a:ext uri="{FF2B5EF4-FFF2-40B4-BE49-F238E27FC236}">
                  <a16:creationId xmlns:a16="http://schemas.microsoft.com/office/drawing/2014/main" id="{3C3FE8E0-C655-DC43-A347-708DF155A0EF}"/>
                </a:ext>
              </a:extLst>
            </p:cNvPr>
            <p:cNvGrpSpPr/>
            <p:nvPr/>
          </p:nvGrpSpPr>
          <p:grpSpPr>
            <a:xfrm>
              <a:off x="4694450" y="3887082"/>
              <a:ext cx="2321912" cy="1302969"/>
              <a:chOff x="3440678" y="3798500"/>
              <a:chExt cx="2325497" cy="1275776"/>
            </a:xfrm>
          </p:grpSpPr>
          <p:pic>
            <p:nvPicPr>
              <p:cNvPr id="35" name="Picture 34">
                <a:extLst>
                  <a:ext uri="{FF2B5EF4-FFF2-40B4-BE49-F238E27FC236}">
                    <a16:creationId xmlns:a16="http://schemas.microsoft.com/office/drawing/2014/main" id="{C61E3EA0-BF88-B670-8E02-688DB770E5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0678" y="3798500"/>
                <a:ext cx="862170" cy="1107583"/>
              </a:xfrm>
              <a:prstGeom prst="rect">
                <a:avLst/>
              </a:prstGeom>
            </p:spPr>
          </p:pic>
          <p:pic>
            <p:nvPicPr>
              <p:cNvPr id="36" name="Picture 35">
                <a:extLst>
                  <a:ext uri="{FF2B5EF4-FFF2-40B4-BE49-F238E27FC236}">
                    <a16:creationId xmlns:a16="http://schemas.microsoft.com/office/drawing/2014/main" id="{C70E4C70-3974-C3AC-096E-0F02395850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37262" y="3798500"/>
                <a:ext cx="1028913" cy="1275776"/>
              </a:xfrm>
              <a:prstGeom prst="rect">
                <a:avLst/>
              </a:prstGeom>
            </p:spPr>
          </p:pic>
          <p:sp>
            <p:nvSpPr>
              <p:cNvPr id="37" name="Plus Sign 36">
                <a:extLst>
                  <a:ext uri="{FF2B5EF4-FFF2-40B4-BE49-F238E27FC236}">
                    <a16:creationId xmlns:a16="http://schemas.microsoft.com/office/drawing/2014/main" id="{C8EA5549-4EE7-7AED-DC99-1E5D95EC6857}"/>
                  </a:ext>
                </a:extLst>
              </p:cNvPr>
              <p:cNvSpPr/>
              <p:nvPr/>
            </p:nvSpPr>
            <p:spPr>
              <a:xfrm>
                <a:off x="4389532" y="4167541"/>
                <a:ext cx="347730" cy="369500"/>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grpSp>
      <p:sp>
        <p:nvSpPr>
          <p:cNvPr id="38" name="TextBox 37">
            <a:extLst>
              <a:ext uri="{FF2B5EF4-FFF2-40B4-BE49-F238E27FC236}">
                <a16:creationId xmlns:a16="http://schemas.microsoft.com/office/drawing/2014/main" id="{5757C2B6-F713-855B-D609-36EEE608C076}"/>
              </a:ext>
            </a:extLst>
          </p:cNvPr>
          <p:cNvSpPr txBox="1"/>
          <p:nvPr/>
        </p:nvSpPr>
        <p:spPr>
          <a:xfrm>
            <a:off x="2409475" y="245870"/>
            <a:ext cx="7409327" cy="707886"/>
          </a:xfrm>
          <a:prstGeom prst="rect">
            <a:avLst/>
          </a:prstGeom>
          <a:noFill/>
        </p:spPr>
        <p:txBody>
          <a:bodyPr wrap="square" rtlCol="0">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Image Processing</a:t>
            </a:r>
            <a:endParaRPr lang="en-IN" sz="4000" b="1"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330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E9FED47-8AD4-55FE-62E6-28DDB3B01FBB}"/>
              </a:ext>
            </a:extLst>
          </p:cNvPr>
          <p:cNvSpPr txBox="1"/>
          <p:nvPr/>
        </p:nvSpPr>
        <p:spPr>
          <a:xfrm>
            <a:off x="2811887" y="156118"/>
            <a:ext cx="6568225" cy="707886"/>
          </a:xfrm>
          <a:prstGeom prst="rect">
            <a:avLst/>
          </a:prstGeom>
          <a:noFill/>
        </p:spPr>
        <p:txBody>
          <a:bodyPr wrap="square" rtlCol="0">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GUI Design</a:t>
            </a:r>
            <a:endParaRPr lang="en-IN" sz="4000" b="1" dirty="0">
              <a:solidFill>
                <a:schemeClr val="accent4">
                  <a:lumMod val="75000"/>
                </a:schemeClr>
              </a:solidFill>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1583140"/>
            <a:ext cx="5800299" cy="5274860"/>
          </a:xfrm>
          <a:prstGeom prst="rect">
            <a:avLst/>
          </a:prstGeom>
          <a:noFill/>
          <a:ln>
            <a:noFill/>
          </a:ln>
        </p:spPr>
      </p:pic>
      <p:sp>
        <p:nvSpPr>
          <p:cNvPr id="7" name="TextBox 6"/>
          <p:cNvSpPr txBox="1"/>
          <p:nvPr/>
        </p:nvSpPr>
        <p:spPr>
          <a:xfrm>
            <a:off x="0" y="1119116"/>
            <a:ext cx="12355773" cy="461665"/>
          </a:xfrm>
          <a:prstGeom prst="rect">
            <a:avLst/>
          </a:prstGeom>
          <a:noFill/>
        </p:spPr>
        <p:txBody>
          <a:bodyPr wrap="square" rtlCol="0">
            <a:spAutoFit/>
          </a:bodyPr>
          <a:lstStyle/>
          <a:p>
            <a:r>
              <a:rPr lang="en-IN" sz="2400" b="1" dirty="0">
                <a:latin typeface="Times New Roman" pitchFamily="18" charset="0"/>
                <a:cs typeface="Times New Roman" pitchFamily="18" charset="0"/>
              </a:rPr>
              <a:t>Home Page:					        Uploaded Page:</a:t>
            </a:r>
            <a:endParaRPr lang="en-GB" sz="2400" b="1" dirty="0">
              <a:latin typeface="Times New Roman" pitchFamily="18" charset="0"/>
              <a:cs typeface="Times New Roman"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168788" y="1583141"/>
            <a:ext cx="6023212" cy="5274859"/>
          </a:xfrm>
          <a:prstGeom prst="rect">
            <a:avLst/>
          </a:prstGeom>
          <a:noFill/>
          <a:ln>
            <a:noFill/>
          </a:ln>
        </p:spPr>
      </p:pic>
    </p:spTree>
    <p:extLst>
      <p:ext uri="{BB962C8B-B14F-4D97-AF65-F5344CB8AC3E}">
        <p14:creationId xmlns:p14="http://schemas.microsoft.com/office/powerpoint/2010/main" val="140756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3644" y="1228300"/>
            <a:ext cx="6073258" cy="5629700"/>
          </a:xfrm>
          <a:prstGeom prst="rect">
            <a:avLst/>
          </a:prstGeom>
          <a:noFill/>
          <a:ln>
            <a:noFill/>
          </a:ln>
        </p:spPr>
      </p:pic>
      <p:sp>
        <p:nvSpPr>
          <p:cNvPr id="3" name="TextBox 2"/>
          <p:cNvSpPr txBox="1"/>
          <p:nvPr/>
        </p:nvSpPr>
        <p:spPr>
          <a:xfrm>
            <a:off x="218364" y="723331"/>
            <a:ext cx="11586949" cy="523220"/>
          </a:xfrm>
          <a:prstGeom prst="rect">
            <a:avLst/>
          </a:prstGeom>
          <a:noFill/>
        </p:spPr>
        <p:txBody>
          <a:bodyPr wrap="square" rtlCol="0">
            <a:spAutoFit/>
          </a:bodyPr>
          <a:lstStyle/>
          <a:p>
            <a:r>
              <a:rPr lang="en-IN" sz="2800" b="1" dirty="0">
                <a:latin typeface="Times New Roman" pitchFamily="18" charset="0"/>
                <a:cs typeface="Times New Roman" pitchFamily="18" charset="0"/>
              </a:rPr>
              <a:t>Trial Image:				      About Page:</a:t>
            </a:r>
            <a:endParaRPr lang="en-GB" sz="2800" b="1" dirty="0">
              <a:latin typeface="Times New Roman" pitchFamily="18" charset="0"/>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223378" y="1255594"/>
            <a:ext cx="5968622" cy="56024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F3395F-2FD0-49D4-86EA-DD9ACBD2E145}"/>
              </a:ext>
            </a:extLst>
          </p:cNvPr>
          <p:cNvSpPr/>
          <p:nvPr/>
        </p:nvSpPr>
        <p:spPr>
          <a:xfrm>
            <a:off x="731950" y="218251"/>
            <a:ext cx="10728100" cy="707886"/>
          </a:xfrm>
          <a:prstGeom prst="rect">
            <a:avLst/>
          </a:prstGeom>
        </p:spPr>
        <p:txBody>
          <a:bodyPr wrap="square">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Future Scope</a:t>
            </a:r>
          </a:p>
        </p:txBody>
      </p:sp>
      <p:sp>
        <p:nvSpPr>
          <p:cNvPr id="3" name="TextBox 2">
            <a:extLst>
              <a:ext uri="{FF2B5EF4-FFF2-40B4-BE49-F238E27FC236}">
                <a16:creationId xmlns:a16="http://schemas.microsoft.com/office/drawing/2014/main" id="{E52B52F3-C889-4C02-AC22-786C045D49D9}"/>
              </a:ext>
            </a:extLst>
          </p:cNvPr>
          <p:cNvSpPr txBox="1"/>
          <p:nvPr/>
        </p:nvSpPr>
        <p:spPr>
          <a:xfrm>
            <a:off x="886496" y="1166842"/>
            <a:ext cx="10419008" cy="4985980"/>
          </a:xfrm>
          <a:prstGeom prst="rect">
            <a:avLst/>
          </a:prstGeom>
          <a:noFill/>
        </p:spPr>
        <p:txBody>
          <a:bodyPr wrap="square" rtlCol="0">
            <a:spAutoFit/>
          </a:bodyPr>
          <a:lstStyle/>
          <a:p>
            <a:pPr>
              <a:lnSpc>
                <a:spcPct val="150000"/>
              </a:lnSpc>
            </a:pPr>
            <a:r>
              <a:rPr lang="en-US" sz="2000" dirty="0">
                <a:solidFill>
                  <a:schemeClr val="accent1">
                    <a:lumMod val="75000"/>
                  </a:schemeClr>
                </a:solidFill>
                <a:latin typeface="Arial" panose="020B0604020202020204" pitchFamily="34" charset="0"/>
                <a:cs typeface="Arial" panose="020B0604020202020204" pitchFamily="34" charset="0"/>
              </a:rPr>
              <a:t>This application can be easily implemented in various situations. We can add new features as and when we require them. There is flexibility in all the modules. </a:t>
            </a:r>
          </a:p>
          <a:p>
            <a:pPr marL="342900" indent="-3429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This Project works currently for clothes. The Project can be improvised to include fashionable product (like watch, eye glasses etc.) also. </a:t>
            </a:r>
          </a:p>
          <a:p>
            <a:pPr marL="342900" indent="-3429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This project can be improvised by including an automatic size recommendation feature for the user. </a:t>
            </a:r>
          </a:p>
          <a:p>
            <a:pPr marL="342900" indent="-3429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It is also providing a window of opportunity for AI-based innovations in the future. And there are already new approaches designed to solve those issues. </a:t>
            </a:r>
          </a:p>
          <a:p>
            <a:pPr marL="342900" indent="-3429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Another important thing is to take the technology capabilities into account when choosing a proper use case scenario.</a:t>
            </a:r>
          </a:p>
          <a:p>
            <a:endParaRPr lang="en-IN" dirty="0">
              <a:solidFill>
                <a:schemeClr val="accent1">
                  <a:lumMod val="75000"/>
                </a:schemeClr>
              </a:solidFill>
            </a:endParaRPr>
          </a:p>
        </p:txBody>
      </p:sp>
    </p:spTree>
    <p:extLst>
      <p:ext uri="{BB962C8B-B14F-4D97-AF65-F5344CB8AC3E}">
        <p14:creationId xmlns:p14="http://schemas.microsoft.com/office/powerpoint/2010/main" val="1828913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671" y="232012"/>
            <a:ext cx="11113827" cy="769441"/>
          </a:xfrm>
          <a:prstGeom prst="rect">
            <a:avLst/>
          </a:prstGeom>
          <a:noFill/>
        </p:spPr>
        <p:txBody>
          <a:bodyPr wrap="square" rtlCol="0">
            <a:spAutoFit/>
          </a:bodyPr>
          <a:lstStyle/>
          <a:p>
            <a:pPr algn="ctr"/>
            <a:r>
              <a:rPr lang="en-US" sz="4400" b="1" dirty="0">
                <a:solidFill>
                  <a:schemeClr val="accent4">
                    <a:lumMod val="75000"/>
                  </a:schemeClr>
                </a:solidFill>
                <a:latin typeface="Times New Roman" pitchFamily="18" charset="0"/>
                <a:cs typeface="Times New Roman" pitchFamily="18" charset="0"/>
              </a:rPr>
              <a:t>Future Scope</a:t>
            </a:r>
          </a:p>
        </p:txBody>
      </p:sp>
      <p:sp>
        <p:nvSpPr>
          <p:cNvPr id="4" name="TextBox 3"/>
          <p:cNvSpPr txBox="1"/>
          <p:nvPr/>
        </p:nvSpPr>
        <p:spPr>
          <a:xfrm>
            <a:off x="764275" y="1228299"/>
            <a:ext cx="10645253" cy="4524315"/>
          </a:xfrm>
          <a:prstGeom prst="rect">
            <a:avLst/>
          </a:prstGeom>
          <a:noFill/>
        </p:spPr>
        <p:txBody>
          <a:bodyPr wrap="square" rtlCol="0">
            <a:spAutoFit/>
          </a:bodyPr>
          <a:lstStyle/>
          <a:p>
            <a:pPr lvl="0" algn="just"/>
            <a:r>
              <a:rPr lang="en-GB" sz="2400" dirty="0">
                <a:solidFill>
                  <a:srgbClr val="0070C0"/>
                </a:solidFill>
                <a:latin typeface="Times New Roman" pitchFamily="18" charset="0"/>
                <a:cs typeface="Times New Roman" pitchFamily="18" charset="0"/>
              </a:rPr>
              <a:t>5. We propose a novel fully automatic method to redress 3D wearable items including garments, shoes, eyeglasses, necklaces, hats, watches and even hair, from are faïence body mesh to a target body mesh.</a:t>
            </a:r>
          </a:p>
          <a:p>
            <a:pPr lvl="0" algn="just"/>
            <a:r>
              <a:rPr lang="en-GB" sz="2400" dirty="0">
                <a:solidFill>
                  <a:srgbClr val="0070C0"/>
                </a:solidFill>
                <a:latin typeface="Times New Roman" pitchFamily="18" charset="0"/>
                <a:cs typeface="Times New Roman" pitchFamily="18" charset="0"/>
              </a:rPr>
              <a:t>6. To our best knowledge, this is the first generic method of wearable items virtual try-on.</a:t>
            </a:r>
          </a:p>
          <a:p>
            <a:pPr lvl="0" algn="just"/>
            <a:r>
              <a:rPr lang="en-GB" sz="2400" dirty="0">
                <a:solidFill>
                  <a:srgbClr val="0070C0"/>
                </a:solidFill>
                <a:latin typeface="Times New Roman" pitchFamily="18" charset="0"/>
                <a:cs typeface="Times New Roman" pitchFamily="18" charset="0"/>
              </a:rPr>
              <a:t>7. We proposed novel pipeline of automatically deforming a template body mesh to fit to a target body mesh.</a:t>
            </a:r>
          </a:p>
          <a:p>
            <a:pPr algn="just"/>
            <a:r>
              <a:rPr lang="en-GB" sz="2400" dirty="0">
                <a:solidFill>
                  <a:srgbClr val="0070C0"/>
                </a:solidFill>
                <a:latin typeface="Times New Roman" pitchFamily="18" charset="0"/>
                <a:cs typeface="Times New Roman" pitchFamily="18" charset="0"/>
              </a:rPr>
              <a:t>8. The extensive experiments show that the proposed method can be used to redress varying wearable items. The geometry of redress edit elms depends on the shape and posture of the target body. The main limitation of our current work is that it fails on dresses. This is because our fit representation cannot assign a vertex of garment to two legs, which results in cloth tear. Future work will address this issue.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EDB684-3777-4973-80D4-F79F41032F3D}"/>
              </a:ext>
            </a:extLst>
          </p:cNvPr>
          <p:cNvSpPr/>
          <p:nvPr/>
        </p:nvSpPr>
        <p:spPr>
          <a:xfrm>
            <a:off x="693312" y="333708"/>
            <a:ext cx="10805375" cy="707886"/>
          </a:xfrm>
          <a:prstGeom prst="rect">
            <a:avLst/>
          </a:prstGeom>
        </p:spPr>
        <p:txBody>
          <a:bodyPr wrap="square">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CA6CEFB2-E500-4E25-9BEB-01D79187F9C2}"/>
              </a:ext>
            </a:extLst>
          </p:cNvPr>
          <p:cNvSpPr txBox="1"/>
          <p:nvPr/>
        </p:nvSpPr>
        <p:spPr>
          <a:xfrm>
            <a:off x="590282" y="1275009"/>
            <a:ext cx="11011436" cy="4708981"/>
          </a:xfrm>
          <a:prstGeom prst="rect">
            <a:avLst/>
          </a:prstGeom>
          <a:noFill/>
        </p:spPr>
        <p:txBody>
          <a:bodyPr wrap="square" rtlCol="0">
            <a:spAutoFit/>
          </a:bodyPr>
          <a:lstStyle/>
          <a:p>
            <a:pPr algn="just">
              <a:lnSpc>
                <a:spcPct val="150000"/>
              </a:lnSpc>
            </a:pPr>
            <a:r>
              <a:rPr lang="en-US" sz="2000" dirty="0">
                <a:solidFill>
                  <a:schemeClr val="accent1">
                    <a:lumMod val="75000"/>
                  </a:schemeClr>
                </a:solidFill>
                <a:latin typeface="Times New Roman" pitchFamily="18" charset="0"/>
                <a:cs typeface="Times New Roman" pitchFamily="18" charset="0"/>
              </a:rPr>
              <a:t>“Virtual trial on outfits” technology is going to help both the users and the brands as well. It can work in different sectors within the fashion industry. Its digital interaction design allows brands across the spectrum to reach out to a wider audience and engage them more effectively. As a result, they are getting closer to the future. A virtual trial system is designed for the purpose of a cloth changing room. Our motivation here is to increase the time efficiency and improve the accessibility of clothes try-on by creating a virtual trial dressing room environment. </a:t>
            </a:r>
          </a:p>
          <a:p>
            <a:pPr algn="just">
              <a:lnSpc>
                <a:spcPct val="150000"/>
              </a:lnSpc>
            </a:pPr>
            <a:r>
              <a:rPr lang="en-GB" sz="2000" dirty="0">
                <a:solidFill>
                  <a:schemeClr val="accent1">
                    <a:lumMod val="75000"/>
                  </a:schemeClr>
                </a:solidFill>
                <a:latin typeface="Times New Roman" pitchFamily="18" charset="0"/>
                <a:cs typeface="Times New Roman" pitchFamily="18" charset="0"/>
              </a:rPr>
              <a:t>We have presented a fully automatic method to redress 3D wearable items on to bodies with various shape sand poses. The proposed method can be useful to visualize the try-on appearance for customers and fast design a dressed character for computer animations and games. To our knowledge so far, it is the first generic virtual try-on method of wearable items. </a:t>
            </a:r>
            <a:endParaRPr lang="en-US" sz="2000"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7613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884085-B54B-4469-AE00-3880C3BE5E1C}"/>
              </a:ext>
            </a:extLst>
          </p:cNvPr>
          <p:cNvSpPr/>
          <p:nvPr/>
        </p:nvSpPr>
        <p:spPr>
          <a:xfrm>
            <a:off x="1591962" y="315783"/>
            <a:ext cx="9008075" cy="707886"/>
          </a:xfrm>
          <a:prstGeom prst="rect">
            <a:avLst/>
          </a:prstGeom>
        </p:spPr>
        <p:txBody>
          <a:bodyPr wrap="square">
            <a:spAutoFit/>
          </a:bodyPr>
          <a:lstStyle/>
          <a:p>
            <a:pPr algn="ctr"/>
            <a:r>
              <a:rPr lang="en-IN" sz="4000" b="1" dirty="0">
                <a:solidFill>
                  <a:schemeClr val="accent4">
                    <a:lumMod val="75000"/>
                  </a:schemeClr>
                </a:solidFill>
                <a:latin typeface="Arial" panose="020B0604020202020204" pitchFamily="34" charset="0"/>
                <a:cs typeface="Arial" panose="020B0604020202020204" pitchFamily="34" charset="0"/>
              </a:rPr>
              <a:t>Introduction</a:t>
            </a:r>
          </a:p>
        </p:txBody>
      </p:sp>
      <p:sp>
        <p:nvSpPr>
          <p:cNvPr id="3" name="TextBox 2">
            <a:extLst>
              <a:ext uri="{FF2B5EF4-FFF2-40B4-BE49-F238E27FC236}">
                <a16:creationId xmlns:a16="http://schemas.microsoft.com/office/drawing/2014/main" id="{A717D5A3-E9A7-4A95-9A62-52CD0508E423}"/>
              </a:ext>
            </a:extLst>
          </p:cNvPr>
          <p:cNvSpPr txBox="1"/>
          <p:nvPr/>
        </p:nvSpPr>
        <p:spPr>
          <a:xfrm>
            <a:off x="699751" y="1334268"/>
            <a:ext cx="10792496" cy="5401479"/>
          </a:xfrm>
          <a:prstGeom prst="rect">
            <a:avLst/>
          </a:prstGeom>
          <a:noFill/>
        </p:spPr>
        <p:txBody>
          <a:bodyPr wrap="square" rtlCol="0">
            <a:spAutoFit/>
          </a:bodyPr>
          <a:lstStyle/>
          <a:p>
            <a:pPr>
              <a:lnSpc>
                <a:spcPct val="150000"/>
              </a:lnSpc>
            </a:pPr>
            <a:r>
              <a:rPr lang="en-US" sz="2000" dirty="0">
                <a:solidFill>
                  <a:schemeClr val="accent1">
                    <a:lumMod val="75000"/>
                  </a:schemeClr>
                </a:solidFill>
                <a:latin typeface="Arial" panose="020B0604020202020204" pitchFamily="34" charset="0"/>
                <a:cs typeface="Arial" panose="020B0604020202020204" pitchFamily="34" charset="0"/>
              </a:rPr>
              <a:t>Nowadays, people are purchasing most of their items online and are spending more on it especially in fashion items since browsing different styles and categories of clothes is easy with just a few mouse clicks. Despite the convenience that online shopping provides, customers tend to concern about how a particular fashion item image on the website would fit with themselves. Therefore, there is an urgent demand to provide a quick and simple solution for virtual try-on. With the recent progress in virtual try-on technologies, people can have a better online shopping experience by accurately envisioning themselves wearing the clothes from online categories. Furthermore, virtual try-on technologies not only have demand in online shopping but also in physical shopping. In other words, with the try-on technologies developed on mobile application, customers can save their time of going into the fitting room.</a:t>
            </a:r>
          </a:p>
          <a:p>
            <a:pPr marL="285750" indent="-285750">
              <a:lnSpc>
                <a:spcPct val="150000"/>
              </a:lnSpc>
              <a:buFont typeface="Wingdings" panose="05000000000000000000" pitchFamily="2" charset="2"/>
              <a:buChar char="Ø"/>
            </a:pPr>
            <a:endParaRPr lang="en-US" dirty="0">
              <a:solidFill>
                <a:schemeClr val="accent1">
                  <a:lumMod val="75000"/>
                </a:schemeClr>
              </a:solidFill>
            </a:endParaRPr>
          </a:p>
          <a:p>
            <a:endParaRPr lang="en-IN" dirty="0"/>
          </a:p>
        </p:txBody>
      </p:sp>
    </p:spTree>
    <p:extLst>
      <p:ext uri="{BB962C8B-B14F-4D97-AF65-F5344CB8AC3E}">
        <p14:creationId xmlns:p14="http://schemas.microsoft.com/office/powerpoint/2010/main" val="309488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61468-92CD-4C56-8F61-DDBB8E1AE34D}"/>
              </a:ext>
            </a:extLst>
          </p:cNvPr>
          <p:cNvSpPr txBox="1"/>
          <p:nvPr/>
        </p:nvSpPr>
        <p:spPr>
          <a:xfrm>
            <a:off x="695459" y="239502"/>
            <a:ext cx="10792496" cy="707886"/>
          </a:xfrm>
          <a:prstGeom prst="rect">
            <a:avLst/>
          </a:prstGeom>
          <a:noFill/>
        </p:spPr>
        <p:txBody>
          <a:bodyPr wrap="square" rtlCol="0">
            <a:spAutoFit/>
          </a:bodyPr>
          <a:lstStyle/>
          <a:p>
            <a:pPr algn="ctr"/>
            <a:endParaRPr lang="en-IN" sz="4000" b="1" dirty="0"/>
          </a:p>
        </p:txBody>
      </p:sp>
      <p:sp>
        <p:nvSpPr>
          <p:cNvPr id="3" name="Rectangle 2">
            <a:extLst>
              <a:ext uri="{FF2B5EF4-FFF2-40B4-BE49-F238E27FC236}">
                <a16:creationId xmlns:a16="http://schemas.microsoft.com/office/drawing/2014/main" id="{B96F7C88-D0E7-4661-9287-08C0FAEE47FD}"/>
              </a:ext>
            </a:extLst>
          </p:cNvPr>
          <p:cNvSpPr/>
          <p:nvPr/>
        </p:nvSpPr>
        <p:spPr>
          <a:xfrm>
            <a:off x="695459" y="953714"/>
            <a:ext cx="10792496" cy="557530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a:solidFill>
                  <a:schemeClr val="accent1">
                    <a:lumMod val="75000"/>
                  </a:schemeClr>
                </a:solidFill>
                <a:latin typeface="Arial" panose="020B0604020202020204" pitchFamily="34" charset="0"/>
                <a:cs typeface="Arial" panose="020B0604020202020204" pitchFamily="34" charset="0"/>
              </a:rPr>
              <a:t>The intent of our project is that the users should be able to take virtual experience of Dressing by using Artificial Intelligence and optimizing the cost and time required for Trying cloth. </a:t>
            </a:r>
          </a:p>
          <a:p>
            <a:pPr marL="285750" indent="-285750">
              <a:lnSpc>
                <a:spcPct val="150000"/>
              </a:lnSpc>
              <a:buFont typeface="Wingdings" panose="05000000000000000000" pitchFamily="2" charset="2"/>
              <a:buChar char="Ø"/>
            </a:pPr>
            <a:r>
              <a:rPr lang="en-US" sz="2000" dirty="0">
                <a:solidFill>
                  <a:schemeClr val="accent1">
                    <a:lumMod val="75000"/>
                  </a:schemeClr>
                </a:solidFill>
                <a:latin typeface="Arial" panose="020B0604020202020204" pitchFamily="34" charset="0"/>
                <a:cs typeface="Arial" panose="020B0604020202020204" pitchFamily="34" charset="0"/>
              </a:rPr>
              <a:t>Our application will be a simple web based application that will be user friendly. </a:t>
            </a:r>
          </a:p>
          <a:p>
            <a:pPr marL="285750" indent="-285750">
              <a:lnSpc>
                <a:spcPct val="150000"/>
              </a:lnSpc>
              <a:buFont typeface="Wingdings" panose="05000000000000000000" pitchFamily="2" charset="2"/>
              <a:buChar char="Ø"/>
            </a:pPr>
            <a:r>
              <a:rPr lang="en-US" sz="2000" dirty="0">
                <a:solidFill>
                  <a:schemeClr val="accent1">
                    <a:lumMod val="75000"/>
                  </a:schemeClr>
                </a:solidFill>
                <a:latin typeface="Arial" panose="020B0604020202020204" pitchFamily="34" charset="0"/>
                <a:cs typeface="Arial" panose="020B0604020202020204" pitchFamily="34" charset="0"/>
              </a:rPr>
              <a:t>The principle of the application is started with uploading picture of user as Model and Targeted Clothes and our model will do Pose Detection , Clothes masking and then finally gives Output as Model with Targeted Clothes. </a:t>
            </a:r>
          </a:p>
          <a:p>
            <a:pPr algn="ctr">
              <a:lnSpc>
                <a:spcPct val="150000"/>
              </a:lnSpc>
            </a:pPr>
            <a:r>
              <a:rPr lang="en-US" sz="4000" b="1" dirty="0">
                <a:solidFill>
                  <a:schemeClr val="accent4">
                    <a:lumMod val="75000"/>
                  </a:schemeClr>
                </a:solidFill>
                <a:latin typeface="Arial" panose="020B0604020202020204" pitchFamily="34" charset="0"/>
                <a:cs typeface="Arial" panose="020B0604020202020204" pitchFamily="34" charset="0"/>
              </a:rPr>
              <a:t>Objective</a:t>
            </a:r>
            <a:endParaRPr lang="en-US" sz="4000" dirty="0">
              <a:solidFill>
                <a:schemeClr val="accent4">
                  <a:lumMod val="75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solidFill>
                  <a:schemeClr val="accent1">
                    <a:lumMod val="75000"/>
                  </a:schemeClr>
                </a:solidFill>
                <a:latin typeface="Arial" panose="020B0604020202020204" pitchFamily="34" charset="0"/>
                <a:cs typeface="Arial" panose="020B0604020202020204" pitchFamily="34" charset="0"/>
              </a:rPr>
              <a:t>To give virtual view of targeted cloth. </a:t>
            </a:r>
          </a:p>
          <a:p>
            <a:pPr marL="285750" indent="-285750">
              <a:lnSpc>
                <a:spcPct val="150000"/>
              </a:lnSpc>
              <a:buFont typeface="Arial" panose="020B0604020202020204" pitchFamily="34" charset="0"/>
              <a:buChar char="•"/>
            </a:pPr>
            <a:r>
              <a:rPr lang="en-US" sz="2000" dirty="0">
                <a:solidFill>
                  <a:schemeClr val="accent1">
                    <a:lumMod val="75000"/>
                  </a:schemeClr>
                </a:solidFill>
                <a:latin typeface="Arial" panose="020B0604020202020204" pitchFamily="34" charset="0"/>
                <a:cs typeface="Arial" panose="020B0604020202020204" pitchFamily="34" charset="0"/>
              </a:rPr>
              <a:t>To get instant view of clothes on ourselves. </a:t>
            </a:r>
          </a:p>
          <a:p>
            <a:pPr marL="285750" indent="-285750">
              <a:lnSpc>
                <a:spcPct val="150000"/>
              </a:lnSpc>
              <a:buFont typeface="Arial" panose="020B0604020202020204" pitchFamily="34" charset="0"/>
              <a:buChar char="•"/>
            </a:pPr>
            <a:r>
              <a:rPr lang="en-US" sz="2000" dirty="0">
                <a:solidFill>
                  <a:schemeClr val="accent1">
                    <a:lumMod val="75000"/>
                  </a:schemeClr>
                </a:solidFill>
                <a:latin typeface="Arial" panose="020B0604020202020204" pitchFamily="34" charset="0"/>
                <a:cs typeface="Arial" panose="020B0604020202020204" pitchFamily="34" charset="0"/>
              </a:rPr>
              <a:t>To reduce time and effort required for trying dresses. </a:t>
            </a:r>
          </a:p>
        </p:txBody>
      </p:sp>
      <p:sp>
        <p:nvSpPr>
          <p:cNvPr id="4" name="TextBox 3">
            <a:extLst>
              <a:ext uri="{FF2B5EF4-FFF2-40B4-BE49-F238E27FC236}">
                <a16:creationId xmlns:a16="http://schemas.microsoft.com/office/drawing/2014/main" id="{FEE21B47-2F3E-4680-8B32-7402E87D4C62}"/>
              </a:ext>
            </a:extLst>
          </p:cNvPr>
          <p:cNvSpPr txBox="1"/>
          <p:nvPr/>
        </p:nvSpPr>
        <p:spPr>
          <a:xfrm>
            <a:off x="946596" y="175560"/>
            <a:ext cx="10290221" cy="707886"/>
          </a:xfrm>
          <a:prstGeom prst="rect">
            <a:avLst/>
          </a:prstGeom>
          <a:noFill/>
        </p:spPr>
        <p:txBody>
          <a:bodyPr wrap="square" rtlCol="0">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Continued…</a:t>
            </a:r>
            <a:endParaRPr lang="en-IN" sz="4000" b="1"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850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6FE1E-D33D-4D8E-BDE9-7C431D0E6EEA}"/>
              </a:ext>
            </a:extLst>
          </p:cNvPr>
          <p:cNvSpPr txBox="1"/>
          <p:nvPr/>
        </p:nvSpPr>
        <p:spPr>
          <a:xfrm>
            <a:off x="622478" y="373487"/>
            <a:ext cx="10805375" cy="707886"/>
          </a:xfrm>
          <a:prstGeom prst="rect">
            <a:avLst/>
          </a:prstGeom>
          <a:noFill/>
        </p:spPr>
        <p:txBody>
          <a:bodyPr wrap="square" rtlCol="0">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Methodology</a:t>
            </a:r>
            <a:endParaRPr lang="en-IN" sz="4000" b="1" dirty="0">
              <a:solidFill>
                <a:schemeClr val="accent4">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2DD5A90-4E21-4500-ABF4-7747C483631A}"/>
              </a:ext>
            </a:extLst>
          </p:cNvPr>
          <p:cNvSpPr txBox="1"/>
          <p:nvPr/>
        </p:nvSpPr>
        <p:spPr>
          <a:xfrm>
            <a:off x="764146" y="1274637"/>
            <a:ext cx="10663707" cy="406265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solidFill>
                  <a:schemeClr val="accent1">
                    <a:lumMod val="75000"/>
                  </a:schemeClr>
                </a:solidFill>
                <a:latin typeface="Arial" panose="020B0604020202020204" pitchFamily="34" charset="0"/>
                <a:cs typeface="Arial" panose="020B0604020202020204" pitchFamily="34" charset="0"/>
              </a:rPr>
              <a:t>Person representation and shop clothes are wrapped by using OpenCV libraries of Python.</a:t>
            </a:r>
            <a:r>
              <a:rPr lang="en-IN" sz="2000" dirty="0">
                <a:solidFill>
                  <a:schemeClr val="accent1">
                    <a:lumMod val="75000"/>
                  </a:schemeClr>
                </a:solidFill>
                <a:latin typeface="Arial" panose="020B0604020202020204" pitchFamily="34" charset="0"/>
                <a:cs typeface="Arial" panose="020B0604020202020204" pitchFamily="34" charset="0"/>
              </a:rPr>
              <a:t> OpenCV-Python is </a:t>
            </a:r>
            <a:r>
              <a:rPr lang="en-IN" sz="2000" b="1" dirty="0">
                <a:solidFill>
                  <a:schemeClr val="accent1">
                    <a:lumMod val="75000"/>
                  </a:schemeClr>
                </a:solidFill>
                <a:latin typeface="Arial" panose="020B0604020202020204" pitchFamily="34" charset="0"/>
                <a:cs typeface="Arial" panose="020B0604020202020204" pitchFamily="34" charset="0"/>
              </a:rPr>
              <a:t>a library of Python bindings designed to solve computer vision problems</a:t>
            </a:r>
            <a:r>
              <a:rPr lang="en-IN" sz="2000" dirty="0">
                <a:solidFill>
                  <a:schemeClr val="accent1">
                    <a:lumMod val="75000"/>
                  </a:schemeClr>
                </a:solidFill>
                <a:latin typeface="Arial" panose="020B0604020202020204" pitchFamily="34" charset="0"/>
                <a:cs typeface="Arial" panose="020B0604020202020204" pitchFamily="34" charset="0"/>
              </a:rPr>
              <a:t>. </a:t>
            </a:r>
            <a:endParaRPr lang="en-US" sz="2000" dirty="0">
              <a:solidFill>
                <a:schemeClr val="accent1">
                  <a:lumMod val="75000"/>
                </a:schemeClr>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000" dirty="0">
                <a:solidFill>
                  <a:schemeClr val="accent1">
                    <a:lumMod val="75000"/>
                  </a:schemeClr>
                </a:solidFill>
                <a:latin typeface="Arial" panose="020B0604020202020204" pitchFamily="34" charset="0"/>
                <a:cs typeface="Arial" panose="020B0604020202020204" pitchFamily="34" charset="0"/>
              </a:rPr>
              <a:t>Creating the webpage using CSS and html.</a:t>
            </a:r>
          </a:p>
          <a:p>
            <a:pPr marL="285750" indent="-285750">
              <a:lnSpc>
                <a:spcPct val="150000"/>
              </a:lnSpc>
              <a:buFont typeface="Wingdings" panose="05000000000000000000" pitchFamily="2" charset="2"/>
              <a:buChar char="Ø"/>
            </a:pPr>
            <a:r>
              <a:rPr lang="en-US" sz="2000" dirty="0">
                <a:solidFill>
                  <a:schemeClr val="accent1">
                    <a:lumMod val="75000"/>
                  </a:schemeClr>
                </a:solidFill>
                <a:latin typeface="Arial" panose="020B0604020202020204" pitchFamily="34" charset="0"/>
                <a:cs typeface="Arial" panose="020B0604020202020204" pitchFamily="34" charset="0"/>
              </a:rPr>
              <a:t>Selecting the Clothes of user choice. </a:t>
            </a:r>
          </a:p>
          <a:p>
            <a:pPr marL="285750" indent="-285750">
              <a:lnSpc>
                <a:spcPct val="150000"/>
              </a:lnSpc>
              <a:buFont typeface="Wingdings" panose="05000000000000000000" pitchFamily="2" charset="2"/>
              <a:buChar char="Ø"/>
            </a:pPr>
            <a:r>
              <a:rPr lang="en-US" sz="2000" dirty="0">
                <a:solidFill>
                  <a:schemeClr val="accent1">
                    <a:lumMod val="75000"/>
                  </a:schemeClr>
                </a:solidFill>
                <a:latin typeface="Arial" panose="020B0604020202020204" pitchFamily="34" charset="0"/>
                <a:cs typeface="Arial" panose="020B0604020202020204" pitchFamily="34" charset="0"/>
              </a:rPr>
              <a:t>Output is seen on the screen of selected material. </a:t>
            </a:r>
          </a:p>
          <a:p>
            <a:pPr marL="285750" indent="-285750">
              <a:lnSpc>
                <a:spcPct val="150000"/>
              </a:lnSpc>
              <a:buFont typeface="Wingdings" panose="05000000000000000000" pitchFamily="2" charset="2"/>
              <a:buChar char="Ø"/>
            </a:pPr>
            <a:r>
              <a:rPr lang="en-US" sz="2000" dirty="0">
                <a:solidFill>
                  <a:schemeClr val="accent1">
                    <a:lumMod val="75000"/>
                  </a:schemeClr>
                </a:solidFill>
                <a:latin typeface="Arial" panose="020B0604020202020204" pitchFamily="34" charset="0"/>
                <a:cs typeface="Arial" panose="020B0604020202020204" pitchFamily="34" charset="0"/>
              </a:rPr>
              <a:t>A application with user interface is developed to test practically the performance. The user interface allows the user to choose a dress and fashion kit. </a:t>
            </a:r>
          </a:p>
          <a:p>
            <a:endParaRPr lang="en-IN" dirty="0">
              <a:solidFill>
                <a:schemeClr val="accent1">
                  <a:lumMod val="75000"/>
                </a:schemeClr>
              </a:solidFill>
            </a:endParaRPr>
          </a:p>
        </p:txBody>
      </p:sp>
    </p:spTree>
    <p:extLst>
      <p:ext uri="{BB962C8B-B14F-4D97-AF65-F5344CB8AC3E}">
        <p14:creationId xmlns:p14="http://schemas.microsoft.com/office/powerpoint/2010/main" val="242485593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9116" y="1419367"/>
            <a:ext cx="9416956" cy="4401205"/>
          </a:xfrm>
          <a:prstGeom prst="rect">
            <a:avLst/>
          </a:prstGeom>
          <a:noFill/>
        </p:spPr>
        <p:txBody>
          <a:bodyPr wrap="square" rtlCol="0">
            <a:spAutoFit/>
          </a:bodyPr>
          <a:lstStyle/>
          <a:p>
            <a:pPr lvl="0">
              <a:buFont typeface="Arial" pitchFamily="34" charset="0"/>
              <a:buChar char="•"/>
            </a:pPr>
            <a:r>
              <a:rPr lang="en-US" sz="2800" dirty="0">
                <a:latin typeface="Times New Roman" pitchFamily="18" charset="0"/>
                <a:cs typeface="Times New Roman" pitchFamily="18" charset="0"/>
              </a:rPr>
              <a:t>Person representation and shop clothes are wrapped by using Open CV libraries of Python.</a:t>
            </a:r>
            <a:r>
              <a:rPr lang="en-IN" sz="2800" dirty="0">
                <a:latin typeface="Times New Roman" pitchFamily="18" charset="0"/>
                <a:cs typeface="Times New Roman" pitchFamily="18" charset="0"/>
              </a:rPr>
              <a:t> OpenCV-Python is a library of Python bindings designed to solve computer vision problems. </a:t>
            </a:r>
            <a:endParaRPr lang="en-GB" sz="2800" dirty="0">
              <a:latin typeface="Times New Roman" pitchFamily="18" charset="0"/>
              <a:cs typeface="Times New Roman" pitchFamily="18" charset="0"/>
            </a:endParaRPr>
          </a:p>
          <a:p>
            <a:pPr lvl="0">
              <a:buFont typeface="Arial" pitchFamily="34" charset="0"/>
              <a:buChar char="•"/>
            </a:pPr>
            <a:r>
              <a:rPr lang="en-GB" sz="2800" dirty="0">
                <a:latin typeface="Times New Roman" pitchFamily="18" charset="0"/>
                <a:cs typeface="Times New Roman" pitchFamily="18" charset="0"/>
              </a:rPr>
              <a:t> </a:t>
            </a:r>
            <a:r>
              <a:rPr lang="en-US" sz="2800" dirty="0">
                <a:latin typeface="Times New Roman" pitchFamily="18" charset="0"/>
                <a:cs typeface="Times New Roman" pitchFamily="18" charset="0"/>
              </a:rPr>
              <a:t>Creating the webpage using CSS and HTML.</a:t>
            </a:r>
            <a:endParaRPr lang="en-GB" sz="2800" dirty="0">
              <a:latin typeface="Times New Roman" pitchFamily="18" charset="0"/>
              <a:cs typeface="Times New Roman" pitchFamily="18" charset="0"/>
            </a:endParaRPr>
          </a:p>
          <a:p>
            <a:pPr lvl="0">
              <a:buFont typeface="Arial" pitchFamily="34" charset="0"/>
              <a:buChar char="•"/>
            </a:pPr>
            <a:r>
              <a:rPr lang="en-GB" sz="2800" dirty="0">
                <a:latin typeface="Times New Roman" pitchFamily="18" charset="0"/>
                <a:cs typeface="Times New Roman" pitchFamily="18" charset="0"/>
              </a:rPr>
              <a:t> </a:t>
            </a:r>
            <a:r>
              <a:rPr lang="en-US" sz="2800" dirty="0">
                <a:latin typeface="Times New Roman" pitchFamily="18" charset="0"/>
                <a:cs typeface="Times New Roman" pitchFamily="18" charset="0"/>
              </a:rPr>
              <a:t>Selecting the Clothes of user choice. </a:t>
            </a:r>
            <a:endParaRPr lang="en-GB" sz="2800" dirty="0">
              <a:latin typeface="Times New Roman" pitchFamily="18" charset="0"/>
              <a:cs typeface="Times New Roman" pitchFamily="18" charset="0"/>
            </a:endParaRPr>
          </a:p>
          <a:p>
            <a:pPr lvl="0">
              <a:buFont typeface="Arial" pitchFamily="34" charset="0"/>
              <a:buChar char="•"/>
            </a:pPr>
            <a:r>
              <a:rPr lang="en-GB" sz="2800" dirty="0">
                <a:latin typeface="Times New Roman" pitchFamily="18" charset="0"/>
                <a:cs typeface="Times New Roman" pitchFamily="18" charset="0"/>
              </a:rPr>
              <a:t> </a:t>
            </a:r>
            <a:r>
              <a:rPr lang="en-US" sz="2800" dirty="0">
                <a:latin typeface="Times New Roman" pitchFamily="18" charset="0"/>
                <a:cs typeface="Times New Roman" pitchFamily="18" charset="0"/>
              </a:rPr>
              <a:t>Output is seen on the screen of selected material. </a:t>
            </a:r>
            <a:endParaRPr lang="en-GB" sz="2800" dirty="0">
              <a:latin typeface="Times New Roman" pitchFamily="18" charset="0"/>
              <a:cs typeface="Times New Roman" pitchFamily="18" charset="0"/>
            </a:endParaRPr>
          </a:p>
          <a:p>
            <a:pPr lvl="0">
              <a:buFont typeface="Arial" pitchFamily="34" charset="0"/>
              <a:buChar char="•"/>
            </a:pPr>
            <a:r>
              <a:rPr lang="en-GB" sz="2800" dirty="0">
                <a:latin typeface="Times New Roman" pitchFamily="18" charset="0"/>
                <a:cs typeface="Times New Roman" pitchFamily="18" charset="0"/>
              </a:rPr>
              <a:t>  </a:t>
            </a:r>
            <a:r>
              <a:rPr lang="en-US" sz="2800" dirty="0">
                <a:latin typeface="Times New Roman" pitchFamily="18" charset="0"/>
                <a:cs typeface="Times New Roman" pitchFamily="18" charset="0"/>
              </a:rPr>
              <a:t>An application with user interface is developed to test practically the performance. The user interface allows the user to choose a dress and fashion kit.</a:t>
            </a:r>
            <a:endParaRPr lang="en-GB" sz="2800" dirty="0">
              <a:latin typeface="Times New Roman" pitchFamily="18" charset="0"/>
              <a:cs typeface="Times New Roman" pitchFamily="18" charset="0"/>
            </a:endParaRPr>
          </a:p>
          <a:p>
            <a:endParaRPr lang="en-GB" sz="2800" dirty="0">
              <a:latin typeface="Times New Roman" pitchFamily="18" charset="0"/>
              <a:cs typeface="Times New Roman" pitchFamily="18" charset="0"/>
            </a:endParaRPr>
          </a:p>
        </p:txBody>
      </p:sp>
      <p:sp>
        <p:nvSpPr>
          <p:cNvPr id="4" name="Rectangle 3"/>
          <p:cNvSpPr/>
          <p:nvPr/>
        </p:nvSpPr>
        <p:spPr>
          <a:xfrm>
            <a:off x="832514" y="401557"/>
            <a:ext cx="10140286" cy="584775"/>
          </a:xfrm>
          <a:prstGeom prst="rect">
            <a:avLst/>
          </a:prstGeom>
          <a:noFill/>
        </p:spPr>
        <p:txBody>
          <a:bodyPr wrap="square" lIns="91440" tIns="45720" rIns="91440" bIns="45720">
            <a:spAutoFit/>
          </a:bodyPr>
          <a:lstStyle/>
          <a:p>
            <a:pPr algn="ctr"/>
            <a:r>
              <a:rPr lang="en-GB"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Implementation Methodology</a:t>
            </a:r>
            <a:endParaRPr lang="en-GB"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18448-C155-499F-8A9C-09B131677F6F}"/>
              </a:ext>
            </a:extLst>
          </p:cNvPr>
          <p:cNvSpPr/>
          <p:nvPr/>
        </p:nvSpPr>
        <p:spPr>
          <a:xfrm>
            <a:off x="683608" y="133394"/>
            <a:ext cx="10466173" cy="707886"/>
          </a:xfrm>
          <a:prstGeom prst="rect">
            <a:avLst/>
          </a:prstGeom>
        </p:spPr>
        <p:txBody>
          <a:bodyPr wrap="square">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Technology Used</a:t>
            </a:r>
          </a:p>
        </p:txBody>
      </p:sp>
      <p:sp>
        <p:nvSpPr>
          <p:cNvPr id="3" name="TextBox 2">
            <a:extLst>
              <a:ext uri="{FF2B5EF4-FFF2-40B4-BE49-F238E27FC236}">
                <a16:creationId xmlns:a16="http://schemas.microsoft.com/office/drawing/2014/main" id="{CA48B445-13BF-4FC9-B81A-1B1A13DE3A7E}"/>
              </a:ext>
            </a:extLst>
          </p:cNvPr>
          <p:cNvSpPr txBox="1"/>
          <p:nvPr/>
        </p:nvSpPr>
        <p:spPr>
          <a:xfrm>
            <a:off x="1596981" y="1195223"/>
            <a:ext cx="4224270" cy="3600986"/>
          </a:xfrm>
          <a:prstGeom prst="rect">
            <a:avLst/>
          </a:prstGeom>
          <a:noFill/>
        </p:spPr>
        <p:txBody>
          <a:bodyPr wrap="square" rtlCol="0">
            <a:spAutoFit/>
          </a:bodyPr>
          <a:lstStyle/>
          <a:p>
            <a:pPr>
              <a:lnSpc>
                <a:spcPct val="150000"/>
              </a:lnSpc>
            </a:pPr>
            <a:r>
              <a:rPr lang="en-US" sz="2000" b="1" dirty="0">
                <a:solidFill>
                  <a:schemeClr val="accent1">
                    <a:lumMod val="75000"/>
                  </a:schemeClr>
                </a:solidFill>
                <a:latin typeface="Arial" panose="020B0604020202020204" pitchFamily="34" charset="0"/>
                <a:cs typeface="Arial" panose="020B0604020202020204" pitchFamily="34" charset="0"/>
              </a:rPr>
              <a:t>Front End: </a:t>
            </a:r>
          </a:p>
          <a:p>
            <a:pPr marL="342900" indent="-3429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HTML </a:t>
            </a:r>
          </a:p>
          <a:p>
            <a:pPr marL="342900" indent="-3429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CSS</a:t>
            </a:r>
          </a:p>
          <a:p>
            <a:pPr marL="342900" indent="-3429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Bootstrap </a:t>
            </a:r>
          </a:p>
          <a:p>
            <a:pPr marL="342900" indent="-3429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Java Script</a:t>
            </a:r>
          </a:p>
          <a:p>
            <a:pPr>
              <a:lnSpc>
                <a:spcPct val="150000"/>
              </a:lnSpc>
            </a:pPr>
            <a:r>
              <a:rPr lang="en-US" sz="2000" b="1" dirty="0">
                <a:solidFill>
                  <a:schemeClr val="accent1">
                    <a:lumMod val="75000"/>
                  </a:schemeClr>
                </a:solidFill>
                <a:latin typeface="Arial" panose="020B0604020202020204" pitchFamily="34" charset="0"/>
                <a:cs typeface="Arial" panose="020B0604020202020204" pitchFamily="34" charset="0"/>
              </a:rPr>
              <a:t>Back End: </a:t>
            </a:r>
          </a:p>
          <a:p>
            <a:pPr marL="342900" indent="-3429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Python </a:t>
            </a:r>
          </a:p>
          <a:p>
            <a:endParaRPr lang="en-IN" dirty="0">
              <a:solidFill>
                <a:schemeClr val="accent1">
                  <a:lumMod val="75000"/>
                </a:schemeClr>
              </a:solidFill>
            </a:endParaRPr>
          </a:p>
        </p:txBody>
      </p:sp>
      <p:sp>
        <p:nvSpPr>
          <p:cNvPr id="4" name="TextBox 3">
            <a:extLst>
              <a:ext uri="{FF2B5EF4-FFF2-40B4-BE49-F238E27FC236}">
                <a16:creationId xmlns:a16="http://schemas.microsoft.com/office/drawing/2014/main" id="{AA345AE9-A9D8-A1D4-26A3-E175971EADDD}"/>
              </a:ext>
            </a:extLst>
          </p:cNvPr>
          <p:cNvSpPr txBox="1"/>
          <p:nvPr/>
        </p:nvSpPr>
        <p:spPr>
          <a:xfrm>
            <a:off x="6855853" y="1086993"/>
            <a:ext cx="5336147" cy="2534027"/>
          </a:xfrm>
          <a:prstGeom prst="rect">
            <a:avLst/>
          </a:prstGeom>
          <a:noFill/>
        </p:spPr>
        <p:txBody>
          <a:bodyPr wrap="square" rtlCol="0">
            <a:spAutoFit/>
          </a:bodyPr>
          <a:lstStyle/>
          <a:p>
            <a:pPr>
              <a:lnSpc>
                <a:spcPct val="150000"/>
              </a:lnSpc>
            </a:pPr>
            <a:r>
              <a:rPr lang="en-US" sz="1800" b="1" dirty="0">
                <a:solidFill>
                  <a:schemeClr val="accent1">
                    <a:lumMod val="75000"/>
                  </a:schemeClr>
                </a:solidFill>
                <a:latin typeface="Arial" panose="020B0604020202020204" pitchFamily="34" charset="0"/>
                <a:cs typeface="Arial" panose="020B0604020202020204" pitchFamily="34" charset="0"/>
              </a:rPr>
              <a:t>Libraries: </a:t>
            </a:r>
          </a:p>
          <a:p>
            <a:pPr marL="342900" indent="-342900">
              <a:lnSpc>
                <a:spcPct val="150000"/>
              </a:lnSpc>
              <a:buFont typeface="+mj-lt"/>
              <a:buAutoNum type="arabicPeriod"/>
            </a:pPr>
            <a:r>
              <a:rPr lang="en-US" sz="1800" dirty="0">
                <a:solidFill>
                  <a:schemeClr val="accent1">
                    <a:lumMod val="75000"/>
                  </a:schemeClr>
                </a:solidFill>
                <a:latin typeface="Arial" panose="020B0604020202020204" pitchFamily="34" charset="0"/>
                <a:cs typeface="Arial" panose="020B0604020202020204" pitchFamily="34" charset="0"/>
              </a:rPr>
              <a:t>Open CV</a:t>
            </a:r>
          </a:p>
          <a:p>
            <a:pPr marL="342900" indent="-342900">
              <a:lnSpc>
                <a:spcPct val="150000"/>
              </a:lnSpc>
              <a:buFont typeface="+mj-lt"/>
              <a:buAutoNum type="arabicPeriod"/>
            </a:pPr>
            <a:r>
              <a:rPr lang="en-US" sz="1800" dirty="0">
                <a:solidFill>
                  <a:schemeClr val="accent1">
                    <a:lumMod val="75000"/>
                  </a:schemeClr>
                </a:solidFill>
                <a:latin typeface="Arial" panose="020B0604020202020204" pitchFamily="34" charset="0"/>
                <a:cs typeface="Arial" panose="020B0604020202020204" pitchFamily="34" charset="0"/>
              </a:rPr>
              <a:t>NumPy</a:t>
            </a:r>
          </a:p>
          <a:p>
            <a:pPr marL="342900" indent="-342900">
              <a:lnSpc>
                <a:spcPct val="150000"/>
              </a:lnSpc>
              <a:buFont typeface="+mj-lt"/>
              <a:buAutoNum type="arabicPeriod"/>
            </a:pPr>
            <a:r>
              <a:rPr lang="en-US" dirty="0">
                <a:solidFill>
                  <a:schemeClr val="accent1">
                    <a:lumMod val="75000"/>
                  </a:schemeClr>
                </a:solidFill>
                <a:latin typeface="Arial" panose="020B0604020202020204" pitchFamily="34" charset="0"/>
                <a:cs typeface="Arial" panose="020B0604020202020204" pitchFamily="34" charset="0"/>
              </a:rPr>
              <a:t>Flask</a:t>
            </a:r>
            <a:endParaRPr lang="en-US" sz="1800" dirty="0">
              <a:solidFill>
                <a:schemeClr val="accent1">
                  <a:lumMod val="75000"/>
                </a:schemeClr>
              </a:solidFill>
              <a:latin typeface="Arial" panose="020B0604020202020204" pitchFamily="34" charset="0"/>
              <a:cs typeface="Arial" panose="020B0604020202020204" pitchFamily="34" charset="0"/>
            </a:endParaRPr>
          </a:p>
          <a:p>
            <a:pPr>
              <a:lnSpc>
                <a:spcPct val="150000"/>
              </a:lnSpc>
            </a:pPr>
            <a:r>
              <a:rPr lang="en-US" sz="1800" b="1" dirty="0">
                <a:solidFill>
                  <a:schemeClr val="accent1">
                    <a:lumMod val="75000"/>
                  </a:schemeClr>
                </a:solidFill>
                <a:latin typeface="Arial" panose="020B0604020202020204" pitchFamily="34" charset="0"/>
                <a:cs typeface="Arial" panose="020B0604020202020204" pitchFamily="34" charset="0"/>
              </a:rPr>
              <a:t>IDE:</a:t>
            </a:r>
          </a:p>
          <a:p>
            <a:pPr marL="342900" indent="-342900">
              <a:lnSpc>
                <a:spcPct val="150000"/>
              </a:lnSpc>
              <a:buFont typeface="+mj-lt"/>
              <a:buAutoNum type="arabicPeriod"/>
            </a:pPr>
            <a:r>
              <a:rPr lang="en-US" sz="1800" dirty="0">
                <a:solidFill>
                  <a:schemeClr val="accent1">
                    <a:lumMod val="75000"/>
                  </a:schemeClr>
                </a:solidFill>
                <a:latin typeface="Arial" panose="020B0604020202020204" pitchFamily="34" charset="0"/>
                <a:cs typeface="Arial" panose="020B0604020202020204" pitchFamily="34" charset="0"/>
              </a:rPr>
              <a:t>VS Code</a:t>
            </a:r>
            <a:endParaRPr lang="en-US" b="1" dirty="0">
              <a:solidFill>
                <a:schemeClr val="accent1">
                  <a:lumMod val="7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6DAB5C1-EA3B-B214-073C-D88978C31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717" y="1068661"/>
            <a:ext cx="780364" cy="780364"/>
          </a:xfrm>
          <a:prstGeom prst="rect">
            <a:avLst/>
          </a:prstGeom>
        </p:spPr>
      </p:pic>
      <p:pic>
        <p:nvPicPr>
          <p:cNvPr id="8" name="Picture 7">
            <a:extLst>
              <a:ext uri="{FF2B5EF4-FFF2-40B4-BE49-F238E27FC236}">
                <a16:creationId xmlns:a16="http://schemas.microsoft.com/office/drawing/2014/main" id="{C8B74066-0398-2D4C-83CA-5201E1F23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164" y="1989141"/>
            <a:ext cx="780364" cy="780364"/>
          </a:xfrm>
          <a:prstGeom prst="rect">
            <a:avLst/>
          </a:prstGeom>
        </p:spPr>
      </p:pic>
      <p:pic>
        <p:nvPicPr>
          <p:cNvPr id="10" name="Picture 9">
            <a:extLst>
              <a:ext uri="{FF2B5EF4-FFF2-40B4-BE49-F238E27FC236}">
                <a16:creationId xmlns:a16="http://schemas.microsoft.com/office/drawing/2014/main" id="{7E36CED1-0B9E-4D0E-49D9-377E86B5E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206" y="2832867"/>
            <a:ext cx="656867" cy="656867"/>
          </a:xfrm>
          <a:prstGeom prst="rect">
            <a:avLst/>
          </a:prstGeom>
        </p:spPr>
      </p:pic>
      <p:pic>
        <p:nvPicPr>
          <p:cNvPr id="12" name="Picture 11">
            <a:extLst>
              <a:ext uri="{FF2B5EF4-FFF2-40B4-BE49-F238E27FC236}">
                <a16:creationId xmlns:a16="http://schemas.microsoft.com/office/drawing/2014/main" id="{37EA1DE0-23D4-34D5-40F9-7C90587707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1206" y="2118282"/>
            <a:ext cx="841903" cy="707886"/>
          </a:xfrm>
          <a:prstGeom prst="rect">
            <a:avLst/>
          </a:prstGeom>
        </p:spPr>
      </p:pic>
      <p:pic>
        <p:nvPicPr>
          <p:cNvPr id="14" name="Picture 13">
            <a:extLst>
              <a:ext uri="{FF2B5EF4-FFF2-40B4-BE49-F238E27FC236}">
                <a16:creationId xmlns:a16="http://schemas.microsoft.com/office/drawing/2014/main" id="{180DBA68-14A7-9BDE-1B3D-7DE3066E35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0206" y="4144748"/>
            <a:ext cx="871000" cy="956472"/>
          </a:xfrm>
          <a:prstGeom prst="rect">
            <a:avLst/>
          </a:prstGeom>
        </p:spPr>
      </p:pic>
      <p:pic>
        <p:nvPicPr>
          <p:cNvPr id="16" name="Picture 15">
            <a:extLst>
              <a:ext uri="{FF2B5EF4-FFF2-40B4-BE49-F238E27FC236}">
                <a16:creationId xmlns:a16="http://schemas.microsoft.com/office/drawing/2014/main" id="{A1FF41FB-7FE4-D7A6-E637-42D2BAC933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98948" y="3866733"/>
            <a:ext cx="1515615" cy="1388796"/>
          </a:xfrm>
          <a:prstGeom prst="rect">
            <a:avLst/>
          </a:prstGeom>
        </p:spPr>
      </p:pic>
    </p:spTree>
    <p:extLst>
      <p:ext uri="{BB962C8B-B14F-4D97-AF65-F5344CB8AC3E}">
        <p14:creationId xmlns:p14="http://schemas.microsoft.com/office/powerpoint/2010/main" val="58507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F335B7-48EF-44B8-9B30-09B9560AC8D3}"/>
              </a:ext>
            </a:extLst>
          </p:cNvPr>
          <p:cNvSpPr/>
          <p:nvPr/>
        </p:nvSpPr>
        <p:spPr>
          <a:xfrm>
            <a:off x="963827" y="432041"/>
            <a:ext cx="10095470" cy="707886"/>
          </a:xfrm>
          <a:prstGeom prst="rect">
            <a:avLst/>
          </a:prstGeom>
        </p:spPr>
        <p:txBody>
          <a:bodyPr wrap="square">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Total Modules</a:t>
            </a:r>
          </a:p>
        </p:txBody>
      </p:sp>
      <p:sp>
        <p:nvSpPr>
          <p:cNvPr id="3" name="TextBox 2">
            <a:extLst>
              <a:ext uri="{FF2B5EF4-FFF2-40B4-BE49-F238E27FC236}">
                <a16:creationId xmlns:a16="http://schemas.microsoft.com/office/drawing/2014/main" id="{55C3F239-4FB9-421F-A817-ED0E78B9A511}"/>
              </a:ext>
            </a:extLst>
          </p:cNvPr>
          <p:cNvSpPr txBox="1"/>
          <p:nvPr/>
        </p:nvSpPr>
        <p:spPr>
          <a:xfrm>
            <a:off x="963827" y="1767016"/>
            <a:ext cx="9391135" cy="3139321"/>
          </a:xfrm>
          <a:prstGeom prst="rect">
            <a:avLst/>
          </a:prstGeom>
          <a:noFill/>
        </p:spPr>
        <p:txBody>
          <a:bodyPr wrap="square" rtlCol="0">
            <a:spAutoFit/>
          </a:bodyPr>
          <a:lstStyle/>
          <a:p>
            <a:pPr marL="457200" indent="-4572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Dataset Gathering and Pre-Processing </a:t>
            </a:r>
          </a:p>
          <a:p>
            <a:pPr marL="457200" indent="-4572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Model Training </a:t>
            </a:r>
          </a:p>
          <a:p>
            <a:pPr marL="914400" lvl="1" indent="-457200">
              <a:lnSpc>
                <a:spcPct val="150000"/>
              </a:lnSpc>
              <a:buFont typeface="Wingdings" panose="05000000000000000000" pitchFamily="2" charset="2"/>
              <a:buChar char="ü"/>
            </a:pPr>
            <a:r>
              <a:rPr lang="en-US" sz="2000" dirty="0">
                <a:solidFill>
                  <a:schemeClr val="accent1">
                    <a:lumMod val="75000"/>
                  </a:schemeClr>
                </a:solidFill>
                <a:latin typeface="Arial" panose="020B0604020202020204" pitchFamily="34" charset="0"/>
                <a:cs typeface="Arial" panose="020B0604020202020204" pitchFamily="34" charset="0"/>
              </a:rPr>
              <a:t>Input person pose and shop cloth</a:t>
            </a:r>
          </a:p>
          <a:p>
            <a:pPr marL="914400" lvl="1" indent="-457200">
              <a:lnSpc>
                <a:spcPct val="150000"/>
              </a:lnSpc>
              <a:buFont typeface="Wingdings" panose="05000000000000000000" pitchFamily="2" charset="2"/>
              <a:buChar char="ü"/>
            </a:pPr>
            <a:r>
              <a:rPr lang="en-US" sz="2000" dirty="0">
                <a:solidFill>
                  <a:schemeClr val="accent1">
                    <a:lumMod val="75000"/>
                  </a:schemeClr>
                </a:solidFill>
                <a:latin typeface="Arial" panose="020B0604020202020204" pitchFamily="34" charset="0"/>
                <a:cs typeface="Arial" panose="020B0604020202020204" pitchFamily="34" charset="0"/>
              </a:rPr>
              <a:t>Concatenation of Clothes and Pose</a:t>
            </a:r>
          </a:p>
          <a:p>
            <a:pPr marL="914400" lvl="1" indent="-457200">
              <a:lnSpc>
                <a:spcPct val="150000"/>
              </a:lnSpc>
              <a:buFont typeface="Wingdings" panose="05000000000000000000" pitchFamily="2" charset="2"/>
              <a:buChar char="ü"/>
            </a:pPr>
            <a:r>
              <a:rPr lang="en-US" sz="2000" dirty="0">
                <a:solidFill>
                  <a:schemeClr val="accent1">
                    <a:lumMod val="75000"/>
                  </a:schemeClr>
                </a:solidFill>
                <a:latin typeface="Arial" panose="020B0604020202020204" pitchFamily="34" charset="0"/>
                <a:cs typeface="Arial" panose="020B0604020202020204" pitchFamily="34" charset="0"/>
              </a:rPr>
              <a:t>Finally get the output weared cloth person </a:t>
            </a:r>
          </a:p>
          <a:p>
            <a:pPr marL="457200" indent="-457200">
              <a:lnSpc>
                <a:spcPct val="150000"/>
              </a:lnSpc>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GUI Design and Deployment </a:t>
            </a:r>
          </a:p>
          <a:p>
            <a:endParaRPr lang="en-IN" dirty="0">
              <a:solidFill>
                <a:schemeClr val="accent1">
                  <a:lumMod val="75000"/>
                </a:schemeClr>
              </a:solidFill>
            </a:endParaRPr>
          </a:p>
        </p:txBody>
      </p:sp>
    </p:spTree>
    <p:extLst>
      <p:ext uri="{BB962C8B-B14F-4D97-AF65-F5344CB8AC3E}">
        <p14:creationId xmlns:p14="http://schemas.microsoft.com/office/powerpoint/2010/main" val="3574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F23A84-2FD8-4260-B00A-6BD00A95751A}"/>
              </a:ext>
            </a:extLst>
          </p:cNvPr>
          <p:cNvSpPr/>
          <p:nvPr/>
        </p:nvSpPr>
        <p:spPr>
          <a:xfrm>
            <a:off x="963827" y="414637"/>
            <a:ext cx="9959546" cy="707886"/>
          </a:xfrm>
          <a:prstGeom prst="rect">
            <a:avLst/>
          </a:prstGeom>
        </p:spPr>
        <p:txBody>
          <a:bodyPr wrap="square">
            <a:spAutoFit/>
          </a:bodyPr>
          <a:lstStyle/>
          <a:p>
            <a:pPr algn="ctr"/>
            <a:r>
              <a:rPr lang="en-US" sz="4000" b="1" dirty="0">
                <a:solidFill>
                  <a:schemeClr val="accent4">
                    <a:lumMod val="75000"/>
                  </a:schemeClr>
                </a:solidFill>
                <a:latin typeface="Arial" panose="020B0604020202020204" pitchFamily="34" charset="0"/>
                <a:cs typeface="Arial" panose="020B0604020202020204" pitchFamily="34" charset="0"/>
              </a:rPr>
              <a:t>Dataset Used</a:t>
            </a:r>
          </a:p>
        </p:txBody>
      </p:sp>
      <p:sp>
        <p:nvSpPr>
          <p:cNvPr id="3" name="TextBox 2">
            <a:extLst>
              <a:ext uri="{FF2B5EF4-FFF2-40B4-BE49-F238E27FC236}">
                <a16:creationId xmlns:a16="http://schemas.microsoft.com/office/drawing/2014/main" id="{CF8E83AD-EEB2-4809-93AB-798B808F2482}"/>
              </a:ext>
            </a:extLst>
          </p:cNvPr>
          <p:cNvSpPr txBox="1"/>
          <p:nvPr/>
        </p:nvSpPr>
        <p:spPr>
          <a:xfrm>
            <a:off x="963827" y="3870217"/>
            <a:ext cx="2590742" cy="4969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accent1">
                    <a:lumMod val="75000"/>
                  </a:schemeClr>
                </a:solidFill>
                <a:latin typeface="Arial" panose="020B0604020202020204" pitchFamily="34" charset="0"/>
                <a:cs typeface="Arial" panose="020B0604020202020204" pitchFamily="34" charset="0"/>
              </a:rPr>
              <a:t>In-shop clothes: </a:t>
            </a:r>
          </a:p>
        </p:txBody>
      </p:sp>
      <p:pic>
        <p:nvPicPr>
          <p:cNvPr id="6" name="Picture 5">
            <a:extLst>
              <a:ext uri="{FF2B5EF4-FFF2-40B4-BE49-F238E27FC236}">
                <a16:creationId xmlns:a16="http://schemas.microsoft.com/office/drawing/2014/main" id="{4A7DEE74-D255-4ECF-8D33-27F44A2B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545" y="1856950"/>
            <a:ext cx="1900623" cy="1979284"/>
          </a:xfrm>
          <a:prstGeom prst="rect">
            <a:avLst/>
          </a:prstGeom>
        </p:spPr>
      </p:pic>
      <p:sp>
        <p:nvSpPr>
          <p:cNvPr id="7" name="TextBox 6">
            <a:extLst>
              <a:ext uri="{FF2B5EF4-FFF2-40B4-BE49-F238E27FC236}">
                <a16:creationId xmlns:a16="http://schemas.microsoft.com/office/drawing/2014/main" id="{278BF194-2EC5-4BE3-BF4A-6F2E8BA82996}"/>
              </a:ext>
            </a:extLst>
          </p:cNvPr>
          <p:cNvSpPr txBox="1"/>
          <p:nvPr/>
        </p:nvSpPr>
        <p:spPr>
          <a:xfrm>
            <a:off x="963827" y="1301716"/>
            <a:ext cx="334640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1">
                    <a:lumMod val="75000"/>
                  </a:schemeClr>
                </a:solidFill>
                <a:latin typeface="Arial" panose="020B0604020202020204" pitchFamily="34" charset="0"/>
                <a:cs typeface="Arial" panose="020B0604020202020204" pitchFamily="34" charset="0"/>
              </a:rPr>
              <a:t>Person Representation:</a:t>
            </a:r>
          </a:p>
        </p:txBody>
      </p:sp>
      <p:pic>
        <p:nvPicPr>
          <p:cNvPr id="9" name="Picture 8">
            <a:extLst>
              <a:ext uri="{FF2B5EF4-FFF2-40B4-BE49-F238E27FC236}">
                <a16:creationId xmlns:a16="http://schemas.microsoft.com/office/drawing/2014/main" id="{276F3AA2-D293-4AAE-865C-50AFCB521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545" y="4517636"/>
            <a:ext cx="1905000" cy="1979284"/>
          </a:xfrm>
          <a:prstGeom prst="rect">
            <a:avLst/>
          </a:prstGeom>
        </p:spPr>
      </p:pic>
      <p:pic>
        <p:nvPicPr>
          <p:cNvPr id="5" name="Picture 4">
            <a:extLst>
              <a:ext uri="{FF2B5EF4-FFF2-40B4-BE49-F238E27FC236}">
                <a16:creationId xmlns:a16="http://schemas.microsoft.com/office/drawing/2014/main" id="{314B7633-7491-A421-5D3B-AEB5F27C5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639" y="1730803"/>
            <a:ext cx="2137893" cy="1905001"/>
          </a:xfrm>
          <a:prstGeom prst="rect">
            <a:avLst/>
          </a:prstGeom>
        </p:spPr>
      </p:pic>
      <p:pic>
        <p:nvPicPr>
          <p:cNvPr id="11" name="Picture 10">
            <a:extLst>
              <a:ext uri="{FF2B5EF4-FFF2-40B4-BE49-F238E27FC236}">
                <a16:creationId xmlns:a16="http://schemas.microsoft.com/office/drawing/2014/main" id="{243C33BC-AFCF-9C0A-7BAD-978D6496A1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5639" y="4517635"/>
            <a:ext cx="2137893" cy="1986195"/>
          </a:xfrm>
          <a:prstGeom prst="rect">
            <a:avLst/>
          </a:prstGeom>
        </p:spPr>
      </p:pic>
      <p:pic>
        <p:nvPicPr>
          <p:cNvPr id="14" name="Picture 13">
            <a:extLst>
              <a:ext uri="{FF2B5EF4-FFF2-40B4-BE49-F238E27FC236}">
                <a16:creationId xmlns:a16="http://schemas.microsoft.com/office/drawing/2014/main" id="{59CD5FC5-B14F-9594-BBBC-4C7A2C91C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3003" y="1720782"/>
            <a:ext cx="1905000" cy="1894980"/>
          </a:xfrm>
          <a:prstGeom prst="rect">
            <a:avLst/>
          </a:prstGeom>
        </p:spPr>
      </p:pic>
      <p:pic>
        <p:nvPicPr>
          <p:cNvPr id="16" name="Picture 15">
            <a:extLst>
              <a:ext uri="{FF2B5EF4-FFF2-40B4-BE49-F238E27FC236}">
                <a16:creationId xmlns:a16="http://schemas.microsoft.com/office/drawing/2014/main" id="{430B1EC6-7112-A44C-E783-6EC7231DE1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93003" y="4517636"/>
            <a:ext cx="1905000" cy="1925728"/>
          </a:xfrm>
          <a:prstGeom prst="rect">
            <a:avLst/>
          </a:prstGeom>
        </p:spPr>
      </p:pic>
    </p:spTree>
    <p:extLst>
      <p:ext uri="{BB962C8B-B14F-4D97-AF65-F5344CB8AC3E}">
        <p14:creationId xmlns:p14="http://schemas.microsoft.com/office/powerpoint/2010/main" val="22643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56885A-4715-D531-376B-52766FD076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3746" y="1084970"/>
            <a:ext cx="7364507" cy="4688060"/>
          </a:xfrm>
          <a:prstGeom prst="rect">
            <a:avLst/>
          </a:prstGeom>
          <a:noFill/>
          <a:ln>
            <a:solidFill>
              <a:schemeClr val="bg1">
                <a:lumMod val="50000"/>
              </a:schemeClr>
            </a:solidFill>
          </a:ln>
        </p:spPr>
      </p:pic>
      <p:sp>
        <p:nvSpPr>
          <p:cNvPr id="3" name="Title 2">
            <a:extLst>
              <a:ext uri="{FF2B5EF4-FFF2-40B4-BE49-F238E27FC236}">
                <a16:creationId xmlns:a16="http://schemas.microsoft.com/office/drawing/2014/main" id="{88D7FEC4-0618-AEA1-2A5D-7C805F803A25}"/>
              </a:ext>
            </a:extLst>
          </p:cNvPr>
          <p:cNvSpPr>
            <a:spLocks noGrp="1"/>
          </p:cNvSpPr>
          <p:nvPr>
            <p:ph type="title"/>
          </p:nvPr>
        </p:nvSpPr>
        <p:spPr>
          <a:xfrm>
            <a:off x="838200" y="86298"/>
            <a:ext cx="10515600" cy="909345"/>
          </a:xfrm>
        </p:spPr>
        <p:txBody>
          <a:bodyPr/>
          <a:lstStyle/>
          <a:p>
            <a:pPr algn="ctr"/>
            <a:r>
              <a:rPr lang="en-IN" sz="4000" b="1" dirty="0">
                <a:solidFill>
                  <a:schemeClr val="accent4">
                    <a:lumMod val="75000"/>
                  </a:schemeClr>
                </a:solidFill>
                <a:latin typeface="Arial" panose="020B0604020202020204" pitchFamily="34" charset="0"/>
                <a:ea typeface="+mn-ea"/>
                <a:cs typeface="Arial" panose="020B0604020202020204" pitchFamily="34" charset="0"/>
              </a:rPr>
              <a:t>SYSTEM</a:t>
            </a:r>
            <a:r>
              <a:rPr lang="en-IN" b="1" dirty="0"/>
              <a:t> </a:t>
            </a:r>
            <a:r>
              <a:rPr lang="en-IN" sz="4000" b="1" dirty="0">
                <a:solidFill>
                  <a:schemeClr val="accent4">
                    <a:lumMod val="75000"/>
                  </a:schemeClr>
                </a:solidFill>
                <a:latin typeface="Arial" panose="020B0604020202020204" pitchFamily="34" charset="0"/>
                <a:ea typeface="+mn-ea"/>
                <a:cs typeface="Arial" panose="020B0604020202020204" pitchFamily="34" charset="0"/>
              </a:rPr>
              <a:t>DESIGN</a:t>
            </a:r>
          </a:p>
        </p:txBody>
      </p:sp>
      <p:sp>
        <p:nvSpPr>
          <p:cNvPr id="5" name="Content Placeholder 4">
            <a:extLst>
              <a:ext uri="{FF2B5EF4-FFF2-40B4-BE49-F238E27FC236}">
                <a16:creationId xmlns:a16="http://schemas.microsoft.com/office/drawing/2014/main" id="{9ED585A8-4CD0-28F6-1220-A8FF19466D9A}"/>
              </a:ext>
            </a:extLst>
          </p:cNvPr>
          <p:cNvSpPr>
            <a:spLocks noGrp="1"/>
          </p:cNvSpPr>
          <p:nvPr>
            <p:ph sz="half" idx="1"/>
          </p:nvPr>
        </p:nvSpPr>
        <p:spPr>
          <a:xfrm>
            <a:off x="4735608" y="5949071"/>
            <a:ext cx="3805518" cy="639669"/>
          </a:xfrm>
        </p:spPr>
        <p:style>
          <a:lnRef idx="2">
            <a:schemeClr val="dk1"/>
          </a:lnRef>
          <a:fillRef idx="1">
            <a:schemeClr val="lt1"/>
          </a:fillRef>
          <a:effectRef idx="0">
            <a:schemeClr val="dk1"/>
          </a:effectRef>
          <a:fontRef idx="minor">
            <a:schemeClr val="dk1"/>
          </a:fontRef>
        </p:style>
        <p:txBody>
          <a:bodyPr/>
          <a:lstStyle/>
          <a:p>
            <a:pPr marL="0" indent="0" algn="ctr">
              <a:buNone/>
            </a:pPr>
            <a:r>
              <a:rPr lang="en-IN" dirty="0"/>
              <a:t>Use case Diagram</a:t>
            </a:r>
          </a:p>
        </p:txBody>
      </p:sp>
    </p:spTree>
    <p:extLst>
      <p:ext uri="{BB962C8B-B14F-4D97-AF65-F5344CB8AC3E}">
        <p14:creationId xmlns:p14="http://schemas.microsoft.com/office/powerpoint/2010/main" val="3607645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904</TotalTime>
  <Words>1055</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Choudhary</dc:creator>
  <cp:lastModifiedBy>Vishal Choudhary</cp:lastModifiedBy>
  <cp:revision>55</cp:revision>
  <dcterms:created xsi:type="dcterms:W3CDTF">2022-10-29T12:51:32Z</dcterms:created>
  <dcterms:modified xsi:type="dcterms:W3CDTF">2023-05-26T18:49:58Z</dcterms:modified>
</cp:coreProperties>
</file>