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11" r:id="rId3"/>
    <p:sldId id="257" r:id="rId4"/>
    <p:sldId id="259" r:id="rId5"/>
    <p:sldId id="325" r:id="rId6"/>
    <p:sldId id="310" r:id="rId7"/>
    <p:sldId id="287" r:id="rId8"/>
    <p:sldId id="261" r:id="rId9"/>
    <p:sldId id="315" r:id="rId10"/>
    <p:sldId id="262" r:id="rId11"/>
    <p:sldId id="263" r:id="rId12"/>
    <p:sldId id="264" r:id="rId13"/>
    <p:sldId id="318" r:id="rId14"/>
    <p:sldId id="307" r:id="rId15"/>
    <p:sldId id="308" r:id="rId16"/>
    <p:sldId id="309" r:id="rId17"/>
    <p:sldId id="304" r:id="rId18"/>
    <p:sldId id="299" r:id="rId19"/>
    <p:sldId id="271" r:id="rId20"/>
    <p:sldId id="272" r:id="rId21"/>
    <p:sldId id="274" r:id="rId22"/>
    <p:sldId id="321" r:id="rId23"/>
    <p:sldId id="322" r:id="rId24"/>
    <p:sldId id="312" r:id="rId25"/>
    <p:sldId id="284" r:id="rId26"/>
    <p:sldId id="285" r:id="rId27"/>
    <p:sldId id="324" r:id="rId28"/>
    <p:sldId id="286" r:id="rId29"/>
    <p:sldId id="305" r:id="rId30"/>
    <p:sldId id="303" r:id="rId31"/>
    <p:sldId id="288" r:id="rId32"/>
    <p:sldId id="317" r:id="rId33"/>
    <p:sldId id="323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24EFE1-B782-486D-AC67-7CE8A7CB9253}">
          <p14:sldIdLst>
            <p14:sldId id="256"/>
            <p14:sldId id="311"/>
            <p14:sldId id="257"/>
            <p14:sldId id="259"/>
            <p14:sldId id="325"/>
            <p14:sldId id="310"/>
            <p14:sldId id="287"/>
            <p14:sldId id="261"/>
            <p14:sldId id="315"/>
            <p14:sldId id="262"/>
            <p14:sldId id="263"/>
            <p14:sldId id="264"/>
            <p14:sldId id="318"/>
            <p14:sldId id="307"/>
            <p14:sldId id="308"/>
            <p14:sldId id="309"/>
            <p14:sldId id="304"/>
            <p14:sldId id="299"/>
            <p14:sldId id="271"/>
            <p14:sldId id="272"/>
            <p14:sldId id="274"/>
          </p14:sldIdLst>
        </p14:section>
        <p14:section name="Untitled Section" id="{C3FC1375-9D6A-4110-A08E-8C524EE8ECB7}">
          <p14:sldIdLst>
            <p14:sldId id="321"/>
            <p14:sldId id="322"/>
            <p14:sldId id="312"/>
            <p14:sldId id="284"/>
            <p14:sldId id="285"/>
            <p14:sldId id="324"/>
            <p14:sldId id="286"/>
            <p14:sldId id="305"/>
            <p14:sldId id="303"/>
            <p14:sldId id="288"/>
            <p14:sldId id="317"/>
            <p14:sldId id="32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718" autoAdjust="0"/>
  </p:normalViewPr>
  <p:slideViewPr>
    <p:cSldViewPr>
      <p:cViewPr varScale="1">
        <p:scale>
          <a:sx n="74" d="100"/>
          <a:sy n="74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DEEFD-D1B8-4029-8529-988CDC164BC3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</dgm:pt>
    <dgm:pt modelId="{111241F5-4D62-4435-8E5D-3BCB4758D304}">
      <dgm:prSet phldrT="[Text]" custT="1"/>
      <dgm:spPr/>
      <dgm:t>
        <a:bodyPr/>
        <a:lstStyle/>
        <a:p>
          <a:r>
            <a:rPr lang="en-US" sz="1400" dirty="0" smtClean="0"/>
            <a:t>Information</a:t>
          </a:r>
          <a:r>
            <a:rPr lang="en-US" sz="1200" dirty="0" smtClean="0"/>
            <a:t> source</a:t>
          </a:r>
        </a:p>
      </dgm:t>
    </dgm:pt>
    <dgm:pt modelId="{7B4BC05A-B3B2-49C1-A997-3688A3343DD5}" type="parTrans" cxnId="{03ADAE3A-0A14-4C17-9D4C-5282F7683DEE}">
      <dgm:prSet/>
      <dgm:spPr/>
      <dgm:t>
        <a:bodyPr/>
        <a:lstStyle/>
        <a:p>
          <a:endParaRPr lang="en-US"/>
        </a:p>
      </dgm:t>
    </dgm:pt>
    <dgm:pt modelId="{0351FE26-24D5-4B7F-AAE6-A79A3FCA7E92}" type="sibTrans" cxnId="{03ADAE3A-0A14-4C17-9D4C-5282F7683DEE}">
      <dgm:prSet/>
      <dgm:spPr/>
      <dgm:t>
        <a:bodyPr/>
        <a:lstStyle/>
        <a:p>
          <a:endParaRPr lang="en-US"/>
        </a:p>
      </dgm:t>
    </dgm:pt>
    <dgm:pt modelId="{EEFD93F1-59A2-48EF-A67B-DCCDC060F709}">
      <dgm:prSet phldrT="[Text]" custT="1"/>
      <dgm:spPr/>
      <dgm:t>
        <a:bodyPr/>
        <a:lstStyle/>
        <a:p>
          <a:endParaRPr lang="en-US" sz="1600" dirty="0" smtClean="0"/>
        </a:p>
        <a:p>
          <a:r>
            <a:rPr lang="en-US" sz="1600" dirty="0" smtClean="0"/>
            <a:t>Electrical source</a:t>
          </a:r>
        </a:p>
        <a:p>
          <a:endParaRPr lang="en-US" sz="1600" dirty="0"/>
        </a:p>
      </dgm:t>
    </dgm:pt>
    <dgm:pt modelId="{FE8067DC-CC65-4693-A1BC-B60492EA8D81}" type="parTrans" cxnId="{79E6EDB5-0DEF-4249-BF4D-66D530406407}">
      <dgm:prSet/>
      <dgm:spPr/>
      <dgm:t>
        <a:bodyPr/>
        <a:lstStyle/>
        <a:p>
          <a:endParaRPr lang="en-US"/>
        </a:p>
      </dgm:t>
    </dgm:pt>
    <dgm:pt modelId="{3119EB72-BE52-46DF-9959-D38D2BFA07A0}" type="sibTrans" cxnId="{79E6EDB5-0DEF-4249-BF4D-66D530406407}">
      <dgm:prSet/>
      <dgm:spPr/>
      <dgm:t>
        <a:bodyPr/>
        <a:lstStyle/>
        <a:p>
          <a:endParaRPr lang="en-US"/>
        </a:p>
      </dgm:t>
    </dgm:pt>
    <dgm:pt modelId="{D4EBFDB6-DD1C-437F-8ACD-73EC3AE55160}">
      <dgm:prSet phldrT="[Text]"/>
      <dgm:spPr/>
      <dgm:t>
        <a:bodyPr/>
        <a:lstStyle/>
        <a:p>
          <a:r>
            <a:rPr lang="en-US" dirty="0" smtClean="0"/>
            <a:t>Optical source</a:t>
          </a:r>
          <a:endParaRPr lang="en-US" dirty="0"/>
        </a:p>
      </dgm:t>
    </dgm:pt>
    <dgm:pt modelId="{0EA47076-A0C5-4147-BA74-8EF928310C25}" type="parTrans" cxnId="{6CA2502B-CF43-4494-A74A-6C054B008BE7}">
      <dgm:prSet/>
      <dgm:spPr/>
      <dgm:t>
        <a:bodyPr/>
        <a:lstStyle/>
        <a:p>
          <a:endParaRPr lang="en-US"/>
        </a:p>
      </dgm:t>
    </dgm:pt>
    <dgm:pt modelId="{73A53DC5-7598-4B79-A8F7-CA7A30DE8723}" type="sibTrans" cxnId="{6CA2502B-CF43-4494-A74A-6C054B008BE7}">
      <dgm:prSet/>
      <dgm:spPr/>
      <dgm:t>
        <a:bodyPr/>
        <a:lstStyle/>
        <a:p>
          <a:endParaRPr lang="en-US"/>
        </a:p>
      </dgm:t>
    </dgm:pt>
    <dgm:pt modelId="{067DB3B0-2D6F-401D-9F48-12242CA7C9ED}">
      <dgm:prSet phldrT="[Text]"/>
      <dgm:spPr/>
      <dgm:t>
        <a:bodyPr/>
        <a:lstStyle/>
        <a:p>
          <a:r>
            <a:rPr lang="en-US" dirty="0" smtClean="0"/>
            <a:t>Optical fiber cable </a:t>
          </a:r>
          <a:endParaRPr lang="en-US" dirty="0"/>
        </a:p>
      </dgm:t>
    </dgm:pt>
    <dgm:pt modelId="{D1DB4310-29F2-4517-96B0-488621BF9ECE}" type="parTrans" cxnId="{1D5660DA-9DE0-49C2-9AE8-BAB16EA6827E}">
      <dgm:prSet/>
      <dgm:spPr/>
      <dgm:t>
        <a:bodyPr/>
        <a:lstStyle/>
        <a:p>
          <a:endParaRPr lang="en-US"/>
        </a:p>
      </dgm:t>
    </dgm:pt>
    <dgm:pt modelId="{6D04698B-1A86-4D64-8BFE-3CD2A17435DF}" type="sibTrans" cxnId="{1D5660DA-9DE0-49C2-9AE8-BAB16EA6827E}">
      <dgm:prSet/>
      <dgm:spPr/>
      <dgm:t>
        <a:bodyPr/>
        <a:lstStyle/>
        <a:p>
          <a:endParaRPr lang="en-US"/>
        </a:p>
      </dgm:t>
    </dgm:pt>
    <dgm:pt modelId="{D48B1143-E874-43D5-9B50-E908A4075A1E}">
      <dgm:prSet phldrT="[Text]"/>
      <dgm:spPr/>
      <dgm:t>
        <a:bodyPr/>
        <a:lstStyle/>
        <a:p>
          <a:r>
            <a:rPr lang="en-US" dirty="0" smtClean="0"/>
            <a:t>Optical detector </a:t>
          </a:r>
          <a:endParaRPr lang="en-US" dirty="0"/>
        </a:p>
      </dgm:t>
    </dgm:pt>
    <dgm:pt modelId="{66A25A14-534B-4A13-9601-DA16467E0D0E}" type="parTrans" cxnId="{3B12540A-552D-49E5-91A3-020D7D7A5991}">
      <dgm:prSet/>
      <dgm:spPr/>
      <dgm:t>
        <a:bodyPr/>
        <a:lstStyle/>
        <a:p>
          <a:endParaRPr lang="en-US"/>
        </a:p>
      </dgm:t>
    </dgm:pt>
    <dgm:pt modelId="{6416A7B7-40D3-4F8D-992C-4C4C0E090426}" type="sibTrans" cxnId="{3B12540A-552D-49E5-91A3-020D7D7A5991}">
      <dgm:prSet/>
      <dgm:spPr/>
      <dgm:t>
        <a:bodyPr/>
        <a:lstStyle/>
        <a:p>
          <a:endParaRPr lang="en-US"/>
        </a:p>
      </dgm:t>
    </dgm:pt>
    <dgm:pt modelId="{8D7F5933-9365-4CC1-BA39-5D5875F6FF92}">
      <dgm:prSet phldrT="[Text]"/>
      <dgm:spPr/>
      <dgm:t>
        <a:bodyPr/>
        <a:lstStyle/>
        <a:p>
          <a:r>
            <a:rPr lang="en-US" dirty="0" smtClean="0"/>
            <a:t>Electrical receive</a:t>
          </a:r>
          <a:endParaRPr lang="en-US" dirty="0"/>
        </a:p>
      </dgm:t>
    </dgm:pt>
    <dgm:pt modelId="{56B30869-0612-4F6F-AF05-B38F6FDD206F}" type="parTrans" cxnId="{EA8E37CC-1AAC-4E5C-98C5-C6638273453C}">
      <dgm:prSet/>
      <dgm:spPr/>
      <dgm:t>
        <a:bodyPr/>
        <a:lstStyle/>
        <a:p>
          <a:endParaRPr lang="en-US"/>
        </a:p>
      </dgm:t>
    </dgm:pt>
    <dgm:pt modelId="{4CFD23CF-B96F-424D-9DEF-3FD4CD2FB87C}" type="sibTrans" cxnId="{EA8E37CC-1AAC-4E5C-98C5-C6638273453C}">
      <dgm:prSet/>
      <dgm:spPr/>
      <dgm:t>
        <a:bodyPr/>
        <a:lstStyle/>
        <a:p>
          <a:endParaRPr lang="en-US"/>
        </a:p>
      </dgm:t>
    </dgm:pt>
    <dgm:pt modelId="{3525E6BA-21EB-49E4-964C-EAA0CF95B1EC}">
      <dgm:prSet phldrT="[Text]" custT="1"/>
      <dgm:spPr/>
      <dgm:t>
        <a:bodyPr/>
        <a:lstStyle/>
        <a:p>
          <a:r>
            <a:rPr lang="en-US" sz="1400" dirty="0" smtClean="0"/>
            <a:t>Destination</a:t>
          </a:r>
          <a:r>
            <a:rPr lang="en-US" sz="1200" dirty="0" smtClean="0"/>
            <a:t> </a:t>
          </a:r>
          <a:endParaRPr lang="en-US" sz="1200" dirty="0"/>
        </a:p>
      </dgm:t>
    </dgm:pt>
    <dgm:pt modelId="{52CCD10F-F83D-4394-98E8-D6E6983BB843}" type="parTrans" cxnId="{9EE093BD-0939-416E-BA0A-4BB4046321D4}">
      <dgm:prSet/>
      <dgm:spPr/>
      <dgm:t>
        <a:bodyPr/>
        <a:lstStyle/>
        <a:p>
          <a:endParaRPr lang="en-US"/>
        </a:p>
      </dgm:t>
    </dgm:pt>
    <dgm:pt modelId="{B4F8D67C-5DEB-4A91-B24F-7BE523F3AD39}" type="sibTrans" cxnId="{9EE093BD-0939-416E-BA0A-4BB4046321D4}">
      <dgm:prSet/>
      <dgm:spPr/>
      <dgm:t>
        <a:bodyPr/>
        <a:lstStyle/>
        <a:p>
          <a:endParaRPr lang="en-US"/>
        </a:p>
      </dgm:t>
    </dgm:pt>
    <dgm:pt modelId="{E6B7AC61-9A8E-4C8E-906A-86ECBF1151E0}" type="pres">
      <dgm:prSet presAssocID="{3C5DEEFD-D1B8-4029-8529-988CDC164BC3}" presName="rootnode" presStyleCnt="0">
        <dgm:presLayoutVars>
          <dgm:chMax/>
          <dgm:chPref/>
          <dgm:dir/>
          <dgm:animLvl val="lvl"/>
        </dgm:presLayoutVars>
      </dgm:prSet>
      <dgm:spPr/>
    </dgm:pt>
    <dgm:pt modelId="{AF280148-A29C-4346-A639-51A9455EF017}" type="pres">
      <dgm:prSet presAssocID="{111241F5-4D62-4435-8E5D-3BCB4758D304}" presName="composite" presStyleCnt="0"/>
      <dgm:spPr/>
    </dgm:pt>
    <dgm:pt modelId="{4C921862-243F-4A6C-9FB3-6C97699FB9AA}" type="pres">
      <dgm:prSet presAssocID="{111241F5-4D62-4435-8E5D-3BCB4758D304}" presName="bentUpArrow1" presStyleLbl="alignImgPlace1" presStyleIdx="0" presStyleCnt="6"/>
      <dgm:spPr/>
    </dgm:pt>
    <dgm:pt modelId="{7020D2A8-89B6-4F6D-8B12-BFFDD9FD9AA8}" type="pres">
      <dgm:prSet presAssocID="{111241F5-4D62-4435-8E5D-3BCB4758D304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A9DE-C7D2-47FD-9F4B-0F894967B29F}" type="pres">
      <dgm:prSet presAssocID="{111241F5-4D62-4435-8E5D-3BCB4758D304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FF925D2-8B58-4822-9EEA-8356C09F75F5}" type="pres">
      <dgm:prSet presAssocID="{0351FE26-24D5-4B7F-AAE6-A79A3FCA7E92}" presName="sibTrans" presStyleCnt="0"/>
      <dgm:spPr/>
    </dgm:pt>
    <dgm:pt modelId="{6C29E90B-6F5F-4A93-B9D5-6F7871034258}" type="pres">
      <dgm:prSet presAssocID="{EEFD93F1-59A2-48EF-A67B-DCCDC060F709}" presName="composite" presStyleCnt="0"/>
      <dgm:spPr/>
    </dgm:pt>
    <dgm:pt modelId="{B9195EE9-56EB-4979-A65F-EFD8BBC58DC8}" type="pres">
      <dgm:prSet presAssocID="{EEFD93F1-59A2-48EF-A67B-DCCDC060F709}" presName="bentUpArrow1" presStyleLbl="alignImgPlace1" presStyleIdx="1" presStyleCnt="6"/>
      <dgm:spPr/>
    </dgm:pt>
    <dgm:pt modelId="{C52DC291-E806-4AB4-964B-EE9BB20B8F42}" type="pres">
      <dgm:prSet presAssocID="{EEFD93F1-59A2-48EF-A67B-DCCDC060F709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9B7BA-374F-4695-A003-286AE7BF0E13}" type="pres">
      <dgm:prSet presAssocID="{EEFD93F1-59A2-48EF-A67B-DCCDC060F709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1550D40-43C4-4310-96F8-726A9DA0A8FA}" type="pres">
      <dgm:prSet presAssocID="{3119EB72-BE52-46DF-9959-D38D2BFA07A0}" presName="sibTrans" presStyleCnt="0"/>
      <dgm:spPr/>
    </dgm:pt>
    <dgm:pt modelId="{5CD07C1B-FDF1-4B4D-97A1-2A3D7166C6FC}" type="pres">
      <dgm:prSet presAssocID="{D4EBFDB6-DD1C-437F-8ACD-73EC3AE55160}" presName="composite" presStyleCnt="0"/>
      <dgm:spPr/>
    </dgm:pt>
    <dgm:pt modelId="{7048F339-CC5C-4A91-9214-19B782C675F5}" type="pres">
      <dgm:prSet presAssocID="{D4EBFDB6-DD1C-437F-8ACD-73EC3AE55160}" presName="bentUpArrow1" presStyleLbl="alignImgPlace1" presStyleIdx="2" presStyleCnt="6"/>
      <dgm:spPr/>
    </dgm:pt>
    <dgm:pt modelId="{BA8CA447-C03C-41A3-B9B6-A213814A34E4}" type="pres">
      <dgm:prSet presAssocID="{D4EBFDB6-DD1C-437F-8ACD-73EC3AE55160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8EC21-DAE6-4151-9814-6DC3750AB243}" type="pres">
      <dgm:prSet presAssocID="{D4EBFDB6-DD1C-437F-8ACD-73EC3AE55160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8958744-1990-41BB-A2B4-1A6F9F720A7F}" type="pres">
      <dgm:prSet presAssocID="{73A53DC5-7598-4B79-A8F7-CA7A30DE8723}" presName="sibTrans" presStyleCnt="0"/>
      <dgm:spPr/>
    </dgm:pt>
    <dgm:pt modelId="{2E822297-7F2C-49E6-9507-F9CFDC418FD8}" type="pres">
      <dgm:prSet presAssocID="{067DB3B0-2D6F-401D-9F48-12242CA7C9ED}" presName="composite" presStyleCnt="0"/>
      <dgm:spPr/>
    </dgm:pt>
    <dgm:pt modelId="{45F63DA3-8910-4DDE-AACF-C71D71528597}" type="pres">
      <dgm:prSet presAssocID="{067DB3B0-2D6F-401D-9F48-12242CA7C9ED}" presName="bentUpArrow1" presStyleLbl="alignImgPlace1" presStyleIdx="3" presStyleCnt="6"/>
      <dgm:spPr/>
    </dgm:pt>
    <dgm:pt modelId="{6823B821-BD50-4E19-8917-D3950D74C776}" type="pres">
      <dgm:prSet presAssocID="{067DB3B0-2D6F-401D-9F48-12242CA7C9ED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EA3B4-611D-4BA4-ACC8-077F5CE70597}" type="pres">
      <dgm:prSet presAssocID="{067DB3B0-2D6F-401D-9F48-12242CA7C9ED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E61BE0A-4683-429B-B4A5-3CF4EE3BE2C4}" type="pres">
      <dgm:prSet presAssocID="{6D04698B-1A86-4D64-8BFE-3CD2A17435DF}" presName="sibTrans" presStyleCnt="0"/>
      <dgm:spPr/>
    </dgm:pt>
    <dgm:pt modelId="{BCD2E3FF-1449-4E6C-8EA2-5A7955054D5B}" type="pres">
      <dgm:prSet presAssocID="{D48B1143-E874-43D5-9B50-E908A4075A1E}" presName="composite" presStyleCnt="0"/>
      <dgm:spPr/>
    </dgm:pt>
    <dgm:pt modelId="{DA57DBEB-3ADF-4C65-B959-962DF7ABD1E2}" type="pres">
      <dgm:prSet presAssocID="{D48B1143-E874-43D5-9B50-E908A4075A1E}" presName="bentUpArrow1" presStyleLbl="alignImgPlace1" presStyleIdx="4" presStyleCnt="6"/>
      <dgm:spPr/>
    </dgm:pt>
    <dgm:pt modelId="{8F29F7B3-2898-4287-B6EA-3F74F1FAA869}" type="pres">
      <dgm:prSet presAssocID="{D48B1143-E874-43D5-9B50-E908A4075A1E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29A5-F3B8-46E7-96B7-EF6C677A924B}" type="pres">
      <dgm:prSet presAssocID="{D48B1143-E874-43D5-9B50-E908A4075A1E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CA5639A-288A-46F3-82D7-9EF9161D9401}" type="pres">
      <dgm:prSet presAssocID="{6416A7B7-40D3-4F8D-992C-4C4C0E090426}" presName="sibTrans" presStyleCnt="0"/>
      <dgm:spPr/>
    </dgm:pt>
    <dgm:pt modelId="{3896F922-4115-4A89-B32C-9EDFA193990F}" type="pres">
      <dgm:prSet presAssocID="{8D7F5933-9365-4CC1-BA39-5D5875F6FF92}" presName="composite" presStyleCnt="0"/>
      <dgm:spPr/>
    </dgm:pt>
    <dgm:pt modelId="{0558D5F8-F334-47BA-843C-5726A85A512D}" type="pres">
      <dgm:prSet presAssocID="{8D7F5933-9365-4CC1-BA39-5D5875F6FF92}" presName="bentUpArrow1" presStyleLbl="alignImgPlace1" presStyleIdx="5" presStyleCnt="6"/>
      <dgm:spPr/>
    </dgm:pt>
    <dgm:pt modelId="{15CB15D7-3717-4EC1-A50A-226F9AB20708}" type="pres">
      <dgm:prSet presAssocID="{8D7F5933-9365-4CC1-BA39-5D5875F6FF92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0976B-2D9B-455D-B5D4-BB9FD1FB0B1E}" type="pres">
      <dgm:prSet presAssocID="{8D7F5933-9365-4CC1-BA39-5D5875F6FF92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F97D01D7-ACF2-4C32-A0DA-AC95A2645453}" type="pres">
      <dgm:prSet presAssocID="{4CFD23CF-B96F-424D-9DEF-3FD4CD2FB87C}" presName="sibTrans" presStyleCnt="0"/>
      <dgm:spPr/>
    </dgm:pt>
    <dgm:pt modelId="{495F6277-ADAA-450C-82E9-FA0760B273FE}" type="pres">
      <dgm:prSet presAssocID="{3525E6BA-21EB-49E4-964C-EAA0CF95B1EC}" presName="composite" presStyleCnt="0"/>
      <dgm:spPr/>
    </dgm:pt>
    <dgm:pt modelId="{CEB6C2BA-3D04-4104-AB47-34BB38537A15}" type="pres">
      <dgm:prSet presAssocID="{3525E6BA-21EB-49E4-964C-EAA0CF95B1EC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A2502B-CF43-4494-A74A-6C054B008BE7}" srcId="{3C5DEEFD-D1B8-4029-8529-988CDC164BC3}" destId="{D4EBFDB6-DD1C-437F-8ACD-73EC3AE55160}" srcOrd="2" destOrd="0" parTransId="{0EA47076-A0C5-4147-BA74-8EF928310C25}" sibTransId="{73A53DC5-7598-4B79-A8F7-CA7A30DE8723}"/>
    <dgm:cxn modelId="{9F2B1343-C436-4027-A909-EED57614F20B}" type="presOf" srcId="{111241F5-4D62-4435-8E5D-3BCB4758D304}" destId="{7020D2A8-89B6-4F6D-8B12-BFFDD9FD9AA8}" srcOrd="0" destOrd="0" presId="urn:microsoft.com/office/officeart/2005/8/layout/StepDownProcess"/>
    <dgm:cxn modelId="{9EE093BD-0939-416E-BA0A-4BB4046321D4}" srcId="{3C5DEEFD-D1B8-4029-8529-988CDC164BC3}" destId="{3525E6BA-21EB-49E4-964C-EAA0CF95B1EC}" srcOrd="6" destOrd="0" parTransId="{52CCD10F-F83D-4394-98E8-D6E6983BB843}" sibTransId="{B4F8D67C-5DEB-4A91-B24F-7BE523F3AD39}"/>
    <dgm:cxn modelId="{EA8E37CC-1AAC-4E5C-98C5-C6638273453C}" srcId="{3C5DEEFD-D1B8-4029-8529-988CDC164BC3}" destId="{8D7F5933-9365-4CC1-BA39-5D5875F6FF92}" srcOrd="5" destOrd="0" parTransId="{56B30869-0612-4F6F-AF05-B38F6FDD206F}" sibTransId="{4CFD23CF-B96F-424D-9DEF-3FD4CD2FB87C}"/>
    <dgm:cxn modelId="{BBB6DBEB-38BD-47EE-B441-DA0716F02B86}" type="presOf" srcId="{3525E6BA-21EB-49E4-964C-EAA0CF95B1EC}" destId="{CEB6C2BA-3D04-4104-AB47-34BB38537A15}" srcOrd="0" destOrd="0" presId="urn:microsoft.com/office/officeart/2005/8/layout/StepDownProcess"/>
    <dgm:cxn modelId="{4F8A4018-984F-40CF-81FC-0EC57C12C886}" type="presOf" srcId="{8D7F5933-9365-4CC1-BA39-5D5875F6FF92}" destId="{15CB15D7-3717-4EC1-A50A-226F9AB20708}" srcOrd="0" destOrd="0" presId="urn:microsoft.com/office/officeart/2005/8/layout/StepDownProcess"/>
    <dgm:cxn modelId="{1D5660DA-9DE0-49C2-9AE8-BAB16EA6827E}" srcId="{3C5DEEFD-D1B8-4029-8529-988CDC164BC3}" destId="{067DB3B0-2D6F-401D-9F48-12242CA7C9ED}" srcOrd="3" destOrd="0" parTransId="{D1DB4310-29F2-4517-96B0-488621BF9ECE}" sibTransId="{6D04698B-1A86-4D64-8BFE-3CD2A17435DF}"/>
    <dgm:cxn modelId="{79E6EDB5-0DEF-4249-BF4D-66D530406407}" srcId="{3C5DEEFD-D1B8-4029-8529-988CDC164BC3}" destId="{EEFD93F1-59A2-48EF-A67B-DCCDC060F709}" srcOrd="1" destOrd="0" parTransId="{FE8067DC-CC65-4693-A1BC-B60492EA8D81}" sibTransId="{3119EB72-BE52-46DF-9959-D38D2BFA07A0}"/>
    <dgm:cxn modelId="{09935F6F-8B25-4D63-8F7F-A49832939BCA}" type="presOf" srcId="{067DB3B0-2D6F-401D-9F48-12242CA7C9ED}" destId="{6823B821-BD50-4E19-8917-D3950D74C776}" srcOrd="0" destOrd="0" presId="urn:microsoft.com/office/officeart/2005/8/layout/StepDownProcess"/>
    <dgm:cxn modelId="{E8918451-EECD-4DCF-800B-D58BBB5BFFD3}" type="presOf" srcId="{D48B1143-E874-43D5-9B50-E908A4075A1E}" destId="{8F29F7B3-2898-4287-B6EA-3F74F1FAA869}" srcOrd="0" destOrd="0" presId="urn:microsoft.com/office/officeart/2005/8/layout/StepDownProcess"/>
    <dgm:cxn modelId="{1199A40F-80C0-4999-B8C9-9A7886749BE1}" type="presOf" srcId="{3C5DEEFD-D1B8-4029-8529-988CDC164BC3}" destId="{E6B7AC61-9A8E-4C8E-906A-86ECBF1151E0}" srcOrd="0" destOrd="0" presId="urn:microsoft.com/office/officeart/2005/8/layout/StepDownProcess"/>
    <dgm:cxn modelId="{612765CB-82B1-4E6E-B111-214AFA2C7FFF}" type="presOf" srcId="{EEFD93F1-59A2-48EF-A67B-DCCDC060F709}" destId="{C52DC291-E806-4AB4-964B-EE9BB20B8F42}" srcOrd="0" destOrd="0" presId="urn:microsoft.com/office/officeart/2005/8/layout/StepDownProcess"/>
    <dgm:cxn modelId="{03ADAE3A-0A14-4C17-9D4C-5282F7683DEE}" srcId="{3C5DEEFD-D1B8-4029-8529-988CDC164BC3}" destId="{111241F5-4D62-4435-8E5D-3BCB4758D304}" srcOrd="0" destOrd="0" parTransId="{7B4BC05A-B3B2-49C1-A997-3688A3343DD5}" sibTransId="{0351FE26-24D5-4B7F-AAE6-A79A3FCA7E92}"/>
    <dgm:cxn modelId="{3B12540A-552D-49E5-91A3-020D7D7A5991}" srcId="{3C5DEEFD-D1B8-4029-8529-988CDC164BC3}" destId="{D48B1143-E874-43D5-9B50-E908A4075A1E}" srcOrd="4" destOrd="0" parTransId="{66A25A14-534B-4A13-9601-DA16467E0D0E}" sibTransId="{6416A7B7-40D3-4F8D-992C-4C4C0E090426}"/>
    <dgm:cxn modelId="{BE83C350-C806-4D20-8590-9E26E97B3C96}" type="presOf" srcId="{D4EBFDB6-DD1C-437F-8ACD-73EC3AE55160}" destId="{BA8CA447-C03C-41A3-B9B6-A213814A34E4}" srcOrd="0" destOrd="0" presId="urn:microsoft.com/office/officeart/2005/8/layout/StepDownProcess"/>
    <dgm:cxn modelId="{1184E98F-EAAC-4473-9038-A17A73A57F35}" type="presParOf" srcId="{E6B7AC61-9A8E-4C8E-906A-86ECBF1151E0}" destId="{AF280148-A29C-4346-A639-51A9455EF017}" srcOrd="0" destOrd="0" presId="urn:microsoft.com/office/officeart/2005/8/layout/StepDownProcess"/>
    <dgm:cxn modelId="{C35CFC5D-56DE-445E-8819-3F62D900EF4D}" type="presParOf" srcId="{AF280148-A29C-4346-A639-51A9455EF017}" destId="{4C921862-243F-4A6C-9FB3-6C97699FB9AA}" srcOrd="0" destOrd="0" presId="urn:microsoft.com/office/officeart/2005/8/layout/StepDownProcess"/>
    <dgm:cxn modelId="{3E845A76-C52B-4236-911B-776F0BE03E14}" type="presParOf" srcId="{AF280148-A29C-4346-A639-51A9455EF017}" destId="{7020D2A8-89B6-4F6D-8B12-BFFDD9FD9AA8}" srcOrd="1" destOrd="0" presId="urn:microsoft.com/office/officeart/2005/8/layout/StepDownProcess"/>
    <dgm:cxn modelId="{48A1BA2B-3877-4245-B5CB-F821A7C97F54}" type="presParOf" srcId="{AF280148-A29C-4346-A639-51A9455EF017}" destId="{3A79A9DE-C7D2-47FD-9F4B-0F894967B29F}" srcOrd="2" destOrd="0" presId="urn:microsoft.com/office/officeart/2005/8/layout/StepDownProcess"/>
    <dgm:cxn modelId="{1B331DBC-6002-47C4-994D-C5E9FD363BF9}" type="presParOf" srcId="{E6B7AC61-9A8E-4C8E-906A-86ECBF1151E0}" destId="{FFF925D2-8B58-4822-9EEA-8356C09F75F5}" srcOrd="1" destOrd="0" presId="urn:microsoft.com/office/officeart/2005/8/layout/StepDownProcess"/>
    <dgm:cxn modelId="{133F5292-288C-4761-8969-38E692D42350}" type="presParOf" srcId="{E6B7AC61-9A8E-4C8E-906A-86ECBF1151E0}" destId="{6C29E90B-6F5F-4A93-B9D5-6F7871034258}" srcOrd="2" destOrd="0" presId="urn:microsoft.com/office/officeart/2005/8/layout/StepDownProcess"/>
    <dgm:cxn modelId="{D46D2530-A8ED-4AB3-86C5-EF484CD12F9E}" type="presParOf" srcId="{6C29E90B-6F5F-4A93-B9D5-6F7871034258}" destId="{B9195EE9-56EB-4979-A65F-EFD8BBC58DC8}" srcOrd="0" destOrd="0" presId="urn:microsoft.com/office/officeart/2005/8/layout/StepDownProcess"/>
    <dgm:cxn modelId="{C957BF84-2ED5-4A3E-AA3F-492CF84D095D}" type="presParOf" srcId="{6C29E90B-6F5F-4A93-B9D5-6F7871034258}" destId="{C52DC291-E806-4AB4-964B-EE9BB20B8F42}" srcOrd="1" destOrd="0" presId="urn:microsoft.com/office/officeart/2005/8/layout/StepDownProcess"/>
    <dgm:cxn modelId="{2FDBDBF6-33AA-415E-A5FF-3B98BE238FA1}" type="presParOf" srcId="{6C29E90B-6F5F-4A93-B9D5-6F7871034258}" destId="{2B59B7BA-374F-4695-A003-286AE7BF0E13}" srcOrd="2" destOrd="0" presId="urn:microsoft.com/office/officeart/2005/8/layout/StepDownProcess"/>
    <dgm:cxn modelId="{F9DA07DD-8F4F-402A-9D41-1AFE95A6469F}" type="presParOf" srcId="{E6B7AC61-9A8E-4C8E-906A-86ECBF1151E0}" destId="{D1550D40-43C4-4310-96F8-726A9DA0A8FA}" srcOrd="3" destOrd="0" presId="urn:microsoft.com/office/officeart/2005/8/layout/StepDownProcess"/>
    <dgm:cxn modelId="{1ACB080A-D8F2-44D5-96AD-27D3FFFE073D}" type="presParOf" srcId="{E6B7AC61-9A8E-4C8E-906A-86ECBF1151E0}" destId="{5CD07C1B-FDF1-4B4D-97A1-2A3D7166C6FC}" srcOrd="4" destOrd="0" presId="urn:microsoft.com/office/officeart/2005/8/layout/StepDownProcess"/>
    <dgm:cxn modelId="{6331E9C1-6083-44FC-A614-5A8C916E3B0C}" type="presParOf" srcId="{5CD07C1B-FDF1-4B4D-97A1-2A3D7166C6FC}" destId="{7048F339-CC5C-4A91-9214-19B782C675F5}" srcOrd="0" destOrd="0" presId="urn:microsoft.com/office/officeart/2005/8/layout/StepDownProcess"/>
    <dgm:cxn modelId="{8BAB601B-E615-4236-809A-5F348EBDCD82}" type="presParOf" srcId="{5CD07C1B-FDF1-4B4D-97A1-2A3D7166C6FC}" destId="{BA8CA447-C03C-41A3-B9B6-A213814A34E4}" srcOrd="1" destOrd="0" presId="urn:microsoft.com/office/officeart/2005/8/layout/StepDownProcess"/>
    <dgm:cxn modelId="{6A0201F2-1C96-46DD-A68F-B220826E2E76}" type="presParOf" srcId="{5CD07C1B-FDF1-4B4D-97A1-2A3D7166C6FC}" destId="{55E8EC21-DAE6-4151-9814-6DC3750AB243}" srcOrd="2" destOrd="0" presId="urn:microsoft.com/office/officeart/2005/8/layout/StepDownProcess"/>
    <dgm:cxn modelId="{C6E62375-6AEE-43A6-BA5D-83FEB921D952}" type="presParOf" srcId="{E6B7AC61-9A8E-4C8E-906A-86ECBF1151E0}" destId="{38958744-1990-41BB-A2B4-1A6F9F720A7F}" srcOrd="5" destOrd="0" presId="urn:microsoft.com/office/officeart/2005/8/layout/StepDownProcess"/>
    <dgm:cxn modelId="{9A653803-BD10-4C46-A785-E439BCFDE3C6}" type="presParOf" srcId="{E6B7AC61-9A8E-4C8E-906A-86ECBF1151E0}" destId="{2E822297-7F2C-49E6-9507-F9CFDC418FD8}" srcOrd="6" destOrd="0" presId="urn:microsoft.com/office/officeart/2005/8/layout/StepDownProcess"/>
    <dgm:cxn modelId="{BCA44896-8F94-43FE-B5A1-550149FF3306}" type="presParOf" srcId="{2E822297-7F2C-49E6-9507-F9CFDC418FD8}" destId="{45F63DA3-8910-4DDE-AACF-C71D71528597}" srcOrd="0" destOrd="0" presId="urn:microsoft.com/office/officeart/2005/8/layout/StepDownProcess"/>
    <dgm:cxn modelId="{A71DAAA6-ADBE-4CC3-B659-268A603B4849}" type="presParOf" srcId="{2E822297-7F2C-49E6-9507-F9CFDC418FD8}" destId="{6823B821-BD50-4E19-8917-D3950D74C776}" srcOrd="1" destOrd="0" presId="urn:microsoft.com/office/officeart/2005/8/layout/StepDownProcess"/>
    <dgm:cxn modelId="{81486300-05C5-4E79-9617-8946E33695A1}" type="presParOf" srcId="{2E822297-7F2C-49E6-9507-F9CFDC418FD8}" destId="{0F9EA3B4-611D-4BA4-ACC8-077F5CE70597}" srcOrd="2" destOrd="0" presId="urn:microsoft.com/office/officeart/2005/8/layout/StepDownProcess"/>
    <dgm:cxn modelId="{3EB0F00F-F8A3-40AE-90A5-981FC46A6D70}" type="presParOf" srcId="{E6B7AC61-9A8E-4C8E-906A-86ECBF1151E0}" destId="{1E61BE0A-4683-429B-B4A5-3CF4EE3BE2C4}" srcOrd="7" destOrd="0" presId="urn:microsoft.com/office/officeart/2005/8/layout/StepDownProcess"/>
    <dgm:cxn modelId="{3ACBAC76-124F-4C95-A8FE-CAB4BBC01169}" type="presParOf" srcId="{E6B7AC61-9A8E-4C8E-906A-86ECBF1151E0}" destId="{BCD2E3FF-1449-4E6C-8EA2-5A7955054D5B}" srcOrd="8" destOrd="0" presId="urn:microsoft.com/office/officeart/2005/8/layout/StepDownProcess"/>
    <dgm:cxn modelId="{A0E97DCE-BA7F-4545-96A2-942D2B239537}" type="presParOf" srcId="{BCD2E3FF-1449-4E6C-8EA2-5A7955054D5B}" destId="{DA57DBEB-3ADF-4C65-B959-962DF7ABD1E2}" srcOrd="0" destOrd="0" presId="urn:microsoft.com/office/officeart/2005/8/layout/StepDownProcess"/>
    <dgm:cxn modelId="{C935D08E-3AE3-4B38-9689-E56F12378BCF}" type="presParOf" srcId="{BCD2E3FF-1449-4E6C-8EA2-5A7955054D5B}" destId="{8F29F7B3-2898-4287-B6EA-3F74F1FAA869}" srcOrd="1" destOrd="0" presId="urn:microsoft.com/office/officeart/2005/8/layout/StepDownProcess"/>
    <dgm:cxn modelId="{A6D49306-AF5B-4DAE-A00F-E23953AD407C}" type="presParOf" srcId="{BCD2E3FF-1449-4E6C-8EA2-5A7955054D5B}" destId="{7B6229A5-F3B8-46E7-96B7-EF6C677A924B}" srcOrd="2" destOrd="0" presId="urn:microsoft.com/office/officeart/2005/8/layout/StepDownProcess"/>
    <dgm:cxn modelId="{3D227B5B-0E3E-4624-B85D-E5259C7F20A7}" type="presParOf" srcId="{E6B7AC61-9A8E-4C8E-906A-86ECBF1151E0}" destId="{ECA5639A-288A-46F3-82D7-9EF9161D9401}" srcOrd="9" destOrd="0" presId="urn:microsoft.com/office/officeart/2005/8/layout/StepDownProcess"/>
    <dgm:cxn modelId="{8480904F-20A9-42FD-A6C0-4C3E403E892B}" type="presParOf" srcId="{E6B7AC61-9A8E-4C8E-906A-86ECBF1151E0}" destId="{3896F922-4115-4A89-B32C-9EDFA193990F}" srcOrd="10" destOrd="0" presId="urn:microsoft.com/office/officeart/2005/8/layout/StepDownProcess"/>
    <dgm:cxn modelId="{70327EA9-A8DD-4AD1-A979-9747311821C4}" type="presParOf" srcId="{3896F922-4115-4A89-B32C-9EDFA193990F}" destId="{0558D5F8-F334-47BA-843C-5726A85A512D}" srcOrd="0" destOrd="0" presId="urn:microsoft.com/office/officeart/2005/8/layout/StepDownProcess"/>
    <dgm:cxn modelId="{B61C433E-BCF0-45AA-92E1-857896BFD342}" type="presParOf" srcId="{3896F922-4115-4A89-B32C-9EDFA193990F}" destId="{15CB15D7-3717-4EC1-A50A-226F9AB20708}" srcOrd="1" destOrd="0" presId="urn:microsoft.com/office/officeart/2005/8/layout/StepDownProcess"/>
    <dgm:cxn modelId="{BB792BDD-AAC4-4315-AE6F-1F7B60187FE7}" type="presParOf" srcId="{3896F922-4115-4A89-B32C-9EDFA193990F}" destId="{0280976B-2D9B-455D-B5D4-BB9FD1FB0B1E}" srcOrd="2" destOrd="0" presId="urn:microsoft.com/office/officeart/2005/8/layout/StepDownProcess"/>
    <dgm:cxn modelId="{1054E3AC-ED96-4001-8D21-22B8B25DE21F}" type="presParOf" srcId="{E6B7AC61-9A8E-4C8E-906A-86ECBF1151E0}" destId="{F97D01D7-ACF2-4C32-A0DA-AC95A2645453}" srcOrd="11" destOrd="0" presId="urn:microsoft.com/office/officeart/2005/8/layout/StepDownProcess"/>
    <dgm:cxn modelId="{1B750A35-EEA4-4084-801B-D1BBA7DBD804}" type="presParOf" srcId="{E6B7AC61-9A8E-4C8E-906A-86ECBF1151E0}" destId="{495F6277-ADAA-450C-82E9-FA0760B273FE}" srcOrd="12" destOrd="0" presId="urn:microsoft.com/office/officeart/2005/8/layout/StepDownProcess"/>
    <dgm:cxn modelId="{98A556A9-07B5-4DCC-8366-E7A2E1854381}" type="presParOf" srcId="{495F6277-ADAA-450C-82E9-FA0760B273FE}" destId="{CEB6C2BA-3D04-4104-AB47-34BB38537A1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21862-243F-4A6C-9FB3-6C97699FB9AA}">
      <dsp:nvSpPr>
        <dsp:cNvPr id="0" name=""/>
        <dsp:cNvSpPr/>
      </dsp:nvSpPr>
      <dsp:spPr>
        <a:xfrm rot="5400000">
          <a:off x="1629522" y="725589"/>
          <a:ext cx="617655" cy="703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0D2A8-89B6-4F6D-8B12-BFFDD9FD9AA8}">
      <dsp:nvSpPr>
        <dsp:cNvPr id="0" name=""/>
        <dsp:cNvSpPr/>
      </dsp:nvSpPr>
      <dsp:spPr>
        <a:xfrm>
          <a:off x="1465881" y="40906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Information</a:t>
          </a:r>
          <a:r>
            <a:rPr lang="en-US" sz="1200" kern="1200" dirty="0" smtClean="0"/>
            <a:t> source</a:t>
          </a:r>
        </a:p>
      </dsp:txBody>
      <dsp:txXfrm>
        <a:off x="1501416" y="76441"/>
        <a:ext cx="968697" cy="656733"/>
      </dsp:txXfrm>
    </dsp:sp>
    <dsp:sp modelId="{3A79A9DE-C7D2-47FD-9F4B-0F894967B29F}">
      <dsp:nvSpPr>
        <dsp:cNvPr id="0" name=""/>
        <dsp:cNvSpPr/>
      </dsp:nvSpPr>
      <dsp:spPr>
        <a:xfrm>
          <a:off x="2505649" y="110319"/>
          <a:ext cx="756228" cy="58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95EE9-56EB-4979-A65F-EFD8BBC58DC8}">
      <dsp:nvSpPr>
        <dsp:cNvPr id="0" name=""/>
        <dsp:cNvSpPr/>
      </dsp:nvSpPr>
      <dsp:spPr>
        <a:xfrm rot="5400000">
          <a:off x="2491600" y="1543153"/>
          <a:ext cx="617655" cy="703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785078"/>
            <a:satOff val="3953"/>
            <a:lumOff val="2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DC291-E806-4AB4-964B-EE9BB20B8F42}">
      <dsp:nvSpPr>
        <dsp:cNvPr id="0" name=""/>
        <dsp:cNvSpPr/>
      </dsp:nvSpPr>
      <dsp:spPr>
        <a:xfrm>
          <a:off x="2327959" y="858470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Electrical source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363494" y="894005"/>
        <a:ext cx="968697" cy="656733"/>
      </dsp:txXfrm>
    </dsp:sp>
    <dsp:sp modelId="{2B59B7BA-374F-4695-A003-286AE7BF0E13}">
      <dsp:nvSpPr>
        <dsp:cNvPr id="0" name=""/>
        <dsp:cNvSpPr/>
      </dsp:nvSpPr>
      <dsp:spPr>
        <a:xfrm>
          <a:off x="3367727" y="927883"/>
          <a:ext cx="756228" cy="58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F339-CC5C-4A91-9214-19B782C675F5}">
      <dsp:nvSpPr>
        <dsp:cNvPr id="0" name=""/>
        <dsp:cNvSpPr/>
      </dsp:nvSpPr>
      <dsp:spPr>
        <a:xfrm rot="5400000">
          <a:off x="3353679" y="2360717"/>
          <a:ext cx="617655" cy="703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1570157"/>
            <a:satOff val="7905"/>
            <a:lumOff val="50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CA447-C03C-41A3-B9B6-A213814A34E4}">
      <dsp:nvSpPr>
        <dsp:cNvPr id="0" name=""/>
        <dsp:cNvSpPr/>
      </dsp:nvSpPr>
      <dsp:spPr>
        <a:xfrm>
          <a:off x="3190037" y="1676034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Optical source</a:t>
          </a:r>
          <a:endParaRPr lang="en-US" sz="1500" kern="1200" dirty="0"/>
        </a:p>
      </dsp:txBody>
      <dsp:txXfrm>
        <a:off x="3225572" y="1711569"/>
        <a:ext cx="968697" cy="656733"/>
      </dsp:txXfrm>
    </dsp:sp>
    <dsp:sp modelId="{55E8EC21-DAE6-4151-9814-6DC3750AB243}">
      <dsp:nvSpPr>
        <dsp:cNvPr id="0" name=""/>
        <dsp:cNvSpPr/>
      </dsp:nvSpPr>
      <dsp:spPr>
        <a:xfrm>
          <a:off x="4229805" y="1745446"/>
          <a:ext cx="756228" cy="58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3DA3-8910-4DDE-AACF-C71D71528597}">
      <dsp:nvSpPr>
        <dsp:cNvPr id="0" name=""/>
        <dsp:cNvSpPr/>
      </dsp:nvSpPr>
      <dsp:spPr>
        <a:xfrm rot="5400000">
          <a:off x="4215757" y="3178281"/>
          <a:ext cx="617655" cy="703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2355235"/>
            <a:satOff val="11858"/>
            <a:lumOff val="76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3B821-BD50-4E19-8917-D3950D74C776}">
      <dsp:nvSpPr>
        <dsp:cNvPr id="0" name=""/>
        <dsp:cNvSpPr/>
      </dsp:nvSpPr>
      <dsp:spPr>
        <a:xfrm>
          <a:off x="4052116" y="2493598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Optical fiber cable </a:t>
          </a:r>
          <a:endParaRPr lang="en-US" sz="1500" kern="1200" dirty="0"/>
        </a:p>
      </dsp:txBody>
      <dsp:txXfrm>
        <a:off x="4087651" y="2529133"/>
        <a:ext cx="968697" cy="656733"/>
      </dsp:txXfrm>
    </dsp:sp>
    <dsp:sp modelId="{0F9EA3B4-611D-4BA4-ACC8-077F5CE70597}">
      <dsp:nvSpPr>
        <dsp:cNvPr id="0" name=""/>
        <dsp:cNvSpPr/>
      </dsp:nvSpPr>
      <dsp:spPr>
        <a:xfrm>
          <a:off x="5091883" y="2563010"/>
          <a:ext cx="756228" cy="58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7DBEB-3ADF-4C65-B959-962DF7ABD1E2}">
      <dsp:nvSpPr>
        <dsp:cNvPr id="0" name=""/>
        <dsp:cNvSpPr/>
      </dsp:nvSpPr>
      <dsp:spPr>
        <a:xfrm rot="5400000">
          <a:off x="5077835" y="3995845"/>
          <a:ext cx="617655" cy="703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3140314"/>
            <a:satOff val="15810"/>
            <a:lumOff val="101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9F7B3-2898-4287-B6EA-3F74F1FAA869}">
      <dsp:nvSpPr>
        <dsp:cNvPr id="0" name=""/>
        <dsp:cNvSpPr/>
      </dsp:nvSpPr>
      <dsp:spPr>
        <a:xfrm>
          <a:off x="4914194" y="3311161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Optical detector </a:t>
          </a:r>
          <a:endParaRPr lang="en-US" sz="1500" kern="1200" dirty="0"/>
        </a:p>
      </dsp:txBody>
      <dsp:txXfrm>
        <a:off x="4949729" y="3346696"/>
        <a:ext cx="968697" cy="656733"/>
      </dsp:txXfrm>
    </dsp:sp>
    <dsp:sp modelId="{7B6229A5-F3B8-46E7-96B7-EF6C677A924B}">
      <dsp:nvSpPr>
        <dsp:cNvPr id="0" name=""/>
        <dsp:cNvSpPr/>
      </dsp:nvSpPr>
      <dsp:spPr>
        <a:xfrm>
          <a:off x="5953962" y="3380574"/>
          <a:ext cx="756228" cy="58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8D5F8-F334-47BA-843C-5726A85A512D}">
      <dsp:nvSpPr>
        <dsp:cNvPr id="0" name=""/>
        <dsp:cNvSpPr/>
      </dsp:nvSpPr>
      <dsp:spPr>
        <a:xfrm rot="5400000">
          <a:off x="5939913" y="4813409"/>
          <a:ext cx="617655" cy="703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3925392"/>
            <a:satOff val="19763"/>
            <a:lumOff val="127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B15D7-3717-4EC1-A50A-226F9AB20708}">
      <dsp:nvSpPr>
        <dsp:cNvPr id="0" name=""/>
        <dsp:cNvSpPr/>
      </dsp:nvSpPr>
      <dsp:spPr>
        <a:xfrm>
          <a:off x="5776272" y="4128725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Electrical receive</a:t>
          </a:r>
          <a:endParaRPr lang="en-US" sz="1500" kern="1200" dirty="0"/>
        </a:p>
      </dsp:txBody>
      <dsp:txXfrm>
        <a:off x="5811807" y="4164260"/>
        <a:ext cx="968697" cy="656733"/>
      </dsp:txXfrm>
    </dsp:sp>
    <dsp:sp modelId="{0280976B-2D9B-455D-B5D4-BB9FD1FB0B1E}">
      <dsp:nvSpPr>
        <dsp:cNvPr id="0" name=""/>
        <dsp:cNvSpPr/>
      </dsp:nvSpPr>
      <dsp:spPr>
        <a:xfrm>
          <a:off x="6816040" y="4198138"/>
          <a:ext cx="756228" cy="58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6C2BA-3D04-4104-AB47-34BB38537A15}">
      <dsp:nvSpPr>
        <dsp:cNvPr id="0" name=""/>
        <dsp:cNvSpPr/>
      </dsp:nvSpPr>
      <dsp:spPr>
        <a:xfrm>
          <a:off x="6638350" y="4946289"/>
          <a:ext cx="1039767" cy="727803"/>
        </a:xfrm>
        <a:prstGeom prst="roundRect">
          <a:avLst>
            <a:gd name="adj" fmla="val 1667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Destination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673885" y="4981824"/>
        <a:ext cx="968697" cy="656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E75C-76FF-4B81-B1FA-F22E728C2DB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120-6FD5-43C2-8054-B0BD45105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120-6FD5-43C2-8054-B0BD451056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9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81EC-9A85-4E75-9D49-0D6BFF7CA3C0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ln/>
        </p:spPr>
        <p:txBody>
          <a:bodyPr wrap="none" anchor="ctr"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90DEC-25E4-4AA4-808C-5EEB73CD2AFD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ln/>
        </p:spPr>
        <p:txBody>
          <a:bodyPr wrap="none" anchor="ctr"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18310-69C6-4E87-850C-282096DB6B61}" type="slidenum">
              <a:rPr lang="en-US"/>
              <a:pPr/>
              <a:t>16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52A7A8-1BFB-3D42-AC55-4495B1BD36D4}" type="slidenum">
              <a:rPr lang="en-US" sz="800"/>
              <a:pPr/>
              <a:t>27</a:t>
            </a:fld>
            <a:endParaRPr lang="en-US" sz="800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4.2.3.5 Testing Fiber Cables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9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345-387B-4B2F-95DC-991B197A3A97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1FA0-4134-4950-B81D-B25582146D9C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0DDB-15C8-43AE-86F0-91BA845A681E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1F5E9-B64A-47DC-AE6D-0B3F300A4DED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8929-1879-4B11-8A75-020ADD834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5E39-BEC6-4198-ADDA-835B3DE7E5EC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4CCE-0DE4-4A0E-BBCB-4386D288FE3E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507C-17D6-43A6-B6B6-44C5838017A1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4A6F-1761-4487-BBF1-59A49B391BDB}" type="datetime1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0CC2-7CCC-48A3-B650-DF2A7CCAED3A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C39D-8539-47F0-AF88-F5D091DD23A9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3C00-78BD-45FE-A615-486BFD0EB0D4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1E9D-450F-44E7-A4C7-C4D2EFAD1983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F0"/>
            </a:gs>
            <a:gs pos="46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C353-3DBF-40DA-9058-F0425246148D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howstuffworks.com/fiber-optic7.htm" TargetMode="External"/><Relationship Id="rId7" Type="http://schemas.openxmlformats.org/officeDocument/2006/relationships/hyperlink" Target="http://www.timbercon.com/history-of-fiber-optics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iber-optics.info/fiber-history.htm" TargetMode="External"/><Relationship Id="rId5" Type="http://schemas.openxmlformats.org/officeDocument/2006/relationships/hyperlink" Target="http://www.thefoa.org/" TargetMode="External"/><Relationship Id="rId4" Type="http://schemas.openxmlformats.org/officeDocument/2006/relationships/hyperlink" Target="http://www.commspecial.com/fiberguide.ht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io-electronics.com/info/telecommunications_networks/fiber-fibre-optics/communications-basics-tutorial.phphttp:/electronics.howstuffworks.com/fiber-optic7.htm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ibaba.com/countrysearch/BD/fiber-optic-price-supplier.html" TargetMode="External"/><Relationship Id="rId5" Type="http://schemas.openxmlformats.org/officeDocument/2006/relationships/hyperlink" Target="http://www.fiber-optics.info/fiber-history.htm" TargetMode="External"/><Relationship Id="rId4" Type="http://schemas.openxmlformats.org/officeDocument/2006/relationships/hyperlink" Target="http://fios.verizon.com/beacon/how-fiber-optic-internet-work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671" y="7257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4148"/>
            <a:ext cx="914400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Topic:  Optical Fiber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055"/>
            <a:ext cx="9144000" cy="567894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716-8533-4D6B-8414-FDCC80DC9504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62000" y="0"/>
            <a:ext cx="7391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 internal reflection in optical fiber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4" descr="C:\Documents and Settings\Administrator\Desktop\FibreOptics\fiber-optic-transmission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87" y="1371600"/>
            <a:ext cx="9067800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518-C297-4C32-9637-9F0A8CCEECB8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76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of optical fiber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6943"/>
            <a:ext cx="8229600" cy="27758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on </a:t>
            </a:r>
            <a:r>
              <a:rPr lang="en-US" dirty="0"/>
              <a:t>the basis of number of modes of </a:t>
            </a:r>
            <a:r>
              <a:rPr lang="en-US" dirty="0" smtClean="0"/>
              <a:t>propagation the </a:t>
            </a:r>
            <a:r>
              <a:rPr lang="en-US" dirty="0"/>
              <a:t>optical fiber are classified into two types</a:t>
            </a:r>
            <a:r>
              <a:rPr lang="en-US" dirty="0" smtClean="0"/>
              <a:t>:</a:t>
            </a:r>
            <a:endParaRPr lang="en-US" dirty="0"/>
          </a:p>
          <a:p>
            <a:pPr marL="571500" indent="-571500">
              <a:buFontTx/>
              <a:buAutoNum type="romanLcParenBoth"/>
            </a:pPr>
            <a:r>
              <a:rPr lang="en-US" dirty="0"/>
              <a:t>Single mode fiber (</a:t>
            </a:r>
            <a:r>
              <a:rPr lang="en-US" dirty="0">
                <a:solidFill>
                  <a:srgbClr val="FFFF00"/>
                </a:solidFill>
              </a:rPr>
              <a:t>SMF</a:t>
            </a:r>
            <a:r>
              <a:rPr lang="en-US" dirty="0"/>
              <a:t>) and</a:t>
            </a:r>
          </a:p>
          <a:p>
            <a:pPr marL="571500" indent="-571500">
              <a:buFontTx/>
              <a:buAutoNum type="romanLcParenBoth"/>
            </a:pPr>
            <a:r>
              <a:rPr lang="en-US" dirty="0"/>
              <a:t> Multi-mode fiber (</a:t>
            </a:r>
            <a:r>
              <a:rPr lang="en-US" dirty="0">
                <a:solidFill>
                  <a:srgbClr val="FFFF00"/>
                </a:solidFill>
              </a:rPr>
              <a:t>MMF</a:t>
            </a:r>
            <a:r>
              <a:rPr lang="en-US" dirty="0"/>
              <a:t>)</a:t>
            </a:r>
          </a:p>
        </p:txBody>
      </p:sp>
      <p:pic>
        <p:nvPicPr>
          <p:cNvPr id="4" name="Picture 10" descr="Fig4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429000"/>
            <a:ext cx="6477000" cy="313729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440-6E92-484E-9090-1ADC4FD1F2D4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eaLnBrk="1" hangingPunct="1"/>
            <a:endParaRPr lang="en-US" sz="2800" b="1" dirty="0" smtClean="0"/>
          </a:p>
          <a:p>
            <a:pPr eaLnBrk="1" hangingPunct="1"/>
            <a:endParaRPr lang="en-US" sz="2800" b="1" dirty="0" smtClean="0"/>
          </a:p>
          <a:p>
            <a:pPr marL="0" indent="0" eaLnBrk="1" hangingPunct="1">
              <a:buNone/>
            </a:pPr>
            <a:r>
              <a:rPr lang="en-US" sz="2800" b="1" dirty="0" smtClean="0"/>
              <a:t> 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2900" y="228600"/>
            <a:ext cx="84582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Single-mode fiber</a:t>
            </a:r>
          </a:p>
          <a:p>
            <a:pPr lvl="1"/>
            <a:r>
              <a:rPr lang="en-US" dirty="0" smtClean="0"/>
              <a:t>Carries light pulses along single path</a:t>
            </a:r>
          </a:p>
          <a:p>
            <a:pPr lvl="1"/>
            <a:r>
              <a:rPr lang="en-US" dirty="0" smtClean="0"/>
              <a:t>Uses Laser Light Source</a:t>
            </a:r>
          </a:p>
          <a:p>
            <a:pPr lvl="1"/>
            <a:r>
              <a:rPr lang="en-US" dirty="0"/>
              <a:t>has a very small core and carry only one beam of light. It can support </a:t>
            </a:r>
            <a:r>
              <a:rPr lang="en-US" dirty="0" smtClean="0"/>
              <a:t>(</a:t>
            </a:r>
            <a:r>
              <a:rPr lang="en-US" dirty="0" err="1" smtClean="0"/>
              <a:t>Gbps</a:t>
            </a:r>
            <a:r>
              <a:rPr lang="en-US" dirty="0" smtClean="0"/>
              <a:t>) data </a:t>
            </a:r>
            <a:r>
              <a:rPr lang="en-US" dirty="0"/>
              <a:t>rates over &gt; 100 Km without using repeaters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rates up to 10 </a:t>
            </a:r>
            <a:r>
              <a:rPr lang="en-US" dirty="0" err="1"/>
              <a:t>Gbps</a:t>
            </a:r>
            <a:r>
              <a:rPr lang="en-US" dirty="0"/>
              <a:t> with a bandwidth of 20Ghz.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Multimode fiber</a:t>
            </a:r>
          </a:p>
          <a:p>
            <a:pPr lvl="1"/>
            <a:r>
              <a:rPr lang="en-US" dirty="0" smtClean="0"/>
              <a:t>Many pulses of light generated by LED travel at different angles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support less bandwidth </a:t>
            </a:r>
            <a:r>
              <a:rPr lang="en-US" dirty="0" smtClean="0"/>
              <a:t>than Single-mode </a:t>
            </a:r>
            <a:r>
              <a:rPr lang="en-US" dirty="0"/>
              <a:t>Fiber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data rates up to 1 </a:t>
            </a:r>
            <a:r>
              <a:rPr lang="en-US" dirty="0" err="1"/>
              <a:t>Gbps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2FB8-F915-4578-AC02-55E6224B47FB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541328" cy="641269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879-9012-4750-A1B7-9817FF84E01B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413" y="72542"/>
            <a:ext cx="8229600" cy="868362"/>
          </a:xfrm>
        </p:spPr>
        <p:txBody>
          <a:bodyPr/>
          <a:lstStyle/>
          <a:p>
            <a:r>
              <a:rPr lang="en-US" dirty="0" smtClean="0"/>
              <a:t>Fiber-Optic Cable</a:t>
            </a:r>
            <a:endParaRPr lang="en-GB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36576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Contains one or several glass fibers at its core</a:t>
            </a:r>
          </a:p>
          <a:p>
            <a:r>
              <a:rPr lang="en-US" dirty="0" smtClean="0"/>
              <a:t>Surrounding the fibers is a layer called cladding</a:t>
            </a:r>
          </a:p>
          <a:p>
            <a:endParaRPr lang="en-US" dirty="0" smtClean="0"/>
          </a:p>
        </p:txBody>
      </p:sp>
      <p:pic>
        <p:nvPicPr>
          <p:cNvPr id="24586" name="Picture 10" descr="Fig4-2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4333875"/>
            <a:ext cx="4038600" cy="2524125"/>
          </a:xfrm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4" cstate="print"/>
          <a:srcRect l="3067" t="13303" r="3067" b="3517"/>
          <a:stretch>
            <a:fillRect/>
          </a:stretch>
        </p:blipFill>
        <p:spPr bwMode="auto">
          <a:xfrm>
            <a:off x="4274213" y="1143000"/>
            <a:ext cx="48697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D5004-B5F4-44B8-B561-02820FA5A958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D8929-1879-4B11-8A75-020ADD834F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1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80391" y="0"/>
            <a:ext cx="8229600" cy="944562"/>
          </a:xfrm>
        </p:spPr>
        <p:txBody>
          <a:bodyPr/>
          <a:lstStyle/>
          <a:p>
            <a:r>
              <a:rPr lang="en-US" dirty="0" smtClean="0"/>
              <a:t>Fiber Optic Cable</a:t>
            </a:r>
            <a:endParaRPr lang="en-GB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FO Cable may have 1 to over 1000 fibers</a:t>
            </a:r>
          </a:p>
          <a:p>
            <a:endParaRPr lang="en-US" dirty="0" smtClean="0"/>
          </a:p>
        </p:txBody>
      </p:sp>
      <p:graphicFrame>
        <p:nvGraphicFramePr>
          <p:cNvPr id="2050" name="Object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1614692"/>
              </p:ext>
            </p:extLst>
          </p:nvPr>
        </p:nvGraphicFramePr>
        <p:xfrm>
          <a:off x="4674704" y="1725965"/>
          <a:ext cx="4038600" cy="427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ClipArt" r:id="rId4" imgW="5437183" imgH="5754148" progId="">
                  <p:embed/>
                </p:oleObj>
              </mc:Choice>
              <mc:Fallback>
                <p:oleObj name="ClipArt" r:id="rId4" imgW="5437183" imgH="5754148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135" t="1588" r="5045" b="1588"/>
                      <a:stretch>
                        <a:fillRect/>
                      </a:stretch>
                    </p:blipFill>
                    <p:spPr bwMode="auto">
                      <a:xfrm>
                        <a:off x="4674704" y="1725965"/>
                        <a:ext cx="4038600" cy="4274431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B0831-F690-4077-89F7-3957A440FC37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D8929-1879-4B11-8A75-020ADD834F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1713"/>
            <a:ext cx="8229600" cy="868362"/>
          </a:xfrm>
        </p:spPr>
        <p:txBody>
          <a:bodyPr/>
          <a:lstStyle/>
          <a:p>
            <a:r>
              <a:rPr lang="en-US" dirty="0"/>
              <a:t>Fiber-Optic Cable </a:t>
            </a:r>
            <a:r>
              <a:rPr lang="en-US" dirty="0" smtClean="0"/>
              <a:t>(Connectors)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1147082"/>
            <a:ext cx="2946400" cy="2381310"/>
            <a:chOff x="304800" y="1143000"/>
            <a:chExt cx="2946400" cy="2381310"/>
          </a:xfrm>
        </p:grpSpPr>
        <p:pic>
          <p:nvPicPr>
            <p:cNvPr id="99332" name="Picture 4" descr="http://upload.wikimedia.org/wikipedia/commons/thumb/e/e0/SC-optical-fiber-connector-hdr-0a.jpg/800px-SC-optical-fiber-connector-hdr-0a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143000"/>
              <a:ext cx="2946400" cy="23622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81000" y="3124200"/>
              <a:ext cx="25837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SC-(Square Connector)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1147082"/>
            <a:ext cx="3124200" cy="2362201"/>
            <a:chOff x="4572000" y="990600"/>
            <a:chExt cx="3124200" cy="2381310"/>
          </a:xfrm>
        </p:grpSpPr>
        <p:pic>
          <p:nvPicPr>
            <p:cNvPr id="99330" name="Picture 2" descr="File:ST-optical-fiber-connector-hdr-0a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4953000" y="609600"/>
              <a:ext cx="2362200" cy="31242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257800" y="2971800"/>
              <a:ext cx="228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ST-(straight tip)</a:t>
              </a:r>
              <a:endParaRPr lang="en-US" sz="2000" b="1" dirty="0"/>
            </a:p>
          </p:txBody>
        </p:sp>
      </p:grpSp>
      <p:pic>
        <p:nvPicPr>
          <p:cNvPr id="99334" name="Picture 6" descr="http://upload.wikimedia.org/wikipedia/commons/thumb/b/b1/MTRJ-optical-fiber-connector-hdr-0a.jpg/800px-MTRJ-optical-fiber-connector-hdr-0a.jpg"/>
          <p:cNvPicPr>
            <a:picLocks noChangeAspect="1" noChangeArrowheads="1"/>
          </p:cNvPicPr>
          <p:nvPr/>
        </p:nvPicPr>
        <p:blipFill>
          <a:blip r:embed="rId5" cstate="print"/>
          <a:srcRect l="24375" r="19375" b="22500"/>
          <a:stretch>
            <a:fillRect/>
          </a:stretch>
        </p:blipFill>
        <p:spPr bwMode="auto">
          <a:xfrm>
            <a:off x="850348" y="3657600"/>
            <a:ext cx="2946400" cy="2286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286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MT-RJ (Mechanical Transfer Registered Jack or Media Termination - recommended jack)</a:t>
            </a:r>
            <a:endParaRPr lang="en-US" b="1" dirty="0"/>
          </a:p>
        </p:txBody>
      </p:sp>
      <p:pic>
        <p:nvPicPr>
          <p:cNvPr id="99336" name="Picture 8" descr="http://upload.wikimedia.org/wikipedia/commons/thumb/c/c0/LC-optical-fiber-connector-hdr-0a.jpg/800px-LC-optical-fiber-connector-hdr-0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676557"/>
            <a:ext cx="3124200" cy="22860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953000" y="59436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LC-(Lucent Connector, Little Connector, or</a:t>
            </a:r>
          </a:p>
          <a:p>
            <a:r>
              <a:rPr lang="en-US" b="1" dirty="0" smtClean="0"/>
              <a:t>Local Connector)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B955-7754-41C5-8C57-8FC2ED48F96E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Refraction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086" y="1322388"/>
            <a:ext cx="8229600" cy="1543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Refraction is the most basic</a:t>
            </a:r>
            <a:r>
              <a:rPr lang="en-GB" sz="3200" noProof="0" dirty="0"/>
              <a:t> </a:t>
            </a:r>
            <a:r>
              <a:rPr lang="en-GB" sz="3200" dirty="0" smtClean="0"/>
              <a:t>concept for Optical </a:t>
            </a:r>
            <a:r>
              <a:rPr lang="en-GB" sz="3200" dirty="0" err="1" smtClean="0"/>
              <a:t>fiber</a:t>
            </a:r>
            <a:r>
              <a:rPr lang="en-GB" sz="3200" dirty="0" smtClean="0"/>
              <a:t>. It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direction of light when it goes into a material of different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density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3200" b="1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http://www.thealy.com/LCPhysics/notes/images/refrac_term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174888"/>
            <a:ext cx="2357438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4" y="3048000"/>
            <a:ext cx="5238750" cy="3810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12C-7D6B-4062-9E76-FCAED61182D5}" type="datetime1">
              <a:rPr lang="en-US" smtClean="0"/>
              <a:t>12/6/2015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 Optical Fiber’s are made??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Steps are Involved in the manufacturing of the optical fiber which are given below:-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-Making a Preform Glass Cylinder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-Drawing the Fiber’s from the preform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-Testing the Fiber.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7B7-8CA9-482F-8479-433948BDF40A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Optical Fiber Communication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73978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7FD-C7B4-4F58-A713-D495E57A0493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Subrata Kumer Paul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2086" y="3186235"/>
            <a:ext cx="4519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Roll: 13015411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6375" y="4187546"/>
            <a:ext cx="59712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Dept. of Computer Science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Engineering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5638800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Rajshahi University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0348" y="1600149"/>
            <a:ext cx="550330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sz="4800" b="1" cap="none" spc="0" baseline="30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rd</a:t>
            </a:r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year 1</a:t>
            </a:r>
            <a:r>
              <a:rPr lang="en-US" sz="4800" b="1" cap="none" spc="0" baseline="30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</a:t>
            </a:r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Semester.</a:t>
            </a:r>
          </a:p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Session: 2012-13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74-04C9-4A38-8B16-1D302F2D910F}" type="datetime1">
              <a:rPr lang="en-US" smtClean="0"/>
              <a:t>12/6/2015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82000" cy="563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Information source-  </a:t>
            </a:r>
            <a:r>
              <a:rPr lang="en-US" dirty="0" smtClean="0"/>
              <a:t>it provides an electrical signal to a transmitter comprising an electrical stage.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Electrical </a:t>
            </a:r>
            <a:r>
              <a:rPr lang="en-US" b="1" dirty="0">
                <a:solidFill>
                  <a:srgbClr val="FFFF00"/>
                </a:solidFill>
              </a:rPr>
              <a:t>source- </a:t>
            </a:r>
            <a:r>
              <a:rPr lang="en-US" dirty="0" smtClean="0"/>
              <a:t>It drives an optical source to give an modulation of the light wave carrier.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Optical source- </a:t>
            </a:r>
            <a:r>
              <a:rPr lang="en-US" dirty="0" smtClean="0"/>
              <a:t>It provides the electrical-optical conversion .It may be a semiconductor laser or an LED.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E0-E173-423F-8241-CFC022E27E32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Optical cable: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It serves as transmission medium.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Optical detector: </a:t>
            </a:r>
            <a:r>
              <a:rPr lang="en-US" dirty="0" smtClean="0"/>
              <a:t>It is responsible for optical to electrical conversion of data and hence responsible for demodulation of the optical carrier. It may be a photodiodes, phototransistor, and photoconductors.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Electrical receiver: </a:t>
            </a:r>
            <a:r>
              <a:rPr lang="en-US" dirty="0" smtClean="0"/>
              <a:t>It is used for electrical interfacing at the receiver end of the optical link and to perform the signal processing electrically.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Destination: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It is the final point at which we receive the information in the form of electrical signal.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D567-1BEA-47B8-8973-7791E3A86DC4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12" y="5913438"/>
            <a:ext cx="8229600" cy="944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Source:  http</a:t>
            </a:r>
            <a:r>
              <a:rPr lang="en-US" sz="2000" dirty="0"/>
              <a:t>://khanslist.com/electronics_2/computer-accessories/digital-fiber-optic-cable-5miter_i6746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57300"/>
            <a:ext cx="4648201" cy="4229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Fiber Optic Cable with Multimode , High Reliability </a:t>
            </a:r>
            <a:r>
              <a:rPr lang="en-US" dirty="0" smtClean="0"/>
              <a:t>supplier</a:t>
            </a:r>
          </a:p>
          <a:p>
            <a:endParaRPr lang="en-US" b="1" dirty="0" smtClean="0"/>
          </a:p>
          <a:p>
            <a:r>
              <a:rPr lang="en-US" sz="3000" dirty="0" smtClean="0"/>
              <a:t>Digital </a:t>
            </a:r>
            <a:r>
              <a:rPr lang="en-US" sz="3000" dirty="0"/>
              <a:t>Fiber Optic Cable </a:t>
            </a:r>
            <a:r>
              <a:rPr lang="en-US" sz="3000" dirty="0" smtClean="0">
                <a:solidFill>
                  <a:srgbClr val="FFFF00"/>
                </a:solidFill>
              </a:rPr>
              <a:t>5MITER</a:t>
            </a:r>
          </a:p>
          <a:p>
            <a:endParaRPr lang="en-US" sz="3000" dirty="0" smtClean="0"/>
          </a:p>
          <a:p>
            <a:r>
              <a:rPr lang="en-US" sz="3000" b="1" dirty="0" smtClean="0">
                <a:solidFill>
                  <a:srgbClr val="FFFF00"/>
                </a:solidFill>
              </a:rPr>
              <a:t>Price 200.00 Taka </a:t>
            </a:r>
          </a:p>
          <a:p>
            <a:endParaRPr lang="en-US" sz="3000" dirty="0" smtClean="0"/>
          </a:p>
          <a:p>
            <a:r>
              <a:rPr lang="en-US" sz="3000" dirty="0" smtClean="0"/>
              <a:t>(2.56 USD)</a:t>
            </a:r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7" y="1257300"/>
            <a:ext cx="4334933" cy="325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1524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FO Cable Price in Bangladesh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5D2-0508-4D29-8AAA-6EBE259790A2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fiber optic cable 2 core 2.2 mm</a:t>
            </a:r>
          </a:p>
          <a:p>
            <a:pPr>
              <a:buNone/>
            </a:pPr>
            <a:r>
              <a:rPr lang="en-US" dirty="0" smtClean="0"/>
              <a:t>  7 taka per Meter</a:t>
            </a:r>
            <a:endParaRPr lang="en-US" dirty="0"/>
          </a:p>
        </p:txBody>
      </p:sp>
      <p:pic>
        <p:nvPicPr>
          <p:cNvPr id="3074" name="Picture 2" descr="C:\Users\Rafi hares\Desktop\z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8679" y="2714625"/>
            <a:ext cx="5543550" cy="414337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1524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FO Cable Price in Bangladesh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A6B7-833F-48D8-A290-950D1C7E6A6F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9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Optical </a:t>
            </a:r>
            <a:r>
              <a:rPr lang="en-US" dirty="0"/>
              <a:t>fiber </a:t>
            </a:r>
            <a:r>
              <a:rPr lang="en-US" dirty="0" smtClean="0"/>
              <a:t>company in Bangladesh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Vendors)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0"/>
            <a:ext cx="9144000" cy="41157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FC8-4ED1-4DCE-A9E2-013C3AD0EAC9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 of optical fiber communication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AutoNum type="arabicParenR"/>
            </a:pPr>
            <a:r>
              <a:rPr lang="en-US" sz="2800" dirty="0" smtClean="0"/>
              <a:t>The life of fiber is longer than copper wire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Handling and installation costs of optical fiber is very nominal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It is unaffected with electromagnetic interference 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Attenuation in optical fiber is lower than coaxial cable or twisted pair.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There is no necessity of additional equipment for protecting against grounding and voltage problems.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 As it does not radiates energy any antenna or detector cannot detects it hence  provides signal security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ACBC-6A35-49B8-B031-2AB008E51EEF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Highly skilled staff would be required for maintenance</a:t>
            </a:r>
          </a:p>
          <a:p>
            <a:pPr marL="514350" indent="-514350">
              <a:buAutoNum type="arabicParenR"/>
            </a:pPr>
            <a:r>
              <a:rPr lang="en-US" dirty="0" smtClean="0"/>
              <a:t>Only point to point working is possible on optical fiber</a:t>
            </a:r>
            <a:endParaRPr lang="en-US" sz="2800" dirty="0" smtClean="0"/>
          </a:p>
          <a:p>
            <a:pPr marL="514350" indent="-514350">
              <a:buAutoNum type="arabicParenR"/>
            </a:pPr>
            <a:r>
              <a:rPr lang="en-US" sz="2800" dirty="0" smtClean="0"/>
              <a:t>Precise and costly instruments would be required</a:t>
            </a:r>
          </a:p>
          <a:p>
            <a:pPr marL="514350" indent="-514350">
              <a:buAutoNum type="arabicParenR"/>
            </a:pPr>
            <a:r>
              <a:rPr lang="en-US" dirty="0" smtClean="0"/>
              <a:t>Costly if under utilized. </a:t>
            </a:r>
          </a:p>
          <a:p>
            <a:pPr marL="514350" indent="-514350">
              <a:buAutoNum type="arabicParenR"/>
            </a:pPr>
            <a:r>
              <a:rPr lang="en-US" dirty="0" smtClean="0"/>
              <a:t>Accept unipolar codes only.</a:t>
            </a:r>
          </a:p>
          <a:p>
            <a:pPr marL="514350" indent="-514350">
              <a:buAutoNum type="arabicParenR"/>
            </a:pPr>
            <a:r>
              <a:rPr lang="en-US" dirty="0" smtClean="0"/>
              <a:t>Jointing of fiber and splicing is also time consuming.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481-FACB-4A66-B3C3-9954CDD6CA18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Testing Fiber Cables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219200"/>
            <a:ext cx="7581900" cy="54501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94AB-0B75-4EC9-B55B-E871363C620C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3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7632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Applications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9323"/>
            <a:ext cx="8229600" cy="3840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telecommunication field</a:t>
            </a:r>
          </a:p>
          <a:p>
            <a:r>
              <a:rPr lang="en-US" sz="2800" dirty="0" smtClean="0"/>
              <a:t>In space applications</a:t>
            </a:r>
          </a:p>
          <a:p>
            <a:r>
              <a:rPr lang="en-US" sz="2800" dirty="0" smtClean="0"/>
              <a:t>Broadband applications</a:t>
            </a:r>
          </a:p>
          <a:p>
            <a:r>
              <a:rPr lang="en-US" sz="2800" dirty="0" smtClean="0"/>
              <a:t>Computer applications industrial applications </a:t>
            </a:r>
          </a:p>
          <a:p>
            <a:r>
              <a:rPr lang="en-US" sz="2800" dirty="0" smtClean="0"/>
              <a:t>Mining applications</a:t>
            </a:r>
          </a:p>
          <a:p>
            <a:r>
              <a:rPr lang="en-US" sz="2800" dirty="0" smtClean="0"/>
              <a:t>In medical applications</a:t>
            </a:r>
          </a:p>
          <a:p>
            <a:r>
              <a:rPr lang="en-US" sz="2800" dirty="0" smtClean="0"/>
              <a:t>In military applications etc.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73050"/>
            <a:ext cx="8229600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85758" y="958403"/>
            <a:ext cx="8101042" cy="611031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Optical fiber have wider range of application in almost all field, some are been specified below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882-6AD5-46EF-A522-478995ABB42D}" type="datetime1">
              <a:rPr lang="en-US" smtClean="0"/>
              <a:t>12/6/2015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83027"/>
            <a:ext cx="8634442" cy="66294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Optical fiber have wider range of application in almost all field, i.e. in medical, electronics, military etc .some are been specified below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Medical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                  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Military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Electronics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89" y="1441836"/>
            <a:ext cx="2767026" cy="241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5-military-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41836"/>
            <a:ext cx="2714644" cy="241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witch_state2_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9828" y="4202879"/>
            <a:ext cx="4500594" cy="2473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999132" y="6276730"/>
            <a:ext cx="2791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IBM microprocessors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FA87-A3C1-4A70-84EC-0EEC92A36F09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Brief flow of 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0614" y="790171"/>
            <a:ext cx="6705600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5000"/>
              </a:lnSpc>
              <a:spcBef>
                <a:spcPct val="35000"/>
              </a:spcBef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are Optical Fibers?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Evolution of optical fiber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Structure of optical fiber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Workings principle of optical fiber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Classification of optical fiber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Optical fiber communication system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Why it is Emerging Technology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Advantages / Disadvantages of  Optical fiber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Optical fiber Company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List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Optical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fiber Testing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Optical fiber vendor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 Price in Bangladesh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Applications of Optical fiber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205-7867-4D51-B509-17F8A3104BD2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Endoscope</a:t>
            </a:r>
          </a:p>
        </p:txBody>
      </p:sp>
      <p:pic>
        <p:nvPicPr>
          <p:cNvPr id="14339" name="Picture 2" descr="http://www.entdr.com/images/conditions/Sinus%20endoscop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454081"/>
            <a:ext cx="452596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 descr="http://t0.gstatic.com/images?q=tbn:fVNEqEAxUDko8M:http://www.intuitivesurgical.com/corporate/newsroom/mediakit/endoscope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500188"/>
            <a:ext cx="4178300" cy="2786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85750" y="4500563"/>
            <a:ext cx="32861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There are two optical fibres</a:t>
            </a:r>
          </a:p>
          <a:p>
            <a:endParaRPr lang="en-GB"/>
          </a:p>
          <a:p>
            <a:r>
              <a:rPr lang="en-GB"/>
              <a:t>One for light, to illuminate the inside of the patient</a:t>
            </a:r>
          </a:p>
          <a:p>
            <a:endParaRPr lang="en-GB"/>
          </a:p>
          <a:p>
            <a:r>
              <a:rPr lang="en-GB"/>
              <a:t>One for a camera to send the images back to the doctor.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1964532" y="3536156"/>
            <a:ext cx="135731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42938" y="2928938"/>
            <a:ext cx="1428750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44" name="TextBox 10"/>
          <p:cNvSpPr txBox="1">
            <a:spLocks noChangeArrowheads="1"/>
          </p:cNvSpPr>
          <p:nvPr/>
        </p:nvSpPr>
        <p:spPr bwMode="auto">
          <a:xfrm>
            <a:off x="4857750" y="6215063"/>
            <a:ext cx="249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Key hole surgery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6A6-2001-4BA6-B363-89DC489C0F28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35404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Conclusion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2683726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46063" y="930275"/>
            <a:ext cx="7907338" cy="517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054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8760090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This conclusion </a:t>
            </a:r>
            <a:r>
              <a:rPr lang="en-US" sz="2800" dirty="0">
                <a:latin typeface="Arial" charset="0"/>
                <a:cs typeface="Arial" charset="0"/>
              </a:rPr>
              <a:t>our study of </a:t>
            </a:r>
            <a:r>
              <a:rPr lang="en-US" sz="2800" dirty="0" smtClean="0">
                <a:latin typeface="Arial" charset="0"/>
                <a:cs typeface="Arial" charset="0"/>
              </a:rPr>
              <a:t>optical fiber communications </a:t>
            </a:r>
            <a:r>
              <a:rPr lang="en-US" sz="2800" dirty="0">
                <a:latin typeface="Arial" charset="0"/>
                <a:cs typeface="Arial" charset="0"/>
              </a:rPr>
              <a:t>have looked at how they work and how they are </a:t>
            </a:r>
            <a:r>
              <a:rPr lang="en-US" sz="2800" dirty="0" smtClean="0">
                <a:latin typeface="Arial" charset="0"/>
                <a:cs typeface="Arial" charset="0"/>
              </a:rPr>
              <a:t>made, properties </a:t>
            </a:r>
            <a:r>
              <a:rPr lang="en-US" sz="2800" dirty="0">
                <a:latin typeface="Arial" charset="0"/>
                <a:cs typeface="Arial" charset="0"/>
              </a:rPr>
              <a:t>of </a:t>
            </a:r>
            <a:r>
              <a:rPr lang="en-US" sz="2800" dirty="0" smtClean="0">
                <a:latin typeface="Arial" charset="0"/>
                <a:cs typeface="Arial" charset="0"/>
              </a:rPr>
              <a:t>fibers, Application...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 	 </a:t>
            </a:r>
            <a:r>
              <a:rPr lang="en-US" sz="2800" dirty="0">
                <a:latin typeface="Arial" charset="0"/>
                <a:cs typeface="Arial" charset="0"/>
              </a:rPr>
              <a:t>Although this presentation does not cover all the aspects of optical fiber work it will have equipped you knowledge and skills essential to the fiber optic industry.</a:t>
            </a:r>
          </a:p>
          <a:p>
            <a:pPr>
              <a:spcBef>
                <a:spcPct val="50000"/>
              </a:spcBef>
            </a:pP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281E-9F9C-40F7-A8BA-9708A37B6F92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gradFill>
            <a:gsLst>
              <a:gs pos="100000">
                <a:srgbClr val="00B0F0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dirty="0" smtClean="0"/>
              <a:t>References(1)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gradFill>
            <a:gsLst>
              <a:gs pos="43000">
                <a:srgbClr val="00B0F0"/>
              </a:gs>
              <a:gs pos="51300">
                <a:srgbClr val="7CD6F7"/>
              </a:gs>
              <a:gs pos="0">
                <a:schemeClr val="tx1"/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https://en.wikipedia.org/wiki/Optical_fiber</a:t>
            </a: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electronics.howstuffworks.com/fiber-optic7.htm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http://www.commspecial.com/fiberguide.htm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http://www.thefoa.org/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http://www.fiber-optics.info/fiber-history.htm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hlinkClick r:id="rId7"/>
              </a:rPr>
              <a:t>http://www.timbercon.com/history-of-fiber-optics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8E01-9F77-4589-9202-B91967573AFB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gradFill>
            <a:gsLst>
              <a:gs pos="100000">
                <a:srgbClr val="00B0F0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dirty="0" smtClean="0"/>
              <a:t>References(2)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gradFill>
            <a:gsLst>
              <a:gs pos="43000">
                <a:srgbClr val="00B0F0"/>
              </a:gs>
              <a:gs pos="51300">
                <a:srgbClr val="7CD6F7"/>
              </a:gs>
              <a:gs pos="0">
                <a:schemeClr val="tx1"/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http://www.radio-electronics.com/info/telecommunications_networks/fiber-fibre-optics/communications-basics-tutorial.phphttp://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electronics.howstuffworks.com/fiber-optic7.htm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http://fios.verizon.com/beacon/how-fiber-optic-internet-works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5"/>
              </a:rPr>
              <a:t>://www.fiber-optics.info/fiber-history.htm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www.alibaba.com/countrysearch/BD/fiber-optic-price-supplier.html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5EDD-669D-48E6-B419-50729F8D46D8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00B0F0"/>
            </a:gs>
            <a:gs pos="65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89038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 YOU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E19B-9B68-4EE5-9EE2-3282EA79AFC9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 smtClean="0"/>
              <a:t>What is optical Fiber?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04" y="1164771"/>
            <a:ext cx="8229600" cy="3712029"/>
          </a:xfrm>
        </p:spPr>
        <p:txBody>
          <a:bodyPr>
            <a:normAutofit/>
          </a:bodyPr>
          <a:lstStyle/>
          <a:p>
            <a:r>
              <a:rPr lang="en-US" dirty="0"/>
              <a:t>Fiber optic (or "</a:t>
            </a:r>
            <a:r>
              <a:rPr lang="en-US" dirty="0">
                <a:solidFill>
                  <a:srgbClr val="FFFF00"/>
                </a:solidFill>
              </a:rPr>
              <a:t>optical fiber</a:t>
            </a:r>
            <a:r>
              <a:rPr lang="en-US" dirty="0"/>
              <a:t>") </a:t>
            </a:r>
            <a:r>
              <a:rPr lang="en-US" dirty="0" smtClean="0"/>
              <a:t>one kind of technology that associated </a:t>
            </a:r>
            <a:r>
              <a:rPr lang="en-US" dirty="0"/>
              <a:t>with the transmission of </a:t>
            </a:r>
            <a:r>
              <a:rPr lang="en-US" dirty="0" smtClean="0"/>
              <a:t>information(data) </a:t>
            </a:r>
            <a:r>
              <a:rPr lang="en-US" dirty="0"/>
              <a:t>as light impulses </a:t>
            </a:r>
            <a:r>
              <a:rPr lang="en-US" dirty="0" smtClean="0"/>
              <a:t>along </a:t>
            </a:r>
            <a:r>
              <a:rPr lang="en-US" dirty="0"/>
              <a:t>a glass or plastic wire or fiber.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Optical </a:t>
            </a:r>
            <a:r>
              <a:rPr lang="en-US" dirty="0"/>
              <a:t>fibers use light to send information through the optical medium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20567"/>
            <a:ext cx="3280613" cy="20374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BD86-1326-4DA4-8509-2AF54DF1EA44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Evolution of optical fiber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1880 – Alexander Graham Bell</a:t>
            </a:r>
          </a:p>
          <a:p>
            <a:pPr eaLnBrk="1" hangingPunct="1"/>
            <a:r>
              <a:rPr lang="en-US" sz="2800" dirty="0" smtClean="0"/>
              <a:t>1930 – Patents on tubing</a:t>
            </a:r>
          </a:p>
          <a:p>
            <a:pPr eaLnBrk="1" hangingPunct="1"/>
            <a:r>
              <a:rPr lang="en-US" sz="2800" dirty="0" smtClean="0"/>
              <a:t>1950 – Patent for two-layer glass wave-guide</a:t>
            </a:r>
          </a:p>
          <a:p>
            <a:pPr eaLnBrk="1" hangingPunct="1"/>
            <a:r>
              <a:rPr lang="en-US" sz="2800" dirty="0" smtClean="0"/>
              <a:t>1960 – Laser first used as light source</a:t>
            </a:r>
          </a:p>
          <a:p>
            <a:pPr eaLnBrk="1" hangingPunct="1"/>
            <a:r>
              <a:rPr lang="en-US" sz="2800" dirty="0" smtClean="0"/>
              <a:t>1965 – High loss of light discovered</a:t>
            </a:r>
          </a:p>
          <a:p>
            <a:r>
              <a:rPr lang="en-US" sz="2800" dirty="0" smtClean="0"/>
              <a:t>1970s – Refining of manufacturing </a:t>
            </a:r>
            <a:r>
              <a:rPr lang="en-US" sz="2800" dirty="0">
                <a:solidFill>
                  <a:srgbClr val="FFFF00"/>
                </a:solidFill>
              </a:rPr>
              <a:t>process(John Tyndall demonstration in </a:t>
            </a:r>
            <a:r>
              <a:rPr lang="en-US" sz="2800" dirty="0" smtClean="0">
                <a:solidFill>
                  <a:srgbClr val="FFFF00"/>
                </a:solidFill>
              </a:rPr>
              <a:t>1970s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1980s – OF technology becomes backbone of long distance telephone networks in NA.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89E-09DE-4930-9708-A223478CCC8A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en-US" sz="4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/>
            <a:endParaRPr lang="en-US" sz="4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87045" name="Picture 5" descr="fg08_004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6988"/>
            <a:ext cx="86836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Structure of optical fiber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2A5-F7D5-419A-9C78-D10AE3F50F1D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FFFF00"/>
                </a:solidFill>
              </a:rPr>
              <a:t>Glass Core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central tube of very thin size made up of optically transparent </a:t>
            </a:r>
            <a:r>
              <a:rPr lang="en-US" dirty="0" smtClean="0">
                <a:solidFill>
                  <a:srgbClr val="FFFF00"/>
                </a:solidFill>
              </a:rPr>
              <a:t>dielectric medium </a:t>
            </a:r>
            <a:r>
              <a:rPr lang="en-US" dirty="0" smtClean="0"/>
              <a:t>and carries the light form transmitter to receiver. The core diameter can vary from about 5um to 100 um.</a:t>
            </a:r>
          </a:p>
          <a:p>
            <a:pPr eaLnBrk="1" hangingPunct="1"/>
            <a:r>
              <a:rPr lang="en-US" b="1" dirty="0" smtClean="0">
                <a:solidFill>
                  <a:srgbClr val="FFFF00"/>
                </a:solidFill>
              </a:rPr>
              <a:t>Glass Cladding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outer optical material surrounding the core having reflecting index lower than core. It helps to keep the light within the core throughout the phenomena of total internal reflection.</a:t>
            </a:r>
          </a:p>
          <a:p>
            <a:pPr eaLnBrk="1" hangingPunct="1"/>
            <a:r>
              <a:rPr lang="en-US" b="1" dirty="0" smtClean="0">
                <a:solidFill>
                  <a:srgbClr val="FFFF00"/>
                </a:solidFill>
              </a:rPr>
              <a:t>Plastic Covering</a:t>
            </a:r>
            <a:r>
              <a:rPr lang="en-US" dirty="0" smtClean="0"/>
              <a:t>– plastic coating that protects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the fiber made of silicon rubber. The typical diameter of fiber after coating is 250-300 um.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*</a:t>
            </a:r>
            <a:r>
              <a:rPr lang="en-US" i="1" dirty="0" smtClean="0"/>
              <a:t> </a:t>
            </a:r>
            <a:r>
              <a:rPr lang="en-US" dirty="0" smtClean="0"/>
              <a:t>m=</a:t>
            </a:r>
            <a:r>
              <a:rPr lang="en-US" i="1" dirty="0" smtClean="0"/>
              <a:t>micrometer</a:t>
            </a:r>
            <a:r>
              <a:rPr lang="en-US" dirty="0" smtClean="0"/>
              <a:t> </a:t>
            </a:r>
            <a:r>
              <a:rPr lang="en-US" dirty="0"/>
              <a:t>(American spelling</a:t>
            </a:r>
            <a:r>
              <a:rPr lang="en-US" dirty="0" smtClean="0"/>
              <a:t>)(</a:t>
            </a:r>
            <a:r>
              <a:rPr lang="en-US" i="1" dirty="0"/>
              <a:t>1</a:t>
            </a:r>
            <a:r>
              <a:rPr lang="en-US" dirty="0"/>
              <a:t>×10</a:t>
            </a:r>
            <a:r>
              <a:rPr lang="en-US" baseline="30000" dirty="0"/>
              <a:t>−</a:t>
            </a:r>
            <a:r>
              <a:rPr lang="en-US" baseline="30000" dirty="0" smtClean="0"/>
              <a:t>6</a:t>
            </a:r>
            <a:r>
              <a:rPr lang="en-US" i="1" dirty="0" smtClean="0"/>
              <a:t>meter</a:t>
            </a:r>
            <a:r>
              <a:rPr lang="en-US" dirty="0" smtClean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EFB-04DA-4D1B-8FD8-69AF1888EAFF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Working principle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       </a:t>
            </a:r>
            <a:r>
              <a:rPr lang="en-US" b="1" u="sng" dirty="0" smtClean="0">
                <a:solidFill>
                  <a:srgbClr val="FFFF00"/>
                </a:solidFill>
              </a:rPr>
              <a:t>Total Internal Reflection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ray of light travels from a denser to a rarer medium such that the angle of incidence is greater than the critical angle, the ray reflects back into </a:t>
            </a:r>
            <a:r>
              <a:rPr lang="en-US" dirty="0" smtClean="0"/>
              <a:t>the same medium this phenomena is </a:t>
            </a:r>
            <a:r>
              <a:rPr lang="en-US" dirty="0"/>
              <a:t>called total internal reflection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optical fiber  the rays undergo repeated total number of reflections until it emerges out of the other end of the fiber, even if the fiber is bent.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8020-9699-4E57-B765-479E57043787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62000" y="0"/>
            <a:ext cx="7391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 internal reflection in optical fiber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" y="1676400"/>
            <a:ext cx="8956986" cy="2782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F8-4270-47E8-9ACD-7477C2864B5A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599</TotalTime>
  <Words>1209</Words>
  <Application>Microsoft Office PowerPoint</Application>
  <PresentationFormat>On-screen Show (4:3)</PresentationFormat>
  <Paragraphs>262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Calibri</vt:lpstr>
      <vt:lpstr>Cambria</vt:lpstr>
      <vt:lpstr>Times New Roman</vt:lpstr>
      <vt:lpstr>Theme2</vt:lpstr>
      <vt:lpstr>ClipArt</vt:lpstr>
      <vt:lpstr> </vt:lpstr>
      <vt:lpstr>Subrata Kumer Paul</vt:lpstr>
      <vt:lpstr>Brief flow of presentation  </vt:lpstr>
      <vt:lpstr>What is optical Fiber?</vt:lpstr>
      <vt:lpstr>Evolution of optical fiber </vt:lpstr>
      <vt:lpstr>PowerPoint Presentation</vt:lpstr>
      <vt:lpstr>PowerPoint Presentation</vt:lpstr>
      <vt:lpstr>Working principle </vt:lpstr>
      <vt:lpstr> Total internal reflection in optical fiber </vt:lpstr>
      <vt:lpstr> Total internal reflection in optical fiber </vt:lpstr>
      <vt:lpstr>Classification of optical fiber </vt:lpstr>
      <vt:lpstr>PowerPoint Presentation</vt:lpstr>
      <vt:lpstr>PowerPoint Presentation</vt:lpstr>
      <vt:lpstr>Fiber-Optic Cable</vt:lpstr>
      <vt:lpstr>Fiber Optic Cable</vt:lpstr>
      <vt:lpstr>Fiber-Optic Cable (Connectors)</vt:lpstr>
      <vt:lpstr> </vt:lpstr>
      <vt:lpstr>How  Optical Fiber’s are made??</vt:lpstr>
      <vt:lpstr>Optical Fiber Communication System </vt:lpstr>
      <vt:lpstr>PowerPoint Presentation</vt:lpstr>
      <vt:lpstr>PowerPoint Presentation</vt:lpstr>
      <vt:lpstr>Source:  http://khanslist.com/electronics_2/computer-accessories/digital-fiber-optic-cable-5miter_i6746</vt:lpstr>
      <vt:lpstr>PowerPoint Presentation</vt:lpstr>
      <vt:lpstr>Optical fiber company in Bangladesh (Vendors)</vt:lpstr>
      <vt:lpstr>Advantage of optical fiber communication  </vt:lpstr>
      <vt:lpstr>Disadvantage </vt:lpstr>
      <vt:lpstr> Testing Fiber Cables</vt:lpstr>
      <vt:lpstr>Applications </vt:lpstr>
      <vt:lpstr>PowerPoint Presentation</vt:lpstr>
      <vt:lpstr>The Endoscope</vt:lpstr>
      <vt:lpstr>Conclusion</vt:lpstr>
      <vt:lpstr>References(1)</vt:lpstr>
      <vt:lpstr>References(2)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fiber Communication  System </dc:title>
  <dc:creator>SEHRAWAT</dc:creator>
  <cp:lastModifiedBy>Subrata_CSE_RU</cp:lastModifiedBy>
  <cp:revision>140</cp:revision>
  <dcterms:created xsi:type="dcterms:W3CDTF">2006-08-16T00:00:00Z</dcterms:created>
  <dcterms:modified xsi:type="dcterms:W3CDTF">2015-12-06T16:23:24Z</dcterms:modified>
</cp:coreProperties>
</file>