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71" r:id="rId7"/>
    <p:sldId id="273" r:id="rId8"/>
    <p:sldId id="270" r:id="rId9"/>
    <p:sldId id="269" r:id="rId10"/>
    <p:sldId id="274" r:id="rId11"/>
    <p:sldId id="268" r:id="rId12"/>
    <p:sldId id="275" r:id="rId13"/>
    <p:sldId id="276" r:id="rId14"/>
    <p:sldId id="277" r:id="rId15"/>
    <p:sldId id="278" r:id="rId16"/>
    <p:sldId id="279" r:id="rId17"/>
    <p:sldId id="280" r:id="rId18"/>
    <p:sldId id="281" r:id="rId19"/>
    <p:sldId id="267" r:id="rId20"/>
    <p:sldId id="282" r:id="rId21"/>
    <p:sldId id="266" r:id="rId22"/>
    <p:sldId id="265" r:id="rId23"/>
    <p:sldId id="264" r:id="rId24"/>
    <p:sldId id="263" r:id="rId25"/>
    <p:sldId id="262" r:id="rId26"/>
    <p:sldId id="261"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A2B02-9E68-093D-C7D5-6E1156C3F358}" v="363" dt="2021-10-13T17:31:55.910"/>
    <p1510:client id="{C7CDC5EF-3BEA-5EB9-38A8-A70343FB21A9}" v="1671" dt="2021-10-13T16:40:41.103"/>
    <p1510:client id="{C802E436-3D7D-D1A4-0CA8-B9BFB20B7CC2}" v="2" dt="2021-10-13T16:58:02.734"/>
    <p1510:client id="{F1382298-DC3C-4E10-90DF-6A2998E71DB5}" v="36" dt="2021-10-13T10:07:42.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CB2E6-7308-4D74-A01D-963859BAE3B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3FE12F-98D2-48C2-AA3A-0A3F8CAAFD18}">
      <dgm:prSet/>
      <dgm:spPr/>
      <dgm:t>
        <a:bodyPr/>
        <a:lstStyle/>
        <a:p>
          <a:r>
            <a:rPr lang="en-US"/>
            <a:t>Ask: Ask question to understand business problem</a:t>
          </a:r>
        </a:p>
      </dgm:t>
    </dgm:pt>
    <dgm:pt modelId="{9071B59A-CCC4-4C5B-8805-DD40D8E6010D}" type="parTrans" cxnId="{94CCBCB1-E7D3-4775-9F03-CB9A5B3085FC}">
      <dgm:prSet/>
      <dgm:spPr/>
      <dgm:t>
        <a:bodyPr/>
        <a:lstStyle/>
        <a:p>
          <a:endParaRPr lang="en-US"/>
        </a:p>
      </dgm:t>
    </dgm:pt>
    <dgm:pt modelId="{FDCFF7C2-83F4-4AE7-83C2-27BBC356EA52}" type="sibTrans" cxnId="{94CCBCB1-E7D3-4775-9F03-CB9A5B3085FC}">
      <dgm:prSet/>
      <dgm:spPr/>
      <dgm:t>
        <a:bodyPr/>
        <a:lstStyle/>
        <a:p>
          <a:endParaRPr lang="en-US"/>
        </a:p>
      </dgm:t>
    </dgm:pt>
    <dgm:pt modelId="{1C74ECC3-5AA0-4410-911F-3886D6F9F13E}">
      <dgm:prSet/>
      <dgm:spPr/>
      <dgm:t>
        <a:bodyPr/>
        <a:lstStyle/>
        <a:p>
          <a:r>
            <a:rPr lang="en-US"/>
            <a:t>Prepare: Collect, Plan, and Organize Dataset to tackle business  problem</a:t>
          </a:r>
        </a:p>
      </dgm:t>
    </dgm:pt>
    <dgm:pt modelId="{0E899643-58FF-4469-89F2-F43832BB4CDE}" type="parTrans" cxnId="{1A71EA16-FB76-4B27-B31F-FBE6E4BDBEE1}">
      <dgm:prSet/>
      <dgm:spPr/>
      <dgm:t>
        <a:bodyPr/>
        <a:lstStyle/>
        <a:p>
          <a:endParaRPr lang="en-US"/>
        </a:p>
      </dgm:t>
    </dgm:pt>
    <dgm:pt modelId="{30723DA0-A40C-4301-A7AA-4966B479849E}" type="sibTrans" cxnId="{1A71EA16-FB76-4B27-B31F-FBE6E4BDBEE1}">
      <dgm:prSet/>
      <dgm:spPr/>
      <dgm:t>
        <a:bodyPr/>
        <a:lstStyle/>
        <a:p>
          <a:endParaRPr lang="en-US"/>
        </a:p>
      </dgm:t>
    </dgm:pt>
    <dgm:pt modelId="{191BAD59-4553-4FD2-B649-D2F050BE3D2D}">
      <dgm:prSet/>
      <dgm:spPr/>
      <dgm:t>
        <a:bodyPr/>
        <a:lstStyle/>
        <a:p>
          <a:r>
            <a:rPr lang="en-US"/>
            <a:t>Process: Review, Transform, Check Data Integrity, Citation</a:t>
          </a:r>
        </a:p>
      </dgm:t>
    </dgm:pt>
    <dgm:pt modelId="{B929620D-5425-4BD3-BA92-F9420413C21C}" type="parTrans" cxnId="{1CDA081B-57A8-42F2-8878-43DA83037025}">
      <dgm:prSet/>
      <dgm:spPr/>
      <dgm:t>
        <a:bodyPr/>
        <a:lstStyle/>
        <a:p>
          <a:endParaRPr lang="en-US"/>
        </a:p>
      </dgm:t>
    </dgm:pt>
    <dgm:pt modelId="{75238321-56F1-4952-9A44-9D5CACDBDE3C}" type="sibTrans" cxnId="{1CDA081B-57A8-42F2-8878-43DA83037025}">
      <dgm:prSet/>
      <dgm:spPr/>
      <dgm:t>
        <a:bodyPr/>
        <a:lstStyle/>
        <a:p>
          <a:endParaRPr lang="en-US"/>
        </a:p>
      </dgm:t>
    </dgm:pt>
    <dgm:pt modelId="{8689B9C0-C05F-408E-8309-2EFC313D7FA7}">
      <dgm:prSet/>
      <dgm:spPr/>
      <dgm:t>
        <a:bodyPr/>
        <a:lstStyle/>
        <a:p>
          <a:r>
            <a:rPr lang="en-US"/>
            <a:t>Analyze: Exploratory Data Analysis, Statistical Significant, Build Machine Learning</a:t>
          </a:r>
        </a:p>
      </dgm:t>
    </dgm:pt>
    <dgm:pt modelId="{F86C97BE-886C-4DCD-974D-AAB70E7BE209}" type="parTrans" cxnId="{29A5DFB5-E22E-4CD3-87C9-A9807F61AA9B}">
      <dgm:prSet/>
      <dgm:spPr/>
      <dgm:t>
        <a:bodyPr/>
        <a:lstStyle/>
        <a:p>
          <a:endParaRPr lang="en-US"/>
        </a:p>
      </dgm:t>
    </dgm:pt>
    <dgm:pt modelId="{079ABED3-7311-4BDB-AE2A-FE6904E0B52D}" type="sibTrans" cxnId="{29A5DFB5-E22E-4CD3-87C9-A9807F61AA9B}">
      <dgm:prSet/>
      <dgm:spPr/>
      <dgm:t>
        <a:bodyPr/>
        <a:lstStyle/>
        <a:p>
          <a:endParaRPr lang="en-US"/>
        </a:p>
      </dgm:t>
    </dgm:pt>
    <dgm:pt modelId="{A8B19C84-B6E2-435D-B403-6750283A3B8A}">
      <dgm:prSet/>
      <dgm:spPr/>
      <dgm:t>
        <a:bodyPr/>
        <a:lstStyle/>
        <a:p>
          <a:r>
            <a:rPr lang="en-US"/>
            <a:t>Share: Visualize, Reveal Idea, Aha moment</a:t>
          </a:r>
        </a:p>
      </dgm:t>
    </dgm:pt>
    <dgm:pt modelId="{2F7C1C4B-47B0-441B-94C5-0CD77AAF4337}" type="parTrans" cxnId="{F05D9B6C-0749-44B9-BAAC-F963345F6DE0}">
      <dgm:prSet/>
      <dgm:spPr/>
      <dgm:t>
        <a:bodyPr/>
        <a:lstStyle/>
        <a:p>
          <a:endParaRPr lang="en-US"/>
        </a:p>
      </dgm:t>
    </dgm:pt>
    <dgm:pt modelId="{FE8120F7-7E05-45B0-9599-1267C6E1E4C3}" type="sibTrans" cxnId="{F05D9B6C-0749-44B9-BAAC-F963345F6DE0}">
      <dgm:prSet/>
      <dgm:spPr/>
      <dgm:t>
        <a:bodyPr/>
        <a:lstStyle/>
        <a:p>
          <a:endParaRPr lang="en-US"/>
        </a:p>
      </dgm:t>
    </dgm:pt>
    <dgm:pt modelId="{955FA45D-60FB-4009-9CD3-543406FE3C01}" type="pres">
      <dgm:prSet presAssocID="{0A7CB2E6-7308-4D74-A01D-963859BAE3BA}" presName="root" presStyleCnt="0">
        <dgm:presLayoutVars>
          <dgm:dir/>
          <dgm:resizeHandles val="exact"/>
        </dgm:presLayoutVars>
      </dgm:prSet>
      <dgm:spPr/>
    </dgm:pt>
    <dgm:pt modelId="{3B972F6F-0307-47AB-88F1-DBC0D29BAB77}" type="pres">
      <dgm:prSet presAssocID="{0A7CB2E6-7308-4D74-A01D-963859BAE3BA}" presName="container" presStyleCnt="0">
        <dgm:presLayoutVars>
          <dgm:dir/>
          <dgm:resizeHandles val="exact"/>
        </dgm:presLayoutVars>
      </dgm:prSet>
      <dgm:spPr/>
    </dgm:pt>
    <dgm:pt modelId="{1B01DF45-9447-402E-9593-714CCF0C93F5}" type="pres">
      <dgm:prSet presAssocID="{BC3FE12F-98D2-48C2-AA3A-0A3F8CAAFD18}" presName="compNode" presStyleCnt="0"/>
      <dgm:spPr/>
    </dgm:pt>
    <dgm:pt modelId="{32E32680-0621-4447-A190-62DAE9B16C9B}" type="pres">
      <dgm:prSet presAssocID="{BC3FE12F-98D2-48C2-AA3A-0A3F8CAAFD18}" presName="iconBgRect" presStyleLbl="bgShp" presStyleIdx="0" presStyleCnt="5"/>
      <dgm:spPr/>
    </dgm:pt>
    <dgm:pt modelId="{D0C33E6C-7FC0-42C1-AF3A-2CA930643E5F}" type="pres">
      <dgm:prSet presAssocID="{BC3FE12F-98D2-48C2-AA3A-0A3F8CAAFD1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99160505-7CBE-4E91-9C3D-E05DED59E9CC}" type="pres">
      <dgm:prSet presAssocID="{BC3FE12F-98D2-48C2-AA3A-0A3F8CAAFD18}" presName="spaceRect" presStyleCnt="0"/>
      <dgm:spPr/>
    </dgm:pt>
    <dgm:pt modelId="{2815D49D-7D3C-433B-A74F-2C5613D7593E}" type="pres">
      <dgm:prSet presAssocID="{BC3FE12F-98D2-48C2-AA3A-0A3F8CAAFD18}" presName="textRect" presStyleLbl="revTx" presStyleIdx="0" presStyleCnt="5">
        <dgm:presLayoutVars>
          <dgm:chMax val="1"/>
          <dgm:chPref val="1"/>
        </dgm:presLayoutVars>
      </dgm:prSet>
      <dgm:spPr/>
    </dgm:pt>
    <dgm:pt modelId="{F6AE8331-5584-4F33-858F-F0CC4ED6AA92}" type="pres">
      <dgm:prSet presAssocID="{FDCFF7C2-83F4-4AE7-83C2-27BBC356EA52}" presName="sibTrans" presStyleLbl="sibTrans2D1" presStyleIdx="0" presStyleCnt="0"/>
      <dgm:spPr/>
    </dgm:pt>
    <dgm:pt modelId="{E8B08C60-0403-440E-BFC7-AEC011F15E69}" type="pres">
      <dgm:prSet presAssocID="{1C74ECC3-5AA0-4410-911F-3886D6F9F13E}" presName="compNode" presStyleCnt="0"/>
      <dgm:spPr/>
    </dgm:pt>
    <dgm:pt modelId="{5CE713B5-D793-418C-82B0-D33292A8A549}" type="pres">
      <dgm:prSet presAssocID="{1C74ECC3-5AA0-4410-911F-3886D6F9F13E}" presName="iconBgRect" presStyleLbl="bgShp" presStyleIdx="1" presStyleCnt="5"/>
      <dgm:spPr/>
    </dgm:pt>
    <dgm:pt modelId="{90ED1CDF-CA37-4E03-8F75-24994FB0F61C}" type="pres">
      <dgm:prSet presAssocID="{1C74ECC3-5AA0-4410-911F-3886D6F9F13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066622EA-2608-43BE-B997-3D18C942E3FA}" type="pres">
      <dgm:prSet presAssocID="{1C74ECC3-5AA0-4410-911F-3886D6F9F13E}" presName="spaceRect" presStyleCnt="0"/>
      <dgm:spPr/>
    </dgm:pt>
    <dgm:pt modelId="{22E54382-A63D-418B-80BB-008D7C423FBA}" type="pres">
      <dgm:prSet presAssocID="{1C74ECC3-5AA0-4410-911F-3886D6F9F13E}" presName="textRect" presStyleLbl="revTx" presStyleIdx="1" presStyleCnt="5">
        <dgm:presLayoutVars>
          <dgm:chMax val="1"/>
          <dgm:chPref val="1"/>
        </dgm:presLayoutVars>
      </dgm:prSet>
      <dgm:spPr/>
    </dgm:pt>
    <dgm:pt modelId="{F950C052-58C3-4105-B7D0-BE64B84E20B8}" type="pres">
      <dgm:prSet presAssocID="{30723DA0-A40C-4301-A7AA-4966B479849E}" presName="sibTrans" presStyleLbl="sibTrans2D1" presStyleIdx="0" presStyleCnt="0"/>
      <dgm:spPr/>
    </dgm:pt>
    <dgm:pt modelId="{E8FDFB21-AA41-4D0F-BB88-70288C22F29F}" type="pres">
      <dgm:prSet presAssocID="{191BAD59-4553-4FD2-B649-D2F050BE3D2D}" presName="compNode" presStyleCnt="0"/>
      <dgm:spPr/>
    </dgm:pt>
    <dgm:pt modelId="{99816EA3-6EF8-407F-8B63-962ACE370032}" type="pres">
      <dgm:prSet presAssocID="{191BAD59-4553-4FD2-B649-D2F050BE3D2D}" presName="iconBgRect" presStyleLbl="bgShp" presStyleIdx="2" presStyleCnt="5"/>
      <dgm:spPr/>
    </dgm:pt>
    <dgm:pt modelId="{F64CB0DE-4F26-4667-9B72-1F2185285EB7}" type="pres">
      <dgm:prSet presAssocID="{191BAD59-4553-4FD2-B649-D2F050BE3D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6EF7398C-EEF3-456E-9EDA-FEB3A57B6F9C}" type="pres">
      <dgm:prSet presAssocID="{191BAD59-4553-4FD2-B649-D2F050BE3D2D}" presName="spaceRect" presStyleCnt="0"/>
      <dgm:spPr/>
    </dgm:pt>
    <dgm:pt modelId="{72850152-96D5-402E-BD23-75BEF4A0F84D}" type="pres">
      <dgm:prSet presAssocID="{191BAD59-4553-4FD2-B649-D2F050BE3D2D}" presName="textRect" presStyleLbl="revTx" presStyleIdx="2" presStyleCnt="5">
        <dgm:presLayoutVars>
          <dgm:chMax val="1"/>
          <dgm:chPref val="1"/>
        </dgm:presLayoutVars>
      </dgm:prSet>
      <dgm:spPr/>
    </dgm:pt>
    <dgm:pt modelId="{CF9F5787-64CC-45C9-B4E6-1FB02DC464BD}" type="pres">
      <dgm:prSet presAssocID="{75238321-56F1-4952-9A44-9D5CACDBDE3C}" presName="sibTrans" presStyleLbl="sibTrans2D1" presStyleIdx="0" presStyleCnt="0"/>
      <dgm:spPr/>
    </dgm:pt>
    <dgm:pt modelId="{E366B40C-4EBC-436A-B6AC-F30184F69483}" type="pres">
      <dgm:prSet presAssocID="{8689B9C0-C05F-408E-8309-2EFC313D7FA7}" presName="compNode" presStyleCnt="0"/>
      <dgm:spPr/>
    </dgm:pt>
    <dgm:pt modelId="{E8963A0F-9ADD-468C-9B86-94475015E90A}" type="pres">
      <dgm:prSet presAssocID="{8689B9C0-C05F-408E-8309-2EFC313D7FA7}" presName="iconBgRect" presStyleLbl="bgShp" presStyleIdx="3" presStyleCnt="5"/>
      <dgm:spPr/>
    </dgm:pt>
    <dgm:pt modelId="{0B9A5F74-2B35-4604-A23D-323FE594CC2D}" type="pres">
      <dgm:prSet presAssocID="{8689B9C0-C05F-408E-8309-2EFC313D7F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9A818AC-9DD4-48BB-A533-0E6B35BB76BE}" type="pres">
      <dgm:prSet presAssocID="{8689B9C0-C05F-408E-8309-2EFC313D7FA7}" presName="spaceRect" presStyleCnt="0"/>
      <dgm:spPr/>
    </dgm:pt>
    <dgm:pt modelId="{A221E514-C2A7-443D-B347-577F43230729}" type="pres">
      <dgm:prSet presAssocID="{8689B9C0-C05F-408E-8309-2EFC313D7FA7}" presName="textRect" presStyleLbl="revTx" presStyleIdx="3" presStyleCnt="5">
        <dgm:presLayoutVars>
          <dgm:chMax val="1"/>
          <dgm:chPref val="1"/>
        </dgm:presLayoutVars>
      </dgm:prSet>
      <dgm:spPr/>
    </dgm:pt>
    <dgm:pt modelId="{CC701AA3-0E50-4EC8-9475-1EC3AE293B86}" type="pres">
      <dgm:prSet presAssocID="{079ABED3-7311-4BDB-AE2A-FE6904E0B52D}" presName="sibTrans" presStyleLbl="sibTrans2D1" presStyleIdx="0" presStyleCnt="0"/>
      <dgm:spPr/>
    </dgm:pt>
    <dgm:pt modelId="{49C5C0B2-88C7-4A14-9306-78A5E9485E84}" type="pres">
      <dgm:prSet presAssocID="{A8B19C84-B6E2-435D-B403-6750283A3B8A}" presName="compNode" presStyleCnt="0"/>
      <dgm:spPr/>
    </dgm:pt>
    <dgm:pt modelId="{3546CA05-8884-43CD-B61C-F0C7DCE2181A}" type="pres">
      <dgm:prSet presAssocID="{A8B19C84-B6E2-435D-B403-6750283A3B8A}" presName="iconBgRect" presStyleLbl="bgShp" presStyleIdx="4" presStyleCnt="5"/>
      <dgm:spPr/>
    </dgm:pt>
    <dgm:pt modelId="{D7EA4918-2BD2-40AC-BF86-E2F897716E99}" type="pres">
      <dgm:prSet presAssocID="{A8B19C84-B6E2-435D-B403-6750283A3B8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btitles"/>
        </a:ext>
      </dgm:extLst>
    </dgm:pt>
    <dgm:pt modelId="{5B050E58-4B85-49E1-BC74-8DC9F25217DB}" type="pres">
      <dgm:prSet presAssocID="{A8B19C84-B6E2-435D-B403-6750283A3B8A}" presName="spaceRect" presStyleCnt="0"/>
      <dgm:spPr/>
    </dgm:pt>
    <dgm:pt modelId="{7DBCCFB0-6657-47FB-80C1-6D2F6AE1577B}" type="pres">
      <dgm:prSet presAssocID="{A8B19C84-B6E2-435D-B403-6750283A3B8A}" presName="textRect" presStyleLbl="revTx" presStyleIdx="4" presStyleCnt="5">
        <dgm:presLayoutVars>
          <dgm:chMax val="1"/>
          <dgm:chPref val="1"/>
        </dgm:presLayoutVars>
      </dgm:prSet>
      <dgm:spPr/>
    </dgm:pt>
  </dgm:ptLst>
  <dgm:cxnLst>
    <dgm:cxn modelId="{0F383515-E325-4658-96D6-987F612BD789}" type="presOf" srcId="{8689B9C0-C05F-408E-8309-2EFC313D7FA7}" destId="{A221E514-C2A7-443D-B347-577F43230729}" srcOrd="0" destOrd="0" presId="urn:microsoft.com/office/officeart/2018/2/layout/IconCircleList"/>
    <dgm:cxn modelId="{1A71EA16-FB76-4B27-B31F-FBE6E4BDBEE1}" srcId="{0A7CB2E6-7308-4D74-A01D-963859BAE3BA}" destId="{1C74ECC3-5AA0-4410-911F-3886D6F9F13E}" srcOrd="1" destOrd="0" parTransId="{0E899643-58FF-4469-89F2-F43832BB4CDE}" sibTransId="{30723DA0-A40C-4301-A7AA-4966B479849E}"/>
    <dgm:cxn modelId="{1CDA081B-57A8-42F2-8878-43DA83037025}" srcId="{0A7CB2E6-7308-4D74-A01D-963859BAE3BA}" destId="{191BAD59-4553-4FD2-B649-D2F050BE3D2D}" srcOrd="2" destOrd="0" parTransId="{B929620D-5425-4BD3-BA92-F9420413C21C}" sibTransId="{75238321-56F1-4952-9A44-9D5CACDBDE3C}"/>
    <dgm:cxn modelId="{9F1D265E-C508-4BA9-AF40-3172A70B3A27}" type="presOf" srcId="{A8B19C84-B6E2-435D-B403-6750283A3B8A}" destId="{7DBCCFB0-6657-47FB-80C1-6D2F6AE1577B}" srcOrd="0" destOrd="0" presId="urn:microsoft.com/office/officeart/2018/2/layout/IconCircleList"/>
    <dgm:cxn modelId="{F3EE1462-5046-425A-A563-10A33BDDD336}" type="presOf" srcId="{191BAD59-4553-4FD2-B649-D2F050BE3D2D}" destId="{72850152-96D5-402E-BD23-75BEF4A0F84D}" srcOrd="0" destOrd="0" presId="urn:microsoft.com/office/officeart/2018/2/layout/IconCircleList"/>
    <dgm:cxn modelId="{E0489564-0297-4394-B293-D819ECFC1DC0}" type="presOf" srcId="{FDCFF7C2-83F4-4AE7-83C2-27BBC356EA52}" destId="{F6AE8331-5584-4F33-858F-F0CC4ED6AA92}" srcOrd="0" destOrd="0" presId="urn:microsoft.com/office/officeart/2018/2/layout/IconCircleList"/>
    <dgm:cxn modelId="{38261F49-DE15-4F1F-8DAF-0344F58A7716}" type="presOf" srcId="{BC3FE12F-98D2-48C2-AA3A-0A3F8CAAFD18}" destId="{2815D49D-7D3C-433B-A74F-2C5613D7593E}" srcOrd="0" destOrd="0" presId="urn:microsoft.com/office/officeart/2018/2/layout/IconCircleList"/>
    <dgm:cxn modelId="{F05D9B6C-0749-44B9-BAAC-F963345F6DE0}" srcId="{0A7CB2E6-7308-4D74-A01D-963859BAE3BA}" destId="{A8B19C84-B6E2-435D-B403-6750283A3B8A}" srcOrd="4" destOrd="0" parTransId="{2F7C1C4B-47B0-441B-94C5-0CD77AAF4337}" sibTransId="{FE8120F7-7E05-45B0-9599-1267C6E1E4C3}"/>
    <dgm:cxn modelId="{1D5C13A2-2EC0-4A65-B2E0-CE7B579392F2}" type="presOf" srcId="{079ABED3-7311-4BDB-AE2A-FE6904E0B52D}" destId="{CC701AA3-0E50-4EC8-9475-1EC3AE293B86}" srcOrd="0" destOrd="0" presId="urn:microsoft.com/office/officeart/2018/2/layout/IconCircleList"/>
    <dgm:cxn modelId="{94CCBCB1-E7D3-4775-9F03-CB9A5B3085FC}" srcId="{0A7CB2E6-7308-4D74-A01D-963859BAE3BA}" destId="{BC3FE12F-98D2-48C2-AA3A-0A3F8CAAFD18}" srcOrd="0" destOrd="0" parTransId="{9071B59A-CCC4-4C5B-8805-DD40D8E6010D}" sibTransId="{FDCFF7C2-83F4-4AE7-83C2-27BBC356EA52}"/>
    <dgm:cxn modelId="{29A5DFB5-E22E-4CD3-87C9-A9807F61AA9B}" srcId="{0A7CB2E6-7308-4D74-A01D-963859BAE3BA}" destId="{8689B9C0-C05F-408E-8309-2EFC313D7FA7}" srcOrd="3" destOrd="0" parTransId="{F86C97BE-886C-4DCD-974D-AAB70E7BE209}" sibTransId="{079ABED3-7311-4BDB-AE2A-FE6904E0B52D}"/>
    <dgm:cxn modelId="{EBF131BA-AA0B-444A-B44A-46DF3CEE4FA3}" type="presOf" srcId="{0A7CB2E6-7308-4D74-A01D-963859BAE3BA}" destId="{955FA45D-60FB-4009-9CD3-543406FE3C01}" srcOrd="0" destOrd="0" presId="urn:microsoft.com/office/officeart/2018/2/layout/IconCircleList"/>
    <dgm:cxn modelId="{AEE251CA-80AE-4234-88F5-CC6AD853183C}" type="presOf" srcId="{30723DA0-A40C-4301-A7AA-4966B479849E}" destId="{F950C052-58C3-4105-B7D0-BE64B84E20B8}" srcOrd="0" destOrd="0" presId="urn:microsoft.com/office/officeart/2018/2/layout/IconCircleList"/>
    <dgm:cxn modelId="{D76797D1-0013-43D2-83DD-6FFDE6D7B027}" type="presOf" srcId="{75238321-56F1-4952-9A44-9D5CACDBDE3C}" destId="{CF9F5787-64CC-45C9-B4E6-1FB02DC464BD}" srcOrd="0" destOrd="0" presId="urn:microsoft.com/office/officeart/2018/2/layout/IconCircleList"/>
    <dgm:cxn modelId="{7807A0E9-7AC2-47D6-9749-33CA74926ABB}" type="presOf" srcId="{1C74ECC3-5AA0-4410-911F-3886D6F9F13E}" destId="{22E54382-A63D-418B-80BB-008D7C423FBA}" srcOrd="0" destOrd="0" presId="urn:microsoft.com/office/officeart/2018/2/layout/IconCircleList"/>
    <dgm:cxn modelId="{711CC314-DF37-4CE2-8AB9-F01CF37B677B}" type="presParOf" srcId="{955FA45D-60FB-4009-9CD3-543406FE3C01}" destId="{3B972F6F-0307-47AB-88F1-DBC0D29BAB77}" srcOrd="0" destOrd="0" presId="urn:microsoft.com/office/officeart/2018/2/layout/IconCircleList"/>
    <dgm:cxn modelId="{9FCDD228-63FD-4E2F-BFB9-67BC7A1564EE}" type="presParOf" srcId="{3B972F6F-0307-47AB-88F1-DBC0D29BAB77}" destId="{1B01DF45-9447-402E-9593-714CCF0C93F5}" srcOrd="0" destOrd="0" presId="urn:microsoft.com/office/officeart/2018/2/layout/IconCircleList"/>
    <dgm:cxn modelId="{F9E92F01-0BB0-4442-B71B-956D0A1B49AA}" type="presParOf" srcId="{1B01DF45-9447-402E-9593-714CCF0C93F5}" destId="{32E32680-0621-4447-A190-62DAE9B16C9B}" srcOrd="0" destOrd="0" presId="urn:microsoft.com/office/officeart/2018/2/layout/IconCircleList"/>
    <dgm:cxn modelId="{A81F3CDE-89DD-47A9-8A5D-A4E45A05D830}" type="presParOf" srcId="{1B01DF45-9447-402E-9593-714CCF0C93F5}" destId="{D0C33E6C-7FC0-42C1-AF3A-2CA930643E5F}" srcOrd="1" destOrd="0" presId="urn:microsoft.com/office/officeart/2018/2/layout/IconCircleList"/>
    <dgm:cxn modelId="{2E6B39AC-C9F9-4293-BA34-88C19BDF3086}" type="presParOf" srcId="{1B01DF45-9447-402E-9593-714CCF0C93F5}" destId="{99160505-7CBE-4E91-9C3D-E05DED59E9CC}" srcOrd="2" destOrd="0" presId="urn:microsoft.com/office/officeart/2018/2/layout/IconCircleList"/>
    <dgm:cxn modelId="{8A3B709E-6420-49D6-8924-5A781A5C8220}" type="presParOf" srcId="{1B01DF45-9447-402E-9593-714CCF0C93F5}" destId="{2815D49D-7D3C-433B-A74F-2C5613D7593E}" srcOrd="3" destOrd="0" presId="urn:microsoft.com/office/officeart/2018/2/layout/IconCircleList"/>
    <dgm:cxn modelId="{73646DE2-D716-4B27-A1FB-6141C564C716}" type="presParOf" srcId="{3B972F6F-0307-47AB-88F1-DBC0D29BAB77}" destId="{F6AE8331-5584-4F33-858F-F0CC4ED6AA92}" srcOrd="1" destOrd="0" presId="urn:microsoft.com/office/officeart/2018/2/layout/IconCircleList"/>
    <dgm:cxn modelId="{E7F960D5-184A-4689-B680-725055A74BB6}" type="presParOf" srcId="{3B972F6F-0307-47AB-88F1-DBC0D29BAB77}" destId="{E8B08C60-0403-440E-BFC7-AEC011F15E69}" srcOrd="2" destOrd="0" presId="urn:microsoft.com/office/officeart/2018/2/layout/IconCircleList"/>
    <dgm:cxn modelId="{B7F231F1-C499-4D1E-85F6-1166DBC60E3F}" type="presParOf" srcId="{E8B08C60-0403-440E-BFC7-AEC011F15E69}" destId="{5CE713B5-D793-418C-82B0-D33292A8A549}" srcOrd="0" destOrd="0" presId="urn:microsoft.com/office/officeart/2018/2/layout/IconCircleList"/>
    <dgm:cxn modelId="{56FA8C4E-A997-46F8-9C30-5859543CDA97}" type="presParOf" srcId="{E8B08C60-0403-440E-BFC7-AEC011F15E69}" destId="{90ED1CDF-CA37-4E03-8F75-24994FB0F61C}" srcOrd="1" destOrd="0" presId="urn:microsoft.com/office/officeart/2018/2/layout/IconCircleList"/>
    <dgm:cxn modelId="{3091D3F8-5879-4CA3-B844-2A68F6C922AB}" type="presParOf" srcId="{E8B08C60-0403-440E-BFC7-AEC011F15E69}" destId="{066622EA-2608-43BE-B997-3D18C942E3FA}" srcOrd="2" destOrd="0" presId="urn:microsoft.com/office/officeart/2018/2/layout/IconCircleList"/>
    <dgm:cxn modelId="{12A88668-5D6D-4E00-8F60-3449BF6DF168}" type="presParOf" srcId="{E8B08C60-0403-440E-BFC7-AEC011F15E69}" destId="{22E54382-A63D-418B-80BB-008D7C423FBA}" srcOrd="3" destOrd="0" presId="urn:microsoft.com/office/officeart/2018/2/layout/IconCircleList"/>
    <dgm:cxn modelId="{F9FC2DB0-50CC-40A3-8A7A-34D03EA31254}" type="presParOf" srcId="{3B972F6F-0307-47AB-88F1-DBC0D29BAB77}" destId="{F950C052-58C3-4105-B7D0-BE64B84E20B8}" srcOrd="3" destOrd="0" presId="urn:microsoft.com/office/officeart/2018/2/layout/IconCircleList"/>
    <dgm:cxn modelId="{EB788024-5289-441A-8399-C17F9007D335}" type="presParOf" srcId="{3B972F6F-0307-47AB-88F1-DBC0D29BAB77}" destId="{E8FDFB21-AA41-4D0F-BB88-70288C22F29F}" srcOrd="4" destOrd="0" presId="urn:microsoft.com/office/officeart/2018/2/layout/IconCircleList"/>
    <dgm:cxn modelId="{D19FF022-19B6-4AB1-9BCF-F3AD2315BC06}" type="presParOf" srcId="{E8FDFB21-AA41-4D0F-BB88-70288C22F29F}" destId="{99816EA3-6EF8-407F-8B63-962ACE370032}" srcOrd="0" destOrd="0" presId="urn:microsoft.com/office/officeart/2018/2/layout/IconCircleList"/>
    <dgm:cxn modelId="{FA3B304D-E0F4-404F-9754-77D3AF41CE38}" type="presParOf" srcId="{E8FDFB21-AA41-4D0F-BB88-70288C22F29F}" destId="{F64CB0DE-4F26-4667-9B72-1F2185285EB7}" srcOrd="1" destOrd="0" presId="urn:microsoft.com/office/officeart/2018/2/layout/IconCircleList"/>
    <dgm:cxn modelId="{8FC4691E-65E1-4238-8940-D15078D298E0}" type="presParOf" srcId="{E8FDFB21-AA41-4D0F-BB88-70288C22F29F}" destId="{6EF7398C-EEF3-456E-9EDA-FEB3A57B6F9C}" srcOrd="2" destOrd="0" presId="urn:microsoft.com/office/officeart/2018/2/layout/IconCircleList"/>
    <dgm:cxn modelId="{8BB31AA6-571F-4A64-BDE8-A62253C7F140}" type="presParOf" srcId="{E8FDFB21-AA41-4D0F-BB88-70288C22F29F}" destId="{72850152-96D5-402E-BD23-75BEF4A0F84D}" srcOrd="3" destOrd="0" presId="urn:microsoft.com/office/officeart/2018/2/layout/IconCircleList"/>
    <dgm:cxn modelId="{D46AED9D-29CE-409F-A71A-93266190EC2B}" type="presParOf" srcId="{3B972F6F-0307-47AB-88F1-DBC0D29BAB77}" destId="{CF9F5787-64CC-45C9-B4E6-1FB02DC464BD}" srcOrd="5" destOrd="0" presId="urn:microsoft.com/office/officeart/2018/2/layout/IconCircleList"/>
    <dgm:cxn modelId="{F8595967-40CE-4167-83A5-1D1DAED0C83A}" type="presParOf" srcId="{3B972F6F-0307-47AB-88F1-DBC0D29BAB77}" destId="{E366B40C-4EBC-436A-B6AC-F30184F69483}" srcOrd="6" destOrd="0" presId="urn:microsoft.com/office/officeart/2018/2/layout/IconCircleList"/>
    <dgm:cxn modelId="{6C59511E-2D91-4BA4-98F0-D9FBF0F82108}" type="presParOf" srcId="{E366B40C-4EBC-436A-B6AC-F30184F69483}" destId="{E8963A0F-9ADD-468C-9B86-94475015E90A}" srcOrd="0" destOrd="0" presId="urn:microsoft.com/office/officeart/2018/2/layout/IconCircleList"/>
    <dgm:cxn modelId="{3C4D63DE-B3FE-4F80-9ED0-4D9934B8A28F}" type="presParOf" srcId="{E366B40C-4EBC-436A-B6AC-F30184F69483}" destId="{0B9A5F74-2B35-4604-A23D-323FE594CC2D}" srcOrd="1" destOrd="0" presId="urn:microsoft.com/office/officeart/2018/2/layout/IconCircleList"/>
    <dgm:cxn modelId="{C2B547FC-69AD-4C86-90F3-316D8D497378}" type="presParOf" srcId="{E366B40C-4EBC-436A-B6AC-F30184F69483}" destId="{E9A818AC-9DD4-48BB-A533-0E6B35BB76BE}" srcOrd="2" destOrd="0" presId="urn:microsoft.com/office/officeart/2018/2/layout/IconCircleList"/>
    <dgm:cxn modelId="{C0BAF6CB-12BC-412D-A321-988F7F5761F7}" type="presParOf" srcId="{E366B40C-4EBC-436A-B6AC-F30184F69483}" destId="{A221E514-C2A7-443D-B347-577F43230729}" srcOrd="3" destOrd="0" presId="urn:microsoft.com/office/officeart/2018/2/layout/IconCircleList"/>
    <dgm:cxn modelId="{34EE8944-2465-421B-925A-4E1412908566}" type="presParOf" srcId="{3B972F6F-0307-47AB-88F1-DBC0D29BAB77}" destId="{CC701AA3-0E50-4EC8-9475-1EC3AE293B86}" srcOrd="7" destOrd="0" presId="urn:microsoft.com/office/officeart/2018/2/layout/IconCircleList"/>
    <dgm:cxn modelId="{AE009F0D-8909-41E1-9D30-0FC4191981A2}" type="presParOf" srcId="{3B972F6F-0307-47AB-88F1-DBC0D29BAB77}" destId="{49C5C0B2-88C7-4A14-9306-78A5E9485E84}" srcOrd="8" destOrd="0" presId="urn:microsoft.com/office/officeart/2018/2/layout/IconCircleList"/>
    <dgm:cxn modelId="{067046FB-3080-451B-B70B-9D6F7824EB72}" type="presParOf" srcId="{49C5C0B2-88C7-4A14-9306-78A5E9485E84}" destId="{3546CA05-8884-43CD-B61C-F0C7DCE2181A}" srcOrd="0" destOrd="0" presId="urn:microsoft.com/office/officeart/2018/2/layout/IconCircleList"/>
    <dgm:cxn modelId="{75032636-572B-41DF-A876-341FF7C3464B}" type="presParOf" srcId="{49C5C0B2-88C7-4A14-9306-78A5E9485E84}" destId="{D7EA4918-2BD2-40AC-BF86-E2F897716E99}" srcOrd="1" destOrd="0" presId="urn:microsoft.com/office/officeart/2018/2/layout/IconCircleList"/>
    <dgm:cxn modelId="{F397120E-757A-43B3-9814-3EA5181264B1}" type="presParOf" srcId="{49C5C0B2-88C7-4A14-9306-78A5E9485E84}" destId="{5B050E58-4B85-49E1-BC74-8DC9F25217DB}" srcOrd="2" destOrd="0" presId="urn:microsoft.com/office/officeart/2018/2/layout/IconCircleList"/>
    <dgm:cxn modelId="{2BBD7926-3512-41AA-B841-A595EC27CF37}" type="presParOf" srcId="{49C5C0B2-88C7-4A14-9306-78A5E9485E84}" destId="{7DBCCFB0-6657-47FB-80C1-6D2F6AE1577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32680-0621-4447-A190-62DAE9B16C9B}">
      <dsp:nvSpPr>
        <dsp:cNvPr id="0" name=""/>
        <dsp:cNvSpPr/>
      </dsp:nvSpPr>
      <dsp:spPr>
        <a:xfrm>
          <a:off x="348507" y="877343"/>
          <a:ext cx="928462" cy="9284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33E6C-7FC0-42C1-AF3A-2CA930643E5F}">
      <dsp:nvSpPr>
        <dsp:cNvPr id="0" name=""/>
        <dsp:cNvSpPr/>
      </dsp:nvSpPr>
      <dsp:spPr>
        <a:xfrm>
          <a:off x="543484" y="1072320"/>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15D49D-7D3C-433B-A74F-2C5613D7593E}">
      <dsp:nvSpPr>
        <dsp:cNvPr id="0" name=""/>
        <dsp:cNvSpPr/>
      </dsp:nvSpPr>
      <dsp:spPr>
        <a:xfrm>
          <a:off x="1475925"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Ask: Ask question to understand business problem</a:t>
          </a:r>
        </a:p>
      </dsp:txBody>
      <dsp:txXfrm>
        <a:off x="1475925" y="877343"/>
        <a:ext cx="2188517" cy="928462"/>
      </dsp:txXfrm>
    </dsp:sp>
    <dsp:sp modelId="{5CE713B5-D793-418C-82B0-D33292A8A549}">
      <dsp:nvSpPr>
        <dsp:cNvPr id="0" name=""/>
        <dsp:cNvSpPr/>
      </dsp:nvSpPr>
      <dsp:spPr>
        <a:xfrm>
          <a:off x="4045775" y="877343"/>
          <a:ext cx="928462" cy="9284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ED1CDF-CA37-4E03-8F75-24994FB0F61C}">
      <dsp:nvSpPr>
        <dsp:cNvPr id="0" name=""/>
        <dsp:cNvSpPr/>
      </dsp:nvSpPr>
      <dsp:spPr>
        <a:xfrm>
          <a:off x="4240752" y="1072320"/>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E54382-A63D-418B-80BB-008D7C423FBA}">
      <dsp:nvSpPr>
        <dsp:cNvPr id="0" name=""/>
        <dsp:cNvSpPr/>
      </dsp:nvSpPr>
      <dsp:spPr>
        <a:xfrm>
          <a:off x="5173193"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Prepare: Collect, Plan, and Organize Dataset to tackle business  problem</a:t>
          </a:r>
        </a:p>
      </dsp:txBody>
      <dsp:txXfrm>
        <a:off x="5173193" y="877343"/>
        <a:ext cx="2188517" cy="928462"/>
      </dsp:txXfrm>
    </dsp:sp>
    <dsp:sp modelId="{99816EA3-6EF8-407F-8B63-962ACE370032}">
      <dsp:nvSpPr>
        <dsp:cNvPr id="0" name=""/>
        <dsp:cNvSpPr/>
      </dsp:nvSpPr>
      <dsp:spPr>
        <a:xfrm>
          <a:off x="7743044" y="877343"/>
          <a:ext cx="928462" cy="9284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CB0DE-4F26-4667-9B72-1F2185285EB7}">
      <dsp:nvSpPr>
        <dsp:cNvPr id="0" name=""/>
        <dsp:cNvSpPr/>
      </dsp:nvSpPr>
      <dsp:spPr>
        <a:xfrm>
          <a:off x="7938021" y="1072320"/>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850152-96D5-402E-BD23-75BEF4A0F84D}">
      <dsp:nvSpPr>
        <dsp:cNvPr id="0" name=""/>
        <dsp:cNvSpPr/>
      </dsp:nvSpPr>
      <dsp:spPr>
        <a:xfrm>
          <a:off x="8870462" y="877343"/>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Process: Review, Transform, Check Data Integrity, Citation</a:t>
          </a:r>
        </a:p>
      </dsp:txBody>
      <dsp:txXfrm>
        <a:off x="8870462" y="877343"/>
        <a:ext cx="2188517" cy="928462"/>
      </dsp:txXfrm>
    </dsp:sp>
    <dsp:sp modelId="{E8963A0F-9ADD-468C-9B86-94475015E90A}">
      <dsp:nvSpPr>
        <dsp:cNvPr id="0" name=""/>
        <dsp:cNvSpPr/>
      </dsp:nvSpPr>
      <dsp:spPr>
        <a:xfrm>
          <a:off x="348507" y="2545532"/>
          <a:ext cx="928462" cy="9284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9A5F74-2B35-4604-A23D-323FE594CC2D}">
      <dsp:nvSpPr>
        <dsp:cNvPr id="0" name=""/>
        <dsp:cNvSpPr/>
      </dsp:nvSpPr>
      <dsp:spPr>
        <a:xfrm>
          <a:off x="543484" y="2740509"/>
          <a:ext cx="538507" cy="5385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21E514-C2A7-443D-B347-577F43230729}">
      <dsp:nvSpPr>
        <dsp:cNvPr id="0" name=""/>
        <dsp:cNvSpPr/>
      </dsp:nvSpPr>
      <dsp:spPr>
        <a:xfrm>
          <a:off x="1475925"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Analyze: Exploratory Data Analysis, Statistical Significant, Build Machine Learning</a:t>
          </a:r>
        </a:p>
      </dsp:txBody>
      <dsp:txXfrm>
        <a:off x="1475925" y="2545532"/>
        <a:ext cx="2188517" cy="928462"/>
      </dsp:txXfrm>
    </dsp:sp>
    <dsp:sp modelId="{3546CA05-8884-43CD-B61C-F0C7DCE2181A}">
      <dsp:nvSpPr>
        <dsp:cNvPr id="0" name=""/>
        <dsp:cNvSpPr/>
      </dsp:nvSpPr>
      <dsp:spPr>
        <a:xfrm>
          <a:off x="4045775" y="2545532"/>
          <a:ext cx="928462" cy="9284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A4918-2BD2-40AC-BF86-E2F897716E99}">
      <dsp:nvSpPr>
        <dsp:cNvPr id="0" name=""/>
        <dsp:cNvSpPr/>
      </dsp:nvSpPr>
      <dsp:spPr>
        <a:xfrm>
          <a:off x="4240752" y="2740509"/>
          <a:ext cx="538507" cy="5385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BCCFB0-6657-47FB-80C1-6D2F6AE1577B}">
      <dsp:nvSpPr>
        <dsp:cNvPr id="0" name=""/>
        <dsp:cNvSpPr/>
      </dsp:nvSpPr>
      <dsp:spPr>
        <a:xfrm>
          <a:off x="5173193" y="2545532"/>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Share: Visualize, Reveal Idea, Aha moment</a:t>
          </a:r>
        </a:p>
      </dsp:txBody>
      <dsp:txXfrm>
        <a:off x="5173193" y="2545532"/>
        <a:ext cx="2188517" cy="92846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ilxNf37yFyXJZm5puQ8GbRXJ4B9MVlDu_JVkRrz99EA/edit?usp=sharing" TargetMode="External"/><Relationship Id="rId2" Type="http://schemas.openxmlformats.org/officeDocument/2006/relationships/hyperlink" Target="https://drive.google.com/drive/folders/1jUqd-g3E8CXfAakHo1IqvCKUVMBRDagF?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tro.tempo.co/read/1489040/pandemi-covid-19-pendapatan-mrt-jakarta-di-luar-penjualan-tiket-justru-naik/full&amp;view=ok" TargetMode="External"/><Relationship Id="rId2" Type="http://schemas.openxmlformats.org/officeDocument/2006/relationships/hyperlink" Target="https://jakartamrt.co.id/id/info-terkini/strategi-pengembangan-bisnis-nontiket-mrt-jakarta-selama-pandemi"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twitter.com/hd_subrata" TargetMode="External"/><Relationship Id="rId7" Type="http://schemas.openxmlformats.org/officeDocument/2006/relationships/hyperlink" Target="https://drive.google.com/file/d/1_l5KdnLYfGlmYw4KHV_qwSsgUPYKisKc/view?usp=sharing" TargetMode="External"/><Relationship Id="rId2" Type="http://schemas.openxmlformats.org/officeDocument/2006/relationships/hyperlink" Target="mailto:harisabektidsubrata@gmail.com"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drive.google.com/file/d/1kqJgrqhWqVRJlABNufR48Y2NHwWqShl7/view?usp=sharing" TargetMode="External"/><Relationship Id="rId4" Type="http://schemas.openxmlformats.org/officeDocument/2006/relationships/hyperlink" Target="https://www.linkedin.com/in/hd-subrata/"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drive/folders/1jUqd-g3E8CXfAakHo1IqvCKUVMBRDagF?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4923" y="1437251"/>
            <a:ext cx="9144000" cy="2387600"/>
          </a:xfrm>
        </p:spPr>
        <p:txBody>
          <a:bodyPr vert="horz" lIns="91440" tIns="45720" rIns="91440" bIns="45720" rtlCol="0" anchor="b">
            <a:noAutofit/>
          </a:bodyPr>
          <a:lstStyle/>
          <a:p>
            <a:pPr algn="l"/>
            <a:r>
              <a:rPr lang="en-US" sz="2800" b="1">
                <a:solidFill>
                  <a:schemeClr val="accent2">
                    <a:lumMod val="50000"/>
                  </a:schemeClr>
                </a:solidFill>
                <a:latin typeface="Tahoma"/>
                <a:ea typeface="Tahoma"/>
                <a:cs typeface="Calibri Light" panose="020F0302020204030204"/>
              </a:rPr>
              <a:t>Pengaruh Jumlah Kasus </a:t>
            </a:r>
            <a:r>
              <a:rPr lang="en-US" sz="2800" b="1">
                <a:solidFill>
                  <a:schemeClr val="accent2">
                    <a:lumMod val="50000"/>
                  </a:schemeClr>
                </a:solidFill>
                <a:latin typeface="Tahoma"/>
                <a:ea typeface="Tahoma"/>
                <a:cs typeface="Tahoma"/>
              </a:rPr>
              <a:t>Harian</a:t>
            </a:r>
            <a:r>
              <a:rPr lang="en-US" sz="2800" b="1">
                <a:solidFill>
                  <a:schemeClr val="accent2">
                    <a:lumMod val="50000"/>
                  </a:schemeClr>
                </a:solidFill>
                <a:latin typeface="Tahoma"/>
                <a:ea typeface="Tahoma"/>
                <a:cs typeface="Calibri Light" panose="020F0302020204030204"/>
              </a:rPr>
              <a:t> COVID-19 terhadap </a:t>
            </a:r>
            <a:r>
              <a:rPr lang="en-US" sz="2800" b="1" dirty="0">
                <a:solidFill>
                  <a:schemeClr val="accent2">
                    <a:lumMod val="50000"/>
                  </a:schemeClr>
                </a:solidFill>
                <a:latin typeface="Tahoma"/>
                <a:ea typeface="Tahoma"/>
                <a:cs typeface="Calibri Light" panose="020F0302020204030204"/>
              </a:rPr>
              <a:t>kondisi Sosial dan Ekonomi Secara General dan </a:t>
            </a:r>
            <a:r>
              <a:rPr lang="en-US" sz="2800" b="1" i="1" dirty="0">
                <a:solidFill>
                  <a:schemeClr val="accent2">
                    <a:lumMod val="50000"/>
                  </a:schemeClr>
                </a:solidFill>
                <a:latin typeface="Tahoma"/>
                <a:ea typeface="Tahoma"/>
                <a:cs typeface="Calibri Light" panose="020F0302020204030204"/>
              </a:rPr>
              <a:t>Spesifik</a:t>
            </a:r>
            <a:r>
              <a:rPr lang="en-US" sz="2800" dirty="0">
                <a:solidFill>
                  <a:schemeClr val="accent2">
                    <a:lumMod val="50000"/>
                  </a:schemeClr>
                </a:solidFill>
                <a:latin typeface="Tahoma"/>
                <a:ea typeface="Tahoma"/>
                <a:cs typeface="Calibri Light" panose="020F0302020204030204"/>
              </a:rPr>
              <a:t>: </a:t>
            </a:r>
            <a:br>
              <a:rPr lang="en-US" sz="2800" dirty="0">
                <a:solidFill>
                  <a:schemeClr val="accent2">
                    <a:lumMod val="50000"/>
                  </a:schemeClr>
                </a:solidFill>
                <a:latin typeface="Tahoma"/>
                <a:ea typeface="Tahoma"/>
                <a:cs typeface="Calibri Light" panose="020F0302020204030204"/>
              </a:rPr>
            </a:br>
            <a:r>
              <a:rPr lang="en-US" sz="2800" i="1" dirty="0">
                <a:solidFill>
                  <a:schemeClr val="accent2">
                    <a:lumMod val="50000"/>
                  </a:schemeClr>
                </a:solidFill>
                <a:latin typeface="Tahoma"/>
                <a:ea typeface="Tahoma"/>
                <a:cs typeface="Calibri Light" panose="020F0302020204030204"/>
              </a:rPr>
              <a:t>Rekomendasi Jumlah Kapal yang Beroperasi di Kepulauan Seribu berdasarkan Prediksi Machine Learning dan Rule Base</a:t>
            </a:r>
          </a:p>
        </p:txBody>
      </p:sp>
      <p:sp>
        <p:nvSpPr>
          <p:cNvPr id="3" name="Subtitle 2"/>
          <p:cNvSpPr>
            <a:spLocks noGrp="1"/>
          </p:cNvSpPr>
          <p:nvPr>
            <p:ph type="subTitle" idx="1"/>
          </p:nvPr>
        </p:nvSpPr>
        <p:spPr>
          <a:xfrm>
            <a:off x="1524000" y="4018025"/>
            <a:ext cx="9144000" cy="1655762"/>
          </a:xfrm>
        </p:spPr>
        <p:txBody>
          <a:bodyPr vert="horz" lIns="91440" tIns="45720" rIns="91440" bIns="45720" rtlCol="0" anchor="t">
            <a:normAutofit/>
          </a:bodyPr>
          <a:lstStyle/>
          <a:p>
            <a:pPr algn="l"/>
            <a:r>
              <a:rPr lang="en-US" sz="2000" b="1" dirty="0">
                <a:cs typeface="Calibri" panose="020F0502020204030204"/>
              </a:rPr>
              <a:t>Presented </a:t>
            </a:r>
            <a:r>
              <a:rPr lang="en-US" sz="2000" b="1">
                <a:cs typeface="Calibri" panose="020F0502020204030204"/>
              </a:rPr>
              <a:t>by: Spektrum Generalis</a:t>
            </a:r>
          </a:p>
          <a:p>
            <a:pPr algn="l"/>
            <a:r>
              <a:rPr lang="en-US" sz="2000" b="1">
                <a:cs typeface="Calibri" panose="020F0502020204030204"/>
              </a:rPr>
              <a:t>Last Updated: 2020/10/13</a:t>
            </a:r>
          </a:p>
        </p:txBody>
      </p:sp>
      <p:sp>
        <p:nvSpPr>
          <p:cNvPr id="5" name="Rectangle: Rounded Corners 4">
            <a:extLst>
              <a:ext uri="{FF2B5EF4-FFF2-40B4-BE49-F238E27FC236}">
                <a16:creationId xmlns:a16="http://schemas.microsoft.com/office/drawing/2014/main" id="{559B1447-D239-47C7-BBEC-79C6396B3DA4}"/>
              </a:ext>
            </a:extLst>
          </p:cNvPr>
          <p:cNvSpPr/>
          <p:nvPr/>
        </p:nvSpPr>
        <p:spPr>
          <a:xfrm>
            <a:off x="3543" y="1040219"/>
            <a:ext cx="150627" cy="3942904"/>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ea typeface="+mj-lt"/>
                <a:cs typeface="+mj-lt"/>
              </a:rPr>
              <a:t>Pembahasan: Process</a:t>
            </a: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1916275"/>
            <a:ext cx="10515600" cy="4351338"/>
          </a:xfrm>
        </p:spPr>
        <p:txBody>
          <a:bodyPr vert="horz" lIns="91440" tIns="45720" rIns="91440" bIns="45720" rtlCol="0" anchor="t">
            <a:normAutofit/>
          </a:bodyPr>
          <a:lstStyle/>
          <a:p>
            <a:r>
              <a:rPr lang="en-US">
                <a:latin typeface="Tahoma"/>
                <a:ea typeface="Tahoma"/>
                <a:cs typeface="Calibri"/>
              </a:rPr>
              <a:t>Reviewing dataset terpilih: Kesehatan, Sosial Ekonomi, Transportasi</a:t>
            </a:r>
            <a:endParaRPr lang="en-US"/>
          </a:p>
          <a:p>
            <a:r>
              <a:rPr lang="en-US">
                <a:latin typeface="Tahoma"/>
                <a:ea typeface="Tahoma"/>
                <a:cs typeface="Calibri"/>
              </a:rPr>
              <a:t>Melakukan Transformasi dan Uniform format dataset menggunakan spreadsheet, kindly check it out </a:t>
            </a:r>
            <a:r>
              <a:rPr lang="en-US" dirty="0">
                <a:latin typeface="Tahoma"/>
                <a:ea typeface="Tahoma"/>
                <a:cs typeface="Calibri"/>
                <a:hlinkClick r:id="rId2"/>
              </a:rPr>
              <a:t>here</a:t>
            </a:r>
          </a:p>
          <a:p>
            <a:r>
              <a:rPr lang="en-US">
                <a:latin typeface="Tahoma"/>
                <a:ea typeface="Tahoma"/>
                <a:cs typeface="Calibri"/>
              </a:rPr>
              <a:t>Melakukan Sitasi dataset internal dan eksternal, </a:t>
            </a:r>
            <a:r>
              <a:rPr lang="en-US">
                <a:latin typeface="Tahoma"/>
                <a:ea typeface="Tahoma"/>
                <a:cs typeface="Tahoma"/>
              </a:rPr>
              <a:t>kindly check it out </a:t>
            </a:r>
            <a:r>
              <a:rPr lang="en-US" dirty="0">
                <a:latin typeface="Tahoma"/>
                <a:ea typeface="Tahoma"/>
                <a:cs typeface="Calibri"/>
                <a:hlinkClick r:id="rId3"/>
              </a:rPr>
              <a:t>here</a:t>
            </a:r>
            <a:endParaRPr lang="en-US" dirty="0">
              <a:latin typeface="Tahoma"/>
              <a:ea typeface="Tahoma"/>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25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ea typeface="+mj-lt"/>
                <a:cs typeface="+mj-lt"/>
              </a:rPr>
              <a:t>Pembahasan: Analyze</a:t>
            </a: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799123" y="1574352"/>
            <a:ext cx="10515600" cy="4351338"/>
          </a:xfrm>
        </p:spPr>
        <p:txBody>
          <a:bodyPr vert="horz" lIns="91440" tIns="45720" rIns="91440" bIns="45720" rtlCol="0" anchor="t">
            <a:normAutofit/>
          </a:bodyPr>
          <a:lstStyle/>
          <a:p>
            <a:r>
              <a:rPr lang="en-US">
                <a:ea typeface="+mn-lt"/>
                <a:cs typeface="+mn-lt"/>
              </a:rPr>
              <a:t>Coverage Area:</a:t>
            </a:r>
            <a:r>
              <a:rPr lang="en-US" b="1">
                <a:ea typeface="+mn-lt"/>
                <a:cs typeface="+mn-lt"/>
              </a:rPr>
              <a:t>DKI Jakarta</a:t>
            </a:r>
          </a:p>
          <a:p>
            <a:pPr marL="0" indent="0">
              <a:buNone/>
            </a:pPr>
            <a:endParaRPr lang="en-US" b="1" dirty="0">
              <a:cs typeface="Calibri"/>
            </a:endParaRPr>
          </a:p>
          <a:p>
            <a:endParaRPr lang="en-US" b="1" dirty="0">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histogram&#10;&#10;Description automatically generated">
            <a:extLst>
              <a:ext uri="{FF2B5EF4-FFF2-40B4-BE49-F238E27FC236}">
                <a16:creationId xmlns:a16="http://schemas.microsoft.com/office/drawing/2014/main" id="{DFD41D8D-3DAA-434B-A1C2-D93AAF0BA4F1}"/>
              </a:ext>
            </a:extLst>
          </p:cNvPr>
          <p:cNvPicPr>
            <a:picLocks noChangeAspect="1"/>
          </p:cNvPicPr>
          <p:nvPr/>
        </p:nvPicPr>
        <p:blipFill>
          <a:blip r:embed="rId2"/>
          <a:stretch>
            <a:fillRect/>
          </a:stretch>
        </p:blipFill>
        <p:spPr>
          <a:xfrm>
            <a:off x="6668477" y="2467464"/>
            <a:ext cx="4892430" cy="2694839"/>
          </a:xfrm>
          <a:prstGeom prst="rect">
            <a:avLst/>
          </a:prstGeom>
        </p:spPr>
      </p:pic>
      <p:pic>
        <p:nvPicPr>
          <p:cNvPr id="6" name="Picture 7" descr="Chart, line chart&#10;&#10;Description automatically generated">
            <a:extLst>
              <a:ext uri="{FF2B5EF4-FFF2-40B4-BE49-F238E27FC236}">
                <a16:creationId xmlns:a16="http://schemas.microsoft.com/office/drawing/2014/main" id="{BE62EF64-1067-4843-BE51-9060CB1BEE72}"/>
              </a:ext>
            </a:extLst>
          </p:cNvPr>
          <p:cNvPicPr>
            <a:picLocks noChangeAspect="1"/>
          </p:cNvPicPr>
          <p:nvPr/>
        </p:nvPicPr>
        <p:blipFill>
          <a:blip r:embed="rId3"/>
          <a:stretch>
            <a:fillRect/>
          </a:stretch>
        </p:blipFill>
        <p:spPr>
          <a:xfrm>
            <a:off x="1354015" y="2465351"/>
            <a:ext cx="4677506" cy="2679525"/>
          </a:xfrm>
          <a:prstGeom prst="rect">
            <a:avLst/>
          </a:prstGeom>
        </p:spPr>
      </p:pic>
      <p:sp>
        <p:nvSpPr>
          <p:cNvPr id="8" name="TextBox 7">
            <a:extLst>
              <a:ext uri="{FF2B5EF4-FFF2-40B4-BE49-F238E27FC236}">
                <a16:creationId xmlns:a16="http://schemas.microsoft.com/office/drawing/2014/main" id="{A70DF6C1-6E66-46DF-BC90-A4F90FE66237}"/>
              </a:ext>
            </a:extLst>
          </p:cNvPr>
          <p:cNvSpPr txBox="1"/>
          <p:nvPr/>
        </p:nvSpPr>
        <p:spPr>
          <a:xfrm>
            <a:off x="1568939" y="5193323"/>
            <a:ext cx="974773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Dengan menjadikan data kasus harian dan vaksinasi sebagai representasi kondisi pandemi dari sisi kesehatan dan data indeks kepercayaan konsumen sebagai representasi data kondisi pandemi dari sisi ekonomi, konteks permasalahan yang penting untuk dianalisis adalah bagaimana meningkatkan value bisnis dari sisi ekonomi dengan tetap mempertimbangkan aspek kesehatan secara fair menggunakan Descriptive Analytics maupun Statistical Inference dan Machine Learning.</a:t>
            </a:r>
            <a:endParaRPr lang="en-US"/>
          </a:p>
        </p:txBody>
      </p:sp>
    </p:spTree>
    <p:extLst>
      <p:ext uri="{BB962C8B-B14F-4D97-AF65-F5344CB8AC3E}">
        <p14:creationId xmlns:p14="http://schemas.microsoft.com/office/powerpoint/2010/main" val="372830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ea typeface="+mj-lt"/>
                <a:cs typeface="+mj-lt"/>
              </a:rPr>
              <a:t>Pembahasan: Analyze</a:t>
            </a: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799123" y="1574352"/>
            <a:ext cx="10515600" cy="4351338"/>
          </a:xfrm>
        </p:spPr>
        <p:txBody>
          <a:bodyPr vert="horz" lIns="91440" tIns="45720" rIns="91440" bIns="45720" rtlCol="0" anchor="t">
            <a:noAutofit/>
          </a:bodyPr>
          <a:lstStyle/>
          <a:p>
            <a:pPr>
              <a:buAutoNum type="arabicPeriod"/>
            </a:pPr>
            <a:r>
              <a:rPr lang="en-US" sz="1200" b="1">
                <a:ea typeface="+mn-lt"/>
                <a:cs typeface="+mn-lt"/>
              </a:rPr>
              <a:t>Kenapa sektor ekonomi menjadi penting untuk dianalisis?</a:t>
            </a:r>
            <a:br>
              <a:rPr lang="en-US" sz="1200" b="1" dirty="0">
                <a:ea typeface="+mn-lt"/>
                <a:cs typeface="+mn-lt"/>
              </a:rPr>
            </a:br>
            <a:endParaRPr lang="en-US" sz="1200">
              <a:ea typeface="+mn-lt"/>
              <a:cs typeface="+mn-lt"/>
            </a:endParaRPr>
          </a:p>
          <a:p>
            <a:pPr lvl="1"/>
            <a:r>
              <a:rPr lang="en-US" sz="1200">
                <a:ea typeface="+mn-lt"/>
                <a:cs typeface="+mn-lt"/>
              </a:rPr>
              <a:t>Karena sektor ekonomi merupakan sektor yang melingkupi hajat hidup banyak orang meliputi institusi formal, pariwisata, dan sosial.</a:t>
            </a:r>
            <a:br>
              <a:rPr lang="en-US" sz="1200" dirty="0">
                <a:ea typeface="+mn-lt"/>
                <a:cs typeface="+mn-lt"/>
              </a:rPr>
            </a:br>
            <a:endParaRPr lang="en-US" sz="1200">
              <a:ea typeface="+mn-lt"/>
              <a:cs typeface="+mn-lt"/>
            </a:endParaRPr>
          </a:p>
          <a:p>
            <a:pPr>
              <a:buAutoNum type="arabicPeriod"/>
            </a:pPr>
            <a:r>
              <a:rPr lang="en-US" sz="1200" b="1">
                <a:ea typeface="+mn-lt"/>
                <a:cs typeface="+mn-lt"/>
              </a:rPr>
              <a:t>Kenapa mempertimbangkan aspek kesehatan(COVID-19)?</a:t>
            </a:r>
            <a:br>
              <a:rPr lang="en-US" sz="1200" b="1" dirty="0">
                <a:ea typeface="+mn-lt"/>
                <a:cs typeface="+mn-lt"/>
              </a:rPr>
            </a:br>
            <a:endParaRPr lang="en-US" sz="1200">
              <a:ea typeface="+mn-lt"/>
              <a:cs typeface="+mn-lt"/>
            </a:endParaRPr>
          </a:p>
          <a:p>
            <a:pPr lvl="1"/>
            <a:r>
              <a:rPr lang="en-US" sz="1200">
                <a:ea typeface="+mn-lt"/>
                <a:cs typeface="+mn-lt"/>
              </a:rPr>
              <a:t>Karena concern utama saat ini sebenarnya adalah bagaimana menekan kasus COVID-19 dengan tidak menggunakan solusi dari aspek kesehatan saja sebagai solusi tunggal, namun dalam kasus ini aspek ekonomi terdampak perlu dipertimbangkan dan begitupun sebaliknya.</a:t>
            </a:r>
            <a:br>
              <a:rPr lang="en-US" sz="1200" dirty="0">
                <a:ea typeface="+mn-lt"/>
                <a:cs typeface="+mn-lt"/>
              </a:rPr>
            </a:br>
            <a:endParaRPr lang="en-US" sz="1200">
              <a:ea typeface="+mn-lt"/>
              <a:cs typeface="+mn-lt"/>
            </a:endParaRPr>
          </a:p>
          <a:p>
            <a:pPr>
              <a:buAutoNum type="arabicPeriod"/>
            </a:pPr>
            <a:r>
              <a:rPr lang="en-US" sz="1200" b="1">
                <a:ea typeface="+mn-lt"/>
                <a:cs typeface="+mn-lt"/>
              </a:rPr>
              <a:t>Apa yang dimaksud mempertahankan atau bahkan memulihkan beberapa sektor ekonomi?</a:t>
            </a:r>
            <a:br>
              <a:rPr lang="en-US" sz="1200" b="1" dirty="0">
                <a:ea typeface="+mn-lt"/>
                <a:cs typeface="+mn-lt"/>
              </a:rPr>
            </a:br>
            <a:endParaRPr lang="en-US" sz="1200">
              <a:ea typeface="+mn-lt"/>
              <a:cs typeface="+mn-lt"/>
            </a:endParaRPr>
          </a:p>
          <a:p>
            <a:pPr lvl="1"/>
            <a:r>
              <a:rPr lang="en-US" sz="1200">
                <a:ea typeface="+mn-lt"/>
                <a:cs typeface="+mn-lt"/>
              </a:rPr>
              <a:t>Solusi tunggal bukanlah rekomendasi yang bijak saat ini, konteks mempertahankan sektor ekonomi adalah bagaimana keberlangsungan supply dan demand tetap berjalan pada skala minimum untuk menjaga nafas perekonomian sembari menunggu situasi kesehatan mencapai kondisi yang lebih aman.</a:t>
            </a:r>
            <a:br>
              <a:rPr lang="en-US" sz="1200" dirty="0">
                <a:ea typeface="+mn-lt"/>
                <a:cs typeface="+mn-lt"/>
              </a:rPr>
            </a:br>
            <a:endParaRPr lang="en-US" sz="1200">
              <a:ea typeface="+mn-lt"/>
              <a:cs typeface="+mn-lt"/>
            </a:endParaRPr>
          </a:p>
          <a:p>
            <a:pPr>
              <a:buAutoNum type="arabicPeriod"/>
            </a:pPr>
            <a:r>
              <a:rPr lang="en-US" sz="1200" b="1">
                <a:ea typeface="+mn-lt"/>
                <a:cs typeface="+mn-lt"/>
              </a:rPr>
              <a:t>Apa yang dimaksud waktu saat ini maupun kedepannya?</a:t>
            </a:r>
            <a:br>
              <a:rPr lang="en-US" sz="1200" b="1" dirty="0">
                <a:ea typeface="+mn-lt"/>
                <a:cs typeface="+mn-lt"/>
              </a:rPr>
            </a:br>
            <a:endParaRPr lang="en-US" sz="1200">
              <a:ea typeface="+mn-lt"/>
              <a:cs typeface="+mn-lt"/>
            </a:endParaRPr>
          </a:p>
          <a:p>
            <a:pPr lvl="1"/>
            <a:r>
              <a:rPr lang="en-US" sz="1200">
                <a:ea typeface="+mn-lt"/>
                <a:cs typeface="+mn-lt"/>
              </a:rPr>
              <a:t>Dari data yang kita miliki, hingga saat ini kasus baru COVID-19 mengalami penurunan dan dilihat dari Indeks kepercayaan konsumen per Agustus 2021, terlihat tren meningkat dari 80,1 menjadi 94,8 yang diperkirakan akan terus meningkat seiring dengan menurunnya kasus baru COVID-19 dan bertambahnya persentase vaksinasi. Namun kita perlu mengantisipasi kondisi tidak pasti di masa depan. Apabila terjadi kembali perburukan dari sisi kesehatan yang akan berdampak pada ekonomi, solusi baru yang bisa kita hadirkan perlu dipertimbangkan kembali dengan menggunakan data yang ada.</a:t>
            </a:r>
            <a:endParaRPr lang="en-US" sz="1200">
              <a:cs typeface="Calibri"/>
            </a:endParaRPr>
          </a:p>
          <a:p>
            <a:endParaRPr lang="en-US" sz="1200" b="1" dirty="0">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62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ea typeface="+mj-lt"/>
                <a:cs typeface="+mj-lt"/>
              </a:rPr>
              <a:t>Pembahasan: Analyze</a:t>
            </a: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799123" y="1574352"/>
            <a:ext cx="10515600" cy="4351338"/>
          </a:xfrm>
        </p:spPr>
        <p:txBody>
          <a:bodyPr vert="horz" lIns="91440" tIns="45720" rIns="91440" bIns="45720" rtlCol="0" anchor="t">
            <a:noAutofit/>
          </a:bodyPr>
          <a:lstStyle/>
          <a:p>
            <a:r>
              <a:rPr lang="en-US" b="1"/>
              <a:t>Analisis</a:t>
            </a:r>
            <a:endParaRPr lang="en-US" sz="1200">
              <a:ea typeface="+mn-lt"/>
              <a:cs typeface="+mn-lt"/>
            </a:endParaRPr>
          </a:p>
          <a:p>
            <a:r>
              <a:rPr lang="en-US" sz="1800">
                <a:ea typeface="+mn-lt"/>
                <a:cs typeface="+mn-lt"/>
              </a:rPr>
              <a:t>Uji Hipotesis H0: Angka positif bulanan tidak memiliki korelasi yang kuat dengan IKK</a:t>
            </a:r>
            <a:br>
              <a:rPr lang="en-US" sz="1800" dirty="0">
                <a:ea typeface="+mn-lt"/>
                <a:cs typeface="+mn-lt"/>
              </a:rPr>
            </a:br>
            <a:endParaRPr lang="en-US" sz="1800">
              <a:ea typeface="+mn-lt"/>
              <a:cs typeface="+mn-lt"/>
            </a:endParaRPr>
          </a:p>
          <a:p>
            <a:r>
              <a:rPr lang="en-US" sz="1800">
                <a:ea typeface="+mn-lt"/>
                <a:cs typeface="+mn-lt"/>
              </a:rPr>
              <a:t>Analisis Deskriptif Tingkat Pengangguran Terbuka</a:t>
            </a:r>
            <a:br>
              <a:rPr lang="en-US" sz="1800" dirty="0">
                <a:ea typeface="+mn-lt"/>
                <a:cs typeface="+mn-lt"/>
              </a:rPr>
            </a:br>
            <a:endParaRPr lang="en-US" sz="1800">
              <a:ea typeface="+mn-lt"/>
              <a:cs typeface="+mn-lt"/>
            </a:endParaRPr>
          </a:p>
          <a:p>
            <a:r>
              <a:rPr lang="en-US" sz="1800">
                <a:ea typeface="+mn-lt"/>
                <a:cs typeface="+mn-lt"/>
              </a:rPr>
              <a:t>Analisis Deskriptif Kerugian akibat Pandemi pada Moda Transportasi Umum milik BUMD DKI Jakarta(MRT, LRT, dan Transjakarta)</a:t>
            </a:r>
            <a:br>
              <a:rPr lang="en-US" sz="1800" dirty="0">
                <a:ea typeface="+mn-lt"/>
                <a:cs typeface="+mn-lt"/>
              </a:rPr>
            </a:br>
            <a:endParaRPr lang="en-US" sz="1800">
              <a:ea typeface="+mn-lt"/>
              <a:cs typeface="+mn-lt"/>
            </a:endParaRPr>
          </a:p>
          <a:p>
            <a:r>
              <a:rPr lang="en-US" sz="1800">
                <a:ea typeface="+mn-lt"/>
                <a:cs typeface="+mn-lt"/>
              </a:rPr>
              <a:t>Analisis Deskriptif Kerugian akibat Pandemi pada Kapal Cepat milik Swasta, Koperasi, dan Dishub DKI Jakarta di Kepulauan Seribu</a:t>
            </a:r>
            <a:endParaRPr lang="en-US" sz="1800">
              <a:cs typeface="Calibri"/>
            </a:endParaRPr>
          </a:p>
          <a:p>
            <a:pPr>
              <a:buAutoNum type="arabicPeriod"/>
            </a:pPr>
            <a:endParaRPr lang="en-US" sz="1200" b="1" dirty="0">
              <a:ea typeface="+mn-lt"/>
              <a:cs typeface="+mn-lt"/>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93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838200" y="169740"/>
            <a:ext cx="10515600" cy="1325563"/>
          </a:xfrm>
        </p:spPr>
        <p:txBody>
          <a:bodyPr/>
          <a:lstStyle/>
          <a:p>
            <a:r>
              <a:rPr lang="en-US">
                <a:ea typeface="+mj-lt"/>
                <a:cs typeface="+mj-lt"/>
              </a:rPr>
              <a:t>Pembahasan: Analyze</a:t>
            </a:r>
          </a:p>
        </p:txBody>
      </p:sp>
      <p:pic>
        <p:nvPicPr>
          <p:cNvPr id="4" name="Picture 4" descr="Square&#10;&#10;Description automatically generated">
            <a:extLst>
              <a:ext uri="{FF2B5EF4-FFF2-40B4-BE49-F238E27FC236}">
                <a16:creationId xmlns:a16="http://schemas.microsoft.com/office/drawing/2014/main" id="{75F849B9-E7D4-4F0D-B799-5EA07A0DF6D1}"/>
              </a:ext>
            </a:extLst>
          </p:cNvPr>
          <p:cNvPicPr>
            <a:picLocks noGrp="1" noChangeAspect="1"/>
          </p:cNvPicPr>
          <p:nvPr>
            <p:ph idx="1"/>
          </p:nvPr>
        </p:nvPicPr>
        <p:blipFill>
          <a:blip r:embed="rId2"/>
          <a:stretch>
            <a:fillRect/>
          </a:stretch>
        </p:blipFill>
        <p:spPr>
          <a:xfrm>
            <a:off x="1040283" y="1291044"/>
            <a:ext cx="4963046" cy="2837108"/>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D268E90C-A57B-468C-A050-1EE82389D5FF}"/>
              </a:ext>
            </a:extLst>
          </p:cNvPr>
          <p:cNvPicPr>
            <a:picLocks noChangeAspect="1"/>
          </p:cNvPicPr>
          <p:nvPr/>
        </p:nvPicPr>
        <p:blipFill>
          <a:blip r:embed="rId3"/>
          <a:stretch>
            <a:fillRect/>
          </a:stretch>
        </p:blipFill>
        <p:spPr>
          <a:xfrm>
            <a:off x="6219092" y="1346722"/>
            <a:ext cx="4706815" cy="2767554"/>
          </a:xfrm>
          <a:prstGeom prst="rect">
            <a:avLst/>
          </a:prstGeom>
        </p:spPr>
      </p:pic>
      <p:pic>
        <p:nvPicPr>
          <p:cNvPr id="6" name="Picture 7" descr="A picture containing diagram&#10;&#10;Description automatically generated">
            <a:extLst>
              <a:ext uri="{FF2B5EF4-FFF2-40B4-BE49-F238E27FC236}">
                <a16:creationId xmlns:a16="http://schemas.microsoft.com/office/drawing/2014/main" id="{DCAC518C-B15A-4B5E-8588-422B2DB84669}"/>
              </a:ext>
            </a:extLst>
          </p:cNvPr>
          <p:cNvPicPr>
            <a:picLocks noChangeAspect="1"/>
          </p:cNvPicPr>
          <p:nvPr/>
        </p:nvPicPr>
        <p:blipFill>
          <a:blip r:embed="rId4"/>
          <a:stretch>
            <a:fillRect/>
          </a:stretch>
        </p:blipFill>
        <p:spPr>
          <a:xfrm>
            <a:off x="3092939" y="4108960"/>
            <a:ext cx="6406661" cy="994461"/>
          </a:xfrm>
          <a:prstGeom prst="rect">
            <a:avLst/>
          </a:prstGeom>
        </p:spPr>
      </p:pic>
      <p:sp>
        <p:nvSpPr>
          <p:cNvPr id="8" name="TextBox 7">
            <a:extLst>
              <a:ext uri="{FF2B5EF4-FFF2-40B4-BE49-F238E27FC236}">
                <a16:creationId xmlns:a16="http://schemas.microsoft.com/office/drawing/2014/main" id="{34BA4EC0-27AA-474C-9D4D-C9479DF61B97}"/>
              </a:ext>
            </a:extLst>
          </p:cNvPr>
          <p:cNvSpPr txBox="1"/>
          <p:nvPr/>
        </p:nvSpPr>
        <p:spPr>
          <a:xfrm>
            <a:off x="74245" y="5007708"/>
            <a:ext cx="1219004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ea typeface="+mn-lt"/>
                <a:cs typeface="+mn-lt"/>
              </a:rPr>
              <a:t>Nilai korelasi Pearson Kasus Positif COVID-19 Bulanan x Indeks Kepercayaan Konsumen Bulanan (IKK) Tahun 2019-2021 sebesar -0,43.</a:t>
            </a:r>
            <a:endParaRPr lang="en-US" sz="1400">
              <a:cs typeface="Calibri"/>
            </a:endParaRPr>
          </a:p>
          <a:p>
            <a:pPr algn="just"/>
            <a:r>
              <a:rPr lang="en-US" sz="1400">
                <a:ea typeface="+mn-lt"/>
                <a:cs typeface="+mn-lt"/>
              </a:rPr>
              <a:t>Nilai minus pada korelasi menandakan bahwa slope(garis miring) hubungan dua variabel bernilai negatif, semakin mendekati -1 berarti memiliki hubungan negatif yang kuat, dan sebaliknya.</a:t>
            </a:r>
            <a:endParaRPr lang="en-US" sz="1400">
              <a:cs typeface="Calibri"/>
            </a:endParaRPr>
          </a:p>
          <a:p>
            <a:pPr algn="just"/>
            <a:r>
              <a:rPr lang="en-US" sz="1400">
                <a:ea typeface="+mn-lt"/>
                <a:cs typeface="+mn-lt"/>
              </a:rPr>
              <a:t>Untuk menilai signifikansi nilai korelasi, diperlukan p-value. P-value bernilai kecil menandakan H0 ditolak dan H alternatif diterima, pada hasil diatas nilai p-value sebesar 0,014, artinya 99% dua variabel memiliki hubungan yang kuat dan signifikan.</a:t>
            </a:r>
            <a:endParaRPr lang="en-US" sz="1400">
              <a:cs typeface="Calibri"/>
            </a:endParaRPr>
          </a:p>
          <a:p>
            <a:pPr algn="just"/>
            <a:r>
              <a:rPr lang="en-US" sz="1400">
                <a:ea typeface="+mn-lt"/>
                <a:cs typeface="+mn-lt"/>
              </a:rPr>
              <a:t>Uji hipotesis ini menunjukkan bahwa penambahan kasus harian COVID-19 berkorelasi negatif terhadap Indeks Kepercayaan Konsumen (IKK). Hal ini berarti semakin tinggi kasus harian/bulanan COVID-19 maka IKK akan cenderung menurun, semakin kecil nilai IKK maka menandakan pertumbuhan ekonomi yang melambat (Daskalopoulou Irene, 2014).</a:t>
            </a:r>
            <a:endParaRPr lang="en-US" sz="1400">
              <a:cs typeface="Calibri"/>
            </a:endParaRPr>
          </a:p>
        </p:txBody>
      </p:sp>
    </p:spTree>
    <p:extLst>
      <p:ext uri="{BB962C8B-B14F-4D97-AF65-F5344CB8AC3E}">
        <p14:creationId xmlns:p14="http://schemas.microsoft.com/office/powerpoint/2010/main" val="167091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701431" y="-6106"/>
            <a:ext cx="10515600" cy="1325563"/>
          </a:xfrm>
        </p:spPr>
        <p:txBody>
          <a:bodyPr/>
          <a:lstStyle/>
          <a:p>
            <a:r>
              <a:rPr lang="en-US">
                <a:ea typeface="+mj-lt"/>
                <a:cs typeface="+mj-lt"/>
              </a:rPr>
              <a:t>Pembahasan: Analyze (Data Analysis)</a:t>
            </a:r>
          </a:p>
        </p:txBody>
      </p:sp>
      <p:pic>
        <p:nvPicPr>
          <p:cNvPr id="4" name="Picture 4" descr="Chart, line chart&#10;&#10;Description automatically generated">
            <a:extLst>
              <a:ext uri="{FF2B5EF4-FFF2-40B4-BE49-F238E27FC236}">
                <a16:creationId xmlns:a16="http://schemas.microsoft.com/office/drawing/2014/main" id="{FC5FA879-F27B-4BBF-A8C7-C89FCC86FA60}"/>
              </a:ext>
            </a:extLst>
          </p:cNvPr>
          <p:cNvPicPr>
            <a:picLocks noGrp="1" noChangeAspect="1"/>
          </p:cNvPicPr>
          <p:nvPr>
            <p:ph idx="1"/>
          </p:nvPr>
        </p:nvPicPr>
        <p:blipFill>
          <a:blip r:embed="rId2"/>
          <a:stretch>
            <a:fillRect/>
          </a:stretch>
        </p:blipFill>
        <p:spPr>
          <a:xfrm>
            <a:off x="3371972" y="952602"/>
            <a:ext cx="5838825" cy="3543300"/>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D2C764-2A34-4D1F-A7D7-81A7B419A6C1}"/>
              </a:ext>
            </a:extLst>
          </p:cNvPr>
          <p:cNvSpPr txBox="1"/>
          <p:nvPr/>
        </p:nvSpPr>
        <p:spPr>
          <a:xfrm>
            <a:off x="328247" y="4392246"/>
            <a:ext cx="1178950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mn-lt"/>
                <a:cs typeface="+mn-lt"/>
              </a:rPr>
              <a:t>Data TPT tersaji setahun sekali, cukup sulit untuk mendapatkan deskripsi detail bagaimana dinamika tingkat pengangguran setiap bulannya di masa pandemi, namun dari data tahunan ini terlihat peningkatan persentase TPT yang cukup tajam dari 2019 ke 2020, padahal persentase TPT dari tahun 2017-2019 cenderung menurun.</a:t>
            </a:r>
            <a:endParaRPr lang="en-US" sz="1400">
              <a:cs typeface="Calibri"/>
            </a:endParaRPr>
          </a:p>
          <a:p>
            <a:pPr marL="285750" indent="-285750">
              <a:buFont typeface="Arial"/>
              <a:buChar char="•"/>
            </a:pPr>
            <a:r>
              <a:rPr lang="en-US" sz="1400">
                <a:ea typeface="+mn-lt"/>
                <a:cs typeface="+mn-lt"/>
              </a:rPr>
              <a:t>Dampak pandemi menambah jumlah pengangguran karena berbagai faktor, sangat menarik untuk menganalisis lebih lanjut namun sayang data internal yang tersaji hanya data lampau dan kami belum menemukan data proxy yang relevan untuk melakukan analisis lebih lanjut.</a:t>
            </a:r>
            <a:endParaRPr lang="en-US" sz="1400">
              <a:cs typeface="Calibri"/>
            </a:endParaRPr>
          </a:p>
          <a:p>
            <a:pPr marL="285750" indent="-285750">
              <a:buFont typeface="Arial"/>
              <a:buChar char="•"/>
            </a:pPr>
            <a:r>
              <a:rPr lang="en-US" sz="1400">
                <a:ea typeface="+mn-lt"/>
                <a:cs typeface="+mn-lt"/>
              </a:rPr>
              <a:t>Dari grafik yang tersaji ada hal menarik yang muncul, yaitu Kota administrasi Jakarta Barat, Jakarta Utara, dan Jakarta Pusat memiliki prosentase TPT 2 digit. Padahal kota tersebut cenderung dekat dengan pusat fasilitas dan bisnis, seperti Jakarta Pusat dengan Monas dan Istana Negara, dan Jakarta Utara dengan Bandara Soekarno Hatta.</a:t>
            </a:r>
            <a:endParaRPr lang="en-US" sz="1400">
              <a:cs typeface="Calibri"/>
            </a:endParaRPr>
          </a:p>
          <a:p>
            <a:pPr marL="285750" indent="-285750">
              <a:buFont typeface="Arial"/>
              <a:buChar char="•"/>
            </a:pPr>
            <a:r>
              <a:rPr lang="en-US" sz="1400">
                <a:ea typeface="+mn-lt"/>
                <a:cs typeface="+mn-lt"/>
              </a:rPr>
              <a:t>Perlu analisis lebih lanjut mengapa Kota administrasi Jakarta Barat, Jakarta Utara, dan Jakarta Pusat memiliki jumlah pengangguran terbuka yang tinggi, untuk saat ini kami merekomendasikan agar pemerintah lebih mendukung sebaran program bantuan seperti Prakerja dan bantuan langsung di 3 kota administrasi tersebut.</a:t>
            </a:r>
            <a:endParaRPr lang="en-US" sz="1400">
              <a:cs typeface="Calibri"/>
            </a:endParaRPr>
          </a:p>
        </p:txBody>
      </p:sp>
    </p:spTree>
    <p:extLst>
      <p:ext uri="{BB962C8B-B14F-4D97-AF65-F5344CB8AC3E}">
        <p14:creationId xmlns:p14="http://schemas.microsoft.com/office/powerpoint/2010/main" val="404732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701431" y="-6106"/>
            <a:ext cx="10515600" cy="1325563"/>
          </a:xfrm>
        </p:spPr>
        <p:txBody>
          <a:bodyPr/>
          <a:lstStyle/>
          <a:p>
            <a:r>
              <a:rPr lang="en-US">
                <a:ea typeface="+mj-lt"/>
                <a:cs typeface="+mj-lt"/>
              </a:rPr>
              <a:t>Pembahasan: Analyze (Data Analysis)</a:t>
            </a: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D2C764-2A34-4D1F-A7D7-81A7B419A6C1}"/>
              </a:ext>
            </a:extLst>
          </p:cNvPr>
          <p:cNvSpPr txBox="1"/>
          <p:nvPr/>
        </p:nvSpPr>
        <p:spPr>
          <a:xfrm>
            <a:off x="328247" y="4392246"/>
            <a:ext cx="1178950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mn-lt"/>
                <a:cs typeface="+mn-lt"/>
              </a:rPr>
              <a:t>Data observasi yang terlalu kecil karena ketersediaan data internal hanya menyajikan data penumpang LRT 2020, maka hasil analisis ini masih membutuhkan eksperimen lebih lanjut. Namun karena konteks bisnis LRT masih dalam tahap pengembangan penyediaan, kami tidak melanjutkan analisis untuk moda transportasi LRT.</a:t>
            </a:r>
            <a:endParaRPr lang="en-US"/>
          </a:p>
          <a:p>
            <a:pPr marL="285750" indent="-285750">
              <a:buFont typeface="Arial"/>
              <a:buChar char="•"/>
            </a:pPr>
            <a:r>
              <a:rPr lang="en-US" sz="1400">
                <a:ea typeface="+mn-lt"/>
                <a:cs typeface="+mn-lt"/>
              </a:rPr>
              <a:t>Data observasi 12 bulan diatas cenderung menunjukkan penurunan, namun PT MRT Jakarta justru mengklaim pendapatan mereka naik, ini menarik. S</a:t>
            </a:r>
            <a:r>
              <a:rPr lang="en-US" sz="1400" dirty="0">
                <a:ea typeface="+mn-lt"/>
                <a:cs typeface="+mn-lt"/>
                <a:hlinkClick r:id="rId2"/>
              </a:rPr>
              <a:t>trategi MRT</a:t>
            </a:r>
            <a:r>
              <a:rPr lang="en-US" sz="1400">
                <a:ea typeface="+mn-lt"/>
                <a:cs typeface="+mn-lt"/>
              </a:rPr>
              <a:t>, </a:t>
            </a:r>
            <a:r>
              <a:rPr lang="en-US" sz="1400" dirty="0">
                <a:ea typeface="+mn-lt"/>
                <a:cs typeface="+mn-lt"/>
                <a:hlinkClick r:id="rId3"/>
              </a:rPr>
              <a:t>Pendapatan Naik</a:t>
            </a:r>
            <a:r>
              <a:rPr lang="en-US" sz="1400">
                <a:ea typeface="+mn-lt"/>
                <a:cs typeface="+mn-lt"/>
              </a:rPr>
              <a:t> ⬅️🔴🔴🔴</a:t>
            </a:r>
            <a:endParaRPr lang="en-US">
              <a:ea typeface="+mn-lt"/>
              <a:cs typeface="+mn-lt"/>
            </a:endParaRPr>
          </a:p>
          <a:p>
            <a:pPr marL="285750" indent="-285750">
              <a:buFont typeface="Arial"/>
              <a:buChar char="•"/>
            </a:pPr>
            <a:r>
              <a:rPr lang="en-US" sz="1400">
                <a:ea typeface="+mn-lt"/>
                <a:cs typeface="+mn-lt"/>
              </a:rPr>
              <a:t>Data observasi yang terlalu kecil karena ketersediaan data internal hanya menyajikan data penumpang MRT 2020, maka hasil analisis ini masih membutuhkan eksperimen lebih lanjut. Langkah kami selanjutnya adalah mencoba membuat model Regresi MRT dengan menambah fitur lain yang relevan. To be continued.</a:t>
            </a:r>
            <a:endParaRPr lang="en-US">
              <a:cs typeface="Calibri" panose="020F0502020204030204"/>
            </a:endParaRPr>
          </a:p>
          <a:p>
            <a:pPr marL="285750" indent="-285750">
              <a:buFont typeface="Arial"/>
              <a:buChar char="•"/>
            </a:pPr>
            <a:r>
              <a:rPr lang="en-US" sz="1400">
                <a:ea typeface="+mn-lt"/>
                <a:cs typeface="+mn-lt"/>
              </a:rPr>
              <a:t>Apabila secara tren jumlah penumpang cenderung menurun, berkolerasi negatif kuat dan signifikan, namun PT MRT Jakarta justru mengalami kenaikan keuntungan, maka ini adalah hal menarik yang patut dijadikan contoh di sektor transportasi lain dari sisi bisnis.</a:t>
            </a:r>
            <a:endParaRPr lang="en-US">
              <a:ea typeface="+mn-lt"/>
              <a:cs typeface="+mn-lt"/>
            </a:endParaRPr>
          </a:p>
        </p:txBody>
      </p:sp>
      <p:pic>
        <p:nvPicPr>
          <p:cNvPr id="8" name="Picture 8" descr="Chart, scatter chart&#10;&#10;Description automatically generated">
            <a:extLst>
              <a:ext uri="{FF2B5EF4-FFF2-40B4-BE49-F238E27FC236}">
                <a16:creationId xmlns:a16="http://schemas.microsoft.com/office/drawing/2014/main" id="{4F7D070D-89D0-43F8-8928-CD419810B4FD}"/>
              </a:ext>
            </a:extLst>
          </p:cNvPr>
          <p:cNvPicPr>
            <a:picLocks noGrp="1" noChangeAspect="1"/>
          </p:cNvPicPr>
          <p:nvPr>
            <p:ph idx="1"/>
          </p:nvPr>
        </p:nvPicPr>
        <p:blipFill>
          <a:blip r:embed="rId4"/>
          <a:stretch>
            <a:fillRect/>
          </a:stretch>
        </p:blipFill>
        <p:spPr>
          <a:xfrm>
            <a:off x="1296132" y="1002263"/>
            <a:ext cx="5047273" cy="2959832"/>
          </a:xfrm>
        </p:spPr>
      </p:pic>
      <p:pic>
        <p:nvPicPr>
          <p:cNvPr id="9" name="Picture 9" descr="Chart, scatter chart&#10;&#10;Description automatically generated">
            <a:extLst>
              <a:ext uri="{FF2B5EF4-FFF2-40B4-BE49-F238E27FC236}">
                <a16:creationId xmlns:a16="http://schemas.microsoft.com/office/drawing/2014/main" id="{ACA48A44-CED9-4EC8-80F5-7089746F7774}"/>
              </a:ext>
            </a:extLst>
          </p:cNvPr>
          <p:cNvPicPr>
            <a:picLocks noChangeAspect="1"/>
          </p:cNvPicPr>
          <p:nvPr/>
        </p:nvPicPr>
        <p:blipFill>
          <a:blip r:embed="rId5"/>
          <a:stretch>
            <a:fillRect/>
          </a:stretch>
        </p:blipFill>
        <p:spPr>
          <a:xfrm>
            <a:off x="6531708" y="968908"/>
            <a:ext cx="5117122" cy="3103104"/>
          </a:xfrm>
          <a:prstGeom prst="rect">
            <a:avLst/>
          </a:prstGeom>
        </p:spPr>
      </p:pic>
    </p:spTree>
    <p:extLst>
      <p:ext uri="{BB962C8B-B14F-4D97-AF65-F5344CB8AC3E}">
        <p14:creationId xmlns:p14="http://schemas.microsoft.com/office/powerpoint/2010/main" val="116172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701431" y="-6106"/>
            <a:ext cx="10515600" cy="1325563"/>
          </a:xfrm>
        </p:spPr>
        <p:txBody>
          <a:bodyPr/>
          <a:lstStyle/>
          <a:p>
            <a:r>
              <a:rPr lang="en-US">
                <a:ea typeface="+mj-lt"/>
                <a:cs typeface="+mj-lt"/>
              </a:rPr>
              <a:t>Pembahasan: Analyze (Data Analysis)</a:t>
            </a: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D2C764-2A34-4D1F-A7D7-81A7B419A6C1}"/>
              </a:ext>
            </a:extLst>
          </p:cNvPr>
          <p:cNvSpPr txBox="1"/>
          <p:nvPr/>
        </p:nvSpPr>
        <p:spPr>
          <a:xfrm>
            <a:off x="699478" y="4695092"/>
            <a:ext cx="1178950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mn-lt"/>
                <a:cs typeface="+mn-lt"/>
              </a:rPr>
              <a:t>Data observasi yand kami dapatkan adalah agregat tahunan untuk 2 observasi, masing-masing 2019 dan 2020. Data observasi yang hanya dua point tidak dapat diproses analisis lebih lanjut pola hubungannya, karena akan memiliki nilai R^2 = 1, dan tidak cukup untuk dicari kesimpulan seberapa signifikan hubungan yang terjadi.</a:t>
            </a:r>
            <a:endParaRPr lang="en-US">
              <a:ea typeface="+mn-lt"/>
              <a:cs typeface="+mn-lt"/>
            </a:endParaRPr>
          </a:p>
          <a:p>
            <a:pPr marL="285750" indent="-285750">
              <a:buFont typeface="Arial"/>
              <a:buChar char="•"/>
            </a:pPr>
            <a:r>
              <a:rPr lang="en-US" sz="1400">
                <a:ea typeface="+mn-lt"/>
                <a:cs typeface="+mn-lt"/>
              </a:rPr>
              <a:t>Perbandingan jumlah penumpang tahun 2019 dan tahun 2020 menurun drastis hingga 50%. Penurunan ini berdampak pada kerugian yang dialami PT Transjakarta. </a:t>
            </a:r>
            <a:endParaRPr lang="en-US">
              <a:ea typeface="+mn-lt"/>
              <a:cs typeface="+mn-lt"/>
            </a:endParaRPr>
          </a:p>
          <a:p>
            <a:pPr marL="285750" indent="-285750">
              <a:buFont typeface="Arial"/>
              <a:buChar char="•"/>
            </a:pPr>
            <a:r>
              <a:rPr lang="en-US" sz="1400">
                <a:ea typeface="+mn-lt"/>
                <a:cs typeface="+mn-lt"/>
              </a:rPr>
              <a:t>Kami tidak dapat melanjutkan analisis lebih lanjut karena kurangnya data internal dan eksternal yang dapat digunakan.</a:t>
            </a:r>
            <a:endParaRPr lang="en-US">
              <a:ea typeface="+mn-lt"/>
              <a:cs typeface="+mn-lt"/>
            </a:endParaRPr>
          </a:p>
        </p:txBody>
      </p:sp>
      <p:pic>
        <p:nvPicPr>
          <p:cNvPr id="6" name="Picture 9" descr="Chart, bar chart&#10;&#10;Description automatically generated">
            <a:extLst>
              <a:ext uri="{FF2B5EF4-FFF2-40B4-BE49-F238E27FC236}">
                <a16:creationId xmlns:a16="http://schemas.microsoft.com/office/drawing/2014/main" id="{328F75EA-B768-44E9-8A04-E693AF7C6602}"/>
              </a:ext>
            </a:extLst>
          </p:cNvPr>
          <p:cNvPicPr>
            <a:picLocks noGrp="1" noChangeAspect="1"/>
          </p:cNvPicPr>
          <p:nvPr>
            <p:ph idx="1"/>
          </p:nvPr>
        </p:nvPicPr>
        <p:blipFill>
          <a:blip r:embed="rId2"/>
          <a:stretch>
            <a:fillRect/>
          </a:stretch>
        </p:blipFill>
        <p:spPr>
          <a:xfrm>
            <a:off x="3300901" y="917515"/>
            <a:ext cx="5316660" cy="3481022"/>
          </a:xfrm>
        </p:spPr>
      </p:pic>
    </p:spTree>
    <p:extLst>
      <p:ext uri="{BB962C8B-B14F-4D97-AF65-F5344CB8AC3E}">
        <p14:creationId xmlns:p14="http://schemas.microsoft.com/office/powerpoint/2010/main" val="168174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701431" y="-6106"/>
            <a:ext cx="10515600" cy="1325563"/>
          </a:xfrm>
        </p:spPr>
        <p:txBody>
          <a:bodyPr/>
          <a:lstStyle/>
          <a:p>
            <a:r>
              <a:rPr lang="en-US">
                <a:ea typeface="+mj-lt"/>
                <a:cs typeface="+mj-lt"/>
              </a:rPr>
              <a:t>Pembahasan: Analyze (Data Analysis)</a:t>
            </a: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4D2C764-2A34-4D1F-A7D7-81A7B419A6C1}"/>
              </a:ext>
            </a:extLst>
          </p:cNvPr>
          <p:cNvSpPr txBox="1"/>
          <p:nvPr/>
        </p:nvSpPr>
        <p:spPr>
          <a:xfrm>
            <a:off x="484555" y="4734169"/>
            <a:ext cx="1178950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a:ea typeface="+mn-lt"/>
                <a:cs typeface="+mn-lt"/>
              </a:rPr>
              <a:t>Nilai korelasi Pearson Kasus Positif COVID-19 Harian x Jumlah Kapal dan Penumpang masing-masing adalah -0.36 dan -0.32.</a:t>
            </a:r>
          </a:p>
          <a:p>
            <a:pPr marL="285750" indent="-285750">
              <a:buFont typeface="Arial"/>
              <a:buChar char="•"/>
            </a:pPr>
            <a:r>
              <a:rPr lang="en-US" sz="1200">
                <a:ea typeface="+mn-lt"/>
                <a:cs typeface="+mn-lt"/>
              </a:rPr>
              <a:t>Nilai minus pada korelasi menandakan bahwa slope(garis miring) hubungan dua variabel bernilai negatif, semakin mendekati -1 berarti memiliki hubungan negatif yang kuat, dan sebaliknya.</a:t>
            </a:r>
            <a:endParaRPr lang="en-US" sz="1200">
              <a:cs typeface="Calibri" panose="020F0502020204030204"/>
            </a:endParaRPr>
          </a:p>
          <a:p>
            <a:pPr marL="285750" indent="-285750">
              <a:buFont typeface="Arial"/>
              <a:buChar char="•"/>
            </a:pPr>
            <a:r>
              <a:rPr lang="en-US" sz="1200">
                <a:ea typeface="+mn-lt"/>
                <a:cs typeface="+mn-lt"/>
              </a:rPr>
              <a:t>Untuk melinai signifikansi nilai korelasi, diperlukan p-value. P-value bernilai kecil menandakan H0 ditolak dan H alternatif diterima, pada hasil diatas kedua nilai p-value mendekati 0, artinya ~ 99% masing-masing pasangan variabel tersebut memiliki hubungan yang kuat dan signifikan.</a:t>
            </a:r>
          </a:p>
          <a:p>
            <a:pPr marL="285750" indent="-285750">
              <a:buFont typeface="Arial"/>
              <a:buChar char="•"/>
            </a:pPr>
            <a:r>
              <a:rPr lang="en-US" sz="1200">
                <a:ea typeface="+mn-lt"/>
                <a:cs typeface="+mn-lt"/>
              </a:rPr>
              <a:t>Data observasi didapat dari tahun 2019 sampai 2021, namun ada data pada bulan tertentu yang hilang. Saran kami sebaiknya instansi terkait melengkapi data tersebut agar hasil analisis lebih representatif. Namun dari data ini pun sudah cukup menunjukkan adanya penurunan dan korelasi yang signifikan.</a:t>
            </a:r>
            <a:endParaRPr lang="en-US" sz="1200">
              <a:cs typeface="Calibri" panose="020F0502020204030204"/>
            </a:endParaRPr>
          </a:p>
          <a:p>
            <a:pPr marL="285750" indent="-285750">
              <a:buFont typeface="Arial"/>
              <a:buChar char="•"/>
            </a:pPr>
            <a:r>
              <a:rPr lang="en-US" sz="1200">
                <a:ea typeface="+mn-lt"/>
                <a:cs typeface="+mn-lt"/>
              </a:rPr>
              <a:t>Langkah kami selanjutnya adalah mencoba membuat model Regresi agar meskipun terjadi penurunan namun pelaku usaha tidak merugi secara drastis, didukung dengan asumsi dan fakta yang relevan.</a:t>
            </a:r>
          </a:p>
          <a:p>
            <a:pPr marL="285750" indent="-285750">
              <a:buFont typeface="Arial"/>
              <a:buChar char="•"/>
            </a:pPr>
            <a:r>
              <a:rPr lang="en-US" sz="1200">
                <a:ea typeface="+mn-lt"/>
                <a:cs typeface="+mn-lt"/>
              </a:rPr>
              <a:t>Data observasi kapal feri merupakan data internal yang paling banyak jumlah barisnya, dan menarik untuk kita modelkan menggunakan Machine Learning, sehingga hasil prediksi yang didapat nantinya dapat mendukung rekomendasi bisnis usaha kapal feri di masa pandemi ini yang cenderung menurun.</a:t>
            </a:r>
          </a:p>
        </p:txBody>
      </p:sp>
      <p:pic>
        <p:nvPicPr>
          <p:cNvPr id="8" name="Picture 8" descr="Chart, treemap chart&#10;&#10;Description automatically generated">
            <a:extLst>
              <a:ext uri="{FF2B5EF4-FFF2-40B4-BE49-F238E27FC236}">
                <a16:creationId xmlns:a16="http://schemas.microsoft.com/office/drawing/2014/main" id="{A9E07854-C933-4D24-9035-1081DEE63E2C}"/>
              </a:ext>
            </a:extLst>
          </p:cNvPr>
          <p:cNvPicPr>
            <a:picLocks noGrp="1" noChangeAspect="1"/>
          </p:cNvPicPr>
          <p:nvPr>
            <p:ph idx="1"/>
          </p:nvPr>
        </p:nvPicPr>
        <p:blipFill>
          <a:blip r:embed="rId2"/>
          <a:stretch>
            <a:fillRect/>
          </a:stretch>
        </p:blipFill>
        <p:spPr>
          <a:xfrm>
            <a:off x="830752" y="1180856"/>
            <a:ext cx="5186726" cy="3042261"/>
          </a:xfrm>
        </p:spPr>
      </p:pic>
      <p:pic>
        <p:nvPicPr>
          <p:cNvPr id="9" name="Picture 9" descr="A picture containing chart&#10;&#10;Description automatically generated">
            <a:extLst>
              <a:ext uri="{FF2B5EF4-FFF2-40B4-BE49-F238E27FC236}">
                <a16:creationId xmlns:a16="http://schemas.microsoft.com/office/drawing/2014/main" id="{73D145B5-7F15-441B-8690-3D4CA1B97487}"/>
              </a:ext>
            </a:extLst>
          </p:cNvPr>
          <p:cNvPicPr>
            <a:picLocks noChangeAspect="1"/>
          </p:cNvPicPr>
          <p:nvPr/>
        </p:nvPicPr>
        <p:blipFill>
          <a:blip r:embed="rId3"/>
          <a:stretch>
            <a:fillRect/>
          </a:stretch>
        </p:blipFill>
        <p:spPr>
          <a:xfrm>
            <a:off x="6101861" y="1071727"/>
            <a:ext cx="5468815" cy="3200315"/>
          </a:xfrm>
          <a:prstGeom prst="rect">
            <a:avLst/>
          </a:prstGeom>
        </p:spPr>
      </p:pic>
      <p:pic>
        <p:nvPicPr>
          <p:cNvPr id="10" name="Picture 10" descr="A picture containing shape&#10;&#10;Description automatically generated">
            <a:extLst>
              <a:ext uri="{FF2B5EF4-FFF2-40B4-BE49-F238E27FC236}">
                <a16:creationId xmlns:a16="http://schemas.microsoft.com/office/drawing/2014/main" id="{25CED6AD-DC16-44DF-B738-7D872C07ED18}"/>
              </a:ext>
            </a:extLst>
          </p:cNvPr>
          <p:cNvPicPr>
            <a:picLocks noChangeAspect="1"/>
          </p:cNvPicPr>
          <p:nvPr/>
        </p:nvPicPr>
        <p:blipFill>
          <a:blip r:embed="rId4"/>
          <a:stretch>
            <a:fillRect/>
          </a:stretch>
        </p:blipFill>
        <p:spPr>
          <a:xfrm>
            <a:off x="2829169" y="4148904"/>
            <a:ext cx="6387123" cy="553115"/>
          </a:xfrm>
          <a:prstGeom prst="rect">
            <a:avLst/>
          </a:prstGeom>
        </p:spPr>
      </p:pic>
    </p:spTree>
    <p:extLst>
      <p:ext uri="{BB962C8B-B14F-4D97-AF65-F5344CB8AC3E}">
        <p14:creationId xmlns:p14="http://schemas.microsoft.com/office/powerpoint/2010/main" val="155237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Calibri Light"/>
                <a:ea typeface="Tahoma"/>
                <a:cs typeface="Calibri Light"/>
              </a:rPr>
              <a:t>Share: Kesimpulan dan Saran</a:t>
            </a:r>
            <a:endParaRPr lang="en-US" dirty="0">
              <a:latin typeface="Calibri Light"/>
              <a:ea typeface="Tahoma"/>
              <a:cs typeface="Calibri Light"/>
            </a:endParaRP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769815" y="1759967"/>
            <a:ext cx="10515600" cy="4351338"/>
          </a:xfrm>
        </p:spPr>
        <p:txBody>
          <a:bodyPr vert="horz" lIns="91440" tIns="45720" rIns="91440" bIns="45720" rtlCol="0" anchor="t">
            <a:normAutofit fontScale="55000" lnSpcReduction="20000"/>
          </a:bodyPr>
          <a:lstStyle/>
          <a:p>
            <a:r>
              <a:rPr lang="en-US">
                <a:latin typeface="Tahoma"/>
                <a:ea typeface="+mn-lt"/>
                <a:cs typeface="+mn-lt"/>
              </a:rPr>
              <a:t>Kasus Positif Harian dan Indeks Kepercayaan Konsumen</a:t>
            </a:r>
            <a:br>
              <a:rPr lang="en-US" dirty="0">
                <a:latin typeface="Tahoma"/>
                <a:ea typeface="+mn-lt"/>
                <a:cs typeface="+mn-lt"/>
              </a:rPr>
            </a:br>
            <a:endParaRPr lang="en-US">
              <a:latin typeface="Tahoma"/>
              <a:ea typeface="+mn-lt"/>
              <a:cs typeface="+mn-lt"/>
            </a:endParaRPr>
          </a:p>
          <a:p>
            <a:pPr lvl="1"/>
            <a:r>
              <a:rPr lang="en-US">
                <a:latin typeface="Tahoma"/>
                <a:ea typeface="+mn-lt"/>
                <a:cs typeface="+mn-lt"/>
              </a:rPr>
              <a:t>Penambahan kasus harian COVID-19 berkorelasi negatif terhadap Indeks Kepercayaan Konsumen (IKK). Hal ini berarti semakin tinggi kasus harian/bulanan COVID-19 maka IKK akan cenderung menurun, semakin kecil nilai IKK maka menandakan pertumbuhan ekonomi yang melambat.</a:t>
            </a:r>
            <a:br>
              <a:rPr lang="en-US" dirty="0">
                <a:latin typeface="Tahoma"/>
                <a:ea typeface="+mn-lt"/>
                <a:cs typeface="+mn-lt"/>
              </a:rPr>
            </a:br>
            <a:endParaRPr lang="en-US">
              <a:latin typeface="Tahoma"/>
              <a:ea typeface="+mn-lt"/>
              <a:cs typeface="+mn-lt"/>
            </a:endParaRPr>
          </a:p>
          <a:p>
            <a:r>
              <a:rPr lang="en-US">
                <a:latin typeface="Tahoma"/>
                <a:ea typeface="+mn-lt"/>
                <a:cs typeface="+mn-lt"/>
              </a:rPr>
              <a:t>Tingkat Pengangguran Terbuka</a:t>
            </a:r>
            <a:br>
              <a:rPr lang="en-US" dirty="0">
                <a:latin typeface="Tahoma"/>
                <a:ea typeface="+mn-lt"/>
                <a:cs typeface="+mn-lt"/>
              </a:rPr>
            </a:br>
            <a:endParaRPr lang="en-US">
              <a:latin typeface="Tahoma"/>
              <a:ea typeface="+mn-lt"/>
              <a:cs typeface="+mn-lt"/>
            </a:endParaRPr>
          </a:p>
          <a:p>
            <a:pPr lvl="1"/>
            <a:r>
              <a:rPr lang="en-US">
                <a:latin typeface="Tahoma"/>
                <a:ea typeface="+mn-lt"/>
                <a:cs typeface="+mn-lt"/>
              </a:rPr>
              <a:t>Dampak pandemi menambah jumlah pengangguran karena berbagai faktor, sangat menarik untuk menganalisis lebih lanjut namun sayang data internal yang tersaji hanya data lampau dan kami belum menemukan data proxy yang relevan untuk melakukan analisis lebih lanjut.</a:t>
            </a:r>
            <a:br>
              <a:rPr lang="en-US" dirty="0">
                <a:latin typeface="Tahoma"/>
                <a:ea typeface="+mn-lt"/>
                <a:cs typeface="+mn-lt"/>
              </a:rPr>
            </a:br>
            <a:endParaRPr lang="en-US">
              <a:latin typeface="Tahoma"/>
              <a:ea typeface="+mn-lt"/>
              <a:cs typeface="+mn-lt"/>
            </a:endParaRPr>
          </a:p>
          <a:p>
            <a:r>
              <a:rPr lang="en-US">
                <a:latin typeface="Tahoma"/>
                <a:ea typeface="+mn-lt"/>
                <a:cs typeface="+mn-lt"/>
              </a:rPr>
              <a:t>MRT,LRT, dan Transjakarta</a:t>
            </a:r>
            <a:br>
              <a:rPr lang="en-US" dirty="0">
                <a:latin typeface="Tahoma"/>
                <a:ea typeface="+mn-lt"/>
                <a:cs typeface="+mn-lt"/>
              </a:rPr>
            </a:br>
            <a:endParaRPr lang="en-US">
              <a:latin typeface="Tahoma"/>
              <a:ea typeface="+mn-lt"/>
              <a:cs typeface="+mn-lt"/>
            </a:endParaRPr>
          </a:p>
          <a:p>
            <a:pPr lvl="1"/>
            <a:r>
              <a:rPr lang="en-US">
                <a:latin typeface="Tahoma"/>
                <a:ea typeface="+mn-lt"/>
                <a:cs typeface="+mn-lt"/>
              </a:rPr>
              <a:t>MRT,LRT dan Transjakarta mengalamin penurunan drastis penumpang dibandingkan waktu sebelum pandemi (2019-Februari 2020). Namun yang menarik adalah klaim PT MRT Jakarta yang justru mendapatkan keuntungan selama masa pandemi.</a:t>
            </a:r>
            <a:br>
              <a:rPr lang="en-US" dirty="0">
                <a:latin typeface="Tahoma"/>
                <a:ea typeface="+mn-lt"/>
                <a:cs typeface="+mn-lt"/>
              </a:rPr>
            </a:br>
            <a:endParaRPr lang="en-US">
              <a:latin typeface="Tahoma"/>
              <a:ea typeface="+mn-lt"/>
              <a:cs typeface="+mn-lt"/>
            </a:endParaRPr>
          </a:p>
          <a:p>
            <a:r>
              <a:rPr lang="en-US">
                <a:latin typeface="Tahoma"/>
                <a:ea typeface="+mn-lt"/>
                <a:cs typeface="+mn-lt"/>
              </a:rPr>
              <a:t>Kapal Cepat Kepulauan Seribu</a:t>
            </a:r>
            <a:br>
              <a:rPr lang="en-US" dirty="0">
                <a:latin typeface="Tahoma"/>
                <a:ea typeface="+mn-lt"/>
                <a:cs typeface="+mn-lt"/>
              </a:rPr>
            </a:br>
            <a:endParaRPr lang="en-US">
              <a:latin typeface="Tahoma"/>
              <a:ea typeface="+mn-lt"/>
              <a:cs typeface="+mn-lt"/>
            </a:endParaRPr>
          </a:p>
          <a:p>
            <a:pPr lvl="1"/>
            <a:r>
              <a:rPr lang="en-US">
                <a:latin typeface="Tahoma"/>
                <a:ea typeface="+mn-lt"/>
                <a:cs typeface="+mn-lt"/>
              </a:rPr>
              <a:t>Penambahan kasus harian COVID-19 berkorelasi negatif terhadap variabel Jumlah Penumpang dan Jumlah Kapal beroperasi. Hal ini berarti semakin tinggi kasus harian COVID-19 maka jumlah penumpang dan kapal yang beroperasi akan cenderung menurun. Menurunnya jumlah penumpang dan kapal yang beroperasi akan merugikan pelaku usaha transportasi ini, perlu adanya rekomendasi jumlah kapal yang sebaiknya beroperasi perhari berdasarkan kondisi kesehatan (kasus COVID-19) yang tersedia.</a:t>
            </a:r>
            <a:endParaRPr lang="en-US">
              <a:latin typeface="Tahoma"/>
              <a:ea typeface="Tahoma"/>
              <a:cs typeface="Tahoma"/>
            </a:endParaRPr>
          </a:p>
          <a:p>
            <a:endParaRPr lang="en-US" dirty="0">
              <a:latin typeface="Tahoma"/>
              <a:ea typeface="Tahoma"/>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8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Tahoma"/>
                <a:ea typeface="+mj-lt"/>
                <a:cs typeface="+mj-lt"/>
              </a:rPr>
              <a:t>Daftar Isi</a:t>
            </a:r>
            <a:endParaRPr lang="en-US">
              <a:latin typeface="Tahoma"/>
              <a:ea typeface="Tahoma"/>
              <a:cs typeface="Tahoma"/>
            </a:endParaRP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2180044"/>
            <a:ext cx="10515600" cy="4351338"/>
          </a:xfrm>
        </p:spPr>
        <p:txBody>
          <a:bodyPr vert="horz" lIns="91440" tIns="45720" rIns="91440" bIns="45720" rtlCol="0" anchor="t">
            <a:normAutofit/>
          </a:bodyPr>
          <a:lstStyle/>
          <a:p>
            <a:r>
              <a:rPr lang="en-US">
                <a:latin typeface="Tahoma"/>
                <a:ea typeface="Tahoma"/>
                <a:cs typeface="Calibri"/>
              </a:rPr>
              <a:t>Informasi Kelompok: Background, Experience, CV</a:t>
            </a:r>
          </a:p>
          <a:p>
            <a:r>
              <a:rPr lang="en-US">
                <a:latin typeface="Tahoma"/>
                <a:ea typeface="Tahoma"/>
                <a:cs typeface="Calibri"/>
              </a:rPr>
              <a:t>Pengantar Topik: Framework, Approach, Challenge, Objective</a:t>
            </a:r>
          </a:p>
          <a:p>
            <a:r>
              <a:rPr lang="en-US">
                <a:latin typeface="Tahoma"/>
                <a:ea typeface="Tahoma"/>
                <a:cs typeface="Calibri"/>
              </a:rPr>
              <a:t>Pembahasan: Ask, Prepare, Process, Analyze</a:t>
            </a:r>
          </a:p>
          <a:p>
            <a:r>
              <a:rPr lang="en-US">
                <a:latin typeface="Tahoma"/>
                <a:ea typeface="Tahoma"/>
                <a:cs typeface="Calibri"/>
              </a:rPr>
              <a:t>Share: Insight, Kesimpulan, Saran, Rekomendasi</a:t>
            </a:r>
          </a:p>
          <a:p>
            <a:r>
              <a:rPr lang="en-US">
                <a:latin typeface="Tahoma"/>
                <a:ea typeface="Tahoma"/>
                <a:cs typeface="Calibri"/>
              </a:rPr>
              <a:t>Misc: Machine Learning, Tools and Organizing, Data proportion</a:t>
            </a:r>
            <a:r>
              <a:rPr lang="en-US" dirty="0">
                <a:latin typeface="Tahoma"/>
                <a:ea typeface="Tahoma"/>
                <a:cs typeface="Calibri"/>
              </a:rPr>
              <a:t> </a:t>
            </a:r>
          </a:p>
          <a:p>
            <a:endParaRPr lang="en-US" dirty="0">
              <a:latin typeface="Tahoma"/>
              <a:ea typeface="Tahoma"/>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40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Calibri Light"/>
                <a:ea typeface="Tahoma"/>
                <a:cs typeface="Calibri Light"/>
              </a:rPr>
              <a:t>Share: Rekomendasi</a:t>
            </a:r>
            <a:endParaRPr lang="en-US" dirty="0">
              <a:latin typeface="Calibri Light"/>
              <a:ea typeface="Tahoma"/>
              <a:cs typeface="Calibri Light"/>
            </a:endParaRP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769815" y="1759967"/>
            <a:ext cx="10515600" cy="4351338"/>
          </a:xfrm>
        </p:spPr>
        <p:txBody>
          <a:bodyPr vert="horz" lIns="91440" tIns="45720" rIns="91440" bIns="45720" rtlCol="0" anchor="t">
            <a:normAutofit fontScale="55000" lnSpcReduction="20000"/>
          </a:bodyPr>
          <a:lstStyle/>
          <a:p>
            <a:r>
              <a:rPr lang="en-US">
                <a:ea typeface="+mn-lt"/>
                <a:cs typeface="+mn-lt"/>
              </a:rPr>
              <a:t>Tingkat Pengangguran Terbuka</a:t>
            </a:r>
            <a:br>
              <a:rPr lang="en-US" dirty="0">
                <a:ea typeface="+mn-lt"/>
                <a:cs typeface="+mn-lt"/>
              </a:rPr>
            </a:br>
            <a:endParaRPr lang="en-US" dirty="0">
              <a:ea typeface="+mn-lt"/>
              <a:cs typeface="+mn-lt"/>
            </a:endParaRPr>
          </a:p>
          <a:p>
            <a:pPr lvl="1"/>
            <a:r>
              <a:rPr lang="en-US" sz="2800">
                <a:ea typeface="+mn-lt"/>
                <a:cs typeface="+mn-lt"/>
              </a:rPr>
              <a:t>Perlu adanya data tambahan untuk analisis lebih lanjut.</a:t>
            </a:r>
            <a:br>
              <a:rPr lang="en-US" sz="2800" dirty="0">
                <a:ea typeface="+mn-lt"/>
                <a:cs typeface="+mn-lt"/>
              </a:rPr>
            </a:br>
            <a:endParaRPr lang="en-US" sz="2800" dirty="0">
              <a:ea typeface="+mn-lt"/>
              <a:cs typeface="+mn-lt"/>
            </a:endParaRPr>
          </a:p>
          <a:p>
            <a:pPr lvl="1"/>
            <a:r>
              <a:rPr lang="en-US">
                <a:ea typeface="+mn-lt"/>
                <a:cs typeface="+mn-lt"/>
              </a:rPr>
              <a:t>Perlu analisis lebih lanjut mengapa Kota administrasi Jakarta Barat, Jakarta Utara, dan Jakarta Pusat memiliki jumlah pengangguran terbuka yang tinggi, untuk saat ini kami merekomendasikan agar pemerintah lebih mendukung sebaran program bantuan seperti Prakerja dan bantuan langsung di 3 kota administrasi tersebut.</a:t>
            </a:r>
            <a:br>
              <a:rPr lang="en-US" dirty="0">
                <a:ea typeface="+mn-lt"/>
                <a:cs typeface="+mn-lt"/>
              </a:rPr>
            </a:br>
            <a:endParaRPr lang="en-US" dirty="0">
              <a:ea typeface="+mn-lt"/>
              <a:cs typeface="+mn-lt"/>
            </a:endParaRPr>
          </a:p>
          <a:p>
            <a:r>
              <a:rPr lang="en-US">
                <a:ea typeface="+mn-lt"/>
                <a:cs typeface="+mn-lt"/>
              </a:rPr>
              <a:t>Moda Transportasi MRT Jakarta</a:t>
            </a:r>
            <a:br>
              <a:rPr lang="en-US" dirty="0">
                <a:ea typeface="+mn-lt"/>
                <a:cs typeface="+mn-lt"/>
              </a:rPr>
            </a:br>
            <a:endParaRPr lang="en-US" dirty="0">
              <a:ea typeface="+mn-lt"/>
              <a:cs typeface="+mn-lt"/>
            </a:endParaRPr>
          </a:p>
          <a:p>
            <a:pPr lvl="1"/>
            <a:r>
              <a:rPr lang="en-US" sz="2800">
                <a:ea typeface="+mn-lt"/>
                <a:cs typeface="+mn-lt"/>
              </a:rPr>
              <a:t>Apabila secara tren jumlah penumpang cenderung menurun, berkolerasi negatif kuat dan signifikan, namun PT MRT Jakarta justru mengalami kenaikan keuntungan, maka ini adalah hal menarik yang patut dijadikan contoh di sektor transportasi lain dari sisi bisnis.</a:t>
            </a:r>
            <a:br>
              <a:rPr lang="en-US" sz="2800" dirty="0">
                <a:ea typeface="+mn-lt"/>
                <a:cs typeface="+mn-lt"/>
              </a:rPr>
            </a:br>
            <a:endParaRPr lang="en-US" sz="2800" dirty="0">
              <a:ea typeface="+mn-lt"/>
              <a:cs typeface="+mn-lt"/>
            </a:endParaRPr>
          </a:p>
          <a:p>
            <a:r>
              <a:rPr lang="en-US">
                <a:ea typeface="+mn-lt"/>
                <a:cs typeface="+mn-lt"/>
              </a:rPr>
              <a:t>Kapal Cepat Kepulauan Seribu</a:t>
            </a:r>
            <a:br>
              <a:rPr lang="en-US" dirty="0">
                <a:ea typeface="+mn-lt"/>
                <a:cs typeface="+mn-lt"/>
              </a:rPr>
            </a:br>
            <a:endParaRPr lang="en-US" dirty="0">
              <a:ea typeface="+mn-lt"/>
              <a:cs typeface="+mn-lt"/>
            </a:endParaRPr>
          </a:p>
          <a:p>
            <a:pPr lvl="1"/>
            <a:r>
              <a:rPr lang="en-US" sz="2800">
                <a:ea typeface="+mn-lt"/>
                <a:cs typeface="+mn-lt"/>
              </a:rPr>
              <a:t>Data observasi kapal feri merupakan data internal yang paling banyak jumlah barisnya, dan menarik untuk kita modelkan menggunakan Machine Learning, sehingga hasil prediksi yang didapat nantinya dapat mendukung rekomendasi bisnis usaha kapal feri di masa pandemi ini yang cenderung menurun. Rekomendasi jumlah kapal yang beroperasi akan menghemat biaya operasional pelaku usaha transportasi kapal cepat di Kepulauan Seribu.</a:t>
            </a:r>
          </a:p>
          <a:p>
            <a:endParaRPr lang="en-US" dirty="0">
              <a:ea typeface="+mn-lt"/>
              <a:cs typeface="+mn-lt"/>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45C81E-2E1E-4E72-8FE3-5F0FE4CAF49E}"/>
              </a:ext>
            </a:extLst>
          </p:cNvPr>
          <p:cNvSpPr txBox="1"/>
          <p:nvPr/>
        </p:nvSpPr>
        <p:spPr>
          <a:xfrm>
            <a:off x="905542" y="5911703"/>
            <a:ext cx="73151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Please find out the file in the directory named: </a:t>
            </a:r>
            <a:endParaRPr lang="en-US" b="1" dirty="0">
              <a:ea typeface="+mn-lt"/>
              <a:cs typeface="+mn-lt"/>
            </a:endParaRPr>
          </a:p>
          <a:p>
            <a:r>
              <a:rPr lang="en-US" b="1" dirty="0">
                <a:ea typeface="+mn-lt"/>
                <a:cs typeface="+mn-lt"/>
              </a:rPr>
              <a:t>Spektrum </a:t>
            </a:r>
            <a:r>
              <a:rPr lang="en-US" b="1" dirty="0" err="1">
                <a:ea typeface="+mn-lt"/>
                <a:cs typeface="+mn-lt"/>
              </a:rPr>
              <a:t>Generalis_Analisis_python</a:t>
            </a:r>
            <a:r>
              <a:rPr lang="en-US" b="1" dirty="0">
                <a:ea typeface="+mn-lt"/>
                <a:cs typeface="+mn-lt"/>
              </a:rPr>
              <a:t>/03-Analyze-General-DA-v1.ipynb</a:t>
            </a:r>
            <a:endParaRPr lang="en-US" b="1" dirty="0">
              <a:cs typeface="Calibri"/>
            </a:endParaRPr>
          </a:p>
        </p:txBody>
      </p:sp>
    </p:spTree>
    <p:extLst>
      <p:ext uri="{BB962C8B-B14F-4D97-AF65-F5344CB8AC3E}">
        <p14:creationId xmlns:p14="http://schemas.microsoft.com/office/powerpoint/2010/main" val="99979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dirty="0">
                <a:latin typeface="Calibri Light"/>
                <a:ea typeface="Tahoma"/>
                <a:cs typeface="Calibri Light"/>
              </a:rPr>
              <a:t>Misc: Machine Learning: Flowchart</a:t>
            </a:r>
          </a:p>
        </p:txBody>
      </p:sp>
      <p:pic>
        <p:nvPicPr>
          <p:cNvPr id="4" name="Picture 4" descr="Diagram&#10;&#10;Description automatically generated">
            <a:extLst>
              <a:ext uri="{FF2B5EF4-FFF2-40B4-BE49-F238E27FC236}">
                <a16:creationId xmlns:a16="http://schemas.microsoft.com/office/drawing/2014/main" id="{DDFED835-DCA9-465F-977C-D784D17D1659}"/>
              </a:ext>
            </a:extLst>
          </p:cNvPr>
          <p:cNvPicPr>
            <a:picLocks noGrp="1" noChangeAspect="1"/>
          </p:cNvPicPr>
          <p:nvPr>
            <p:ph idx="1"/>
          </p:nvPr>
        </p:nvPicPr>
        <p:blipFill>
          <a:blip r:embed="rId2"/>
          <a:stretch>
            <a:fillRect/>
          </a:stretch>
        </p:blipFill>
        <p:spPr>
          <a:xfrm>
            <a:off x="1620229" y="1593477"/>
            <a:ext cx="8407644" cy="4514605"/>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256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ea typeface="+mj-lt"/>
                <a:cs typeface="+mj-lt"/>
              </a:rPr>
              <a:t>Misc: Machine Learning: Plan</a:t>
            </a: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1926044"/>
            <a:ext cx="10515600" cy="4351338"/>
          </a:xfrm>
        </p:spPr>
        <p:txBody>
          <a:bodyPr vert="horz" lIns="91440" tIns="45720" rIns="91440" bIns="45720" rtlCol="0" anchor="t">
            <a:normAutofit fontScale="77500" lnSpcReduction="20000"/>
          </a:bodyPr>
          <a:lstStyle/>
          <a:p>
            <a:r>
              <a:rPr lang="en-US" dirty="0" err="1">
                <a:ea typeface="+mn-lt"/>
                <a:cs typeface="+mn-lt"/>
              </a:rPr>
              <a:t>Menyiapkan</a:t>
            </a:r>
            <a:r>
              <a:rPr lang="en-US" dirty="0">
                <a:ea typeface="+mn-lt"/>
                <a:cs typeface="+mn-lt"/>
              </a:rPr>
              <a:t> Dataset Kapal masing-masing </a:t>
            </a:r>
            <a:r>
              <a:rPr lang="en-US" dirty="0" err="1">
                <a:ea typeface="+mn-lt"/>
                <a:cs typeface="+mn-lt"/>
              </a:rPr>
              <a:t>pelabuhan</a:t>
            </a:r>
            <a:br>
              <a:rPr lang="en-US" dirty="0">
                <a:ea typeface="+mn-lt"/>
                <a:cs typeface="+mn-lt"/>
              </a:rPr>
            </a:br>
            <a:endParaRPr lang="en-US" dirty="0">
              <a:ea typeface="+mn-lt"/>
              <a:cs typeface="+mn-lt"/>
            </a:endParaRPr>
          </a:p>
          <a:p>
            <a:r>
              <a:rPr lang="en-US" dirty="0" err="1">
                <a:ea typeface="+mn-lt"/>
                <a:cs typeface="+mn-lt"/>
              </a:rPr>
              <a:t>Menjadikan</a:t>
            </a:r>
            <a:r>
              <a:rPr lang="en-US" dirty="0">
                <a:ea typeface="+mn-lt"/>
                <a:cs typeface="+mn-lt"/>
              </a:rPr>
              <a:t> </a:t>
            </a:r>
            <a:r>
              <a:rPr lang="en-US" dirty="0" err="1">
                <a:ea typeface="+mn-lt"/>
                <a:cs typeface="+mn-lt"/>
              </a:rPr>
              <a:t>jumlah</a:t>
            </a:r>
            <a:r>
              <a:rPr lang="en-US" dirty="0">
                <a:ea typeface="+mn-lt"/>
                <a:cs typeface="+mn-lt"/>
              </a:rPr>
              <a:t> </a:t>
            </a:r>
            <a:r>
              <a:rPr lang="en-US" dirty="0" err="1">
                <a:ea typeface="+mn-lt"/>
                <a:cs typeface="+mn-lt"/>
              </a:rPr>
              <a:t>penumpang</a:t>
            </a:r>
            <a:r>
              <a:rPr lang="en-US" dirty="0">
                <a:ea typeface="+mn-lt"/>
                <a:cs typeface="+mn-lt"/>
              </a:rPr>
              <a:t> </a:t>
            </a:r>
            <a:r>
              <a:rPr lang="en-US" dirty="0" err="1">
                <a:ea typeface="+mn-lt"/>
                <a:cs typeface="+mn-lt"/>
              </a:rPr>
              <a:t>sebagai</a:t>
            </a:r>
            <a:r>
              <a:rPr lang="en-US" dirty="0">
                <a:ea typeface="+mn-lt"/>
                <a:cs typeface="+mn-lt"/>
              </a:rPr>
              <a:t> target</a:t>
            </a:r>
            <a:br>
              <a:rPr lang="en-US" dirty="0">
                <a:ea typeface="+mn-lt"/>
                <a:cs typeface="+mn-lt"/>
              </a:rPr>
            </a:br>
            <a:endParaRPr lang="en-US" dirty="0">
              <a:ea typeface="+mn-lt"/>
              <a:cs typeface="+mn-lt"/>
            </a:endParaRPr>
          </a:p>
          <a:p>
            <a:r>
              <a:rPr lang="en-US" dirty="0" err="1">
                <a:ea typeface="+mn-lt"/>
                <a:cs typeface="+mn-lt"/>
              </a:rPr>
              <a:t>Menyiapkan</a:t>
            </a:r>
            <a:r>
              <a:rPr lang="en-US" dirty="0">
                <a:ea typeface="+mn-lt"/>
                <a:cs typeface="+mn-lt"/>
              </a:rPr>
              <a:t> </a:t>
            </a:r>
            <a:r>
              <a:rPr lang="en-US" dirty="0" err="1">
                <a:ea typeface="+mn-lt"/>
                <a:cs typeface="+mn-lt"/>
              </a:rPr>
              <a:t>prediktor</a:t>
            </a:r>
            <a:r>
              <a:rPr lang="en-US" dirty="0">
                <a:ea typeface="+mn-lt"/>
                <a:cs typeface="+mn-lt"/>
              </a:rPr>
              <a:t> </a:t>
            </a:r>
            <a:r>
              <a:rPr lang="en-US" dirty="0" err="1">
                <a:ea typeface="+mn-lt"/>
                <a:cs typeface="+mn-lt"/>
              </a:rPr>
              <a:t>seperti</a:t>
            </a:r>
            <a:r>
              <a:rPr lang="en-US" dirty="0">
                <a:ea typeface="+mn-lt"/>
                <a:cs typeface="+mn-lt"/>
              </a:rPr>
              <a:t> </a:t>
            </a:r>
            <a:r>
              <a:rPr lang="en-US" dirty="0" err="1">
                <a:ea typeface="+mn-lt"/>
                <a:cs typeface="+mn-lt"/>
              </a:rPr>
              <a:t>kasus</a:t>
            </a:r>
            <a:r>
              <a:rPr lang="en-US" dirty="0">
                <a:ea typeface="+mn-lt"/>
                <a:cs typeface="+mn-lt"/>
              </a:rPr>
              <a:t> </a:t>
            </a:r>
            <a:r>
              <a:rPr lang="en-US" dirty="0" err="1">
                <a:ea typeface="+mn-lt"/>
                <a:cs typeface="+mn-lt"/>
              </a:rPr>
              <a:t>positif</a:t>
            </a:r>
            <a:r>
              <a:rPr lang="en-US" dirty="0">
                <a:ea typeface="+mn-lt"/>
                <a:cs typeface="+mn-lt"/>
              </a:rPr>
              <a:t> COVID-19, Google Mobility</a:t>
            </a:r>
            <a:br>
              <a:rPr lang="en-US" dirty="0">
                <a:ea typeface="+mn-lt"/>
                <a:cs typeface="+mn-lt"/>
              </a:rPr>
            </a:br>
            <a:endParaRPr lang="en-US" dirty="0">
              <a:ea typeface="+mn-lt"/>
              <a:cs typeface="+mn-lt"/>
            </a:endParaRPr>
          </a:p>
          <a:p>
            <a:r>
              <a:rPr lang="en-US" dirty="0" err="1">
                <a:ea typeface="+mn-lt"/>
                <a:cs typeface="+mn-lt"/>
              </a:rPr>
              <a:t>Melakukan</a:t>
            </a:r>
            <a:r>
              <a:rPr lang="en-US" dirty="0">
                <a:ea typeface="+mn-lt"/>
                <a:cs typeface="+mn-lt"/>
              </a:rPr>
              <a:t> </a:t>
            </a:r>
            <a:r>
              <a:rPr lang="en-US" dirty="0" err="1">
                <a:ea typeface="+mn-lt"/>
                <a:cs typeface="+mn-lt"/>
              </a:rPr>
              <a:t>cek</a:t>
            </a:r>
            <a:r>
              <a:rPr lang="en-US" dirty="0">
                <a:ea typeface="+mn-lt"/>
                <a:cs typeface="+mn-lt"/>
              </a:rPr>
              <a:t> </a:t>
            </a:r>
            <a:r>
              <a:rPr lang="en-US" dirty="0" err="1">
                <a:ea typeface="+mn-lt"/>
                <a:cs typeface="+mn-lt"/>
              </a:rPr>
              <a:t>korelasi</a:t>
            </a:r>
            <a:r>
              <a:rPr lang="en-US" dirty="0">
                <a:ea typeface="+mn-lt"/>
                <a:cs typeface="+mn-lt"/>
              </a:rPr>
              <a:t> </a:t>
            </a:r>
            <a:r>
              <a:rPr lang="en-US" dirty="0" err="1">
                <a:ea typeface="+mn-lt"/>
                <a:cs typeface="+mn-lt"/>
              </a:rPr>
              <a:t>prediktor</a:t>
            </a:r>
            <a:r>
              <a:rPr lang="en-US" dirty="0">
                <a:ea typeface="+mn-lt"/>
                <a:cs typeface="+mn-lt"/>
              </a:rPr>
              <a:t> </a:t>
            </a:r>
            <a:r>
              <a:rPr lang="en-US" dirty="0" err="1">
                <a:ea typeface="+mn-lt"/>
                <a:cs typeface="+mn-lt"/>
              </a:rPr>
              <a:t>terhadap</a:t>
            </a:r>
            <a:r>
              <a:rPr lang="en-US" dirty="0">
                <a:ea typeface="+mn-lt"/>
                <a:cs typeface="+mn-lt"/>
              </a:rPr>
              <a:t> target</a:t>
            </a:r>
            <a:br>
              <a:rPr lang="en-US" dirty="0">
                <a:ea typeface="+mn-lt"/>
                <a:cs typeface="+mn-lt"/>
              </a:rPr>
            </a:br>
            <a:endParaRPr lang="en-US" dirty="0">
              <a:ea typeface="+mn-lt"/>
              <a:cs typeface="+mn-lt"/>
            </a:endParaRPr>
          </a:p>
          <a:p>
            <a:r>
              <a:rPr lang="en-US" dirty="0" err="1">
                <a:ea typeface="+mn-lt"/>
                <a:cs typeface="+mn-lt"/>
              </a:rPr>
              <a:t>Transformasi</a:t>
            </a:r>
            <a:r>
              <a:rPr lang="en-US" dirty="0">
                <a:ea typeface="+mn-lt"/>
                <a:cs typeface="+mn-lt"/>
              </a:rPr>
              <a:t> Dataset mobility dan Target</a:t>
            </a:r>
            <a:br>
              <a:rPr lang="en-US" dirty="0">
                <a:ea typeface="+mn-lt"/>
                <a:cs typeface="+mn-lt"/>
              </a:rPr>
            </a:br>
            <a:endParaRPr lang="en-US" dirty="0">
              <a:ea typeface="+mn-lt"/>
              <a:cs typeface="+mn-lt"/>
            </a:endParaRPr>
          </a:p>
          <a:p>
            <a:r>
              <a:rPr lang="en-US" dirty="0">
                <a:ea typeface="+mn-lt"/>
                <a:cs typeface="+mn-lt"/>
              </a:rPr>
              <a:t>Fit model, tuning model, dan </a:t>
            </a:r>
            <a:r>
              <a:rPr lang="en-US" dirty="0" err="1">
                <a:ea typeface="+mn-lt"/>
                <a:cs typeface="+mn-lt"/>
              </a:rPr>
              <a:t>evaluasi</a:t>
            </a:r>
            <a:r>
              <a:rPr lang="en-US" dirty="0">
                <a:ea typeface="+mn-lt"/>
                <a:cs typeface="+mn-lt"/>
              </a:rPr>
              <a:t> </a:t>
            </a:r>
            <a:r>
              <a:rPr lang="en-US" dirty="0" err="1">
                <a:ea typeface="+mn-lt"/>
                <a:cs typeface="+mn-lt"/>
              </a:rPr>
              <a:t>performa</a:t>
            </a:r>
            <a:r>
              <a:rPr lang="en-US" dirty="0">
                <a:ea typeface="+mn-lt"/>
                <a:cs typeface="+mn-lt"/>
              </a:rPr>
              <a:t> model</a:t>
            </a:r>
            <a:br>
              <a:rPr lang="en-US" dirty="0">
                <a:ea typeface="+mn-lt"/>
                <a:cs typeface="+mn-lt"/>
              </a:rPr>
            </a:br>
            <a:endParaRPr lang="en-US" dirty="0">
              <a:ea typeface="+mn-lt"/>
              <a:cs typeface="+mn-lt"/>
            </a:endParaRPr>
          </a:p>
          <a:p>
            <a:r>
              <a:rPr lang="en-US" b="1" dirty="0" err="1">
                <a:ea typeface="+mn-lt"/>
                <a:cs typeface="+mn-lt"/>
              </a:rPr>
              <a:t>Semua</a:t>
            </a:r>
            <a:r>
              <a:rPr lang="en-US" b="1" dirty="0">
                <a:ea typeface="+mn-lt"/>
                <a:cs typeface="+mn-lt"/>
              </a:rPr>
              <a:t> </a:t>
            </a:r>
            <a:r>
              <a:rPr lang="en-US" b="1" dirty="0" err="1">
                <a:ea typeface="+mn-lt"/>
                <a:cs typeface="+mn-lt"/>
              </a:rPr>
              <a:t>rangkaian</a:t>
            </a:r>
            <a:r>
              <a:rPr lang="en-US" b="1" dirty="0">
                <a:ea typeface="+mn-lt"/>
                <a:cs typeface="+mn-lt"/>
              </a:rPr>
              <a:t> </a:t>
            </a:r>
            <a:r>
              <a:rPr lang="en-US" b="1" dirty="0" err="1">
                <a:ea typeface="+mn-lt"/>
                <a:cs typeface="+mn-lt"/>
              </a:rPr>
              <a:t>diatas</a:t>
            </a:r>
            <a:r>
              <a:rPr lang="en-US" b="1" dirty="0">
                <a:ea typeface="+mn-lt"/>
                <a:cs typeface="+mn-lt"/>
              </a:rPr>
              <a:t> </a:t>
            </a:r>
            <a:r>
              <a:rPr lang="en-US" b="1" dirty="0" err="1">
                <a:ea typeface="+mn-lt"/>
                <a:cs typeface="+mn-lt"/>
              </a:rPr>
              <a:t>dilakukan</a:t>
            </a:r>
            <a:r>
              <a:rPr lang="en-US" b="1" dirty="0">
                <a:ea typeface="+mn-lt"/>
                <a:cs typeface="+mn-lt"/>
              </a:rPr>
              <a:t> </a:t>
            </a:r>
            <a:r>
              <a:rPr lang="en-US" b="1" dirty="0" err="1">
                <a:ea typeface="+mn-lt"/>
                <a:cs typeface="+mn-lt"/>
              </a:rPr>
              <a:t>secara</a:t>
            </a:r>
            <a:r>
              <a:rPr lang="en-US" b="1" dirty="0">
                <a:ea typeface="+mn-lt"/>
                <a:cs typeface="+mn-lt"/>
              </a:rPr>
              <a:t> </a:t>
            </a:r>
            <a:r>
              <a:rPr lang="en-US" b="1" dirty="0" err="1">
                <a:ea typeface="+mn-lt"/>
                <a:cs typeface="+mn-lt"/>
              </a:rPr>
              <a:t>iteratif</a:t>
            </a:r>
            <a:r>
              <a:rPr lang="en-US" b="1" dirty="0">
                <a:ea typeface="+mn-lt"/>
                <a:cs typeface="+mn-lt"/>
              </a:rPr>
              <a:t> dan </a:t>
            </a:r>
            <a:r>
              <a:rPr lang="en-US" b="1" dirty="0" err="1">
                <a:ea typeface="+mn-lt"/>
                <a:cs typeface="+mn-lt"/>
              </a:rPr>
              <a:t>berbeda</a:t>
            </a:r>
            <a:r>
              <a:rPr lang="en-US" b="1" dirty="0">
                <a:ea typeface="+mn-lt"/>
                <a:cs typeface="+mn-lt"/>
              </a:rPr>
              <a:t> </a:t>
            </a:r>
            <a:r>
              <a:rPr lang="en-US" b="1" dirty="0" err="1">
                <a:ea typeface="+mn-lt"/>
                <a:cs typeface="+mn-lt"/>
              </a:rPr>
              <a:t>untuk</a:t>
            </a:r>
            <a:r>
              <a:rPr lang="en-US" b="1" dirty="0">
                <a:ea typeface="+mn-lt"/>
                <a:cs typeface="+mn-lt"/>
              </a:rPr>
              <a:t> masing-masing </a:t>
            </a:r>
            <a:r>
              <a:rPr lang="en-US" b="1" dirty="0" err="1">
                <a:ea typeface="+mn-lt"/>
                <a:cs typeface="+mn-lt"/>
              </a:rPr>
              <a:t>pelabuhan</a:t>
            </a:r>
            <a:r>
              <a:rPr lang="en-US" dirty="0">
                <a:ea typeface="+mn-lt"/>
                <a:cs typeface="+mn-lt"/>
              </a:rPr>
              <a:t>.</a:t>
            </a:r>
            <a:endParaRPr lang="en-US" dirty="0"/>
          </a:p>
          <a:p>
            <a:endParaRPr lang="en-US" dirty="0">
              <a:latin typeface="Tahoma"/>
              <a:ea typeface="Tahoma"/>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99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ea typeface="+mj-lt"/>
                <a:cs typeface="+mj-lt"/>
              </a:rPr>
              <a:t>Misc: Machine Learning: Process Dataset</a:t>
            </a:r>
            <a:endParaRPr lang="en-US"/>
          </a:p>
        </p:txBody>
      </p:sp>
      <p:pic>
        <p:nvPicPr>
          <p:cNvPr id="4" name="Picture 4" descr="Text&#10;&#10;Description automatically generated">
            <a:extLst>
              <a:ext uri="{FF2B5EF4-FFF2-40B4-BE49-F238E27FC236}">
                <a16:creationId xmlns:a16="http://schemas.microsoft.com/office/drawing/2014/main" id="{61A68EE0-CE38-4BE2-89C7-00A8802A923D}"/>
              </a:ext>
            </a:extLst>
          </p:cNvPr>
          <p:cNvPicPr>
            <a:picLocks noGrp="1" noChangeAspect="1"/>
          </p:cNvPicPr>
          <p:nvPr>
            <p:ph idx="1"/>
          </p:nvPr>
        </p:nvPicPr>
        <p:blipFill>
          <a:blip r:embed="rId2"/>
          <a:stretch>
            <a:fillRect/>
          </a:stretch>
        </p:blipFill>
        <p:spPr>
          <a:xfrm>
            <a:off x="684365" y="1694298"/>
            <a:ext cx="5153025" cy="2943225"/>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40F392-2544-47F4-9597-70E044FF9664}"/>
              </a:ext>
            </a:extLst>
          </p:cNvPr>
          <p:cNvSpPr txBox="1"/>
          <p:nvPr/>
        </p:nvSpPr>
        <p:spPr>
          <a:xfrm>
            <a:off x="1616648" y="5194685"/>
            <a:ext cx="92947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Data mobility </a:t>
            </a:r>
            <a:r>
              <a:rPr lang="en-US" dirty="0" err="1">
                <a:cs typeface="Calibri"/>
              </a:rPr>
              <a:t>apabila</a:t>
            </a:r>
            <a:r>
              <a:rPr lang="en-US" dirty="0">
                <a:cs typeface="Calibri"/>
              </a:rPr>
              <a:t> </a:t>
            </a:r>
            <a:r>
              <a:rPr lang="en-US" dirty="0" err="1">
                <a:cs typeface="Calibri"/>
              </a:rPr>
              <a:t>diatas</a:t>
            </a:r>
            <a:r>
              <a:rPr lang="en-US" dirty="0">
                <a:cs typeface="Calibri"/>
              </a:rPr>
              <a:t> 0 (normal), </a:t>
            </a:r>
            <a:r>
              <a:rPr lang="en-US" dirty="0" err="1">
                <a:cs typeface="Calibri"/>
              </a:rPr>
              <a:t>maka</a:t>
            </a:r>
            <a:r>
              <a:rPr lang="en-US" dirty="0">
                <a:cs typeface="Calibri"/>
              </a:rPr>
              <a:t> 1 dan </a:t>
            </a:r>
            <a:r>
              <a:rPr lang="en-US" dirty="0" err="1">
                <a:cs typeface="Calibri"/>
              </a:rPr>
              <a:t>lainnya</a:t>
            </a:r>
            <a:r>
              <a:rPr lang="en-US" dirty="0">
                <a:cs typeface="Calibri"/>
              </a:rPr>
              <a:t> 0.</a:t>
            </a:r>
            <a:endParaRPr lang="en-US" dirty="0"/>
          </a:p>
          <a:p>
            <a:pPr marL="285750" indent="-285750">
              <a:buFont typeface="Arial"/>
              <a:buChar char="•"/>
            </a:pPr>
            <a:r>
              <a:rPr lang="en-US" dirty="0">
                <a:cs typeface="Calibri"/>
              </a:rPr>
              <a:t>Label </a:t>
            </a:r>
            <a:r>
              <a:rPr lang="en-US" dirty="0" err="1">
                <a:cs typeface="Calibri"/>
              </a:rPr>
              <a:t>dilakukan</a:t>
            </a:r>
            <a:r>
              <a:rPr lang="en-US" dirty="0">
                <a:cs typeface="Calibri"/>
              </a:rPr>
              <a:t> </a:t>
            </a:r>
            <a:r>
              <a:rPr lang="en-US" dirty="0" err="1">
                <a:cs typeface="Calibri"/>
              </a:rPr>
              <a:t>transformasi</a:t>
            </a:r>
            <a:r>
              <a:rPr lang="en-US" dirty="0">
                <a:cs typeface="Calibri"/>
              </a:rPr>
              <a:t> </a:t>
            </a:r>
            <a:r>
              <a:rPr lang="en-US" dirty="0" err="1">
                <a:cs typeface="Calibri"/>
              </a:rPr>
              <a:t>ke</a:t>
            </a:r>
            <a:r>
              <a:rPr lang="en-US" dirty="0">
                <a:cs typeface="Calibri"/>
              </a:rPr>
              <a:t> Binary, </a:t>
            </a:r>
            <a:r>
              <a:rPr lang="en-US" dirty="0" err="1">
                <a:cs typeface="Calibri"/>
              </a:rPr>
              <a:t>karena</a:t>
            </a:r>
            <a:r>
              <a:rPr lang="en-US" dirty="0">
                <a:cs typeface="Calibri"/>
              </a:rPr>
              <a:t> </a:t>
            </a:r>
            <a:r>
              <a:rPr lang="en-US" dirty="0" err="1">
                <a:cs typeface="Calibri"/>
              </a:rPr>
              <a:t>hasil</a:t>
            </a:r>
            <a:r>
              <a:rPr lang="en-US" dirty="0">
                <a:cs typeface="Calibri"/>
              </a:rPr>
              <a:t> </a:t>
            </a:r>
            <a:r>
              <a:rPr lang="en-US" dirty="0" err="1">
                <a:cs typeface="Calibri"/>
              </a:rPr>
              <a:t>percobaan</a:t>
            </a:r>
            <a:r>
              <a:rPr lang="en-US" dirty="0">
                <a:cs typeface="Calibri"/>
              </a:rPr>
              <a:t> </a:t>
            </a:r>
            <a:r>
              <a:rPr lang="en-US" dirty="0" err="1">
                <a:cs typeface="Calibri"/>
              </a:rPr>
              <a:t>regresi</a:t>
            </a:r>
            <a:r>
              <a:rPr lang="en-US" dirty="0">
                <a:cs typeface="Calibri"/>
              </a:rPr>
              <a:t> </a:t>
            </a:r>
            <a:r>
              <a:rPr lang="en-US" dirty="0" err="1">
                <a:cs typeface="Calibri"/>
              </a:rPr>
              <a:t>niali</a:t>
            </a:r>
            <a:r>
              <a:rPr lang="en-US" dirty="0">
                <a:cs typeface="Calibri"/>
              </a:rPr>
              <a:t> R^2 </a:t>
            </a:r>
            <a:r>
              <a:rPr lang="en-US" dirty="0" err="1">
                <a:cs typeface="Calibri"/>
              </a:rPr>
              <a:t>terlalu</a:t>
            </a:r>
            <a:r>
              <a:rPr lang="en-US" dirty="0">
                <a:cs typeface="Calibri"/>
              </a:rPr>
              <a:t> </a:t>
            </a:r>
            <a:r>
              <a:rPr lang="en-US" dirty="0" err="1">
                <a:cs typeface="Calibri"/>
              </a:rPr>
              <a:t>kecil</a:t>
            </a:r>
            <a:endParaRPr lang="en-US" dirty="0">
              <a:cs typeface="Calibri"/>
            </a:endParaRPr>
          </a:p>
          <a:p>
            <a:pPr marL="285750" indent="-285750">
              <a:buFont typeface="Arial"/>
              <a:buChar char="•"/>
            </a:pPr>
            <a:r>
              <a:rPr lang="en-US" dirty="0">
                <a:cs typeface="Calibri"/>
              </a:rPr>
              <a:t>Data </a:t>
            </a:r>
            <a:r>
              <a:rPr lang="en-US" dirty="0" err="1">
                <a:cs typeface="Calibri"/>
              </a:rPr>
              <a:t>kasus</a:t>
            </a:r>
            <a:r>
              <a:rPr lang="en-US" dirty="0">
                <a:cs typeface="Calibri"/>
              </a:rPr>
              <a:t> </a:t>
            </a:r>
            <a:r>
              <a:rPr lang="en-US" dirty="0" err="1">
                <a:cs typeface="Calibri"/>
              </a:rPr>
              <a:t>harian</a:t>
            </a:r>
            <a:r>
              <a:rPr lang="en-US" dirty="0">
                <a:cs typeface="Calibri"/>
              </a:rPr>
              <a:t> COVID-19 di </a:t>
            </a:r>
            <a:r>
              <a:rPr lang="en-US" dirty="0" err="1">
                <a:cs typeface="Calibri"/>
              </a:rPr>
              <a:t>transformasi</a:t>
            </a:r>
            <a:r>
              <a:rPr lang="en-US" dirty="0">
                <a:cs typeface="Calibri"/>
              </a:rPr>
              <a:t> </a:t>
            </a:r>
            <a:r>
              <a:rPr lang="en-US" dirty="0" err="1">
                <a:cs typeface="Calibri"/>
              </a:rPr>
              <a:t>menjadi</a:t>
            </a:r>
            <a:r>
              <a:rPr lang="en-US" dirty="0">
                <a:cs typeface="Calibri"/>
              </a:rPr>
              <a:t> </a:t>
            </a:r>
            <a:r>
              <a:rPr lang="en-US" dirty="0" err="1">
                <a:cs typeface="Calibri"/>
              </a:rPr>
              <a:t>prosentase</a:t>
            </a:r>
            <a:r>
              <a:rPr lang="en-US" dirty="0">
                <a:cs typeface="Calibri"/>
              </a:rPr>
              <a:t> </a:t>
            </a:r>
            <a:r>
              <a:rPr lang="en-US" dirty="0" err="1">
                <a:cs typeface="Calibri"/>
              </a:rPr>
              <a:t>perubahan</a:t>
            </a:r>
            <a:r>
              <a:rPr lang="en-US" dirty="0">
                <a:cs typeface="Calibri"/>
              </a:rPr>
              <a:t> </a:t>
            </a:r>
            <a:r>
              <a:rPr lang="en-US" dirty="0" err="1">
                <a:cs typeface="Calibri"/>
              </a:rPr>
              <a:t>harian</a:t>
            </a:r>
            <a:r>
              <a:rPr lang="en-US" dirty="0">
                <a:cs typeface="Calibri"/>
              </a:rPr>
              <a:t> (</a:t>
            </a:r>
            <a:r>
              <a:rPr lang="en-US" dirty="0" err="1">
                <a:cs typeface="Calibri"/>
              </a:rPr>
              <a:t>Xsekarang-Xkemarin</a:t>
            </a:r>
            <a:r>
              <a:rPr lang="en-US" dirty="0">
                <a:cs typeface="Calibri"/>
              </a:rPr>
              <a:t>/</a:t>
            </a:r>
            <a:r>
              <a:rPr lang="en-US" dirty="0" err="1">
                <a:cs typeface="Calibri"/>
              </a:rPr>
              <a:t>Xkemarin</a:t>
            </a:r>
            <a:r>
              <a:rPr lang="en-US" dirty="0">
                <a:cs typeface="Calibri"/>
              </a:rPr>
              <a:t>)</a:t>
            </a:r>
          </a:p>
        </p:txBody>
      </p:sp>
      <p:pic>
        <p:nvPicPr>
          <p:cNvPr id="6" name="Picture 7" descr="Table&#10;&#10;Description automatically generated">
            <a:extLst>
              <a:ext uri="{FF2B5EF4-FFF2-40B4-BE49-F238E27FC236}">
                <a16:creationId xmlns:a16="http://schemas.microsoft.com/office/drawing/2014/main" id="{160199EF-5E24-420C-9DBE-C243B5C81C12}"/>
              </a:ext>
            </a:extLst>
          </p:cNvPr>
          <p:cNvPicPr>
            <a:picLocks noChangeAspect="1"/>
          </p:cNvPicPr>
          <p:nvPr/>
        </p:nvPicPr>
        <p:blipFill>
          <a:blip r:embed="rId3"/>
          <a:stretch>
            <a:fillRect/>
          </a:stretch>
        </p:blipFill>
        <p:spPr>
          <a:xfrm>
            <a:off x="6009168" y="1693981"/>
            <a:ext cx="4435548" cy="2256155"/>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2F5EB639-684F-4AB3-A8F7-36F19F1E7E6F}"/>
              </a:ext>
            </a:extLst>
          </p:cNvPr>
          <p:cNvPicPr>
            <a:picLocks noChangeAspect="1"/>
          </p:cNvPicPr>
          <p:nvPr/>
        </p:nvPicPr>
        <p:blipFill>
          <a:blip r:embed="rId4"/>
          <a:stretch>
            <a:fillRect/>
          </a:stretch>
        </p:blipFill>
        <p:spPr>
          <a:xfrm>
            <a:off x="6011271" y="3950660"/>
            <a:ext cx="2047875" cy="1047750"/>
          </a:xfrm>
          <a:prstGeom prst="rect">
            <a:avLst/>
          </a:prstGeom>
        </p:spPr>
      </p:pic>
    </p:spTree>
    <p:extLst>
      <p:ext uri="{BB962C8B-B14F-4D97-AF65-F5344CB8AC3E}">
        <p14:creationId xmlns:p14="http://schemas.microsoft.com/office/powerpoint/2010/main" val="2194110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838200" y="667971"/>
            <a:ext cx="11101753" cy="1345101"/>
          </a:xfrm>
        </p:spPr>
        <p:txBody>
          <a:bodyPr/>
          <a:lstStyle/>
          <a:p>
            <a:r>
              <a:rPr lang="en-US">
                <a:ea typeface="+mj-lt"/>
                <a:cs typeface="+mj-lt"/>
              </a:rPr>
              <a:t>Misc: Machine Learning: Training, Tune, Evaluate</a:t>
            </a:r>
          </a:p>
          <a:p>
            <a:endParaRPr lang="en-US" dirty="0">
              <a:latin typeface="Calibri Light"/>
              <a:ea typeface="Tahoma"/>
              <a:cs typeface="Calibri Light"/>
            </a:endParaRPr>
          </a:p>
        </p:txBody>
      </p:sp>
      <p:pic>
        <p:nvPicPr>
          <p:cNvPr id="4" name="Picture 4" descr="Table&#10;&#10;Description automatically generated">
            <a:extLst>
              <a:ext uri="{FF2B5EF4-FFF2-40B4-BE49-F238E27FC236}">
                <a16:creationId xmlns:a16="http://schemas.microsoft.com/office/drawing/2014/main" id="{DDB3994E-A927-493A-A90E-45670B3FD079}"/>
              </a:ext>
            </a:extLst>
          </p:cNvPr>
          <p:cNvPicPr>
            <a:picLocks noGrp="1" noChangeAspect="1"/>
          </p:cNvPicPr>
          <p:nvPr>
            <p:ph idx="1"/>
          </p:nvPr>
        </p:nvPicPr>
        <p:blipFill>
          <a:blip r:embed="rId2"/>
          <a:stretch>
            <a:fillRect/>
          </a:stretch>
        </p:blipFill>
        <p:spPr>
          <a:xfrm>
            <a:off x="773822" y="1953562"/>
            <a:ext cx="5695217" cy="3731960"/>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hart, line chart&#10;&#10;Description automatically generated">
            <a:extLst>
              <a:ext uri="{FF2B5EF4-FFF2-40B4-BE49-F238E27FC236}">
                <a16:creationId xmlns:a16="http://schemas.microsoft.com/office/drawing/2014/main" id="{D750BB79-28C5-494E-BD6D-AE0B02ABE76D}"/>
              </a:ext>
            </a:extLst>
          </p:cNvPr>
          <p:cNvPicPr>
            <a:picLocks noChangeAspect="1"/>
          </p:cNvPicPr>
          <p:nvPr/>
        </p:nvPicPr>
        <p:blipFill>
          <a:blip r:embed="rId3"/>
          <a:stretch>
            <a:fillRect/>
          </a:stretch>
        </p:blipFill>
        <p:spPr>
          <a:xfrm>
            <a:off x="6904074" y="1931280"/>
            <a:ext cx="4869710" cy="3766300"/>
          </a:xfrm>
          <a:prstGeom prst="rect">
            <a:avLst/>
          </a:prstGeom>
        </p:spPr>
      </p:pic>
      <p:sp>
        <p:nvSpPr>
          <p:cNvPr id="5" name="TextBox 4">
            <a:extLst>
              <a:ext uri="{FF2B5EF4-FFF2-40B4-BE49-F238E27FC236}">
                <a16:creationId xmlns:a16="http://schemas.microsoft.com/office/drawing/2014/main" id="{61341171-A4A4-484A-9AF1-8601A847CA95}"/>
              </a:ext>
            </a:extLst>
          </p:cNvPr>
          <p:cNvSpPr txBox="1"/>
          <p:nvPr/>
        </p:nvSpPr>
        <p:spPr>
          <a:xfrm>
            <a:off x="639728" y="5778796"/>
            <a:ext cx="73151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Please find out the file in the directory named: </a:t>
            </a:r>
            <a:endParaRPr lang="en-US" b="1" dirty="0">
              <a:ea typeface="+mn-lt"/>
              <a:cs typeface="+mn-lt"/>
            </a:endParaRPr>
          </a:p>
          <a:p>
            <a:r>
              <a:rPr lang="en-US" b="1" dirty="0">
                <a:ea typeface="+mn-lt"/>
                <a:cs typeface="+mn-lt"/>
              </a:rPr>
              <a:t>Spektrum </a:t>
            </a:r>
            <a:r>
              <a:rPr lang="en-US" b="1" dirty="0" err="1">
                <a:ea typeface="+mn-lt"/>
                <a:cs typeface="+mn-lt"/>
              </a:rPr>
              <a:t>Generalis_Analisis_python</a:t>
            </a:r>
            <a:r>
              <a:rPr lang="en-US" b="1" dirty="0">
                <a:ea typeface="+mn-lt"/>
                <a:cs typeface="+mn-lt"/>
              </a:rPr>
              <a:t>/03-Analyze-Kapal-Build-ML-v2.ipynb</a:t>
            </a:r>
            <a:endParaRPr lang="en-US" b="1">
              <a:cs typeface="Calibri"/>
            </a:endParaRPr>
          </a:p>
        </p:txBody>
      </p:sp>
    </p:spTree>
    <p:extLst>
      <p:ext uri="{BB962C8B-B14F-4D97-AF65-F5344CB8AC3E}">
        <p14:creationId xmlns:p14="http://schemas.microsoft.com/office/powerpoint/2010/main" val="78534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sz="4000" dirty="0">
                <a:ea typeface="+mj-lt"/>
                <a:cs typeface="+mj-lt"/>
              </a:rPr>
              <a:t>Misc: Machine Learning: Serve Model to deploy</a:t>
            </a:r>
          </a:p>
          <a:p>
            <a:endParaRPr lang="en-US" sz="4000" dirty="0">
              <a:latin typeface="Calibri Light"/>
              <a:ea typeface="Tahoma"/>
              <a:cs typeface="Calibri Light"/>
            </a:endParaRPr>
          </a:p>
        </p:txBody>
      </p:sp>
      <p:pic>
        <p:nvPicPr>
          <p:cNvPr id="4" name="Picture 4" descr="Graphical user interface, text, application, email&#10;&#10;Description automatically generated">
            <a:extLst>
              <a:ext uri="{FF2B5EF4-FFF2-40B4-BE49-F238E27FC236}">
                <a16:creationId xmlns:a16="http://schemas.microsoft.com/office/drawing/2014/main" id="{61F12316-0ABD-4FAC-8EA2-0294FFD17A04}"/>
              </a:ext>
            </a:extLst>
          </p:cNvPr>
          <p:cNvPicPr>
            <a:picLocks noGrp="1" noChangeAspect="1"/>
          </p:cNvPicPr>
          <p:nvPr>
            <p:ph idx="1"/>
          </p:nvPr>
        </p:nvPicPr>
        <p:blipFill>
          <a:blip r:embed="rId2"/>
          <a:stretch>
            <a:fillRect/>
          </a:stretch>
        </p:blipFill>
        <p:spPr>
          <a:xfrm>
            <a:off x="6581463" y="1913094"/>
            <a:ext cx="4829272" cy="4351338"/>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Text&#10;&#10;Description automatically generated">
            <a:extLst>
              <a:ext uri="{FF2B5EF4-FFF2-40B4-BE49-F238E27FC236}">
                <a16:creationId xmlns:a16="http://schemas.microsoft.com/office/drawing/2014/main" id="{8A6D673A-B9AE-441D-B566-E9F51F9A62B4}"/>
              </a:ext>
            </a:extLst>
          </p:cNvPr>
          <p:cNvPicPr>
            <a:picLocks noChangeAspect="1"/>
          </p:cNvPicPr>
          <p:nvPr/>
        </p:nvPicPr>
        <p:blipFill>
          <a:blip r:embed="rId3"/>
          <a:stretch>
            <a:fillRect/>
          </a:stretch>
        </p:blipFill>
        <p:spPr>
          <a:xfrm>
            <a:off x="418213" y="1917179"/>
            <a:ext cx="5888665" cy="2616059"/>
          </a:xfrm>
          <a:prstGeom prst="rect">
            <a:avLst/>
          </a:prstGeom>
        </p:spPr>
      </p:pic>
      <p:pic>
        <p:nvPicPr>
          <p:cNvPr id="6" name="Picture 7" descr="Text&#10;&#10;Description automatically generated">
            <a:extLst>
              <a:ext uri="{FF2B5EF4-FFF2-40B4-BE49-F238E27FC236}">
                <a16:creationId xmlns:a16="http://schemas.microsoft.com/office/drawing/2014/main" id="{771D0938-A495-4E45-A5D8-B549B70CD62A}"/>
              </a:ext>
            </a:extLst>
          </p:cNvPr>
          <p:cNvPicPr>
            <a:picLocks noChangeAspect="1"/>
          </p:cNvPicPr>
          <p:nvPr/>
        </p:nvPicPr>
        <p:blipFill>
          <a:blip r:embed="rId4"/>
          <a:stretch>
            <a:fillRect/>
          </a:stretch>
        </p:blipFill>
        <p:spPr>
          <a:xfrm>
            <a:off x="7462284" y="5541719"/>
            <a:ext cx="3576083" cy="1170587"/>
          </a:xfrm>
          <a:prstGeom prst="rect">
            <a:avLst/>
          </a:prstGeom>
        </p:spPr>
      </p:pic>
      <p:sp>
        <p:nvSpPr>
          <p:cNvPr id="8" name="TextBox 7">
            <a:extLst>
              <a:ext uri="{FF2B5EF4-FFF2-40B4-BE49-F238E27FC236}">
                <a16:creationId xmlns:a16="http://schemas.microsoft.com/office/drawing/2014/main" id="{FA1611FC-C7BC-4875-9C6C-7C902C53C99B}"/>
              </a:ext>
            </a:extLst>
          </p:cNvPr>
          <p:cNvSpPr txBox="1"/>
          <p:nvPr/>
        </p:nvSpPr>
        <p:spPr>
          <a:xfrm>
            <a:off x="1003006" y="5211726"/>
            <a:ext cx="53038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Please find out the file in the directory named: </a:t>
            </a:r>
            <a:r>
              <a:rPr lang="en-US" b="1" dirty="0" err="1"/>
              <a:t>deploy_local</a:t>
            </a:r>
            <a:endParaRPr lang="en-US" b="1">
              <a:cs typeface="Calibri"/>
            </a:endParaRPr>
          </a:p>
        </p:txBody>
      </p:sp>
    </p:spTree>
    <p:extLst>
      <p:ext uri="{BB962C8B-B14F-4D97-AF65-F5344CB8AC3E}">
        <p14:creationId xmlns:p14="http://schemas.microsoft.com/office/powerpoint/2010/main" val="719017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dirty="0">
                <a:latin typeface="Calibri Light"/>
                <a:ea typeface="Tahoma"/>
                <a:cs typeface="Calibri Light"/>
              </a:rPr>
              <a:t>Misc: ML Result Recommendation</a:t>
            </a: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1825625"/>
            <a:ext cx="10515600" cy="4351338"/>
          </a:xfrm>
        </p:spPr>
        <p:txBody>
          <a:bodyPr vert="horz" lIns="91440" tIns="45720" rIns="91440" bIns="45720" rtlCol="0" anchor="t">
            <a:normAutofit fontScale="62500" lnSpcReduction="20000"/>
          </a:bodyPr>
          <a:lstStyle/>
          <a:p>
            <a:r>
              <a:rPr lang="en-US" dirty="0" err="1">
                <a:ea typeface="+mn-lt"/>
                <a:cs typeface="+mn-lt"/>
              </a:rPr>
              <a:t>Awalnya</a:t>
            </a:r>
            <a:r>
              <a:rPr lang="en-US" dirty="0">
                <a:ea typeface="+mn-lt"/>
                <a:cs typeface="+mn-lt"/>
              </a:rPr>
              <a:t> kami </a:t>
            </a:r>
            <a:r>
              <a:rPr lang="en-US" dirty="0" err="1">
                <a:ea typeface="+mn-lt"/>
                <a:cs typeface="+mn-lt"/>
              </a:rPr>
              <a:t>mencoba</a:t>
            </a:r>
            <a:r>
              <a:rPr lang="en-US" dirty="0">
                <a:ea typeface="+mn-lt"/>
                <a:cs typeface="+mn-lt"/>
              </a:rPr>
              <a:t> </a:t>
            </a:r>
            <a:r>
              <a:rPr lang="en-US" dirty="0" err="1">
                <a:ea typeface="+mn-lt"/>
                <a:cs typeface="+mn-lt"/>
              </a:rPr>
              <a:t>membuat</a:t>
            </a:r>
            <a:r>
              <a:rPr lang="en-US" dirty="0">
                <a:ea typeface="+mn-lt"/>
                <a:cs typeface="+mn-lt"/>
              </a:rPr>
              <a:t> model </a:t>
            </a:r>
            <a:r>
              <a:rPr lang="en-US" dirty="0" err="1">
                <a:ea typeface="+mn-lt"/>
                <a:cs typeface="+mn-lt"/>
              </a:rPr>
              <a:t>regresi</a:t>
            </a:r>
            <a:r>
              <a:rPr lang="en-US" dirty="0">
                <a:ea typeface="+mn-lt"/>
                <a:cs typeface="+mn-lt"/>
              </a:rPr>
              <a:t>, </a:t>
            </a:r>
            <a:r>
              <a:rPr lang="en-US" dirty="0" err="1">
                <a:ea typeface="+mn-lt"/>
                <a:cs typeface="+mn-lt"/>
              </a:rPr>
              <a:t>namun</a:t>
            </a:r>
            <a:r>
              <a:rPr lang="en-US" dirty="0">
                <a:ea typeface="+mn-lt"/>
                <a:cs typeface="+mn-lt"/>
              </a:rPr>
              <a:t> </a:t>
            </a:r>
            <a:r>
              <a:rPr lang="en-US" dirty="0" err="1">
                <a:ea typeface="+mn-lt"/>
                <a:cs typeface="+mn-lt"/>
              </a:rPr>
              <a:t>nilai</a:t>
            </a:r>
            <a:r>
              <a:rPr lang="en-US" dirty="0">
                <a:ea typeface="+mn-lt"/>
                <a:cs typeface="+mn-lt"/>
              </a:rPr>
              <a:t> R^2 yang sangat </a:t>
            </a:r>
            <a:r>
              <a:rPr lang="en-US" dirty="0" err="1">
                <a:ea typeface="+mn-lt"/>
                <a:cs typeface="+mn-lt"/>
              </a:rPr>
              <a:t>kecil</a:t>
            </a:r>
            <a:r>
              <a:rPr lang="en-US" dirty="0">
                <a:ea typeface="+mn-lt"/>
                <a:cs typeface="+mn-lt"/>
              </a:rPr>
              <a:t> </a:t>
            </a:r>
            <a:r>
              <a:rPr lang="en-US" dirty="0" err="1">
                <a:ea typeface="+mn-lt"/>
                <a:cs typeface="+mn-lt"/>
              </a:rPr>
              <a:t>membuat</a:t>
            </a:r>
            <a:r>
              <a:rPr lang="en-US" dirty="0">
                <a:ea typeface="+mn-lt"/>
                <a:cs typeface="+mn-lt"/>
              </a:rPr>
              <a:t> kami </a:t>
            </a:r>
            <a:r>
              <a:rPr lang="en-US" dirty="0" err="1">
                <a:ea typeface="+mn-lt"/>
                <a:cs typeface="+mn-lt"/>
              </a:rPr>
              <a:t>mencari</a:t>
            </a:r>
            <a:r>
              <a:rPr lang="en-US" dirty="0">
                <a:ea typeface="+mn-lt"/>
                <a:cs typeface="+mn-lt"/>
              </a:rPr>
              <a:t> </a:t>
            </a:r>
            <a:r>
              <a:rPr lang="en-US" dirty="0" err="1">
                <a:ea typeface="+mn-lt"/>
                <a:cs typeface="+mn-lt"/>
              </a:rPr>
              <a:t>alternatif</a:t>
            </a:r>
            <a:r>
              <a:rPr lang="en-US" dirty="0">
                <a:ea typeface="+mn-lt"/>
                <a:cs typeface="+mn-lt"/>
              </a:rPr>
              <a:t> lain, </a:t>
            </a:r>
            <a:r>
              <a:rPr lang="en-US" dirty="0" err="1">
                <a:ea typeface="+mn-lt"/>
                <a:cs typeface="+mn-lt"/>
              </a:rPr>
              <a:t>yaitu</a:t>
            </a:r>
            <a:r>
              <a:rPr lang="en-US" dirty="0">
                <a:ea typeface="+mn-lt"/>
                <a:cs typeface="+mn-lt"/>
              </a:rPr>
              <a:t> </a:t>
            </a:r>
            <a:r>
              <a:rPr lang="en-US" dirty="0" err="1">
                <a:ea typeface="+mn-lt"/>
                <a:cs typeface="+mn-lt"/>
              </a:rPr>
              <a:t>mencoba</a:t>
            </a:r>
            <a:r>
              <a:rPr lang="en-US" dirty="0">
                <a:ea typeface="+mn-lt"/>
                <a:cs typeface="+mn-lt"/>
              </a:rPr>
              <a:t> </a:t>
            </a:r>
            <a:r>
              <a:rPr lang="en-US" dirty="0" err="1">
                <a:ea typeface="+mn-lt"/>
                <a:cs typeface="+mn-lt"/>
              </a:rPr>
              <a:t>mengganti</a:t>
            </a:r>
            <a:r>
              <a:rPr lang="en-US" dirty="0">
                <a:ea typeface="+mn-lt"/>
                <a:cs typeface="+mn-lt"/>
              </a:rPr>
              <a:t> label numerical </a:t>
            </a:r>
            <a:r>
              <a:rPr lang="en-US" dirty="0" err="1">
                <a:ea typeface="+mn-lt"/>
                <a:cs typeface="+mn-lt"/>
              </a:rPr>
              <a:t>menjadi</a:t>
            </a:r>
            <a:r>
              <a:rPr lang="en-US" dirty="0">
                <a:ea typeface="+mn-lt"/>
                <a:cs typeface="+mn-lt"/>
              </a:rPr>
              <a:t> binary. </a:t>
            </a:r>
            <a:r>
              <a:rPr lang="en-US" dirty="0" err="1">
                <a:ea typeface="+mn-lt"/>
                <a:cs typeface="+mn-lt"/>
              </a:rPr>
              <a:t>Pelabelan</a:t>
            </a:r>
            <a:r>
              <a:rPr lang="en-US" dirty="0">
                <a:ea typeface="+mn-lt"/>
                <a:cs typeface="+mn-lt"/>
              </a:rPr>
              <a:t> </a:t>
            </a:r>
            <a:r>
              <a:rPr lang="en-US" dirty="0" err="1">
                <a:ea typeface="+mn-lt"/>
                <a:cs typeface="+mn-lt"/>
              </a:rPr>
              <a:t>dilakukan</a:t>
            </a:r>
            <a:r>
              <a:rPr lang="en-US" dirty="0">
                <a:ea typeface="+mn-lt"/>
                <a:cs typeface="+mn-lt"/>
              </a:rPr>
              <a:t> </a:t>
            </a:r>
            <a:r>
              <a:rPr lang="en-US" dirty="0" err="1">
                <a:ea typeface="+mn-lt"/>
                <a:cs typeface="+mn-lt"/>
              </a:rPr>
              <a:t>berdasarkan</a:t>
            </a:r>
            <a:r>
              <a:rPr lang="en-US" dirty="0">
                <a:ea typeface="+mn-lt"/>
                <a:cs typeface="+mn-lt"/>
              </a:rPr>
              <a:t> </a:t>
            </a:r>
            <a:r>
              <a:rPr lang="en-US" dirty="0" err="1">
                <a:ea typeface="+mn-lt"/>
                <a:cs typeface="+mn-lt"/>
              </a:rPr>
              <a:t>jika</a:t>
            </a:r>
            <a:r>
              <a:rPr lang="en-US" dirty="0">
                <a:ea typeface="+mn-lt"/>
                <a:cs typeface="+mn-lt"/>
              </a:rPr>
              <a:t> </a:t>
            </a:r>
            <a:r>
              <a:rPr lang="en-US" dirty="0" err="1">
                <a:ea typeface="+mn-lt"/>
                <a:cs typeface="+mn-lt"/>
              </a:rPr>
              <a:t>jumlah</a:t>
            </a:r>
            <a:r>
              <a:rPr lang="en-US" dirty="0">
                <a:ea typeface="+mn-lt"/>
                <a:cs typeface="+mn-lt"/>
              </a:rPr>
              <a:t> </a:t>
            </a:r>
            <a:r>
              <a:rPr lang="en-US" dirty="0" err="1">
                <a:ea typeface="+mn-lt"/>
                <a:cs typeface="+mn-lt"/>
              </a:rPr>
              <a:t>penumpang</a:t>
            </a:r>
            <a:r>
              <a:rPr lang="en-US" dirty="0">
                <a:ea typeface="+mn-lt"/>
                <a:cs typeface="+mn-lt"/>
              </a:rPr>
              <a:t> </a:t>
            </a:r>
            <a:r>
              <a:rPr lang="en-US" dirty="0" err="1">
                <a:ea typeface="+mn-lt"/>
                <a:cs typeface="+mn-lt"/>
              </a:rPr>
              <a:t>sama</a:t>
            </a:r>
            <a:r>
              <a:rPr lang="en-US" dirty="0">
                <a:ea typeface="+mn-lt"/>
                <a:cs typeface="+mn-lt"/>
              </a:rPr>
              <a:t> </a:t>
            </a:r>
            <a:r>
              <a:rPr lang="en-US" dirty="0" err="1">
                <a:ea typeface="+mn-lt"/>
                <a:cs typeface="+mn-lt"/>
              </a:rPr>
              <a:t>dengan</a:t>
            </a:r>
            <a:r>
              <a:rPr lang="en-US" dirty="0">
                <a:ea typeface="+mn-lt"/>
                <a:cs typeface="+mn-lt"/>
              </a:rPr>
              <a:t> </a:t>
            </a:r>
            <a:r>
              <a:rPr lang="en-US" dirty="0" err="1">
                <a:ea typeface="+mn-lt"/>
                <a:cs typeface="+mn-lt"/>
              </a:rPr>
              <a:t>atau</a:t>
            </a:r>
            <a:r>
              <a:rPr lang="en-US" dirty="0">
                <a:ea typeface="+mn-lt"/>
                <a:cs typeface="+mn-lt"/>
              </a:rPr>
              <a:t> </a:t>
            </a:r>
            <a:r>
              <a:rPr lang="en-US" dirty="0" err="1">
                <a:ea typeface="+mn-lt"/>
                <a:cs typeface="+mn-lt"/>
              </a:rPr>
              <a:t>lebih</a:t>
            </a:r>
            <a:r>
              <a:rPr lang="en-US" dirty="0">
                <a:ea typeface="+mn-lt"/>
                <a:cs typeface="+mn-lt"/>
              </a:rPr>
              <a:t> </a:t>
            </a:r>
            <a:r>
              <a:rPr lang="en-US" dirty="0" err="1">
                <a:ea typeface="+mn-lt"/>
                <a:cs typeface="+mn-lt"/>
              </a:rPr>
              <a:t>dari</a:t>
            </a:r>
            <a:r>
              <a:rPr lang="en-US" dirty="0">
                <a:ea typeface="+mn-lt"/>
                <a:cs typeface="+mn-lt"/>
              </a:rPr>
              <a:t> </a:t>
            </a:r>
            <a:r>
              <a:rPr lang="en-US" dirty="0" err="1">
                <a:ea typeface="+mn-lt"/>
                <a:cs typeface="+mn-lt"/>
              </a:rPr>
              <a:t>nilai</a:t>
            </a:r>
            <a:r>
              <a:rPr lang="en-US" dirty="0">
                <a:ea typeface="+mn-lt"/>
                <a:cs typeface="+mn-lt"/>
              </a:rPr>
              <a:t> media </a:t>
            </a:r>
            <a:r>
              <a:rPr lang="en-US" dirty="0" err="1">
                <a:ea typeface="+mn-lt"/>
                <a:cs typeface="+mn-lt"/>
              </a:rPr>
              <a:t>sebelum</a:t>
            </a:r>
            <a:r>
              <a:rPr lang="en-US" dirty="0">
                <a:ea typeface="+mn-lt"/>
                <a:cs typeface="+mn-lt"/>
              </a:rPr>
              <a:t> </a:t>
            </a:r>
            <a:r>
              <a:rPr lang="en-US" dirty="0" err="1">
                <a:ea typeface="+mn-lt"/>
                <a:cs typeface="+mn-lt"/>
              </a:rPr>
              <a:t>pandemi</a:t>
            </a:r>
            <a:r>
              <a:rPr lang="en-US" dirty="0">
                <a:ea typeface="+mn-lt"/>
                <a:cs typeface="+mn-lt"/>
              </a:rPr>
              <a:t> </a:t>
            </a:r>
            <a:r>
              <a:rPr lang="en-US" dirty="0" err="1">
                <a:ea typeface="+mn-lt"/>
                <a:cs typeface="+mn-lt"/>
              </a:rPr>
              <a:t>maka</a:t>
            </a:r>
            <a:r>
              <a:rPr lang="en-US" dirty="0">
                <a:ea typeface="+mn-lt"/>
                <a:cs typeface="+mn-lt"/>
              </a:rPr>
              <a:t> 1, dan </a:t>
            </a:r>
            <a:r>
              <a:rPr lang="en-US" dirty="0" err="1">
                <a:ea typeface="+mn-lt"/>
                <a:cs typeface="+mn-lt"/>
              </a:rPr>
              <a:t>selainnya</a:t>
            </a:r>
            <a:r>
              <a:rPr lang="en-US" dirty="0">
                <a:ea typeface="+mn-lt"/>
                <a:cs typeface="+mn-lt"/>
              </a:rPr>
              <a:t> 0.</a:t>
            </a:r>
          </a:p>
          <a:p>
            <a:r>
              <a:rPr lang="en-US" dirty="0">
                <a:ea typeface="+mn-lt"/>
                <a:cs typeface="+mn-lt"/>
              </a:rPr>
              <a:t>Data </a:t>
            </a:r>
            <a:r>
              <a:rPr lang="en-US" dirty="0" err="1">
                <a:ea typeface="+mn-lt"/>
                <a:cs typeface="+mn-lt"/>
              </a:rPr>
              <a:t>observasi</a:t>
            </a:r>
            <a:r>
              <a:rPr lang="en-US" dirty="0">
                <a:ea typeface="+mn-lt"/>
                <a:cs typeface="+mn-lt"/>
              </a:rPr>
              <a:t> yang </a:t>
            </a:r>
            <a:r>
              <a:rPr lang="en-US" dirty="0" err="1">
                <a:ea typeface="+mn-lt"/>
                <a:cs typeface="+mn-lt"/>
              </a:rPr>
              <a:t>cukup</a:t>
            </a:r>
            <a:r>
              <a:rPr lang="en-US" dirty="0">
                <a:ea typeface="+mn-lt"/>
                <a:cs typeface="+mn-lt"/>
              </a:rPr>
              <a:t> </a:t>
            </a:r>
            <a:r>
              <a:rPr lang="en-US" dirty="0" err="1">
                <a:ea typeface="+mn-lt"/>
                <a:cs typeface="+mn-lt"/>
              </a:rPr>
              <a:t>terbatas</a:t>
            </a:r>
            <a:r>
              <a:rPr lang="en-US" dirty="0">
                <a:ea typeface="+mn-lt"/>
                <a:cs typeface="+mn-lt"/>
              </a:rPr>
              <a:t> </a:t>
            </a:r>
            <a:r>
              <a:rPr lang="en-US" dirty="0" err="1">
                <a:ea typeface="+mn-lt"/>
                <a:cs typeface="+mn-lt"/>
              </a:rPr>
              <a:t>nampaknya</a:t>
            </a:r>
            <a:r>
              <a:rPr lang="en-US" dirty="0">
                <a:ea typeface="+mn-lt"/>
                <a:cs typeface="+mn-lt"/>
              </a:rPr>
              <a:t> </a:t>
            </a:r>
            <a:r>
              <a:rPr lang="en-US" dirty="0" err="1">
                <a:ea typeface="+mn-lt"/>
                <a:cs typeface="+mn-lt"/>
              </a:rPr>
              <a:t>menjadi</a:t>
            </a:r>
            <a:r>
              <a:rPr lang="en-US" dirty="0">
                <a:ea typeface="+mn-lt"/>
                <a:cs typeface="+mn-lt"/>
              </a:rPr>
              <a:t> </a:t>
            </a:r>
            <a:r>
              <a:rPr lang="en-US" dirty="0" err="1">
                <a:ea typeface="+mn-lt"/>
                <a:cs typeface="+mn-lt"/>
              </a:rPr>
              <a:t>kendala</a:t>
            </a:r>
            <a:r>
              <a:rPr lang="en-US" dirty="0">
                <a:ea typeface="+mn-lt"/>
                <a:cs typeface="+mn-lt"/>
              </a:rPr>
              <a:t> </a:t>
            </a:r>
            <a:r>
              <a:rPr lang="en-US" dirty="0" err="1">
                <a:ea typeface="+mn-lt"/>
                <a:cs typeface="+mn-lt"/>
              </a:rPr>
              <a:t>pemodelan</a:t>
            </a:r>
            <a:r>
              <a:rPr lang="en-US" dirty="0">
                <a:ea typeface="+mn-lt"/>
                <a:cs typeface="+mn-lt"/>
              </a:rPr>
              <a:t> machine learning, </a:t>
            </a:r>
            <a:r>
              <a:rPr lang="en-US" dirty="0" err="1">
                <a:ea typeface="+mn-lt"/>
                <a:cs typeface="+mn-lt"/>
              </a:rPr>
              <a:t>nampak</a:t>
            </a:r>
            <a:r>
              <a:rPr lang="en-US" dirty="0">
                <a:ea typeface="+mn-lt"/>
                <a:cs typeface="+mn-lt"/>
              </a:rPr>
              <a:t> pada </a:t>
            </a:r>
            <a:r>
              <a:rPr lang="en-US" dirty="0" err="1">
                <a:ea typeface="+mn-lt"/>
                <a:cs typeface="+mn-lt"/>
              </a:rPr>
              <a:t>performa</a:t>
            </a:r>
            <a:r>
              <a:rPr lang="en-US" dirty="0">
                <a:ea typeface="+mn-lt"/>
                <a:cs typeface="+mn-lt"/>
              </a:rPr>
              <a:t> model </a:t>
            </a:r>
            <a:r>
              <a:rPr lang="en-US" dirty="0" err="1">
                <a:ea typeface="+mn-lt"/>
                <a:cs typeface="+mn-lt"/>
              </a:rPr>
              <a:t>beberapa</a:t>
            </a:r>
            <a:r>
              <a:rPr lang="en-US" dirty="0">
                <a:ea typeface="+mn-lt"/>
                <a:cs typeface="+mn-lt"/>
              </a:rPr>
              <a:t> </a:t>
            </a:r>
            <a:r>
              <a:rPr lang="en-US" dirty="0" err="1">
                <a:ea typeface="+mn-lt"/>
                <a:cs typeface="+mn-lt"/>
              </a:rPr>
              <a:t>muncul</a:t>
            </a:r>
            <a:r>
              <a:rPr lang="en-US" dirty="0">
                <a:ea typeface="+mn-lt"/>
                <a:cs typeface="+mn-lt"/>
              </a:rPr>
              <a:t> </a:t>
            </a:r>
            <a:r>
              <a:rPr lang="en-US" dirty="0" err="1">
                <a:ea typeface="+mn-lt"/>
                <a:cs typeface="+mn-lt"/>
              </a:rPr>
              <a:t>nilai</a:t>
            </a:r>
            <a:r>
              <a:rPr lang="en-US" dirty="0">
                <a:ea typeface="+mn-lt"/>
                <a:cs typeface="+mn-lt"/>
              </a:rPr>
              <a:t> 0.</a:t>
            </a:r>
          </a:p>
          <a:p>
            <a:r>
              <a:rPr lang="en-US" dirty="0" err="1">
                <a:ea typeface="+mn-lt"/>
                <a:cs typeface="+mn-lt"/>
              </a:rPr>
              <a:t>Keseluruhan</a:t>
            </a:r>
            <a:r>
              <a:rPr lang="en-US" dirty="0">
                <a:ea typeface="+mn-lt"/>
                <a:cs typeface="+mn-lt"/>
              </a:rPr>
              <a:t> </a:t>
            </a:r>
            <a:r>
              <a:rPr lang="en-US" dirty="0" err="1">
                <a:ea typeface="+mn-lt"/>
                <a:cs typeface="+mn-lt"/>
              </a:rPr>
              <a:t>nilai</a:t>
            </a:r>
            <a:r>
              <a:rPr lang="en-US" dirty="0">
                <a:ea typeface="+mn-lt"/>
                <a:cs typeface="+mn-lt"/>
              </a:rPr>
              <a:t> </a:t>
            </a:r>
            <a:r>
              <a:rPr lang="en-US" dirty="0" err="1">
                <a:ea typeface="+mn-lt"/>
                <a:cs typeface="+mn-lt"/>
              </a:rPr>
              <a:t>performa</a:t>
            </a:r>
            <a:r>
              <a:rPr lang="en-US" dirty="0">
                <a:ea typeface="+mn-lt"/>
                <a:cs typeface="+mn-lt"/>
              </a:rPr>
              <a:t> </a:t>
            </a:r>
            <a:r>
              <a:rPr lang="en-US" dirty="0" err="1">
                <a:ea typeface="+mn-lt"/>
                <a:cs typeface="+mn-lt"/>
              </a:rPr>
              <a:t>evaluasi</a:t>
            </a:r>
            <a:r>
              <a:rPr lang="en-US" dirty="0">
                <a:ea typeface="+mn-lt"/>
                <a:cs typeface="+mn-lt"/>
              </a:rPr>
              <a:t> metric model </a:t>
            </a:r>
            <a:r>
              <a:rPr lang="en-US" dirty="0" err="1">
                <a:ea typeface="+mn-lt"/>
                <a:cs typeface="+mn-lt"/>
              </a:rPr>
              <a:t>masih</a:t>
            </a:r>
            <a:r>
              <a:rPr lang="en-US" dirty="0">
                <a:ea typeface="+mn-lt"/>
                <a:cs typeface="+mn-lt"/>
              </a:rPr>
              <a:t> </a:t>
            </a:r>
            <a:r>
              <a:rPr lang="en-US" dirty="0" err="1">
                <a:ea typeface="+mn-lt"/>
                <a:cs typeface="+mn-lt"/>
              </a:rPr>
              <a:t>belum</a:t>
            </a:r>
            <a:r>
              <a:rPr lang="en-US" dirty="0">
                <a:ea typeface="+mn-lt"/>
                <a:cs typeface="+mn-lt"/>
              </a:rPr>
              <a:t> </a:t>
            </a:r>
            <a:r>
              <a:rPr lang="en-US" dirty="0" err="1">
                <a:ea typeface="+mn-lt"/>
                <a:cs typeface="+mn-lt"/>
              </a:rPr>
              <a:t>baik</a:t>
            </a:r>
            <a:r>
              <a:rPr lang="en-US" dirty="0">
                <a:ea typeface="+mn-lt"/>
                <a:cs typeface="+mn-lt"/>
              </a:rPr>
              <a:t>, Accuracy </a:t>
            </a:r>
            <a:r>
              <a:rPr lang="en-US" dirty="0" err="1">
                <a:ea typeface="+mn-lt"/>
                <a:cs typeface="+mn-lt"/>
              </a:rPr>
              <a:t>berada</a:t>
            </a:r>
            <a:r>
              <a:rPr lang="en-US" dirty="0">
                <a:ea typeface="+mn-lt"/>
                <a:cs typeface="+mn-lt"/>
              </a:rPr>
              <a:t> pada </a:t>
            </a:r>
            <a:r>
              <a:rPr lang="en-US" dirty="0" err="1">
                <a:ea typeface="+mn-lt"/>
                <a:cs typeface="+mn-lt"/>
              </a:rPr>
              <a:t>rentang</a:t>
            </a:r>
            <a:r>
              <a:rPr lang="en-US" dirty="0">
                <a:ea typeface="+mn-lt"/>
                <a:cs typeface="+mn-lt"/>
              </a:rPr>
              <a:t> 0,4-0,6, AUC </a:t>
            </a:r>
            <a:r>
              <a:rPr lang="en-US" dirty="0" err="1">
                <a:ea typeface="+mn-lt"/>
                <a:cs typeface="+mn-lt"/>
              </a:rPr>
              <a:t>berada</a:t>
            </a:r>
            <a:r>
              <a:rPr lang="en-US" dirty="0">
                <a:ea typeface="+mn-lt"/>
                <a:cs typeface="+mn-lt"/>
              </a:rPr>
              <a:t> pada </a:t>
            </a:r>
            <a:r>
              <a:rPr lang="en-US" dirty="0" err="1">
                <a:ea typeface="+mn-lt"/>
                <a:cs typeface="+mn-lt"/>
              </a:rPr>
              <a:t>rentang</a:t>
            </a:r>
            <a:r>
              <a:rPr lang="en-US" dirty="0">
                <a:ea typeface="+mn-lt"/>
                <a:cs typeface="+mn-lt"/>
              </a:rPr>
              <a:t> 0,6-0,7, dan recall </a:t>
            </a:r>
            <a:r>
              <a:rPr lang="en-US" dirty="0" err="1">
                <a:ea typeface="+mn-lt"/>
                <a:cs typeface="+mn-lt"/>
              </a:rPr>
              <a:t>berada</a:t>
            </a:r>
            <a:r>
              <a:rPr lang="en-US" dirty="0">
                <a:ea typeface="+mn-lt"/>
                <a:cs typeface="+mn-lt"/>
              </a:rPr>
              <a:t> pada </a:t>
            </a:r>
            <a:r>
              <a:rPr lang="en-US" dirty="0" err="1">
                <a:ea typeface="+mn-lt"/>
                <a:cs typeface="+mn-lt"/>
              </a:rPr>
              <a:t>rentang</a:t>
            </a:r>
            <a:r>
              <a:rPr lang="en-US" dirty="0">
                <a:ea typeface="+mn-lt"/>
                <a:cs typeface="+mn-lt"/>
              </a:rPr>
              <a:t> 0,6-0,9.</a:t>
            </a:r>
          </a:p>
          <a:p>
            <a:r>
              <a:rPr lang="en-US" dirty="0">
                <a:ea typeface="+mn-lt"/>
                <a:cs typeface="+mn-lt"/>
              </a:rPr>
              <a:t>Nilai recall yang </a:t>
            </a:r>
            <a:r>
              <a:rPr lang="en-US" dirty="0" err="1">
                <a:ea typeface="+mn-lt"/>
                <a:cs typeface="+mn-lt"/>
              </a:rPr>
              <a:t>cenderung</a:t>
            </a:r>
            <a:r>
              <a:rPr lang="en-US" dirty="0">
                <a:ea typeface="+mn-lt"/>
                <a:cs typeface="+mn-lt"/>
              </a:rPr>
              <a:t> </a:t>
            </a:r>
            <a:r>
              <a:rPr lang="en-US" dirty="0" err="1">
                <a:ea typeface="+mn-lt"/>
                <a:cs typeface="+mn-lt"/>
              </a:rPr>
              <a:t>lebih</a:t>
            </a:r>
            <a:r>
              <a:rPr lang="en-US" dirty="0">
                <a:ea typeface="+mn-lt"/>
                <a:cs typeface="+mn-lt"/>
              </a:rPr>
              <a:t> </a:t>
            </a:r>
            <a:r>
              <a:rPr lang="en-US" dirty="0" err="1">
                <a:ea typeface="+mn-lt"/>
                <a:cs typeface="+mn-lt"/>
              </a:rPr>
              <a:t>tinggi</a:t>
            </a:r>
            <a:r>
              <a:rPr lang="en-US" dirty="0">
                <a:ea typeface="+mn-lt"/>
                <a:cs typeface="+mn-lt"/>
              </a:rPr>
              <a:t> </a:t>
            </a:r>
            <a:r>
              <a:rPr lang="en-US" dirty="0" err="1">
                <a:ea typeface="+mn-lt"/>
                <a:cs typeface="+mn-lt"/>
              </a:rPr>
              <a:t>daripada</a:t>
            </a:r>
            <a:r>
              <a:rPr lang="en-US" dirty="0">
                <a:ea typeface="+mn-lt"/>
                <a:cs typeface="+mn-lt"/>
              </a:rPr>
              <a:t> Acc dan AUC </a:t>
            </a:r>
            <a:r>
              <a:rPr lang="en-US" dirty="0" err="1">
                <a:ea typeface="+mn-lt"/>
                <a:cs typeface="+mn-lt"/>
              </a:rPr>
              <a:t>terjadi</a:t>
            </a:r>
            <a:r>
              <a:rPr lang="en-US" dirty="0">
                <a:ea typeface="+mn-lt"/>
                <a:cs typeface="+mn-lt"/>
              </a:rPr>
              <a:t> </a:t>
            </a:r>
            <a:r>
              <a:rPr lang="en-US" dirty="0" err="1">
                <a:ea typeface="+mn-lt"/>
                <a:cs typeface="+mn-lt"/>
              </a:rPr>
              <a:t>karena</a:t>
            </a:r>
            <a:r>
              <a:rPr lang="en-US" dirty="0">
                <a:ea typeface="+mn-lt"/>
                <a:cs typeface="+mn-lt"/>
              </a:rPr>
              <a:t> </a:t>
            </a:r>
            <a:r>
              <a:rPr lang="en-US" dirty="0" err="1">
                <a:ea typeface="+mn-lt"/>
                <a:cs typeface="+mn-lt"/>
              </a:rPr>
              <a:t>nilai</a:t>
            </a:r>
            <a:r>
              <a:rPr lang="en-US" dirty="0">
                <a:ea typeface="+mn-lt"/>
                <a:cs typeface="+mn-lt"/>
              </a:rPr>
              <a:t> False </a:t>
            </a:r>
            <a:r>
              <a:rPr lang="en-US" dirty="0" err="1">
                <a:ea typeface="+mn-lt"/>
                <a:cs typeface="+mn-lt"/>
              </a:rPr>
              <a:t>Negatif</a:t>
            </a:r>
            <a:r>
              <a:rPr lang="en-US" dirty="0">
                <a:ea typeface="+mn-lt"/>
                <a:cs typeface="+mn-lt"/>
              </a:rPr>
              <a:t> </a:t>
            </a:r>
            <a:r>
              <a:rPr lang="en-US" dirty="0" err="1">
                <a:ea typeface="+mn-lt"/>
                <a:cs typeface="+mn-lt"/>
              </a:rPr>
              <a:t>kecil</a:t>
            </a:r>
            <a:r>
              <a:rPr lang="en-US" dirty="0">
                <a:ea typeface="+mn-lt"/>
                <a:cs typeface="+mn-lt"/>
              </a:rPr>
              <a:t>.</a:t>
            </a:r>
            <a:endParaRPr lang="en-US" dirty="0"/>
          </a:p>
          <a:p>
            <a:r>
              <a:rPr lang="en-US" b="1" dirty="0" err="1">
                <a:ea typeface="+mn-lt"/>
                <a:cs typeface="+mn-lt"/>
              </a:rPr>
              <a:t>Dengan</a:t>
            </a:r>
            <a:r>
              <a:rPr lang="en-US" b="1" dirty="0">
                <a:ea typeface="+mn-lt"/>
                <a:cs typeface="+mn-lt"/>
              </a:rPr>
              <a:t> </a:t>
            </a:r>
            <a:r>
              <a:rPr lang="en-US" b="1" dirty="0" err="1">
                <a:ea typeface="+mn-lt"/>
                <a:cs typeface="+mn-lt"/>
              </a:rPr>
              <a:t>performa</a:t>
            </a:r>
            <a:r>
              <a:rPr lang="en-US" b="1" dirty="0">
                <a:ea typeface="+mn-lt"/>
                <a:cs typeface="+mn-lt"/>
              </a:rPr>
              <a:t> model yang </a:t>
            </a:r>
            <a:r>
              <a:rPr lang="en-US" b="1" dirty="0" err="1">
                <a:ea typeface="+mn-lt"/>
                <a:cs typeface="+mn-lt"/>
              </a:rPr>
              <a:t>masih</a:t>
            </a:r>
            <a:r>
              <a:rPr lang="en-US" b="1" dirty="0">
                <a:ea typeface="+mn-lt"/>
                <a:cs typeface="+mn-lt"/>
              </a:rPr>
              <a:t> </a:t>
            </a:r>
            <a:r>
              <a:rPr lang="en-US" b="1" dirty="0" err="1">
                <a:ea typeface="+mn-lt"/>
                <a:cs typeface="+mn-lt"/>
              </a:rPr>
              <a:t>belum</a:t>
            </a:r>
            <a:r>
              <a:rPr lang="en-US" b="1" dirty="0">
                <a:ea typeface="+mn-lt"/>
                <a:cs typeface="+mn-lt"/>
              </a:rPr>
              <a:t> </a:t>
            </a:r>
            <a:r>
              <a:rPr lang="en-US" b="1" dirty="0" err="1">
                <a:ea typeface="+mn-lt"/>
                <a:cs typeface="+mn-lt"/>
              </a:rPr>
              <a:t>cukup</a:t>
            </a:r>
            <a:r>
              <a:rPr lang="en-US" b="1" dirty="0">
                <a:ea typeface="+mn-lt"/>
                <a:cs typeface="+mn-lt"/>
              </a:rPr>
              <a:t> </a:t>
            </a:r>
            <a:r>
              <a:rPr lang="en-US" b="1" dirty="0" err="1">
                <a:ea typeface="+mn-lt"/>
                <a:cs typeface="+mn-lt"/>
              </a:rPr>
              <a:t>bagus</a:t>
            </a:r>
            <a:r>
              <a:rPr lang="en-US" b="1" dirty="0">
                <a:ea typeface="+mn-lt"/>
                <a:cs typeface="+mn-lt"/>
              </a:rPr>
              <a:t>, </a:t>
            </a:r>
            <a:r>
              <a:rPr lang="en-US" b="1" dirty="0" err="1">
                <a:ea typeface="+mn-lt"/>
                <a:cs typeface="+mn-lt"/>
              </a:rPr>
              <a:t>untuk</a:t>
            </a:r>
            <a:r>
              <a:rPr lang="en-US" b="1" dirty="0">
                <a:ea typeface="+mn-lt"/>
                <a:cs typeface="+mn-lt"/>
              </a:rPr>
              <a:t> </a:t>
            </a:r>
            <a:r>
              <a:rPr lang="en-US" b="1" dirty="0" err="1">
                <a:ea typeface="+mn-lt"/>
                <a:cs typeface="+mn-lt"/>
              </a:rPr>
              <a:t>membuat</a:t>
            </a:r>
            <a:r>
              <a:rPr lang="en-US" b="1" dirty="0">
                <a:ea typeface="+mn-lt"/>
                <a:cs typeface="+mn-lt"/>
              </a:rPr>
              <a:t> decision </a:t>
            </a:r>
            <a:r>
              <a:rPr lang="en-US" b="1" dirty="0" err="1">
                <a:ea typeface="+mn-lt"/>
                <a:cs typeface="+mn-lt"/>
              </a:rPr>
              <a:t>dibutuhkan</a:t>
            </a:r>
            <a:r>
              <a:rPr lang="en-US" b="1" dirty="0">
                <a:ea typeface="+mn-lt"/>
                <a:cs typeface="+mn-lt"/>
              </a:rPr>
              <a:t> </a:t>
            </a:r>
            <a:r>
              <a:rPr lang="en-US" b="1" dirty="0" err="1">
                <a:ea typeface="+mn-lt"/>
                <a:cs typeface="+mn-lt"/>
              </a:rPr>
              <a:t>aturan</a:t>
            </a:r>
            <a:r>
              <a:rPr lang="en-US" b="1" dirty="0">
                <a:ea typeface="+mn-lt"/>
                <a:cs typeface="+mn-lt"/>
              </a:rPr>
              <a:t> (Rule Base) </a:t>
            </a:r>
            <a:r>
              <a:rPr lang="en-US" b="1" dirty="0" err="1">
                <a:ea typeface="+mn-lt"/>
                <a:cs typeface="+mn-lt"/>
              </a:rPr>
              <a:t>tambahan</a:t>
            </a:r>
            <a:r>
              <a:rPr lang="en-US" b="1" dirty="0">
                <a:ea typeface="+mn-lt"/>
                <a:cs typeface="+mn-lt"/>
              </a:rPr>
              <a:t> </a:t>
            </a:r>
            <a:r>
              <a:rPr lang="en-US" b="1" dirty="0" err="1">
                <a:ea typeface="+mn-lt"/>
                <a:cs typeface="+mn-lt"/>
              </a:rPr>
              <a:t>sehingga</a:t>
            </a:r>
            <a:r>
              <a:rPr lang="en-US" b="1" dirty="0">
                <a:ea typeface="+mn-lt"/>
                <a:cs typeface="+mn-lt"/>
              </a:rPr>
              <a:t> </a:t>
            </a:r>
            <a:r>
              <a:rPr lang="en-US" b="1" dirty="0" err="1">
                <a:ea typeface="+mn-lt"/>
                <a:cs typeface="+mn-lt"/>
              </a:rPr>
              <a:t>hasil</a:t>
            </a:r>
            <a:r>
              <a:rPr lang="en-US" b="1" dirty="0">
                <a:ea typeface="+mn-lt"/>
                <a:cs typeface="+mn-lt"/>
              </a:rPr>
              <a:t> </a:t>
            </a:r>
            <a:r>
              <a:rPr lang="en-US" b="1" dirty="0" err="1">
                <a:ea typeface="+mn-lt"/>
                <a:cs typeface="+mn-lt"/>
              </a:rPr>
              <a:t>prediksi</a:t>
            </a:r>
            <a:r>
              <a:rPr lang="en-US" b="1" dirty="0">
                <a:ea typeface="+mn-lt"/>
                <a:cs typeface="+mn-lt"/>
              </a:rPr>
              <a:t> yang </a:t>
            </a:r>
            <a:r>
              <a:rPr lang="en-US" b="1" dirty="0" err="1">
                <a:ea typeface="+mn-lt"/>
                <a:cs typeface="+mn-lt"/>
              </a:rPr>
              <a:t>didapat</a:t>
            </a:r>
            <a:r>
              <a:rPr lang="en-US" b="1" dirty="0">
                <a:ea typeface="+mn-lt"/>
                <a:cs typeface="+mn-lt"/>
              </a:rPr>
              <a:t> </a:t>
            </a:r>
            <a:r>
              <a:rPr lang="en-US" b="1" dirty="0" err="1">
                <a:ea typeface="+mn-lt"/>
                <a:cs typeface="+mn-lt"/>
              </a:rPr>
              <a:t>akan</a:t>
            </a:r>
            <a:r>
              <a:rPr lang="en-US" b="1" dirty="0">
                <a:ea typeface="+mn-lt"/>
                <a:cs typeface="+mn-lt"/>
              </a:rPr>
              <a:t> </a:t>
            </a:r>
            <a:r>
              <a:rPr lang="en-US" b="1" dirty="0" err="1">
                <a:ea typeface="+mn-lt"/>
                <a:cs typeface="+mn-lt"/>
              </a:rPr>
              <a:t>lebih</a:t>
            </a:r>
            <a:r>
              <a:rPr lang="en-US" b="1" dirty="0">
                <a:ea typeface="+mn-lt"/>
                <a:cs typeface="+mn-lt"/>
              </a:rPr>
              <a:t> confidence.</a:t>
            </a:r>
            <a:endParaRPr lang="en-US" dirty="0"/>
          </a:p>
          <a:p>
            <a:r>
              <a:rPr lang="en-US" dirty="0">
                <a:latin typeface="Calibri"/>
                <a:ea typeface="Tahoma"/>
                <a:cs typeface="Calibri"/>
              </a:rPr>
              <a:t>Hasil </a:t>
            </a:r>
            <a:r>
              <a:rPr lang="en-US" dirty="0" err="1">
                <a:latin typeface="Calibri"/>
                <a:ea typeface="Tahoma"/>
                <a:cs typeface="Calibri"/>
              </a:rPr>
              <a:t>rekomendasi</a:t>
            </a:r>
            <a:r>
              <a:rPr lang="en-US" dirty="0">
                <a:latin typeface="Calibri"/>
                <a:ea typeface="Tahoma"/>
                <a:cs typeface="Calibri"/>
              </a:rPr>
              <a:t> </a:t>
            </a:r>
            <a:r>
              <a:rPr lang="en-US" dirty="0" err="1">
                <a:latin typeface="Calibri"/>
                <a:ea typeface="Tahoma"/>
                <a:cs typeface="Calibri"/>
              </a:rPr>
              <a:t>ini</a:t>
            </a:r>
            <a:r>
              <a:rPr lang="en-US" dirty="0">
                <a:latin typeface="Calibri"/>
                <a:ea typeface="Tahoma"/>
                <a:cs typeface="Calibri"/>
              </a:rPr>
              <a:t> </a:t>
            </a:r>
            <a:r>
              <a:rPr lang="en-US" dirty="0" err="1">
                <a:latin typeface="Calibri"/>
                <a:ea typeface="Tahoma"/>
                <a:cs typeface="Calibri"/>
              </a:rPr>
              <a:t>dapat</a:t>
            </a:r>
            <a:r>
              <a:rPr lang="en-US" dirty="0">
                <a:latin typeface="Calibri"/>
                <a:ea typeface="Tahoma"/>
                <a:cs typeface="Calibri"/>
              </a:rPr>
              <a:t> </a:t>
            </a:r>
            <a:r>
              <a:rPr lang="en-US" dirty="0" err="1">
                <a:latin typeface="Calibri"/>
                <a:ea typeface="Tahoma"/>
                <a:cs typeface="Calibri"/>
              </a:rPr>
              <a:t>digunakan</a:t>
            </a:r>
            <a:r>
              <a:rPr lang="en-US" dirty="0">
                <a:latin typeface="Calibri"/>
                <a:ea typeface="Tahoma"/>
                <a:cs typeface="Calibri"/>
              </a:rPr>
              <a:t> </a:t>
            </a:r>
            <a:r>
              <a:rPr lang="en-US" dirty="0" err="1">
                <a:latin typeface="Calibri"/>
                <a:ea typeface="Tahoma"/>
                <a:cs typeface="Calibri"/>
              </a:rPr>
              <a:t>Dishub</a:t>
            </a:r>
            <a:r>
              <a:rPr lang="en-US" dirty="0">
                <a:latin typeface="Calibri"/>
                <a:ea typeface="Tahoma"/>
                <a:cs typeface="Calibri"/>
              </a:rPr>
              <a:t> DKI Jakarta agar </a:t>
            </a:r>
            <a:r>
              <a:rPr lang="en-US" dirty="0" err="1">
                <a:latin typeface="Calibri"/>
                <a:ea typeface="Tahoma"/>
                <a:cs typeface="Calibri"/>
              </a:rPr>
              <a:t>bisa</a:t>
            </a:r>
            <a:r>
              <a:rPr lang="en-US" dirty="0">
                <a:latin typeface="Calibri"/>
                <a:ea typeface="Tahoma"/>
                <a:cs typeface="Calibri"/>
              </a:rPr>
              <a:t> </a:t>
            </a:r>
            <a:r>
              <a:rPr lang="en-US" dirty="0" err="1">
                <a:latin typeface="Calibri"/>
                <a:ea typeface="Tahoma"/>
                <a:cs typeface="Calibri"/>
              </a:rPr>
              <a:t>mengatur</a:t>
            </a:r>
            <a:r>
              <a:rPr lang="en-US" dirty="0">
                <a:latin typeface="Calibri"/>
                <a:ea typeface="Tahoma"/>
                <a:cs typeface="Calibri"/>
              </a:rPr>
              <a:t> </a:t>
            </a:r>
            <a:r>
              <a:rPr lang="en-US" dirty="0" err="1">
                <a:latin typeface="Calibri"/>
                <a:ea typeface="Tahoma"/>
                <a:cs typeface="Calibri"/>
              </a:rPr>
              <a:t>seberapa</a:t>
            </a:r>
            <a:r>
              <a:rPr lang="en-US" dirty="0">
                <a:latin typeface="Calibri"/>
                <a:ea typeface="Tahoma"/>
                <a:cs typeface="Calibri"/>
              </a:rPr>
              <a:t> </a:t>
            </a:r>
            <a:r>
              <a:rPr lang="en-US" dirty="0" err="1">
                <a:latin typeface="Calibri"/>
                <a:ea typeface="Tahoma"/>
                <a:cs typeface="Calibri"/>
              </a:rPr>
              <a:t>banyak</a:t>
            </a:r>
            <a:r>
              <a:rPr lang="en-US" dirty="0">
                <a:latin typeface="Calibri"/>
                <a:ea typeface="Tahoma"/>
                <a:cs typeface="Calibri"/>
              </a:rPr>
              <a:t> </a:t>
            </a:r>
            <a:r>
              <a:rPr lang="en-US" dirty="0" err="1">
                <a:latin typeface="Calibri"/>
                <a:ea typeface="Tahoma"/>
                <a:cs typeface="Calibri"/>
              </a:rPr>
              <a:t>operasional</a:t>
            </a:r>
            <a:r>
              <a:rPr lang="en-US" dirty="0">
                <a:latin typeface="Calibri"/>
                <a:ea typeface="Tahoma"/>
                <a:cs typeface="Calibri"/>
              </a:rPr>
              <a:t> </a:t>
            </a:r>
            <a:r>
              <a:rPr lang="en-US" dirty="0" err="1">
                <a:latin typeface="Calibri"/>
                <a:ea typeface="Tahoma"/>
                <a:cs typeface="Calibri"/>
              </a:rPr>
              <a:t>kapal</a:t>
            </a:r>
            <a:r>
              <a:rPr lang="en-US" dirty="0">
                <a:latin typeface="Calibri"/>
                <a:ea typeface="Tahoma"/>
                <a:cs typeface="Calibri"/>
              </a:rPr>
              <a:t> </a:t>
            </a:r>
            <a:r>
              <a:rPr lang="en-US" dirty="0" err="1">
                <a:latin typeface="Calibri"/>
                <a:ea typeface="Tahoma"/>
                <a:cs typeface="Calibri"/>
              </a:rPr>
              <a:t>sebaiknya</a:t>
            </a:r>
            <a:r>
              <a:rPr lang="en-US" dirty="0">
                <a:latin typeface="Calibri"/>
                <a:ea typeface="Tahoma"/>
                <a:cs typeface="Calibri"/>
              </a:rPr>
              <a:t> </a:t>
            </a:r>
            <a:r>
              <a:rPr lang="en-US" dirty="0" err="1">
                <a:latin typeface="Calibri"/>
                <a:ea typeface="Tahoma"/>
                <a:cs typeface="Calibri"/>
              </a:rPr>
              <a:t>berjalan</a:t>
            </a:r>
            <a:r>
              <a:rPr lang="en-US" dirty="0">
                <a:latin typeface="Calibri"/>
                <a:ea typeface="Tahoma"/>
                <a:cs typeface="Calibri"/>
              </a:rPr>
              <a:t>, </a:t>
            </a:r>
            <a:r>
              <a:rPr lang="en-US" dirty="0" err="1">
                <a:latin typeface="Calibri"/>
                <a:ea typeface="Tahoma"/>
                <a:cs typeface="Calibri"/>
              </a:rPr>
              <a:t>sehingga</a:t>
            </a:r>
            <a:r>
              <a:rPr lang="en-US" dirty="0">
                <a:latin typeface="Calibri"/>
                <a:ea typeface="Tahoma"/>
                <a:cs typeface="Calibri"/>
              </a:rPr>
              <a:t> </a:t>
            </a:r>
            <a:r>
              <a:rPr lang="en-US" dirty="0" err="1">
                <a:latin typeface="Calibri"/>
                <a:ea typeface="Tahoma"/>
                <a:cs typeface="Calibri"/>
              </a:rPr>
              <a:t>akan</a:t>
            </a:r>
            <a:r>
              <a:rPr lang="en-US" dirty="0">
                <a:latin typeface="Calibri"/>
                <a:ea typeface="Tahoma"/>
                <a:cs typeface="Calibri"/>
              </a:rPr>
              <a:t> </a:t>
            </a:r>
            <a:r>
              <a:rPr lang="en-US" dirty="0" err="1">
                <a:latin typeface="Calibri"/>
                <a:ea typeface="Tahoma"/>
                <a:cs typeface="Calibri"/>
              </a:rPr>
              <a:t>menghemat</a:t>
            </a:r>
            <a:r>
              <a:rPr lang="en-US" dirty="0">
                <a:latin typeface="Calibri"/>
                <a:ea typeface="Tahoma"/>
                <a:cs typeface="Calibri"/>
              </a:rPr>
              <a:t> </a:t>
            </a:r>
            <a:r>
              <a:rPr lang="en-US" dirty="0" err="1">
                <a:latin typeface="Calibri"/>
                <a:ea typeface="Tahoma"/>
                <a:cs typeface="Calibri"/>
              </a:rPr>
              <a:t>biaya</a:t>
            </a:r>
            <a:r>
              <a:rPr lang="en-US" dirty="0">
                <a:latin typeface="Calibri"/>
                <a:ea typeface="Tahoma"/>
                <a:cs typeface="Calibri"/>
              </a:rPr>
              <a:t> </a:t>
            </a:r>
            <a:r>
              <a:rPr lang="en-US" dirty="0" err="1">
                <a:latin typeface="Calibri"/>
                <a:ea typeface="Tahoma"/>
                <a:cs typeface="Calibri"/>
              </a:rPr>
              <a:t>operasional</a:t>
            </a:r>
            <a:r>
              <a:rPr lang="en-US" dirty="0">
                <a:latin typeface="Calibri"/>
                <a:ea typeface="Tahoma"/>
                <a:cs typeface="Calibri"/>
              </a:rPr>
              <a:t> dan value </a:t>
            </a:r>
            <a:r>
              <a:rPr lang="en-US" dirty="0" err="1">
                <a:latin typeface="Calibri"/>
                <a:ea typeface="Tahoma"/>
                <a:cs typeface="Calibri"/>
              </a:rPr>
              <a:t>bisnis</a:t>
            </a:r>
            <a:r>
              <a:rPr lang="en-US" dirty="0">
                <a:latin typeface="Calibri"/>
                <a:ea typeface="Tahoma"/>
                <a:cs typeface="Calibri"/>
              </a:rPr>
              <a:t> </a:t>
            </a:r>
            <a:r>
              <a:rPr lang="en-US" dirty="0" err="1">
                <a:latin typeface="Calibri"/>
                <a:ea typeface="Tahoma"/>
                <a:cs typeface="Calibri"/>
              </a:rPr>
              <a:t>dapat</a:t>
            </a:r>
            <a:r>
              <a:rPr lang="en-US" dirty="0">
                <a:latin typeface="Calibri"/>
                <a:ea typeface="Tahoma"/>
                <a:cs typeface="Calibri"/>
              </a:rPr>
              <a:t> survive </a:t>
            </a:r>
            <a:r>
              <a:rPr lang="en-US" dirty="0" err="1">
                <a:latin typeface="Calibri"/>
                <a:ea typeface="Tahoma"/>
                <a:cs typeface="Calibri"/>
              </a:rPr>
              <a:t>ditengah</a:t>
            </a:r>
            <a:r>
              <a:rPr lang="en-US" dirty="0">
                <a:latin typeface="Calibri"/>
                <a:ea typeface="Tahoma"/>
                <a:cs typeface="Calibri"/>
              </a:rPr>
              <a:t> </a:t>
            </a:r>
            <a:r>
              <a:rPr lang="en-US" dirty="0" err="1">
                <a:latin typeface="Calibri"/>
                <a:ea typeface="Tahoma"/>
                <a:cs typeface="Calibri"/>
              </a:rPr>
              <a:t>pandemi</a:t>
            </a:r>
            <a:r>
              <a:rPr lang="en-US" dirty="0">
                <a:latin typeface="Calibri"/>
                <a:ea typeface="Tahoma"/>
                <a:cs typeface="Calibri"/>
              </a:rPr>
              <a:t>.</a:t>
            </a:r>
          </a:p>
          <a:p>
            <a:r>
              <a:rPr lang="en-US" b="1" dirty="0" err="1">
                <a:latin typeface="Calibri"/>
                <a:ea typeface="Tahoma"/>
                <a:cs typeface="Calibri"/>
              </a:rPr>
              <a:t>Dengan</a:t>
            </a:r>
            <a:r>
              <a:rPr lang="en-US" b="1" dirty="0">
                <a:latin typeface="Calibri"/>
                <a:ea typeface="Tahoma"/>
                <a:cs typeface="Calibri"/>
              </a:rPr>
              <a:t> </a:t>
            </a:r>
            <a:r>
              <a:rPr lang="en-US" b="1" dirty="0" err="1">
                <a:latin typeface="Calibri"/>
                <a:ea typeface="Tahoma"/>
                <a:cs typeface="Calibri"/>
              </a:rPr>
              <a:t>asumsi</a:t>
            </a:r>
            <a:r>
              <a:rPr lang="en-US" b="1" dirty="0">
                <a:latin typeface="Calibri"/>
                <a:ea typeface="Tahoma"/>
                <a:cs typeface="Calibri"/>
              </a:rPr>
              <a:t> </a:t>
            </a:r>
            <a:r>
              <a:rPr lang="en-US" b="1" dirty="0" err="1">
                <a:latin typeface="Calibri"/>
                <a:ea typeface="Tahoma"/>
                <a:cs typeface="Calibri"/>
              </a:rPr>
              <a:t>tiap</a:t>
            </a:r>
            <a:r>
              <a:rPr lang="en-US" b="1" dirty="0">
                <a:latin typeface="Calibri"/>
                <a:ea typeface="Tahoma"/>
                <a:cs typeface="Calibri"/>
              </a:rPr>
              <a:t> badan </a:t>
            </a:r>
            <a:r>
              <a:rPr lang="en-US" b="1" dirty="0" err="1">
                <a:latin typeface="Calibri"/>
                <a:ea typeface="Tahoma"/>
                <a:cs typeface="Calibri"/>
              </a:rPr>
              <a:t>usaha</a:t>
            </a:r>
            <a:r>
              <a:rPr lang="en-US" b="1" dirty="0">
                <a:latin typeface="Calibri"/>
                <a:ea typeface="Tahoma"/>
                <a:cs typeface="Calibri"/>
              </a:rPr>
              <a:t>/</a:t>
            </a:r>
            <a:r>
              <a:rPr lang="en-US" b="1" dirty="0" err="1">
                <a:latin typeface="Calibri"/>
                <a:ea typeface="Tahoma"/>
                <a:cs typeface="Calibri"/>
              </a:rPr>
              <a:t>koperasi</a:t>
            </a:r>
            <a:r>
              <a:rPr lang="en-US" b="1" dirty="0">
                <a:latin typeface="Calibri"/>
                <a:ea typeface="Tahoma"/>
                <a:cs typeface="Calibri"/>
              </a:rPr>
              <a:t> punya 1 </a:t>
            </a:r>
            <a:r>
              <a:rPr lang="en-US" b="1" dirty="0" err="1">
                <a:latin typeface="Calibri"/>
                <a:ea typeface="Tahoma"/>
                <a:cs typeface="Calibri"/>
              </a:rPr>
              <a:t>kapal</a:t>
            </a:r>
            <a:r>
              <a:rPr lang="en-US" b="1" dirty="0">
                <a:latin typeface="Calibri"/>
                <a:ea typeface="Tahoma"/>
                <a:cs typeface="Calibri"/>
              </a:rPr>
              <a:t>, </a:t>
            </a:r>
            <a:r>
              <a:rPr lang="en-US" b="1" dirty="0" err="1">
                <a:latin typeface="Calibri"/>
                <a:ea typeface="Tahoma"/>
                <a:cs typeface="Calibri"/>
              </a:rPr>
              <a:t>maka</a:t>
            </a:r>
            <a:r>
              <a:rPr lang="en-US" b="1" dirty="0">
                <a:latin typeface="Calibri"/>
                <a:ea typeface="Tahoma"/>
                <a:cs typeface="Calibri"/>
              </a:rPr>
              <a:t> </a:t>
            </a:r>
            <a:r>
              <a:rPr lang="en-US" b="1" dirty="0" err="1">
                <a:latin typeface="Calibri"/>
                <a:ea typeface="Tahoma"/>
                <a:cs typeface="Calibri"/>
              </a:rPr>
              <a:t>dapat</a:t>
            </a:r>
            <a:r>
              <a:rPr lang="en-US" b="1" dirty="0">
                <a:latin typeface="Calibri"/>
                <a:ea typeface="Tahoma"/>
                <a:cs typeface="Calibri"/>
              </a:rPr>
              <a:t> </a:t>
            </a:r>
            <a:r>
              <a:rPr lang="en-US" b="1" dirty="0" err="1">
                <a:latin typeface="Calibri"/>
                <a:ea typeface="Tahoma"/>
                <a:cs typeface="Calibri"/>
              </a:rPr>
              <a:t>dilakukan</a:t>
            </a:r>
            <a:r>
              <a:rPr lang="en-US" b="1" dirty="0">
                <a:latin typeface="Calibri"/>
                <a:ea typeface="Tahoma"/>
                <a:cs typeface="Calibri"/>
              </a:rPr>
              <a:t> </a:t>
            </a:r>
            <a:r>
              <a:rPr lang="en-US" b="1" dirty="0" err="1">
                <a:latin typeface="Calibri"/>
                <a:ea typeface="Tahoma"/>
                <a:cs typeface="Calibri"/>
              </a:rPr>
              <a:t>bergiliran</a:t>
            </a:r>
            <a:r>
              <a:rPr lang="en-US" b="1" dirty="0">
                <a:latin typeface="Calibri"/>
                <a:ea typeface="Tahoma"/>
                <a:cs typeface="Calibri"/>
              </a:rPr>
              <a:t> </a:t>
            </a:r>
            <a:r>
              <a:rPr lang="en-US" b="1" dirty="0" err="1">
                <a:latin typeface="Calibri"/>
                <a:ea typeface="Tahoma"/>
                <a:cs typeface="Calibri"/>
              </a:rPr>
              <a:t>jadwal</a:t>
            </a:r>
            <a:r>
              <a:rPr lang="en-US" b="1" dirty="0">
                <a:latin typeface="Calibri"/>
                <a:ea typeface="Tahoma"/>
                <a:cs typeface="Calibri"/>
              </a:rPr>
              <a:t> </a:t>
            </a:r>
            <a:r>
              <a:rPr lang="en-US" b="1" dirty="0" err="1">
                <a:latin typeface="Calibri"/>
                <a:ea typeface="Tahoma"/>
                <a:cs typeface="Calibri"/>
              </a:rPr>
              <a:t>operasional</a:t>
            </a:r>
            <a:r>
              <a:rPr lang="en-US" b="1" dirty="0">
                <a:latin typeface="Calibri"/>
                <a:ea typeface="Tahoma"/>
                <a:cs typeface="Calibri"/>
              </a:rPr>
              <a:t> agar di masa </a:t>
            </a:r>
            <a:r>
              <a:rPr lang="en-US" b="1" dirty="0" err="1">
                <a:latin typeface="Calibri"/>
                <a:ea typeface="Tahoma"/>
                <a:cs typeface="Calibri"/>
              </a:rPr>
              <a:t>mendatang</a:t>
            </a:r>
            <a:r>
              <a:rPr lang="en-US" b="1" dirty="0">
                <a:latin typeface="Calibri"/>
                <a:ea typeface="Tahoma"/>
                <a:cs typeface="Calibri"/>
              </a:rPr>
              <a:t> </a:t>
            </a:r>
            <a:r>
              <a:rPr lang="en-US" b="1" dirty="0" err="1">
                <a:latin typeface="Calibri"/>
                <a:ea typeface="Tahoma"/>
                <a:cs typeface="Calibri"/>
              </a:rPr>
              <a:t>apabila</a:t>
            </a:r>
            <a:r>
              <a:rPr lang="en-US" b="1" dirty="0">
                <a:latin typeface="Calibri"/>
                <a:ea typeface="Tahoma"/>
                <a:cs typeface="Calibri"/>
              </a:rPr>
              <a:t> </a:t>
            </a:r>
            <a:r>
              <a:rPr lang="en-US" b="1" dirty="0" err="1">
                <a:latin typeface="Calibri"/>
                <a:ea typeface="Tahoma"/>
                <a:cs typeface="Calibri"/>
              </a:rPr>
              <a:t>terjadi</a:t>
            </a:r>
            <a:r>
              <a:rPr lang="en-US" b="1" dirty="0">
                <a:latin typeface="Calibri"/>
                <a:ea typeface="Tahoma"/>
                <a:cs typeface="Calibri"/>
              </a:rPr>
              <a:t> </a:t>
            </a:r>
            <a:r>
              <a:rPr lang="en-US" b="1" dirty="0" err="1">
                <a:latin typeface="Calibri"/>
                <a:ea typeface="Tahoma"/>
                <a:cs typeface="Calibri"/>
              </a:rPr>
              <a:t>kejadian</a:t>
            </a:r>
            <a:r>
              <a:rPr lang="en-US" b="1" dirty="0">
                <a:latin typeface="Calibri"/>
                <a:ea typeface="Tahoma"/>
                <a:cs typeface="Calibri"/>
              </a:rPr>
              <a:t> </a:t>
            </a:r>
            <a:r>
              <a:rPr lang="en-US" b="1" dirty="0" err="1">
                <a:latin typeface="Calibri"/>
                <a:ea typeface="Tahoma"/>
                <a:cs typeface="Calibri"/>
              </a:rPr>
              <a:t>pengetatan</a:t>
            </a:r>
            <a:r>
              <a:rPr lang="en-US" b="1" dirty="0">
                <a:latin typeface="Calibri"/>
                <a:ea typeface="Tahoma"/>
                <a:cs typeface="Calibri"/>
              </a:rPr>
              <a:t> yang </a:t>
            </a:r>
            <a:r>
              <a:rPr lang="en-US" b="1" dirty="0" err="1">
                <a:latin typeface="Calibri"/>
                <a:ea typeface="Tahoma"/>
                <a:cs typeface="Calibri"/>
              </a:rPr>
              <a:t>berdampak</a:t>
            </a:r>
            <a:r>
              <a:rPr lang="en-US" b="1" dirty="0">
                <a:latin typeface="Calibri"/>
                <a:ea typeface="Tahoma"/>
                <a:cs typeface="Calibri"/>
              </a:rPr>
              <a:t> pada </a:t>
            </a:r>
            <a:r>
              <a:rPr lang="en-US" b="1" dirty="0" err="1">
                <a:latin typeface="Calibri"/>
                <a:ea typeface="Tahoma"/>
                <a:cs typeface="Calibri"/>
              </a:rPr>
              <a:t>menurunnya</a:t>
            </a:r>
            <a:r>
              <a:rPr lang="en-US" b="1" dirty="0">
                <a:latin typeface="Calibri"/>
                <a:ea typeface="Tahoma"/>
                <a:cs typeface="Calibri"/>
              </a:rPr>
              <a:t> </a:t>
            </a:r>
            <a:r>
              <a:rPr lang="en-US" b="1" dirty="0" err="1">
                <a:latin typeface="Calibri"/>
                <a:ea typeface="Tahoma"/>
                <a:cs typeface="Calibri"/>
              </a:rPr>
              <a:t>jumlah</a:t>
            </a:r>
            <a:r>
              <a:rPr lang="en-US" b="1" dirty="0">
                <a:latin typeface="Calibri"/>
                <a:ea typeface="Tahoma"/>
                <a:cs typeface="Calibri"/>
              </a:rPr>
              <a:t> </a:t>
            </a:r>
            <a:r>
              <a:rPr lang="en-US" b="1" dirty="0" err="1">
                <a:latin typeface="Calibri"/>
                <a:ea typeface="Tahoma"/>
                <a:cs typeface="Calibri"/>
              </a:rPr>
              <a:t>penumpang</a:t>
            </a:r>
            <a:r>
              <a:rPr lang="en-US" b="1" dirty="0">
                <a:latin typeface="Calibri"/>
                <a:ea typeface="Tahoma"/>
                <a:cs typeface="Calibri"/>
              </a:rPr>
              <a:t>, </a:t>
            </a:r>
            <a:r>
              <a:rPr lang="en-US" b="1" dirty="0" err="1">
                <a:latin typeface="Calibri"/>
                <a:ea typeface="Tahoma"/>
                <a:cs typeface="Calibri"/>
              </a:rPr>
              <a:t>kerugian</a:t>
            </a:r>
            <a:r>
              <a:rPr lang="en-US" b="1" dirty="0">
                <a:latin typeface="Calibri"/>
                <a:ea typeface="Tahoma"/>
                <a:cs typeface="Calibri"/>
              </a:rPr>
              <a:t> yang </a:t>
            </a:r>
            <a:r>
              <a:rPr lang="en-US" b="1" dirty="0" err="1">
                <a:latin typeface="Calibri"/>
                <a:ea typeface="Tahoma"/>
                <a:cs typeface="Calibri"/>
              </a:rPr>
              <a:t>dialami</a:t>
            </a:r>
            <a:r>
              <a:rPr lang="en-US" b="1" dirty="0">
                <a:latin typeface="Calibri"/>
                <a:ea typeface="Tahoma"/>
                <a:cs typeface="Calibri"/>
              </a:rPr>
              <a:t> </a:t>
            </a:r>
            <a:r>
              <a:rPr lang="en-US" b="1" dirty="0" err="1">
                <a:latin typeface="Calibri"/>
                <a:ea typeface="Tahoma"/>
                <a:cs typeface="Calibri"/>
              </a:rPr>
              <a:t>tidak</a:t>
            </a:r>
            <a:r>
              <a:rPr lang="en-US" b="1" dirty="0">
                <a:latin typeface="Calibri"/>
                <a:ea typeface="Tahoma"/>
                <a:cs typeface="Calibri"/>
              </a:rPr>
              <a:t> </a:t>
            </a:r>
            <a:r>
              <a:rPr lang="en-US" b="1" dirty="0" err="1">
                <a:latin typeface="Calibri"/>
                <a:ea typeface="Tahoma"/>
                <a:cs typeface="Calibri"/>
              </a:rPr>
              <a:t>terlalu</a:t>
            </a:r>
            <a:r>
              <a:rPr lang="en-US" b="1" dirty="0">
                <a:latin typeface="Calibri"/>
                <a:ea typeface="Tahoma"/>
                <a:cs typeface="Calibri"/>
              </a:rPr>
              <a:t> </a:t>
            </a:r>
            <a:r>
              <a:rPr lang="en-US" b="1" dirty="0" err="1">
                <a:latin typeface="Calibri"/>
                <a:ea typeface="Tahoma"/>
                <a:cs typeface="Calibri"/>
              </a:rPr>
              <a:t>besar</a:t>
            </a:r>
            <a:r>
              <a:rPr lang="en-US" b="1" dirty="0">
                <a:latin typeface="Calibri"/>
                <a:ea typeface="Tahoma"/>
                <a:cs typeface="Calibri"/>
              </a:rPr>
              <a:t>.</a:t>
            </a: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94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latin typeface="Calibri Light"/>
                <a:ea typeface="Tahoma"/>
                <a:cs typeface="Calibri Light"/>
              </a:rPr>
              <a:t>Misc: Stack</a:t>
            </a:r>
          </a:p>
        </p:txBody>
      </p:sp>
      <p:cxnSp>
        <p:nvCxnSpPr>
          <p:cNvPr id="14" name="Straight Connector 1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2000">
                <a:solidFill>
                  <a:schemeClr val="bg1"/>
                </a:solidFill>
                <a:latin typeface="Tahoma"/>
                <a:ea typeface="Tahoma"/>
                <a:cs typeface="Calibri"/>
              </a:rPr>
              <a:t>Python</a:t>
            </a:r>
          </a:p>
          <a:p>
            <a:r>
              <a:rPr lang="en-US" sz="2000">
                <a:solidFill>
                  <a:schemeClr val="bg1"/>
                </a:solidFill>
                <a:latin typeface="Tahoma"/>
                <a:ea typeface="Tahoma"/>
                <a:cs typeface="Calibri"/>
              </a:rPr>
              <a:t>Tableau</a:t>
            </a:r>
          </a:p>
          <a:p>
            <a:r>
              <a:rPr lang="en-US" sz="2000">
                <a:solidFill>
                  <a:schemeClr val="bg1"/>
                </a:solidFill>
                <a:latin typeface="Tahoma"/>
                <a:ea typeface="Tahoma"/>
                <a:cs typeface="Calibri"/>
              </a:rPr>
              <a:t>Teamwork</a:t>
            </a:r>
          </a:p>
          <a:p>
            <a:r>
              <a:rPr lang="en-US" sz="2000">
                <a:solidFill>
                  <a:schemeClr val="bg1"/>
                </a:solidFill>
                <a:latin typeface="Tahoma"/>
                <a:ea typeface="Tahoma"/>
                <a:cs typeface="Calibri"/>
              </a:rPr>
              <a:t>Bitbucket</a:t>
            </a:r>
          </a:p>
          <a:p>
            <a:pPr marL="0" indent="0">
              <a:buNone/>
            </a:pPr>
            <a:endParaRPr lang="en-US" sz="2000">
              <a:solidFill>
                <a:schemeClr val="bg1"/>
              </a:solidFill>
              <a:latin typeface="Tahoma"/>
              <a:ea typeface="Tahoma"/>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16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Calibri Light"/>
                <a:ea typeface="Tahoma"/>
                <a:cs typeface="Calibri Light"/>
              </a:rPr>
              <a:t>Misc: Data Proportion</a:t>
            </a:r>
            <a:endParaRPr lang="en-US" dirty="0">
              <a:latin typeface="Calibri Light"/>
              <a:ea typeface="Tahoma"/>
              <a:cs typeface="Calibri Light"/>
            </a:endParaRPr>
          </a:p>
        </p:txBody>
      </p:sp>
      <p:pic>
        <p:nvPicPr>
          <p:cNvPr id="4" name="Picture 4" descr="Chart, pie chart&#10;&#10;Description automatically generated">
            <a:extLst>
              <a:ext uri="{FF2B5EF4-FFF2-40B4-BE49-F238E27FC236}">
                <a16:creationId xmlns:a16="http://schemas.microsoft.com/office/drawing/2014/main" id="{A8CC00CC-C234-4AAD-A831-7A0240E81BC9}"/>
              </a:ext>
            </a:extLst>
          </p:cNvPr>
          <p:cNvPicPr>
            <a:picLocks noGrp="1" noChangeAspect="1"/>
          </p:cNvPicPr>
          <p:nvPr>
            <p:ph idx="1"/>
          </p:nvPr>
        </p:nvPicPr>
        <p:blipFill>
          <a:blip r:embed="rId2"/>
          <a:stretch>
            <a:fillRect/>
          </a:stretch>
        </p:blipFill>
        <p:spPr>
          <a:xfrm>
            <a:off x="2447147" y="1792956"/>
            <a:ext cx="7285892" cy="4149725"/>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67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838200" y="111125"/>
            <a:ext cx="10515600" cy="1325563"/>
          </a:xfrm>
        </p:spPr>
        <p:txBody>
          <a:bodyPr/>
          <a:lstStyle/>
          <a:p>
            <a:r>
              <a:rPr lang="en-US">
                <a:cs typeface="Calibri Light"/>
              </a:rPr>
              <a:t>Informasi Kelompok</a:t>
            </a:r>
            <a:endParaRPr lang="en-US"/>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47969" y="1532548"/>
            <a:ext cx="10515600" cy="2310251"/>
          </a:xfrm>
        </p:spPr>
        <p:txBody>
          <a:bodyPr vert="horz" lIns="91440" tIns="45720" rIns="91440" bIns="45720" rtlCol="0" anchor="t">
            <a:normAutofit/>
          </a:bodyPr>
          <a:lstStyle/>
          <a:p>
            <a:pPr marL="514350" indent="-514350">
              <a:buAutoNum type="arabicPeriod"/>
            </a:pPr>
            <a:r>
              <a:rPr lang="en-US" sz="1600">
                <a:cs typeface="Calibri"/>
              </a:rPr>
              <a:t>Ketua:</a:t>
            </a:r>
          </a:p>
          <a:p>
            <a:r>
              <a:rPr lang="en-US" sz="1400">
                <a:cs typeface="Calibri"/>
              </a:rPr>
              <a:t>Harisabekti Dicky Subrata | </a:t>
            </a:r>
            <a:r>
              <a:rPr lang="en-US" sz="1400" dirty="0">
                <a:cs typeface="Calibri"/>
                <a:hlinkClick r:id="rId2"/>
              </a:rPr>
              <a:t>harisabektidsubrata@gmail.com</a:t>
            </a:r>
            <a:endParaRPr lang="en-US" sz="1400">
              <a:cs typeface="Calibri"/>
            </a:endParaRPr>
          </a:p>
          <a:p>
            <a:r>
              <a:rPr lang="en-US" sz="1400" dirty="0">
                <a:ea typeface="+mn-lt"/>
                <a:cs typeface="+mn-lt"/>
                <a:hlinkClick r:id="rId3"/>
              </a:rPr>
              <a:t>https://twitter.com/hd_subrata</a:t>
            </a:r>
            <a:r>
              <a:rPr lang="en-US" sz="1400">
                <a:ea typeface="+mn-lt"/>
                <a:cs typeface="+mn-lt"/>
              </a:rPr>
              <a:t> | </a:t>
            </a:r>
            <a:r>
              <a:rPr lang="en-US" sz="1400" dirty="0">
                <a:ea typeface="+mn-lt"/>
                <a:cs typeface="+mn-lt"/>
                <a:hlinkClick r:id="rId4"/>
              </a:rPr>
              <a:t>https://www.linkedin.com/in/hd-subrata/</a:t>
            </a:r>
            <a:endParaRPr lang="en-US" sz="1400">
              <a:cs typeface="Calibri"/>
            </a:endParaRPr>
          </a:p>
          <a:p>
            <a:r>
              <a:rPr lang="en-US" sz="1400">
                <a:cs typeface="Calibri"/>
              </a:rPr>
              <a:t>Skills: </a:t>
            </a:r>
            <a:r>
              <a:rPr lang="en-US" sz="1400">
                <a:ea typeface="+mn-lt"/>
                <a:cs typeface="+mn-lt"/>
              </a:rPr>
              <a:t>Self learn of Business Statistical Engineer | Mostly do, think, and talk about Machine Learning and Data Science</a:t>
            </a:r>
          </a:p>
          <a:p>
            <a:r>
              <a:rPr lang="en-US" sz="1400">
                <a:cs typeface="Calibri"/>
              </a:rPr>
              <a:t>Pendidikan: S1 Teknik Pertanian, Universitas Jenderal Soedirman</a:t>
            </a:r>
          </a:p>
          <a:p>
            <a:r>
              <a:rPr lang="en-US" sz="1400">
                <a:cs typeface="Calibri"/>
              </a:rPr>
              <a:t>Pengalaman Kerja: PT Semesta Energi Services, PT Asia Riset Institusi</a:t>
            </a:r>
          </a:p>
          <a:p>
            <a:r>
              <a:rPr lang="en-US" sz="1400">
                <a:cs typeface="Calibri"/>
              </a:rPr>
              <a:t>CV: </a:t>
            </a:r>
            <a:r>
              <a:rPr lang="en-US" sz="1200" dirty="0">
                <a:cs typeface="Calibri"/>
                <a:hlinkClick r:id="rId5"/>
              </a:rPr>
              <a:t>You go to Haris CV</a:t>
            </a:r>
            <a:endParaRPr lang="en-US" sz="1200">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person, posing, wearing&#10;&#10;Description automatically generated">
            <a:extLst>
              <a:ext uri="{FF2B5EF4-FFF2-40B4-BE49-F238E27FC236}">
                <a16:creationId xmlns:a16="http://schemas.microsoft.com/office/drawing/2014/main" id="{3FB78173-5912-4A54-8094-3CCFC6D5AF6F}"/>
              </a:ext>
            </a:extLst>
          </p:cNvPr>
          <p:cNvPicPr>
            <a:picLocks noChangeAspect="1"/>
          </p:cNvPicPr>
          <p:nvPr/>
        </p:nvPicPr>
        <p:blipFill>
          <a:blip r:embed="rId6"/>
          <a:stretch>
            <a:fillRect/>
          </a:stretch>
        </p:blipFill>
        <p:spPr>
          <a:xfrm>
            <a:off x="9819168" y="1347881"/>
            <a:ext cx="1706526" cy="1679944"/>
          </a:xfrm>
          <a:prstGeom prst="rect">
            <a:avLst/>
          </a:prstGeom>
        </p:spPr>
      </p:pic>
      <p:sp>
        <p:nvSpPr>
          <p:cNvPr id="5" name="Content Placeholder 2">
            <a:extLst>
              <a:ext uri="{FF2B5EF4-FFF2-40B4-BE49-F238E27FC236}">
                <a16:creationId xmlns:a16="http://schemas.microsoft.com/office/drawing/2014/main" id="{53D7FC6D-BDF9-4DED-AB7F-1AFFBF883DC8}"/>
              </a:ext>
            </a:extLst>
          </p:cNvPr>
          <p:cNvSpPr txBox="1">
            <a:spLocks/>
          </p:cNvSpPr>
          <p:nvPr/>
        </p:nvSpPr>
        <p:spPr>
          <a:xfrm>
            <a:off x="839064" y="3881435"/>
            <a:ext cx="10515600" cy="23004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dirty="0">
                <a:cs typeface="Calibri"/>
              </a:rPr>
              <a:t>2.       </a:t>
            </a:r>
            <a:r>
              <a:rPr lang="en-US" sz="1600" dirty="0" err="1">
                <a:cs typeface="Calibri"/>
              </a:rPr>
              <a:t>Anggota</a:t>
            </a:r>
            <a:r>
              <a:rPr lang="en-US" sz="1600" dirty="0">
                <a:cs typeface="Calibri"/>
              </a:rPr>
              <a:t>:</a:t>
            </a:r>
            <a:endParaRPr lang="en-US" dirty="0">
              <a:cs typeface="Calibri" panose="020F0502020204030204"/>
            </a:endParaRPr>
          </a:p>
          <a:p>
            <a:pPr algn="r"/>
            <a:r>
              <a:rPr lang="en-US" sz="1400" dirty="0" err="1">
                <a:ea typeface="+mn-lt"/>
                <a:cs typeface="+mn-lt"/>
              </a:rPr>
              <a:t>Ninda</a:t>
            </a:r>
            <a:r>
              <a:rPr lang="en-US" sz="1400" dirty="0">
                <a:ea typeface="+mn-lt"/>
                <a:cs typeface="+mn-lt"/>
              </a:rPr>
              <a:t> </a:t>
            </a:r>
            <a:r>
              <a:rPr lang="en-US" sz="1400" dirty="0" err="1">
                <a:ea typeface="+mn-lt"/>
                <a:cs typeface="+mn-lt"/>
              </a:rPr>
              <a:t>Khoirunnisa</a:t>
            </a:r>
            <a:r>
              <a:rPr lang="en-US" sz="1400" dirty="0">
                <a:cs typeface="Calibri"/>
              </a:rPr>
              <a:t> | </a:t>
            </a:r>
            <a:r>
              <a:rPr lang="en-US" sz="1400" dirty="0">
                <a:ea typeface="+mn-lt"/>
                <a:cs typeface="+mn-lt"/>
              </a:rPr>
              <a:t>nindakhoirunnisa.nk@gmail.com</a:t>
            </a:r>
          </a:p>
          <a:p>
            <a:pPr algn="r"/>
            <a:r>
              <a:rPr lang="en-US" sz="1400" dirty="0">
                <a:ea typeface="+mn-lt"/>
                <a:cs typeface="+mn-lt"/>
              </a:rPr>
              <a:t> https://www.linkedin.com/in/ninda-khoirunnisa-136225150/</a:t>
            </a:r>
          </a:p>
          <a:p>
            <a:pPr algn="r"/>
            <a:r>
              <a:rPr lang="en-US" sz="1400" dirty="0">
                <a:cs typeface="Calibri"/>
              </a:rPr>
              <a:t>Skills: </a:t>
            </a:r>
            <a:r>
              <a:rPr lang="en-US" sz="1400" dirty="0">
                <a:ea typeface="+mn-lt"/>
                <a:cs typeface="+mn-lt"/>
              </a:rPr>
              <a:t>AI, Machine Learning, Tableau</a:t>
            </a:r>
          </a:p>
          <a:p>
            <a:pPr algn="r"/>
            <a:r>
              <a:rPr lang="en-US" sz="1400" dirty="0">
                <a:cs typeface="Calibri"/>
              </a:rPr>
              <a:t>Pendidikan: S1 Teknik </a:t>
            </a:r>
            <a:r>
              <a:rPr lang="en-US" sz="1400" dirty="0" err="1">
                <a:cs typeface="Calibri"/>
              </a:rPr>
              <a:t>Informasi</a:t>
            </a:r>
            <a:r>
              <a:rPr lang="en-US" sz="1400" dirty="0">
                <a:cs typeface="Calibri"/>
              </a:rPr>
              <a:t>, Universitas Gadjah Mada</a:t>
            </a:r>
          </a:p>
          <a:p>
            <a:pPr algn="r"/>
            <a:r>
              <a:rPr lang="en-US" sz="1400" dirty="0" err="1">
                <a:cs typeface="Calibri"/>
              </a:rPr>
              <a:t>Pengalaman</a:t>
            </a:r>
            <a:r>
              <a:rPr lang="en-US" sz="1400" dirty="0">
                <a:cs typeface="Calibri"/>
              </a:rPr>
              <a:t> </a:t>
            </a:r>
            <a:r>
              <a:rPr lang="en-US" sz="1400" dirty="0" err="1">
                <a:cs typeface="Calibri"/>
              </a:rPr>
              <a:t>Kerja</a:t>
            </a:r>
            <a:r>
              <a:rPr lang="en-US" sz="1400" dirty="0">
                <a:cs typeface="Calibri"/>
              </a:rPr>
              <a:t>: </a:t>
            </a:r>
            <a:r>
              <a:rPr lang="en-US" sz="1400" dirty="0">
                <a:ea typeface="+mn-lt"/>
                <a:cs typeface="+mn-lt"/>
              </a:rPr>
              <a:t>PT </a:t>
            </a:r>
            <a:r>
              <a:rPr lang="en-US" sz="1400" dirty="0" err="1">
                <a:ea typeface="+mn-lt"/>
                <a:cs typeface="+mn-lt"/>
              </a:rPr>
              <a:t>Investo</a:t>
            </a:r>
            <a:r>
              <a:rPr lang="en-US" sz="1400" dirty="0">
                <a:ea typeface="+mn-lt"/>
                <a:cs typeface="+mn-lt"/>
              </a:rPr>
              <a:t> Medika Asia, FOOD.ID</a:t>
            </a:r>
          </a:p>
          <a:p>
            <a:pPr algn="r"/>
            <a:r>
              <a:rPr lang="en-US" sz="1400" dirty="0">
                <a:cs typeface="Calibri"/>
              </a:rPr>
              <a:t>CV: </a:t>
            </a:r>
            <a:r>
              <a:rPr lang="en-US" sz="1200" dirty="0">
                <a:cs typeface="Calibri"/>
                <a:hlinkClick r:id="rId7"/>
              </a:rPr>
              <a:t>You go to Ninda CV</a:t>
            </a:r>
            <a:endParaRPr lang="en-US" sz="1200">
              <a:cs typeface="Calibri"/>
            </a:endParaRPr>
          </a:p>
        </p:txBody>
      </p:sp>
      <p:pic>
        <p:nvPicPr>
          <p:cNvPr id="8" name="Picture 8">
            <a:extLst>
              <a:ext uri="{FF2B5EF4-FFF2-40B4-BE49-F238E27FC236}">
                <a16:creationId xmlns:a16="http://schemas.microsoft.com/office/drawing/2014/main" id="{5F3D3BC8-0033-4C7D-B011-E3790D60F517}"/>
              </a:ext>
            </a:extLst>
          </p:cNvPr>
          <p:cNvPicPr>
            <a:picLocks noChangeAspect="1"/>
          </p:cNvPicPr>
          <p:nvPr/>
        </p:nvPicPr>
        <p:blipFill>
          <a:blip r:embed="rId8"/>
          <a:stretch>
            <a:fillRect/>
          </a:stretch>
        </p:blipFill>
        <p:spPr>
          <a:xfrm>
            <a:off x="3049772" y="4132694"/>
            <a:ext cx="1378690" cy="1526108"/>
          </a:xfrm>
          <a:prstGeom prst="rect">
            <a:avLst/>
          </a:prstGeom>
        </p:spPr>
      </p:pic>
      <p:sp>
        <p:nvSpPr>
          <p:cNvPr id="9" name="TextBox 8">
            <a:extLst>
              <a:ext uri="{FF2B5EF4-FFF2-40B4-BE49-F238E27FC236}">
                <a16:creationId xmlns:a16="http://schemas.microsoft.com/office/drawing/2014/main" id="{9F103404-2C31-4019-AEAF-BB3994BE62EA}"/>
              </a:ext>
            </a:extLst>
          </p:cNvPr>
          <p:cNvSpPr txBox="1"/>
          <p:nvPr/>
        </p:nvSpPr>
        <p:spPr>
          <a:xfrm>
            <a:off x="846015" y="1021862"/>
            <a:ext cx="6885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Motto: </a:t>
            </a:r>
            <a:r>
              <a:rPr lang="en-US" b="1" i="1">
                <a:solidFill>
                  <a:schemeClr val="accent2">
                    <a:lumMod val="50000"/>
                  </a:schemeClr>
                </a:solidFill>
                <a:ea typeface="+mn-lt"/>
                <a:cs typeface="+mn-lt"/>
              </a:rPr>
              <a:t>How do we actually improve the lives of people by using data?</a:t>
            </a:r>
            <a:endParaRPr lang="en-US" b="1" i="1">
              <a:solidFill>
                <a:schemeClr val="accent2">
                  <a:lumMod val="50000"/>
                </a:schemeClr>
              </a:solidFill>
              <a:cs typeface="Calibri"/>
            </a:endParaRPr>
          </a:p>
        </p:txBody>
      </p:sp>
    </p:spTree>
    <p:extLst>
      <p:ext uri="{BB962C8B-B14F-4D97-AF65-F5344CB8AC3E}">
        <p14:creationId xmlns:p14="http://schemas.microsoft.com/office/powerpoint/2010/main" val="183312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a:xfrm>
            <a:off x="391378" y="320675"/>
            <a:ext cx="11407487" cy="1325563"/>
          </a:xfrm>
        </p:spPr>
        <p:txBody>
          <a:bodyPr>
            <a:normAutofit/>
          </a:bodyPr>
          <a:lstStyle/>
          <a:p>
            <a:r>
              <a:rPr lang="en-US">
                <a:latin typeface="Tahoma"/>
                <a:ea typeface="Tahoma"/>
                <a:cs typeface="Calibri Light"/>
              </a:rPr>
              <a:t>Pengantar: Framework</a:t>
            </a: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7F7D4C77-0062-4F61-BB38-F0266AABAEEC}"/>
              </a:ext>
            </a:extLst>
          </p:cNvPr>
          <p:cNvGraphicFramePr>
            <a:graphicFrameLocks noGrp="1"/>
          </p:cNvGraphicFramePr>
          <p:nvPr>
            <p:ph idx="1"/>
            <p:extLst>
              <p:ext uri="{D42A27DB-BD31-4B8C-83A1-F6EECF244321}">
                <p14:modId xmlns:p14="http://schemas.microsoft.com/office/powerpoint/2010/main" val="1003308511"/>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7" name="TextBox 246">
            <a:extLst>
              <a:ext uri="{FF2B5EF4-FFF2-40B4-BE49-F238E27FC236}">
                <a16:creationId xmlns:a16="http://schemas.microsoft.com/office/drawing/2014/main" id="{D1BED18B-13A6-45F3-8A0D-333789F8D853}"/>
              </a:ext>
            </a:extLst>
          </p:cNvPr>
          <p:cNvSpPr txBox="1"/>
          <p:nvPr/>
        </p:nvSpPr>
        <p:spPr>
          <a:xfrm>
            <a:off x="7469554" y="5730631"/>
            <a:ext cx="3124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a:ea typeface="+mn-lt"/>
                <a:cs typeface="+mn-lt"/>
              </a:rPr>
              <a:t>(Reference: Google(</a:t>
            </a:r>
            <a:r>
              <a:rPr lang="en-US" i="1">
                <a:ea typeface="+mn-lt"/>
                <a:cs typeface="+mn-lt"/>
              </a:rPr>
              <a:t>literally)</a:t>
            </a:r>
            <a:r>
              <a:rPr lang="en-US">
                <a:ea typeface="+mn-lt"/>
                <a:cs typeface="+mn-lt"/>
              </a:rPr>
              <a:t>)</a:t>
            </a:r>
            <a:endParaRPr lang="en-US"/>
          </a:p>
        </p:txBody>
      </p:sp>
    </p:spTree>
    <p:extLst>
      <p:ext uri="{BB962C8B-B14F-4D97-AF65-F5344CB8AC3E}">
        <p14:creationId xmlns:p14="http://schemas.microsoft.com/office/powerpoint/2010/main" val="182930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Tahoma"/>
                <a:ea typeface="Tahoma"/>
                <a:cs typeface="Tahoma"/>
              </a:rPr>
              <a:t>Pengantar: Approach</a:t>
            </a:r>
            <a:endParaRPr lang="en-US">
              <a:ea typeface="+mj-lt"/>
              <a:cs typeface="+mj-lt"/>
            </a:endParaRPr>
          </a:p>
        </p:txBody>
      </p:sp>
      <p:pic>
        <p:nvPicPr>
          <p:cNvPr id="4" name="Picture 4" descr="Diagram&#10;&#10;Description automatically generated">
            <a:extLst>
              <a:ext uri="{FF2B5EF4-FFF2-40B4-BE49-F238E27FC236}">
                <a16:creationId xmlns:a16="http://schemas.microsoft.com/office/drawing/2014/main" id="{28AA97D3-2451-4492-ADE7-7F2B876F49DE}"/>
              </a:ext>
            </a:extLst>
          </p:cNvPr>
          <p:cNvPicPr>
            <a:picLocks noGrp="1" noChangeAspect="1"/>
          </p:cNvPicPr>
          <p:nvPr>
            <p:ph idx="1"/>
          </p:nvPr>
        </p:nvPicPr>
        <p:blipFill>
          <a:blip r:embed="rId2"/>
          <a:stretch>
            <a:fillRect/>
          </a:stretch>
        </p:blipFill>
        <p:spPr>
          <a:xfrm>
            <a:off x="4389485" y="1525506"/>
            <a:ext cx="3110185" cy="5142645"/>
          </a:xfrm>
        </p:spPr>
      </p:pic>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63BF7F-0898-40BA-88DA-85C41EAA386F}"/>
              </a:ext>
            </a:extLst>
          </p:cNvPr>
          <p:cNvSpPr txBox="1"/>
          <p:nvPr/>
        </p:nvSpPr>
        <p:spPr>
          <a:xfrm>
            <a:off x="7469554" y="5730631"/>
            <a:ext cx="3124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a:ea typeface="+mn-lt"/>
                <a:cs typeface="+mn-lt"/>
              </a:rPr>
              <a:t>(Reference: Cassie Kozyrkov)</a:t>
            </a:r>
            <a:endParaRPr lang="en-US"/>
          </a:p>
        </p:txBody>
      </p:sp>
    </p:spTree>
    <p:extLst>
      <p:ext uri="{BB962C8B-B14F-4D97-AF65-F5344CB8AC3E}">
        <p14:creationId xmlns:p14="http://schemas.microsoft.com/office/powerpoint/2010/main" val="357163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Tahoma"/>
                <a:ea typeface="Tahoma"/>
                <a:cs typeface="Tahoma"/>
              </a:rPr>
              <a:t>Pengantar: Challenge</a:t>
            </a:r>
            <a:endParaRPr lang="en-US">
              <a:ea typeface="+mj-lt"/>
              <a:cs typeface="+mj-lt"/>
            </a:endParaRP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2180044"/>
            <a:ext cx="10515600" cy="4351338"/>
          </a:xfrm>
        </p:spPr>
        <p:txBody>
          <a:bodyPr vert="horz" lIns="91440" tIns="45720" rIns="91440" bIns="45720" rtlCol="0" anchor="t">
            <a:normAutofit/>
          </a:bodyPr>
          <a:lstStyle/>
          <a:p>
            <a:r>
              <a:rPr lang="en-US" b="1">
                <a:ea typeface="+mn-lt"/>
                <a:cs typeface="+mn-lt"/>
              </a:rPr>
              <a:t>Mengidentifikasi pertanyaan atau tantangan bisnis terkini</a:t>
            </a:r>
            <a:br>
              <a:rPr lang="en-US" b="1" dirty="0">
                <a:ea typeface="+mn-lt"/>
                <a:cs typeface="+mn-lt"/>
              </a:rPr>
            </a:br>
            <a:endParaRPr lang="en-US" b="1" dirty="0">
              <a:ea typeface="+mn-lt"/>
              <a:cs typeface="+mn-lt"/>
            </a:endParaRPr>
          </a:p>
          <a:p>
            <a:r>
              <a:rPr lang="en-US" b="1">
                <a:ea typeface="+mn-lt"/>
                <a:cs typeface="+mn-lt"/>
              </a:rPr>
              <a:t>Bekerja sama untuk membuat kerangka solusi berbasis data</a:t>
            </a:r>
            <a:br>
              <a:rPr lang="en-US" b="1" dirty="0">
                <a:ea typeface="+mn-lt"/>
                <a:cs typeface="+mn-lt"/>
              </a:rPr>
            </a:br>
            <a:endParaRPr lang="en-US" b="1" dirty="0">
              <a:ea typeface="+mn-lt"/>
              <a:cs typeface="+mn-lt"/>
            </a:endParaRPr>
          </a:p>
          <a:p>
            <a:r>
              <a:rPr lang="en-US" b="1">
                <a:ea typeface="+mn-lt"/>
                <a:cs typeface="+mn-lt"/>
              </a:rPr>
              <a:t>Meningkatkan kinerja bisnis</a:t>
            </a:r>
            <a:br>
              <a:rPr lang="en-US" b="1" dirty="0">
                <a:ea typeface="+mn-lt"/>
                <a:cs typeface="+mn-lt"/>
              </a:rPr>
            </a:br>
            <a:endParaRPr lang="en-US" b="1" dirty="0">
              <a:ea typeface="+mn-lt"/>
              <a:cs typeface="+mn-lt"/>
            </a:endParaRPr>
          </a:p>
          <a:p>
            <a:r>
              <a:rPr lang="en-US" b="1">
                <a:ea typeface="+mn-lt"/>
                <a:cs typeface="+mn-lt"/>
              </a:rPr>
              <a:t>Menciptakan peluang baru yang dapat di implementasikan</a:t>
            </a:r>
            <a:endParaRPr lang="en-US"/>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59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Tahoma"/>
                <a:ea typeface="Tahoma"/>
                <a:cs typeface="Tahoma"/>
              </a:rPr>
              <a:t>Pengantar: Objective</a:t>
            </a:r>
            <a:endParaRPr lang="en-US">
              <a:ea typeface="+mj-lt"/>
              <a:cs typeface="+mj-lt"/>
            </a:endParaRP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2180044"/>
            <a:ext cx="10515600" cy="4351338"/>
          </a:xfrm>
        </p:spPr>
        <p:txBody>
          <a:bodyPr vert="horz" lIns="91440" tIns="45720" rIns="91440" bIns="45720" rtlCol="0" anchor="t">
            <a:normAutofit/>
          </a:bodyPr>
          <a:lstStyle/>
          <a:p>
            <a:pPr marL="0" indent="0" algn="ctr">
              <a:buNone/>
            </a:pPr>
            <a:r>
              <a:rPr lang="en-US" sz="4400" b="1">
                <a:solidFill>
                  <a:schemeClr val="accent2">
                    <a:lumMod val="50000"/>
                  </a:schemeClr>
                </a:solidFill>
                <a:ea typeface="+mn-lt"/>
                <a:cs typeface="+mn-lt"/>
              </a:rPr>
              <a:t>Bagaimana rekomendasi dan saran untuk mempertahankan atau bahkan memulihkan beberapa sektor ekonomi dengan tetap mempertimbangkan aspek kesehatan untuk saat ini maupun kedepannya?</a:t>
            </a:r>
            <a:endParaRPr lang="en-US">
              <a:solidFill>
                <a:schemeClr val="accent2">
                  <a:lumMod val="50000"/>
                </a:schemeClr>
              </a:solidFill>
              <a:ea typeface="+mn-lt"/>
              <a:cs typeface="+mn-lt"/>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05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latin typeface="Calibri Light"/>
                <a:ea typeface="Tahoma"/>
                <a:cs typeface="Calibri Light"/>
              </a:rPr>
              <a:t>Pembahasan: Ask</a:t>
            </a:r>
            <a:endParaRPr lang="en-US" dirty="0">
              <a:latin typeface="Calibri Light"/>
              <a:ea typeface="Tahoma"/>
              <a:cs typeface="Calibri Light"/>
            </a:endParaRP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1769736"/>
            <a:ext cx="10515600" cy="4351338"/>
          </a:xfrm>
        </p:spPr>
        <p:txBody>
          <a:bodyPr vert="horz" lIns="91440" tIns="45720" rIns="91440" bIns="45720" rtlCol="0" anchor="t">
            <a:normAutofit fontScale="92500" lnSpcReduction="10000"/>
          </a:bodyPr>
          <a:lstStyle/>
          <a:p>
            <a:r>
              <a:rPr lang="en-US">
                <a:latin typeface="Tahoma"/>
                <a:ea typeface="Tahoma"/>
                <a:cs typeface="Calibri"/>
              </a:rPr>
              <a:t>Bagaimana kondisi data tersedia?</a:t>
            </a:r>
            <a:endParaRPr lang="en-US" dirty="0">
              <a:latin typeface="Tahoma"/>
              <a:ea typeface="Tahoma"/>
              <a:cs typeface="Calibri"/>
            </a:endParaRPr>
          </a:p>
          <a:p>
            <a:r>
              <a:rPr lang="en-US" i="1">
                <a:latin typeface="Tahoma"/>
                <a:ea typeface="Tahoma"/>
                <a:cs typeface="Calibri"/>
              </a:rPr>
              <a:t>Domain knowledge </a:t>
            </a:r>
            <a:r>
              <a:rPr lang="en-US">
                <a:latin typeface="Tahoma"/>
                <a:ea typeface="Tahoma"/>
                <a:cs typeface="Calibri"/>
              </a:rPr>
              <a:t>Topik apa saja yang paling dikuasai?</a:t>
            </a:r>
          </a:p>
          <a:p>
            <a:r>
              <a:rPr lang="en-US">
                <a:latin typeface="Tahoma"/>
                <a:ea typeface="Tahoma"/>
                <a:cs typeface="Calibri"/>
              </a:rPr>
              <a:t>Data apa saja yang memungkinkan dianalisis berdarkan topik yang dikuasai?</a:t>
            </a:r>
          </a:p>
          <a:p>
            <a:r>
              <a:rPr lang="en-US">
                <a:latin typeface="Tahoma"/>
                <a:ea typeface="Tahoma"/>
                <a:cs typeface="Calibri"/>
              </a:rPr>
              <a:t>Masalah apa saja yang muncul?</a:t>
            </a:r>
            <a:endParaRPr lang="en-US" dirty="0">
              <a:latin typeface="Tahoma"/>
              <a:ea typeface="Tahoma"/>
              <a:cs typeface="Calibri"/>
            </a:endParaRPr>
          </a:p>
          <a:p>
            <a:r>
              <a:rPr lang="en-US">
                <a:latin typeface="Tahoma"/>
                <a:ea typeface="Tahoma"/>
                <a:cs typeface="Calibri"/>
              </a:rPr>
              <a:t>Bagaimana analisis deskripsi menggambarkan realita yang ada?</a:t>
            </a:r>
            <a:endParaRPr lang="en-US" dirty="0">
              <a:latin typeface="Tahoma"/>
              <a:ea typeface="Tahoma"/>
              <a:cs typeface="Calibri"/>
            </a:endParaRPr>
          </a:p>
          <a:p>
            <a:r>
              <a:rPr lang="en-US">
                <a:latin typeface="Tahoma"/>
                <a:ea typeface="Tahoma"/>
                <a:cs typeface="Calibri"/>
              </a:rPr>
              <a:t>Informasi apa saja yang bermanfaat dan signifikan secara statistik?</a:t>
            </a:r>
            <a:endParaRPr lang="en-US" dirty="0">
              <a:latin typeface="Tahoma"/>
              <a:ea typeface="Tahoma"/>
              <a:cs typeface="Calibri"/>
            </a:endParaRPr>
          </a:p>
          <a:p>
            <a:r>
              <a:rPr lang="en-US">
                <a:latin typeface="Tahoma"/>
                <a:ea typeface="Tahoma"/>
                <a:cs typeface="Calibri"/>
              </a:rPr>
              <a:t>Insight apa saja yang didapatkan dan berdampak bagi pihak terkait?</a:t>
            </a:r>
          </a:p>
          <a:p>
            <a:r>
              <a:rPr lang="en-US">
                <a:latin typeface="Tahoma"/>
                <a:ea typeface="Tahoma"/>
                <a:cs typeface="Calibri"/>
              </a:rPr>
              <a:t>Rekomendasi apa yang dapat diberikan untuk menambah atau mempertahankan value bisnis?</a:t>
            </a:r>
            <a:endParaRPr lang="en-US" dirty="0">
              <a:latin typeface="Tahoma"/>
              <a:ea typeface="Tahoma"/>
              <a:cs typeface="Calibri"/>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89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AF5F-F685-47AF-BE3E-29E82AA825C7}"/>
              </a:ext>
            </a:extLst>
          </p:cNvPr>
          <p:cNvSpPr>
            <a:spLocks noGrp="1"/>
          </p:cNvSpPr>
          <p:nvPr>
            <p:ph type="title"/>
          </p:nvPr>
        </p:nvSpPr>
        <p:spPr/>
        <p:txBody>
          <a:bodyPr/>
          <a:lstStyle/>
          <a:p>
            <a:r>
              <a:rPr lang="en-US">
                <a:ea typeface="+mj-lt"/>
                <a:cs typeface="+mj-lt"/>
              </a:rPr>
              <a:t>Pembahasan: Prepare</a:t>
            </a:r>
          </a:p>
        </p:txBody>
      </p:sp>
      <p:sp>
        <p:nvSpPr>
          <p:cNvPr id="3" name="Content Placeholder 2">
            <a:extLst>
              <a:ext uri="{FF2B5EF4-FFF2-40B4-BE49-F238E27FC236}">
                <a16:creationId xmlns:a16="http://schemas.microsoft.com/office/drawing/2014/main" id="{E54975B9-CA4A-4FB8-A3BD-7E964FF7F05C}"/>
              </a:ext>
            </a:extLst>
          </p:cNvPr>
          <p:cNvSpPr>
            <a:spLocks noGrp="1"/>
          </p:cNvSpPr>
          <p:nvPr>
            <p:ph idx="1"/>
          </p:nvPr>
        </p:nvSpPr>
        <p:spPr>
          <a:xfrm>
            <a:off x="838200" y="1916275"/>
            <a:ext cx="10515600" cy="4351338"/>
          </a:xfrm>
        </p:spPr>
        <p:txBody>
          <a:bodyPr vert="horz" lIns="91440" tIns="45720" rIns="91440" bIns="45720" rtlCol="0" anchor="t">
            <a:normAutofit/>
          </a:bodyPr>
          <a:lstStyle/>
          <a:p>
            <a:r>
              <a:rPr lang="en-US">
                <a:latin typeface="Tahoma"/>
                <a:ea typeface="Tahoma"/>
                <a:cs typeface="Calibri"/>
              </a:rPr>
              <a:t>Pembuatan Folder Gdrive dan Repository Bitbucket</a:t>
            </a:r>
          </a:p>
          <a:p>
            <a:r>
              <a:rPr lang="en-US">
                <a:latin typeface="Tahoma"/>
                <a:ea typeface="Tahoma"/>
                <a:cs typeface="Calibri"/>
              </a:rPr>
              <a:t>Explore Semua topik</a:t>
            </a:r>
            <a:endParaRPr lang="en-US" dirty="0">
              <a:latin typeface="Tahoma"/>
              <a:ea typeface="Tahoma"/>
              <a:cs typeface="Calibri"/>
            </a:endParaRPr>
          </a:p>
          <a:p>
            <a:r>
              <a:rPr lang="en-US">
                <a:latin typeface="Tahoma"/>
                <a:ea typeface="Tahoma"/>
                <a:cs typeface="Calibri"/>
              </a:rPr>
              <a:t>Memilih data yang memungkinkan diproses</a:t>
            </a:r>
            <a:endParaRPr lang="en-US" dirty="0">
              <a:latin typeface="Tahoma"/>
              <a:ea typeface="Tahoma"/>
              <a:cs typeface="Calibri"/>
              <a:hlinkClick r:id="rId2"/>
            </a:endParaRPr>
          </a:p>
        </p:txBody>
      </p:sp>
      <p:sp>
        <p:nvSpPr>
          <p:cNvPr id="7" name="Rectangle: Rounded Corners 6">
            <a:extLst>
              <a:ext uri="{FF2B5EF4-FFF2-40B4-BE49-F238E27FC236}">
                <a16:creationId xmlns:a16="http://schemas.microsoft.com/office/drawing/2014/main" id="{BDF4DD4B-15FD-47A8-A3AC-B06A1C5AEF6A}"/>
              </a:ext>
            </a:extLst>
          </p:cNvPr>
          <p:cNvSpPr/>
          <p:nvPr/>
        </p:nvSpPr>
        <p:spPr>
          <a:xfrm rot="5400000">
            <a:off x="3977462" y="-1781840"/>
            <a:ext cx="97465" cy="365937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07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Pengaruh Jumlah Kasus Harian COVID-19 terhadap kondisi Sosial dan Ekonomi Secara General dan Spesifik:  Rekomendasi Jumlah Kapal yang Beroperasi di Kepulauan Seribu berdasarkan Prediksi Machine Learning dan Rule Base</vt:lpstr>
      <vt:lpstr>Daftar Isi</vt:lpstr>
      <vt:lpstr>Informasi Kelompok</vt:lpstr>
      <vt:lpstr>Pengantar: Framework</vt:lpstr>
      <vt:lpstr>Pengantar: Approach</vt:lpstr>
      <vt:lpstr>Pengantar: Challenge</vt:lpstr>
      <vt:lpstr>Pengantar: Objective</vt:lpstr>
      <vt:lpstr>Pembahasan: Ask</vt:lpstr>
      <vt:lpstr>Pembahasan: Prepare</vt:lpstr>
      <vt:lpstr>Pembahasan: Process</vt:lpstr>
      <vt:lpstr>Pembahasan: Analyze</vt:lpstr>
      <vt:lpstr>Pembahasan: Analyze</vt:lpstr>
      <vt:lpstr>Pembahasan: Analyze</vt:lpstr>
      <vt:lpstr>Pembahasan: Analyze</vt:lpstr>
      <vt:lpstr>Pembahasan: Analyze (Data Analysis)</vt:lpstr>
      <vt:lpstr>Pembahasan: Analyze (Data Analysis)</vt:lpstr>
      <vt:lpstr>Pembahasan: Analyze (Data Analysis)</vt:lpstr>
      <vt:lpstr>Pembahasan: Analyze (Data Analysis)</vt:lpstr>
      <vt:lpstr>Share: Kesimpulan dan Saran</vt:lpstr>
      <vt:lpstr>Share: Rekomendasi</vt:lpstr>
      <vt:lpstr>Misc: Machine Learning: Flowchart</vt:lpstr>
      <vt:lpstr>Misc: Machine Learning: Plan</vt:lpstr>
      <vt:lpstr>Misc: Machine Learning: Process Dataset</vt:lpstr>
      <vt:lpstr>Misc: Machine Learning: Training, Tune, Evaluate </vt:lpstr>
      <vt:lpstr>Misc: Machine Learning: Serve Model to deploy </vt:lpstr>
      <vt:lpstr>Misc: ML Result Recommendation</vt:lpstr>
      <vt:lpstr>Misc: Stack</vt:lpstr>
      <vt:lpstr>Misc: Data Proportion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593</cp:revision>
  <dcterms:created xsi:type="dcterms:W3CDTF">2021-10-13T09:38:10Z</dcterms:created>
  <dcterms:modified xsi:type="dcterms:W3CDTF">2021-10-13T17:32:06Z</dcterms:modified>
</cp:coreProperties>
</file>