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3"/>
    <p:sldId id="258" r:id="rId4"/>
    <p:sldId id="259" r:id="rId5"/>
    <p:sldId id="260" r:id="rId6"/>
    <p:sldId id="261" r:id="rId7"/>
    <p:sldId id="262" r:id="rId8"/>
    <p:sldId id="272" r:id="rId9"/>
    <p:sldId id="282" r:id="rId10"/>
    <p:sldId id="283" r:id="rId11"/>
    <p:sldId id="267" r:id="rId12"/>
    <p:sldId id="268" r:id="rId13"/>
    <p:sldId id="271" r:id="rId15"/>
    <p:sldId id="274" r:id="rId16"/>
    <p:sldId id="269" r:id="rId17"/>
    <p:sldId id="291" r:id="rId18"/>
    <p:sldId id="273"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altLang="en-US" dirty="0"/>
              <a:t>Statistical analysis of ECG signal for myocardial ischaemia </a:t>
            </a:r>
            <a:endParaRPr lang="en-IN" altLang="en-US" dirty="0"/>
          </a:p>
        </p:txBody>
      </p:sp>
      <p:sp>
        <p:nvSpPr>
          <p:cNvPr id="3" name="Subtitle 2"/>
          <p:cNvSpPr>
            <a:spLocks noGrp="1"/>
          </p:cNvSpPr>
          <p:nvPr>
            <p:ph type="subTitle" idx="1"/>
          </p:nvPr>
        </p:nvSpPr>
        <p:spPr>
          <a:xfrm>
            <a:off x="1524000" y="4196398"/>
            <a:ext cx="9144000" cy="1655762"/>
          </a:xfrm>
        </p:spPr>
        <p:txBody>
          <a:bodyPr>
            <a:normAutofit fontScale="60000"/>
          </a:bodyPr>
          <a:lstStyle/>
          <a:p>
            <a:pPr algn="l"/>
            <a:r>
              <a:rPr lang="en-IN" altLang="en-US"/>
              <a:t>Group Members:</a:t>
            </a:r>
            <a:endParaRPr lang="en-IN" altLang="en-US"/>
          </a:p>
          <a:p>
            <a:pPr marL="342900" indent="-342900" algn="l">
              <a:buFont typeface="Arial" panose="020B0604020202020204" pitchFamily="34" charset="0"/>
              <a:buChar char="•"/>
            </a:pPr>
            <a:r>
              <a:rPr lang="en-IN" altLang="en-US"/>
              <a:t>Madhurima Purkait</a:t>
            </a:r>
            <a:endParaRPr lang="en-IN" altLang="en-US"/>
          </a:p>
          <a:p>
            <a:pPr marL="342900" indent="-342900" algn="l">
              <a:buFont typeface="Arial" panose="020B0604020202020204" pitchFamily="34" charset="0"/>
              <a:buChar char="•"/>
            </a:pPr>
            <a:r>
              <a:rPr lang="en-IN" altLang="en-US"/>
              <a:t>Pratyusha Sinha</a:t>
            </a:r>
            <a:endParaRPr lang="en-IN" altLang="en-US"/>
          </a:p>
          <a:p>
            <a:pPr marL="342900" indent="-342900" algn="l">
              <a:buFont typeface="Arial" panose="020B0604020202020204" pitchFamily="34" charset="0"/>
              <a:buChar char="•"/>
            </a:pPr>
            <a:r>
              <a:rPr lang="en-IN" altLang="en-US"/>
              <a:t>Subrata Sarkar</a:t>
            </a:r>
            <a:endParaRPr lang="en-IN" altLang="en-US"/>
          </a:p>
          <a:p>
            <a:pPr marL="342900" indent="-342900" algn="l">
              <a:buFont typeface="Arial" panose="020B0604020202020204" pitchFamily="34" charset="0"/>
              <a:buChar char="•"/>
            </a:pPr>
            <a:r>
              <a:rPr lang="en-IN" altLang="en-US"/>
              <a:t>Sneha Tiwari</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1D CNN model</a:t>
            </a:r>
            <a:endParaRPr lang="en-IN" altLang="en-US"/>
          </a:p>
        </p:txBody>
      </p:sp>
      <p:sp>
        <p:nvSpPr>
          <p:cNvPr id="3" name="Content Placeholder 2"/>
          <p:cNvSpPr>
            <a:spLocks noGrp="1"/>
          </p:cNvSpPr>
          <p:nvPr>
            <p:ph idx="1"/>
          </p:nvPr>
        </p:nvSpPr>
        <p:spPr/>
        <p:txBody>
          <a:bodyPr>
            <a:normAutofit fontScale="60000"/>
          </a:bodyPr>
          <a:p>
            <a:r>
              <a:rPr lang="en-IN" altLang="en-US"/>
              <a:t>ECG abmormality recognition is the problem of classifying sequences of ECG data recorded by ECG recording device as electrical impulses.</a:t>
            </a:r>
            <a:endParaRPr lang="en-IN" altLang="en-US"/>
          </a:p>
          <a:p>
            <a:endParaRPr lang="en-IN" altLang="en-US"/>
          </a:p>
          <a:p>
            <a:r>
              <a:rPr lang="en-IN" altLang="en-US"/>
              <a:t>Classical approaches to the problem involve hand crafting features from the time series data based on fixed-sized windows and training machine learning models, such as ensembles of decision trees. The difficulty is that this feature engineering requires deep expertise in the field.</a:t>
            </a:r>
            <a:endParaRPr lang="en-IN" altLang="en-US"/>
          </a:p>
          <a:p>
            <a:endParaRPr lang="en-IN" altLang="en-US"/>
          </a:p>
          <a:p>
            <a:r>
              <a:rPr lang="en-IN" altLang="en-US"/>
              <a:t>Recently, deep learning methods such as recurrent neural networks and one-dimensional convolutional neural networks, or CNNs, have been shown to provide state-of-the-art results on challenging activity recognition tasks with little or no data feature engineering, instead using feature learning on raw data.</a:t>
            </a:r>
            <a:endParaRPr lang="en-IN" altLang="en-US"/>
          </a:p>
          <a:p>
            <a:endParaRPr lang="en-IN" altLang="en-US"/>
          </a:p>
          <a:p>
            <a:r>
              <a:rPr lang="en-IN" altLang="en-US"/>
              <a:t>So we developed one-dimensional convolutional neural networks for time series classification on the problem of ECG abnormality recognition</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Architecture of the custom model we developed</a:t>
            </a:r>
            <a:endParaRPr lang="en-IN" altLang="en-US"/>
          </a:p>
        </p:txBody>
      </p:sp>
      <p:pic>
        <p:nvPicPr>
          <p:cNvPr id="4" name="Content Placeholder 3"/>
          <p:cNvPicPr>
            <a:picLocks noChangeAspect="1"/>
          </p:cNvPicPr>
          <p:nvPr>
            <p:ph idx="1"/>
          </p:nvPr>
        </p:nvPicPr>
        <p:blipFill>
          <a:blip r:embed="rId1"/>
          <a:stretch>
            <a:fillRect/>
          </a:stretch>
        </p:blipFill>
        <p:spPr>
          <a:xfrm>
            <a:off x="67945" y="1777365"/>
            <a:ext cx="12056745" cy="4330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a:t>Model train accuracy curve</a:t>
            </a:r>
            <a:endParaRPr lang="en-IN" altLang="en-US"/>
          </a:p>
        </p:txBody>
      </p:sp>
      <p:pic>
        <p:nvPicPr>
          <p:cNvPr id="4" name="Content Placeholder 3"/>
          <p:cNvPicPr>
            <a:picLocks noChangeAspect="1"/>
          </p:cNvPicPr>
          <p:nvPr>
            <p:ph idx="1"/>
          </p:nvPr>
        </p:nvPicPr>
        <p:blipFill>
          <a:blip r:embed="rId1"/>
          <a:stretch>
            <a:fillRect/>
          </a:stretch>
        </p:blipFill>
        <p:spPr>
          <a:xfrm>
            <a:off x="3003550" y="1825625"/>
            <a:ext cx="6184265" cy="4351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Model train loss curve</a:t>
            </a:r>
            <a:endParaRPr lang="en-US"/>
          </a:p>
        </p:txBody>
      </p:sp>
      <p:pic>
        <p:nvPicPr>
          <p:cNvPr id="7" name="Content Placeholder 6"/>
          <p:cNvPicPr>
            <a:picLocks noChangeAspect="1"/>
          </p:cNvPicPr>
          <p:nvPr>
            <p:ph sz="half" idx="2"/>
          </p:nvPr>
        </p:nvPicPr>
        <p:blipFill>
          <a:blip r:embed="rId1"/>
          <a:stretch>
            <a:fillRect/>
          </a:stretch>
        </p:blipFill>
        <p:spPr>
          <a:xfrm>
            <a:off x="2559050" y="1440815"/>
            <a:ext cx="6715125" cy="47993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Metrics of the model on test data</a:t>
            </a:r>
            <a:endParaRPr lang="en-IN" altLang="en-US"/>
          </a:p>
        </p:txBody>
      </p:sp>
      <p:sp>
        <p:nvSpPr>
          <p:cNvPr id="3" name="Content Placeholder 2"/>
          <p:cNvSpPr>
            <a:spLocks noGrp="1"/>
          </p:cNvSpPr>
          <p:nvPr>
            <p:ph sz="half" idx="1"/>
          </p:nvPr>
        </p:nvSpPr>
        <p:spPr/>
        <p:txBody>
          <a:bodyPr/>
          <a:p>
            <a:pPr marL="0" indent="0">
              <a:buNone/>
            </a:pPr>
            <a:endParaRPr lang="en-IN" altLang="en-US"/>
          </a:p>
          <a:p>
            <a:endParaRPr lang="en-IN" altLang="en-US"/>
          </a:p>
        </p:txBody>
      </p:sp>
      <p:sp>
        <p:nvSpPr>
          <p:cNvPr id="8" name="Content Placeholder 7"/>
          <p:cNvSpPr/>
          <p:nvPr>
            <p:ph sz="half" idx="2"/>
          </p:nvPr>
        </p:nvSpPr>
        <p:spPr>
          <a:xfrm>
            <a:off x="838200" y="1537970"/>
            <a:ext cx="4039870" cy="4283075"/>
          </a:xfrm>
        </p:spPr>
        <p:txBody>
          <a:bodyPr/>
          <a:p>
            <a:pPr marL="0" indent="0">
              <a:buNone/>
            </a:pPr>
            <a:r>
              <a:rPr lang="en-IN" altLang="en-US" sz="2000"/>
              <a:t>The dataset has total 4185 samples of ECG and the train:validation:test is split as 0.7:0.1:0.2</a:t>
            </a:r>
            <a:endParaRPr lang="en-IN" altLang="en-US" sz="2000"/>
          </a:p>
          <a:p>
            <a:pPr marL="0" indent="0">
              <a:buNone/>
            </a:pPr>
            <a:endParaRPr lang="en-US" sz="2000"/>
          </a:p>
          <a:p>
            <a:pPr marL="0" indent="0">
              <a:buNone/>
            </a:pPr>
            <a:r>
              <a:rPr lang="en-US" sz="2000"/>
              <a:t>Confusion matrix, without normalization</a:t>
            </a:r>
            <a:r>
              <a:rPr lang="en-IN" altLang="en-US" sz="2000"/>
              <a:t>:</a:t>
            </a:r>
            <a:endParaRPr lang="en-IN" altLang="en-US" sz="2000"/>
          </a:p>
          <a:p>
            <a:pPr marL="0" indent="0">
              <a:buNone/>
            </a:pPr>
            <a:endParaRPr lang="en-US" sz="2000"/>
          </a:p>
          <a:p>
            <a:pPr marL="0" indent="0">
              <a:buNone/>
            </a:pPr>
            <a:r>
              <a:rPr lang="en-IN" altLang="en-US" sz="2000"/>
              <a:t>abnormal </a:t>
            </a:r>
            <a:r>
              <a:rPr lang="en-US" sz="2000"/>
              <a:t>[2</a:t>
            </a:r>
            <a:r>
              <a:rPr lang="en-IN" altLang="en-US" sz="2000"/>
              <a:t>3</a:t>
            </a:r>
            <a:r>
              <a:rPr lang="en-US" sz="2000"/>
              <a:t>3  2</a:t>
            </a:r>
            <a:r>
              <a:rPr lang="en-IN" altLang="en-US" sz="2000"/>
              <a:t>6</a:t>
            </a:r>
            <a:r>
              <a:rPr lang="en-US" sz="2000"/>
              <a:t>]</a:t>
            </a:r>
            <a:endParaRPr lang="en-US" sz="2000"/>
          </a:p>
          <a:p>
            <a:pPr marL="0" indent="0">
              <a:buNone/>
            </a:pPr>
            <a:r>
              <a:rPr lang="en-US" sz="2000"/>
              <a:t> </a:t>
            </a:r>
            <a:r>
              <a:rPr lang="en-IN" altLang="en-US" sz="2000"/>
              <a:t>normal    </a:t>
            </a:r>
            <a:r>
              <a:rPr lang="en-US" sz="2000"/>
              <a:t>[  </a:t>
            </a:r>
            <a:r>
              <a:rPr lang="en-IN" altLang="en-US" sz="2000"/>
              <a:t>11   567</a:t>
            </a:r>
            <a:r>
              <a:rPr lang="en-US" sz="2000"/>
              <a:t>]</a:t>
            </a:r>
            <a:endParaRPr lang="en-US" sz="2000"/>
          </a:p>
          <a:p>
            <a:pPr marL="0" indent="0">
              <a:buNone/>
            </a:pPr>
            <a:r>
              <a:rPr lang="en-IN" altLang="en-US" sz="2000"/>
              <a:t>         abnornal   normal</a:t>
            </a:r>
            <a:endParaRPr lang="en-IN" altLang="en-US" sz="2000"/>
          </a:p>
        </p:txBody>
      </p:sp>
      <p:graphicFrame>
        <p:nvGraphicFramePr>
          <p:cNvPr id="5" name="Table 4"/>
          <p:cNvGraphicFramePr/>
          <p:nvPr/>
        </p:nvGraphicFramePr>
        <p:xfrm>
          <a:off x="5522595" y="1613535"/>
          <a:ext cx="6393180" cy="3835400"/>
        </p:xfrm>
        <a:graphic>
          <a:graphicData uri="http://schemas.openxmlformats.org/drawingml/2006/table">
            <a:tbl>
              <a:tblPr firstRow="1" bandRow="1">
                <a:tableStyleId>{5C22544A-7EE6-4342-B048-85BDC9FD1C3A}</a:tableStyleId>
              </a:tblPr>
              <a:tblGrid>
                <a:gridCol w="1913890"/>
                <a:gridCol w="820420"/>
                <a:gridCol w="3658870"/>
              </a:tblGrid>
              <a:tr h="334645">
                <a:tc>
                  <a:txBody>
                    <a:bodyPr/>
                    <a:p>
                      <a:pPr>
                        <a:buNone/>
                      </a:pPr>
                      <a:r>
                        <a:rPr lang="en-US" sz="1000"/>
                        <a:t>Measure </a:t>
                      </a:r>
                      <a:endParaRPr lang="en-US" sz="1000"/>
                    </a:p>
                  </a:txBody>
                  <a:tcPr/>
                </a:tc>
                <a:tc>
                  <a:txBody>
                    <a:bodyPr/>
                    <a:p>
                      <a:pPr>
                        <a:buNone/>
                      </a:pPr>
                      <a:r>
                        <a:rPr lang="en-US" sz="1000"/>
                        <a:t>Value </a:t>
                      </a:r>
                      <a:endParaRPr lang="en-US" sz="1000"/>
                    </a:p>
                  </a:txBody>
                  <a:tcPr/>
                </a:tc>
                <a:tc>
                  <a:txBody>
                    <a:bodyPr/>
                    <a:p>
                      <a:pPr>
                        <a:buNone/>
                      </a:pPr>
                      <a:r>
                        <a:rPr lang="en-US" sz="1000"/>
                        <a:t>Derivations</a:t>
                      </a:r>
                      <a:endParaRPr lang="en-US" sz="1000"/>
                    </a:p>
                  </a:txBody>
                  <a:tcPr/>
                </a:tc>
              </a:tr>
              <a:tr h="344170">
                <a:tc>
                  <a:txBody>
                    <a:bodyPr/>
                    <a:p>
                      <a:pPr>
                        <a:buNone/>
                      </a:pPr>
                      <a:r>
                        <a:rPr lang="en-US" sz="1000"/>
                        <a:t>Sensitivity </a:t>
                      </a:r>
                      <a:endParaRPr lang="en-US" sz="1000"/>
                    </a:p>
                  </a:txBody>
                  <a:tcPr/>
                </a:tc>
                <a:tc>
                  <a:txBody>
                    <a:bodyPr/>
                    <a:p>
                      <a:pPr>
                        <a:buNone/>
                      </a:pPr>
                      <a:r>
                        <a:rPr lang="en-US" sz="1000"/>
                        <a:t>0.8996 </a:t>
                      </a:r>
                      <a:endParaRPr lang="en-US" sz="1000"/>
                    </a:p>
                  </a:txBody>
                  <a:tcPr/>
                </a:tc>
                <a:tc>
                  <a:txBody>
                    <a:bodyPr/>
                    <a:p>
                      <a:pPr>
                        <a:buNone/>
                      </a:pPr>
                      <a:r>
                        <a:rPr lang="en-US" sz="1000"/>
                        <a:t>TPR = TP / (TP + FN)</a:t>
                      </a:r>
                      <a:endParaRPr lang="en-US" sz="1000"/>
                    </a:p>
                  </a:txBody>
                  <a:tcPr/>
                </a:tc>
              </a:tr>
              <a:tr h="343535">
                <a:tc>
                  <a:txBody>
                    <a:bodyPr/>
                    <a:p>
                      <a:pPr>
                        <a:buNone/>
                      </a:pPr>
                      <a:r>
                        <a:rPr lang="en-US" sz="1000"/>
                        <a:t>Specificity </a:t>
                      </a:r>
                      <a:endParaRPr lang="en-US" sz="1000"/>
                    </a:p>
                  </a:txBody>
                  <a:tcPr/>
                </a:tc>
                <a:tc>
                  <a:txBody>
                    <a:bodyPr/>
                    <a:p>
                      <a:pPr>
                        <a:buNone/>
                      </a:pPr>
                      <a:r>
                        <a:rPr lang="en-US" sz="1000"/>
                        <a:t>0.9810 </a:t>
                      </a:r>
                      <a:endParaRPr lang="en-US" sz="1000"/>
                    </a:p>
                  </a:txBody>
                  <a:tcPr/>
                </a:tc>
                <a:tc>
                  <a:txBody>
                    <a:bodyPr/>
                    <a:p>
                      <a:pPr>
                        <a:buNone/>
                      </a:pPr>
                      <a:r>
                        <a:rPr lang="en-US" sz="1000"/>
                        <a:t>SPC = TN / (FP + TN)</a:t>
                      </a:r>
                      <a:endParaRPr lang="en-US" sz="1000"/>
                    </a:p>
                  </a:txBody>
                  <a:tcPr/>
                </a:tc>
              </a:tr>
              <a:tr h="344805">
                <a:tc>
                  <a:txBody>
                    <a:bodyPr/>
                    <a:p>
                      <a:pPr>
                        <a:buNone/>
                      </a:pPr>
                      <a:r>
                        <a:rPr lang="en-US" sz="1000"/>
                        <a:t>Precision </a:t>
                      </a:r>
                      <a:endParaRPr lang="en-US" sz="1000"/>
                    </a:p>
                  </a:txBody>
                  <a:tcPr/>
                </a:tc>
                <a:tc>
                  <a:txBody>
                    <a:bodyPr/>
                    <a:p>
                      <a:pPr>
                        <a:buNone/>
                      </a:pPr>
                      <a:r>
                        <a:rPr lang="en-US" sz="1000"/>
                        <a:t>0.9549 </a:t>
                      </a:r>
                      <a:endParaRPr lang="en-US" sz="1000"/>
                    </a:p>
                  </a:txBody>
                  <a:tcPr/>
                </a:tc>
                <a:tc>
                  <a:txBody>
                    <a:bodyPr/>
                    <a:p>
                      <a:pPr>
                        <a:buNone/>
                      </a:pPr>
                      <a:r>
                        <a:rPr lang="en-US" sz="1000"/>
                        <a:t>PPV = TP / (TP + FP)</a:t>
                      </a:r>
                      <a:endParaRPr lang="en-US" sz="1000"/>
                    </a:p>
                  </a:txBody>
                  <a:tcPr/>
                </a:tc>
              </a:tr>
              <a:tr h="342900">
                <a:tc>
                  <a:txBody>
                    <a:bodyPr/>
                    <a:p>
                      <a:pPr>
                        <a:buNone/>
                      </a:pPr>
                      <a:r>
                        <a:rPr lang="en-US" sz="1000"/>
                        <a:t>Negative Predictive Value </a:t>
                      </a:r>
                      <a:endParaRPr lang="en-US" sz="1000"/>
                    </a:p>
                  </a:txBody>
                  <a:tcPr/>
                </a:tc>
                <a:tc>
                  <a:txBody>
                    <a:bodyPr/>
                    <a:p>
                      <a:pPr>
                        <a:buNone/>
                      </a:pPr>
                      <a:r>
                        <a:rPr lang="en-US" sz="1000"/>
                        <a:t>0.9562 </a:t>
                      </a:r>
                      <a:endParaRPr lang="en-US" sz="1000"/>
                    </a:p>
                  </a:txBody>
                  <a:tcPr/>
                </a:tc>
                <a:tc>
                  <a:txBody>
                    <a:bodyPr/>
                    <a:p>
                      <a:pPr>
                        <a:buNone/>
                      </a:pPr>
                      <a:r>
                        <a:rPr lang="en-US" sz="1000"/>
                        <a:t>NPV = TN / (TN + FN)</a:t>
                      </a:r>
                      <a:endParaRPr lang="en-US" sz="1000"/>
                    </a:p>
                  </a:txBody>
                  <a:tcPr/>
                </a:tc>
              </a:tr>
              <a:tr h="342900">
                <a:tc>
                  <a:txBody>
                    <a:bodyPr/>
                    <a:p>
                      <a:pPr>
                        <a:buNone/>
                      </a:pPr>
                      <a:r>
                        <a:rPr lang="en-US" sz="1000"/>
                        <a:t>False Positive Rate </a:t>
                      </a:r>
                      <a:endParaRPr lang="en-US" sz="1000"/>
                    </a:p>
                  </a:txBody>
                  <a:tcPr/>
                </a:tc>
                <a:tc>
                  <a:txBody>
                    <a:bodyPr/>
                    <a:p>
                      <a:pPr>
                        <a:buNone/>
                      </a:pPr>
                      <a:r>
                        <a:rPr lang="en-US" sz="1000"/>
                        <a:t>0.0190 </a:t>
                      </a:r>
                      <a:endParaRPr lang="en-US" sz="1000"/>
                    </a:p>
                  </a:txBody>
                  <a:tcPr/>
                </a:tc>
                <a:tc>
                  <a:txBody>
                    <a:bodyPr/>
                    <a:p>
                      <a:pPr>
                        <a:buNone/>
                      </a:pPr>
                      <a:r>
                        <a:rPr lang="en-US" sz="1000"/>
                        <a:t>FPR = FP / (FP + TN)</a:t>
                      </a:r>
                      <a:endParaRPr lang="en-US" sz="1000"/>
                    </a:p>
                  </a:txBody>
                  <a:tcPr/>
                </a:tc>
              </a:tr>
              <a:tr h="345440">
                <a:tc>
                  <a:txBody>
                    <a:bodyPr/>
                    <a:p>
                      <a:pPr>
                        <a:buNone/>
                      </a:pPr>
                      <a:r>
                        <a:rPr lang="en-US" sz="1000"/>
                        <a:t>False Discovery Rate </a:t>
                      </a:r>
                      <a:endParaRPr lang="en-US" sz="1000"/>
                    </a:p>
                  </a:txBody>
                  <a:tcPr/>
                </a:tc>
                <a:tc>
                  <a:txBody>
                    <a:bodyPr/>
                    <a:p>
                      <a:pPr>
                        <a:buNone/>
                      </a:pPr>
                      <a:r>
                        <a:rPr lang="en-US" sz="1000"/>
                        <a:t>0.0451 </a:t>
                      </a:r>
                      <a:endParaRPr lang="en-US" sz="1000"/>
                    </a:p>
                  </a:txBody>
                  <a:tcPr/>
                </a:tc>
                <a:tc>
                  <a:txBody>
                    <a:bodyPr/>
                    <a:p>
                      <a:pPr>
                        <a:buNone/>
                      </a:pPr>
                      <a:r>
                        <a:rPr lang="en-US" sz="1000"/>
                        <a:t>FDR = FP / (FP + TP)</a:t>
                      </a:r>
                      <a:endParaRPr lang="en-US" sz="1000"/>
                    </a:p>
                  </a:txBody>
                  <a:tcPr/>
                </a:tc>
              </a:tr>
              <a:tr h="342265">
                <a:tc>
                  <a:txBody>
                    <a:bodyPr/>
                    <a:p>
                      <a:pPr>
                        <a:buNone/>
                      </a:pPr>
                      <a:r>
                        <a:rPr lang="en-US" sz="1000"/>
                        <a:t>False Negative Rate </a:t>
                      </a:r>
                      <a:endParaRPr lang="en-US" sz="1000"/>
                    </a:p>
                  </a:txBody>
                  <a:tcPr/>
                </a:tc>
                <a:tc>
                  <a:txBody>
                    <a:bodyPr/>
                    <a:p>
                      <a:pPr>
                        <a:buNone/>
                      </a:pPr>
                      <a:r>
                        <a:rPr lang="en-US" sz="1000"/>
                        <a:t>0.1004 </a:t>
                      </a:r>
                      <a:endParaRPr lang="en-US" sz="1000"/>
                    </a:p>
                  </a:txBody>
                  <a:tcPr/>
                </a:tc>
                <a:tc>
                  <a:txBody>
                    <a:bodyPr/>
                    <a:p>
                      <a:pPr>
                        <a:buNone/>
                      </a:pPr>
                      <a:r>
                        <a:rPr lang="en-US" sz="1000"/>
                        <a:t>FNR = FN / (FN + TP)</a:t>
                      </a:r>
                      <a:endParaRPr lang="en-US" sz="1000"/>
                    </a:p>
                  </a:txBody>
                  <a:tcPr/>
                </a:tc>
              </a:tr>
              <a:tr h="344805">
                <a:tc>
                  <a:txBody>
                    <a:bodyPr/>
                    <a:p>
                      <a:pPr>
                        <a:buNone/>
                      </a:pPr>
                      <a:r>
                        <a:rPr lang="en-US" sz="1000"/>
                        <a:t>Accuracy </a:t>
                      </a:r>
                      <a:endParaRPr lang="en-US" sz="1000"/>
                    </a:p>
                  </a:txBody>
                  <a:tcPr/>
                </a:tc>
                <a:tc>
                  <a:txBody>
                    <a:bodyPr/>
                    <a:p>
                      <a:pPr>
                        <a:buNone/>
                      </a:pPr>
                      <a:r>
                        <a:rPr lang="en-US" sz="1000"/>
                        <a:t>0.9558 </a:t>
                      </a:r>
                      <a:endParaRPr lang="en-US" sz="1000"/>
                    </a:p>
                  </a:txBody>
                  <a:tcPr/>
                </a:tc>
                <a:tc>
                  <a:txBody>
                    <a:bodyPr/>
                    <a:p>
                      <a:pPr>
                        <a:buNone/>
                      </a:pPr>
                      <a:r>
                        <a:rPr lang="en-US" sz="1000"/>
                        <a:t>ACC = (TP + TN) / (P + N)</a:t>
                      </a:r>
                      <a:endParaRPr lang="en-US" sz="1000"/>
                    </a:p>
                  </a:txBody>
                  <a:tcPr/>
                </a:tc>
              </a:tr>
              <a:tr h="361315">
                <a:tc>
                  <a:txBody>
                    <a:bodyPr/>
                    <a:p>
                      <a:pPr>
                        <a:buNone/>
                      </a:pPr>
                      <a:r>
                        <a:rPr lang="en-US" sz="1000"/>
                        <a:t>F1 Score </a:t>
                      </a:r>
                      <a:endParaRPr lang="en-US" sz="1000"/>
                    </a:p>
                  </a:txBody>
                  <a:tcPr/>
                </a:tc>
                <a:tc>
                  <a:txBody>
                    <a:bodyPr/>
                    <a:p>
                      <a:pPr>
                        <a:buNone/>
                      </a:pPr>
                      <a:r>
                        <a:rPr lang="en-US" sz="1000"/>
                        <a:t>0.9264 </a:t>
                      </a:r>
                      <a:endParaRPr lang="en-US" sz="1000"/>
                    </a:p>
                  </a:txBody>
                  <a:tcPr/>
                </a:tc>
                <a:tc>
                  <a:txBody>
                    <a:bodyPr/>
                    <a:p>
                      <a:pPr>
                        <a:buNone/>
                      </a:pPr>
                      <a:r>
                        <a:rPr lang="en-US" sz="1000"/>
                        <a:t>F1 = 2TP / (2TP + FP + FN)</a:t>
                      </a:r>
                      <a:endParaRPr lang="en-US" sz="1000"/>
                    </a:p>
                  </a:txBody>
                  <a:tcPr/>
                </a:tc>
              </a:tr>
              <a:tr h="388620">
                <a:tc>
                  <a:txBody>
                    <a:bodyPr/>
                    <a:p>
                      <a:pPr>
                        <a:buNone/>
                      </a:pPr>
                      <a:r>
                        <a:rPr lang="en-US" sz="1000"/>
                        <a:t>Matthews Correlation Coefficient </a:t>
                      </a:r>
                      <a:endParaRPr lang="en-US" sz="1000"/>
                    </a:p>
                  </a:txBody>
                  <a:tcPr/>
                </a:tc>
                <a:tc>
                  <a:txBody>
                    <a:bodyPr/>
                    <a:p>
                      <a:pPr>
                        <a:buNone/>
                      </a:pPr>
                      <a:r>
                        <a:rPr lang="en-US" sz="1000"/>
                        <a:t>0.8957 </a:t>
                      </a:r>
                      <a:endParaRPr lang="en-US" sz="1000"/>
                    </a:p>
                  </a:txBody>
                  <a:tcPr/>
                </a:tc>
                <a:tc>
                  <a:txBody>
                    <a:bodyPr/>
                    <a:p>
                      <a:pPr>
                        <a:buNone/>
                      </a:pPr>
                      <a:r>
                        <a:rPr lang="en-US" sz="1000"/>
                        <a:t>TP*TN - FP*FN / sqrt((TP+FP)*(TP+FN)*(TN+FP)*(TN+FN)) </a:t>
                      </a:r>
                      <a:endParaRPr lang="en-US" sz="100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Future Scope</a:t>
            </a:r>
            <a:endParaRPr lang="en-IN" altLang="en-US"/>
          </a:p>
        </p:txBody>
      </p:sp>
      <p:sp>
        <p:nvSpPr>
          <p:cNvPr id="3" name="Content Placeholder 2"/>
          <p:cNvSpPr>
            <a:spLocks noGrp="1"/>
          </p:cNvSpPr>
          <p:nvPr>
            <p:ph idx="1"/>
          </p:nvPr>
        </p:nvSpPr>
        <p:spPr/>
        <p:txBody>
          <a:bodyPr>
            <a:normAutofit fontScale="77500" lnSpcReduction="20000"/>
          </a:bodyPr>
          <a:lstStyle/>
          <a:p>
            <a:r>
              <a:rPr lang="en-IN" altLang="en-US" dirty="0"/>
              <a:t>Better accuracy –  These model is based on extensive samples and trained by </a:t>
            </a:r>
            <a:r>
              <a:rPr lang="en-IN" altLang="en-US" dirty="0" err="1"/>
              <a:t>datas</a:t>
            </a:r>
            <a:r>
              <a:rPr lang="en-IN" altLang="en-US" dirty="0"/>
              <a:t> fed to it. More number of samples will improve the efficiency and accuracy of the model. There is always scope for improvement.</a:t>
            </a:r>
            <a:endParaRPr lang="en-IN" altLang="en-US" dirty="0"/>
          </a:p>
          <a:p>
            <a:r>
              <a:rPr lang="en-IN" altLang="en-US"/>
              <a:t>Better explainability </a:t>
            </a:r>
            <a:r>
              <a:rPr lang="en-IN" altLang="en-US" dirty="0"/>
              <a:t>using QRS angles – While using this CNN model, 1D array of data points are fed as input. The CNN is like a black box giving prediction on the fed ECG signal which lacks explainability from medical point of view. That is why value of QRS angle again serves a purpose. Value of QRS angle can be associated with the output of CNN model to explain the reports much better as the pattern of QRS angle is easily visible in the waveform.</a:t>
            </a:r>
            <a:endParaRPr lang="en-IN" altLang="en-US" dirty="0"/>
          </a:p>
          <a:p>
            <a:r>
              <a:rPr lang="en-IN" altLang="en-US" dirty="0"/>
              <a:t>Better training data by validating the training data with the help of professionals – While labelling the particular part of waveforms, incorrect labelling may have happened and that can effect the efficiency of the model as we are mot medical </a:t>
            </a:r>
            <a:r>
              <a:rPr lang="en-IN" altLang="en-US" dirty="0" err="1"/>
              <a:t>professionals</a:t>
            </a:r>
            <a:r>
              <a:rPr lang="en-IN" altLang="en-US" dirty="0"/>
              <a:t> and the waveforms are </a:t>
            </a:r>
            <a:r>
              <a:rPr lang="en-IN" altLang="en-US" dirty="0" err="1"/>
              <a:t>primalrily</a:t>
            </a:r>
            <a:r>
              <a:rPr lang="en-IN" altLang="en-US" dirty="0"/>
              <a:t> manually labelled by observing the patterns. So if that can be done with the help of </a:t>
            </a:r>
            <a:r>
              <a:rPr lang="en-IN" altLang="en-US" dirty="0" err="1"/>
              <a:t>professionals</a:t>
            </a:r>
            <a:r>
              <a:rPr lang="en-IN" altLang="en-US" dirty="0"/>
              <a:t>, the probability of wrong labelling can be reduced to much greater extent which will surely be better training </a:t>
            </a:r>
            <a:r>
              <a:rPr lang="en-IN" altLang="en-US" dirty="0" err="1"/>
              <a:t>data.Eventually</a:t>
            </a:r>
            <a:r>
              <a:rPr lang="en-IN" altLang="en-US" dirty="0"/>
              <a:t> that will improve the accuracy of the model .</a:t>
            </a:r>
            <a:endParaRPr lang="en-I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2559685"/>
            <a:ext cx="10515600" cy="1325563"/>
          </a:xfrm>
        </p:spPr>
        <p:txBody>
          <a:bodyPr/>
          <a:p>
            <a:pPr algn="ctr"/>
            <a:r>
              <a:rPr lang="en-IN" altLang="en-US"/>
              <a:t>Thank You!</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5514" y="323424"/>
            <a:ext cx="11446276" cy="7263527"/>
          </a:xfrm>
          <a:prstGeom prst="rect">
            <a:avLst/>
          </a:prstGeom>
          <a:noFill/>
        </p:spPr>
        <p:txBody>
          <a:bodyPr wrap="square" rtlCol="0">
            <a:spAutoFit/>
          </a:bodyPr>
          <a:lstStyle/>
          <a:p>
            <a:pPr marL="342900" indent="-342900">
              <a:buFont typeface="Courier New" panose="02070309020205020404" pitchFamily="49" charset="0"/>
              <a:buChar char="o"/>
            </a:pPr>
            <a:r>
              <a:rPr lang="en-IN" sz="2400" b="1" i="1" u="sng" dirty="0">
                <a:effectLst>
                  <a:outerShdw blurRad="38100" dist="38100" dir="2700000" algn="tl">
                    <a:srgbClr val="000000">
                      <a:alpha val="43137"/>
                    </a:srgbClr>
                  </a:outerShdw>
                </a:effectLst>
              </a:rPr>
              <a:t>Introduction:</a:t>
            </a:r>
            <a:endParaRPr lang="en-IN" sz="2400" b="1" i="1" u="sng" dirty="0">
              <a:effectLst>
                <a:outerShdw blurRad="38100" dist="38100" dir="2700000" algn="tl">
                  <a:srgbClr val="000000">
                    <a:alpha val="43137"/>
                  </a:srgbClr>
                </a:outerShdw>
              </a:effectLst>
            </a:endParaRPr>
          </a:p>
          <a:p>
            <a:pPr marL="0" indent="0" algn="l">
              <a:buNone/>
            </a:pPr>
            <a:r>
              <a:rPr lang="en-US" sz="2000" b="0" i="0" dirty="0">
                <a:solidFill>
                  <a:srgbClr val="111111"/>
                </a:solidFill>
                <a:effectLst/>
                <a:latin typeface="Gabriola" panose="04040605051002020D02" pitchFamily="82" charset="0"/>
              </a:rPr>
              <a:t>Myocardial ischemia occurs when blood flow to </a:t>
            </a:r>
            <a:r>
              <a:rPr lang="en-US" sz="2000" dirty="0">
                <a:solidFill>
                  <a:srgbClr val="111111"/>
                </a:solidFill>
                <a:latin typeface="Gabriola" panose="04040605051002020D02" pitchFamily="82" charset="0"/>
              </a:rPr>
              <a:t>the</a:t>
            </a:r>
            <a:r>
              <a:rPr lang="en-US" sz="2000" b="0" i="0" dirty="0">
                <a:solidFill>
                  <a:srgbClr val="111111"/>
                </a:solidFill>
                <a:effectLst/>
                <a:latin typeface="Gabriola" panose="04040605051002020D02" pitchFamily="82" charset="0"/>
              </a:rPr>
              <a:t> heart is reduced, preventing the heart muscle from receiving enough oxygen. The reduced blood flow is usually the result of a partial or complete blockage of </a:t>
            </a:r>
            <a:r>
              <a:rPr lang="en-US" sz="2000" dirty="0">
                <a:solidFill>
                  <a:srgbClr val="111111"/>
                </a:solidFill>
                <a:latin typeface="Gabriola" panose="04040605051002020D02" pitchFamily="82" charset="0"/>
              </a:rPr>
              <a:t>the</a:t>
            </a:r>
            <a:r>
              <a:rPr lang="en-US" sz="2000" b="0" i="0" dirty="0">
                <a:solidFill>
                  <a:srgbClr val="111111"/>
                </a:solidFill>
                <a:effectLst/>
                <a:latin typeface="Gabriola" panose="04040605051002020D02" pitchFamily="82" charset="0"/>
              </a:rPr>
              <a:t> heart's arteries (coronary arteries).</a:t>
            </a:r>
            <a:endParaRPr lang="en-US" sz="2000" b="0" i="0" dirty="0">
              <a:solidFill>
                <a:srgbClr val="111111"/>
              </a:solidFill>
              <a:effectLst/>
              <a:latin typeface="Gabriola" panose="04040605051002020D02" pitchFamily="82" charset="0"/>
            </a:endParaRPr>
          </a:p>
          <a:p>
            <a:pPr marL="0" indent="0" algn="l">
              <a:buNone/>
            </a:pPr>
            <a:r>
              <a:rPr lang="en-US" sz="2000" b="0" i="0" dirty="0">
                <a:solidFill>
                  <a:srgbClr val="111111"/>
                </a:solidFill>
                <a:effectLst/>
                <a:latin typeface="Gabriola" panose="04040605051002020D02" pitchFamily="82" charset="0"/>
              </a:rPr>
              <a:t>Myocardial ischemia, also called cardiac ischemia, reduces the heart muscle's ability to pump blood. A sudden, severe blockage of one of the heart's artery can lead to a heart attack. Myocardial ischemia might also cause serious abnormal heart rhythms.</a:t>
            </a:r>
            <a:endParaRPr lang="en-US" sz="2000" b="0" i="0" dirty="0">
              <a:solidFill>
                <a:srgbClr val="111111"/>
              </a:solidFill>
              <a:effectLst/>
              <a:latin typeface="Gabriola" panose="04040605051002020D02" pitchFamily="82" charset="0"/>
            </a:endParaRPr>
          </a:p>
          <a:p>
            <a:pPr marL="0" indent="0" algn="l">
              <a:buNone/>
            </a:pPr>
            <a:endParaRPr lang="en-US" sz="1800" b="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Symptoms:</a:t>
            </a:r>
            <a:endParaRPr lang="en-IN" sz="2400" b="1" i="1" u="sng" dirty="0">
              <a:solidFill>
                <a:srgbClr val="111111"/>
              </a:solidFill>
              <a:effectLst>
                <a:outerShdw blurRad="38100" dist="38100" dir="2700000" algn="tl">
                  <a:srgbClr val="000000">
                    <a:alpha val="43137"/>
                  </a:srgbClr>
                </a:outerShdw>
              </a:effectLst>
            </a:endParaRPr>
          </a:p>
          <a:p>
            <a:pPr algn="l"/>
            <a:r>
              <a:rPr lang="en-US" sz="2000" b="0" i="0" dirty="0">
                <a:solidFill>
                  <a:srgbClr val="111111"/>
                </a:solidFill>
                <a:effectLst/>
                <a:latin typeface="Gabriola" panose="04040605051002020D02" pitchFamily="82" charset="0"/>
              </a:rPr>
              <a:t>Some people who have myocardial ischemia don't have any signs or symptoms (silent ischemia).</a:t>
            </a:r>
            <a:endParaRPr lang="en-US" sz="2000" b="0" i="0" dirty="0">
              <a:solidFill>
                <a:srgbClr val="111111"/>
              </a:solidFill>
              <a:effectLst/>
              <a:latin typeface="Gabriola" panose="04040605051002020D02" pitchFamily="82" charset="0"/>
            </a:endParaRPr>
          </a:p>
          <a:p>
            <a:r>
              <a:rPr lang="en-IN" sz="2000" dirty="0">
                <a:solidFill>
                  <a:srgbClr val="111111"/>
                </a:solidFill>
                <a:latin typeface="Gabriola" panose="04040605051002020D02" pitchFamily="82" charset="0"/>
              </a:rPr>
              <a:t>S</a:t>
            </a:r>
            <a:r>
              <a:rPr lang="en-IN" sz="2000" b="0" i="0" dirty="0">
                <a:solidFill>
                  <a:srgbClr val="111111"/>
                </a:solidFill>
                <a:effectLst/>
                <a:latin typeface="Gabriola" panose="04040605051002020D02" pitchFamily="82" charset="0"/>
              </a:rPr>
              <a:t>igns and symptoms which might be experienced :</a:t>
            </a:r>
            <a:endParaRPr lang="en-IN" sz="2000" b="0" i="0" dirty="0">
              <a:solidFill>
                <a:srgbClr val="111111"/>
              </a:solidFill>
              <a:effectLst/>
              <a:latin typeface="Gabriola" panose="04040605051002020D02" pitchFamily="82" charset="0"/>
            </a:endParaRPr>
          </a:p>
          <a:p>
            <a:pPr marL="342900" indent="-342900">
              <a:buFont typeface="Arial" panose="020B0604020202020204" pitchFamily="34" charset="0"/>
              <a:buChar char="•"/>
            </a:pPr>
            <a:r>
              <a:rPr lang="en-IN" sz="2000" b="0" i="0" dirty="0">
                <a:solidFill>
                  <a:srgbClr val="111111"/>
                </a:solidFill>
                <a:effectLst/>
                <a:latin typeface="Gabriola" panose="04040605051002020D02" pitchFamily="82" charset="0"/>
              </a:rPr>
              <a:t>chest pressure or pain</a:t>
            </a:r>
            <a:r>
              <a:rPr lang="en-IN" sz="2000" dirty="0">
                <a:solidFill>
                  <a:srgbClr val="111111"/>
                </a:solidFill>
                <a:latin typeface="Gabriola" panose="04040605051002020D02" pitchFamily="82" charset="0"/>
              </a:rPr>
              <a:t>(</a:t>
            </a:r>
            <a:r>
              <a:rPr lang="en-US" sz="2000" b="0" i="0" dirty="0">
                <a:solidFill>
                  <a:srgbClr val="111111"/>
                </a:solidFill>
                <a:effectLst/>
                <a:latin typeface="Gabriola" panose="04040605051002020D02" pitchFamily="82" charset="0"/>
              </a:rPr>
              <a:t>typically on the left side of the body</a:t>
            </a:r>
            <a:r>
              <a:rPr lang="en-IN" sz="2000" dirty="0">
                <a:solidFill>
                  <a:srgbClr val="111111"/>
                </a:solidFill>
                <a:latin typeface="Gabriola" panose="04040605051002020D02" pitchFamily="82" charset="0"/>
              </a:rPr>
              <a:t>)</a:t>
            </a:r>
            <a:endParaRPr lang="en-IN"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Neck or jaw pain</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Shoulder or arm pain</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A fast heartbeat</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Shortness of breath when you are physically active</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Nausea and vomiting</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Sweating</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Fatigue</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endParaRPr lang="en-US" sz="2000" b="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Causes: </a:t>
            </a:r>
            <a:r>
              <a:rPr lang="en-US" sz="2000" b="0" i="0" dirty="0">
                <a:solidFill>
                  <a:srgbClr val="111111"/>
                </a:solidFill>
                <a:effectLst/>
                <a:latin typeface="Gabriola" panose="04040605051002020D02" pitchFamily="82" charset="0"/>
              </a:rPr>
              <a:t>Conditions that can cause myocardial ischemia include:</a:t>
            </a:r>
            <a:endParaRPr lang="en-US" sz="2000" b="0" i="0" dirty="0">
              <a:solidFill>
                <a:srgbClr val="111111"/>
              </a:solidFill>
              <a:effectLst/>
              <a:latin typeface="Gabriola" panose="04040605051002020D02" pitchFamily="82" charset="0"/>
            </a:endParaRPr>
          </a:p>
          <a:p>
            <a:pPr marL="342900" indent="-342900">
              <a:buFont typeface="Arial" panose="020B0604020202020204" pitchFamily="34" charset="0"/>
              <a:buChar char="•"/>
            </a:pPr>
            <a:r>
              <a:rPr lang="en-IN" sz="2000" b="1" i="0" dirty="0">
                <a:solidFill>
                  <a:srgbClr val="111111"/>
                </a:solidFill>
                <a:effectLst/>
                <a:latin typeface="Gabriola" panose="04040605051002020D02" pitchFamily="82" charset="0"/>
              </a:rPr>
              <a:t>Coronary artery disease (atherosclerosis).</a:t>
            </a:r>
            <a:r>
              <a:rPr lang="en-US" sz="2000" b="0" i="0" dirty="0">
                <a:solidFill>
                  <a:srgbClr val="111111"/>
                </a:solidFill>
                <a:effectLst/>
                <a:latin typeface="Gabriola" panose="04040605051002020D02" pitchFamily="82" charset="0"/>
              </a:rPr>
              <a:t> Plaques made up mostly of cholesterol build up on your artery walls and restrict blood flow.</a:t>
            </a:r>
            <a:endParaRPr lang="en-IN" sz="2000" b="0" i="0" dirty="0">
              <a:solidFill>
                <a:srgbClr val="111111"/>
              </a:solidFill>
              <a:effectLst/>
              <a:latin typeface="Gabriola" panose="04040605051002020D02" pitchFamily="82" charset="0"/>
            </a:endParaRPr>
          </a:p>
          <a:p>
            <a:pPr marL="342900" indent="-342900">
              <a:buFont typeface="Arial" panose="020B0604020202020204" pitchFamily="34" charset="0"/>
              <a:buChar char="•"/>
            </a:pPr>
            <a:endParaRPr lang="en-IN" sz="2000" b="1" i="1" u="sng" dirty="0">
              <a:solidFill>
                <a:srgbClr val="111111"/>
              </a:solidFill>
              <a:effectLst>
                <a:outerShdw blurRad="38100" dist="38100" dir="2700000" algn="tl">
                  <a:srgbClr val="000000">
                    <a:alpha val="43137"/>
                  </a:srgbClr>
                </a:outerShdw>
              </a:effectLst>
              <a:latin typeface="Gabriola" panose="04040605051002020D02" pitchFamily="82" charset="0"/>
            </a:endParaRPr>
          </a:p>
          <a:p>
            <a:pPr algn="l"/>
            <a:br>
              <a:rPr lang="en-US" dirty="0"/>
            </a:br>
            <a:endParaRPr lang="en-IN" dirty="0"/>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b="3566"/>
          <a:stretch>
            <a:fillRect/>
          </a:stretch>
        </p:blipFill>
        <p:spPr>
          <a:xfrm>
            <a:off x="9084258" y="1713392"/>
            <a:ext cx="2687532" cy="24768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2862" y="461640"/>
            <a:ext cx="11301274" cy="6800850"/>
          </a:xfrm>
          <a:prstGeom prst="rect">
            <a:avLst/>
          </a:prstGeom>
          <a:noFill/>
        </p:spPr>
        <p:txBody>
          <a:bodyPr wrap="square" rtlCol="0">
            <a:spAutoFit/>
          </a:bodyPr>
          <a:lstStyle/>
          <a:p>
            <a:pPr marL="342900" indent="-342900">
              <a:buFont typeface="Arial" panose="020B0604020202020204" pitchFamily="34" charset="0"/>
              <a:buChar char="•"/>
            </a:pPr>
            <a:r>
              <a:rPr lang="en-US" sz="2000" b="1" i="0" dirty="0">
                <a:solidFill>
                  <a:srgbClr val="111111"/>
                </a:solidFill>
                <a:effectLst/>
                <a:latin typeface="Gabriola" panose="04040605051002020D02" pitchFamily="82" charset="0"/>
              </a:rPr>
              <a:t>Blood clot.</a:t>
            </a:r>
            <a:r>
              <a:rPr lang="en-US" sz="2000" b="0" i="0" dirty="0">
                <a:solidFill>
                  <a:srgbClr val="111111"/>
                </a:solidFill>
                <a:effectLst/>
                <a:latin typeface="Gabriola" panose="04040605051002020D02" pitchFamily="82" charset="0"/>
              </a:rPr>
              <a:t> The plaques that develop in atherosclerosis can rupture, causing a blood clot.</a:t>
            </a:r>
            <a:endParaRPr lang="en-US" sz="2000" b="0" i="0" dirty="0">
              <a:solidFill>
                <a:srgbClr val="111111"/>
              </a:solidFill>
              <a:effectLst/>
              <a:latin typeface="Gabriola" panose="04040605051002020D02" pitchFamily="82" charset="0"/>
            </a:endParaRPr>
          </a:p>
          <a:p>
            <a:pPr marL="285750" indent="-285750">
              <a:buFont typeface="Arial" panose="020B0604020202020204" pitchFamily="34" charset="0"/>
              <a:buChar char="•"/>
            </a:pPr>
            <a:r>
              <a:rPr lang="en-US" sz="2000" b="1" i="0" dirty="0">
                <a:solidFill>
                  <a:srgbClr val="111111"/>
                </a:solidFill>
                <a:effectLst/>
                <a:latin typeface="Gabriola" panose="04040605051002020D02" pitchFamily="82" charset="0"/>
              </a:rPr>
              <a:t>Coronary artery spasm(Uncommon Cause).</a:t>
            </a:r>
            <a:r>
              <a:rPr lang="en-US" sz="2000" b="0" i="0" dirty="0">
                <a:solidFill>
                  <a:srgbClr val="111111"/>
                </a:solidFill>
                <a:effectLst/>
                <a:latin typeface="Gabriola" panose="04040605051002020D02" pitchFamily="82" charset="0"/>
              </a:rPr>
              <a:t> This temporary tightening of the muscles in the artery wall can briefly decrease or even prevent blood flow to part of the heart muscle.</a:t>
            </a:r>
            <a:endParaRPr lang="en-US" sz="2000" b="0" i="0" dirty="0">
              <a:solidFill>
                <a:srgbClr val="111111"/>
              </a:solidFill>
              <a:effectLst/>
              <a:latin typeface="Gabriola" panose="04040605051002020D02" pitchFamily="82" charset="0"/>
            </a:endParaRPr>
          </a:p>
          <a:p>
            <a:pPr marL="285750" indent="-285750">
              <a:buFont typeface="Arial" panose="020B0604020202020204" pitchFamily="34" charset="0"/>
              <a:buChar char="•"/>
            </a:pPr>
            <a:endParaRPr lang="en-US" sz="2000" b="0" i="0" dirty="0">
              <a:solidFill>
                <a:srgbClr val="111111"/>
              </a:solidFill>
              <a:effectLst/>
              <a:latin typeface="Gabriola" panose="04040605051002020D02" pitchFamily="82" charset="0"/>
            </a:endParaRPr>
          </a:p>
          <a:p>
            <a:pPr marL="342900" indent="-342900" algn="l">
              <a:buFont typeface="Courier New" panose="02070309020205020404" pitchFamily="49" charset="0"/>
              <a:buChar char="o"/>
            </a:pPr>
            <a:r>
              <a:rPr lang="en-US" sz="2400" b="1" i="1" u="sng" dirty="0">
                <a:solidFill>
                  <a:srgbClr val="111111"/>
                </a:solidFill>
                <a:effectLst>
                  <a:outerShdw blurRad="38100" dist="38100" dir="2700000" algn="tl">
                    <a:srgbClr val="000000">
                      <a:alpha val="43137"/>
                    </a:srgbClr>
                  </a:outerShdw>
                </a:effectLst>
              </a:rPr>
              <a:t>Chest pain associated with myocardial ischemia can be triggered by:</a:t>
            </a:r>
            <a:endParaRPr lang="en-US" sz="2400" b="1" i="1" u="sng" dirty="0">
              <a:solidFill>
                <a:srgbClr val="111111"/>
              </a:solidFill>
              <a:effectLst>
                <a:outerShdw blurRad="38100" dist="38100" dir="2700000" algn="tl">
                  <a:srgbClr val="000000">
                    <a:alpha val="43137"/>
                  </a:srgbClr>
                </a:outerShdw>
              </a:effectLst>
            </a:endParaRPr>
          </a:p>
          <a:p>
            <a:pPr algn="l"/>
            <a:r>
              <a:rPr lang="en-US" sz="2000" dirty="0">
                <a:solidFill>
                  <a:srgbClr val="111111"/>
                </a:solidFill>
                <a:latin typeface="Gabriola" panose="04040605051002020D02" pitchFamily="82" charset="0"/>
              </a:rPr>
              <a:t>1.</a:t>
            </a:r>
            <a:r>
              <a:rPr lang="en-US" sz="2000" b="0" i="0" dirty="0">
                <a:solidFill>
                  <a:srgbClr val="111111"/>
                </a:solidFill>
                <a:effectLst/>
                <a:latin typeface="Gabriola" panose="04040605051002020D02" pitchFamily="82" charset="0"/>
              </a:rPr>
              <a:t>Physical exertion	2.Emotional stress	3.Cold temperatures	4.Cocaine use	5.Eating a heavy or large meal</a:t>
            </a:r>
            <a:endParaRPr lang="en-US" sz="2000" b="0" i="0" dirty="0">
              <a:solidFill>
                <a:srgbClr val="111111"/>
              </a:solidFill>
              <a:effectLst/>
              <a:latin typeface="Gabriola" panose="04040605051002020D02" pitchFamily="82" charset="0"/>
            </a:endParaRPr>
          </a:p>
          <a:p>
            <a:pPr algn="l"/>
            <a:r>
              <a:rPr lang="en-US" sz="2000" dirty="0">
                <a:solidFill>
                  <a:srgbClr val="111111"/>
                </a:solidFill>
                <a:latin typeface="Gabriola" panose="04040605051002020D02" pitchFamily="82" charset="0"/>
              </a:rPr>
              <a:t>6.</a:t>
            </a:r>
            <a:r>
              <a:rPr lang="en-US" sz="2000" b="0" i="0" dirty="0">
                <a:solidFill>
                  <a:srgbClr val="111111"/>
                </a:solidFill>
                <a:effectLst/>
                <a:latin typeface="Gabriola" panose="04040605051002020D02" pitchFamily="82" charset="0"/>
              </a:rPr>
              <a:t>Sexual intercourse</a:t>
            </a:r>
            <a:endParaRPr lang="en-US" sz="2000" b="0" i="0" dirty="0">
              <a:solidFill>
                <a:srgbClr val="111111"/>
              </a:solidFill>
              <a:effectLst/>
              <a:latin typeface="Gabriola" panose="04040605051002020D02" pitchFamily="82" charset="0"/>
            </a:endParaRPr>
          </a:p>
          <a:p>
            <a:pPr algn="l"/>
            <a:endParaRPr lang="en-US" sz="2000" b="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Risk factors:</a:t>
            </a:r>
            <a:endParaRPr lang="en-IN" sz="2400" b="1" i="1" u="sng" dirty="0">
              <a:solidFill>
                <a:srgbClr val="111111"/>
              </a:solidFill>
              <a:effectLst>
                <a:outerShdw blurRad="38100" dist="38100" dir="2700000" algn="tl">
                  <a:srgbClr val="000000">
                    <a:alpha val="43137"/>
                  </a:srgbClr>
                </a:outerShdw>
              </a:effectLst>
            </a:endParaRPr>
          </a:p>
          <a:p>
            <a:r>
              <a:rPr lang="en-IN" sz="2000" i="0" dirty="0">
                <a:solidFill>
                  <a:srgbClr val="111111"/>
                </a:solidFill>
                <a:effectLst/>
                <a:latin typeface="Gabriola" panose="04040605051002020D02" pitchFamily="82" charset="0"/>
              </a:rPr>
              <a:t>1.Tobacco	2.Diabetes</a:t>
            </a:r>
            <a:r>
              <a:rPr lang="en-IN" sz="2000" dirty="0">
                <a:solidFill>
                  <a:srgbClr val="111111"/>
                </a:solidFill>
                <a:latin typeface="Gabriola" panose="04040605051002020D02" pitchFamily="82" charset="0"/>
              </a:rPr>
              <a:t>	3.</a:t>
            </a:r>
            <a:r>
              <a:rPr lang="en-IN" sz="2000" i="0" dirty="0">
                <a:solidFill>
                  <a:srgbClr val="111111"/>
                </a:solidFill>
                <a:effectLst/>
                <a:latin typeface="Gabriola" panose="04040605051002020D02" pitchFamily="82" charset="0"/>
              </a:rPr>
              <a:t>High blood pressure</a:t>
            </a:r>
            <a:r>
              <a:rPr lang="en-IN" sz="2000" dirty="0">
                <a:solidFill>
                  <a:srgbClr val="111111"/>
                </a:solidFill>
                <a:latin typeface="Gabriola" panose="04040605051002020D02" pitchFamily="82" charset="0"/>
              </a:rPr>
              <a:t>	4.</a:t>
            </a:r>
            <a:r>
              <a:rPr lang="en-IN" sz="2000" i="0" dirty="0">
                <a:solidFill>
                  <a:srgbClr val="111111"/>
                </a:solidFill>
                <a:effectLst/>
                <a:latin typeface="Gabriola" panose="04040605051002020D02" pitchFamily="82" charset="0"/>
              </a:rPr>
              <a:t>High blood cholesterol </a:t>
            </a:r>
            <a:r>
              <a:rPr lang="en-IN" sz="2000" i="0" dirty="0" err="1">
                <a:solidFill>
                  <a:srgbClr val="111111"/>
                </a:solidFill>
                <a:effectLst/>
                <a:latin typeface="Gabriola" panose="04040605051002020D02" pitchFamily="82" charset="0"/>
              </a:rPr>
              <a:t>leve</a:t>
            </a:r>
            <a:r>
              <a:rPr lang="en-US" sz="2000" dirty="0">
                <a:solidFill>
                  <a:srgbClr val="111111"/>
                </a:solidFill>
                <a:latin typeface="Gabriola" panose="04040605051002020D02" pitchFamily="82" charset="0"/>
              </a:rPr>
              <a:t>l	5.</a:t>
            </a:r>
            <a:r>
              <a:rPr lang="en-IN" sz="2000" i="0" dirty="0">
                <a:solidFill>
                  <a:srgbClr val="111111"/>
                </a:solidFill>
                <a:effectLst/>
                <a:latin typeface="Gabriola" panose="04040605051002020D02" pitchFamily="82" charset="0"/>
              </a:rPr>
              <a:t>High blood triglyceride level	6.Obesity Waist circumference	7.Lack of physical activity</a:t>
            </a:r>
            <a:endParaRPr lang="en-IN" sz="2000" i="0" dirty="0">
              <a:solidFill>
                <a:srgbClr val="111111"/>
              </a:solidFill>
              <a:effectLst/>
              <a:latin typeface="Gabriola" panose="04040605051002020D02" pitchFamily="82" charset="0"/>
            </a:endParaRPr>
          </a:p>
          <a:p>
            <a:endParaRPr lang="en-IN" sz="200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Complications:</a:t>
            </a:r>
            <a:endParaRPr lang="en-IN" sz="2400" b="1" i="1" u="sng" dirty="0">
              <a:solidFill>
                <a:srgbClr val="111111"/>
              </a:solidFill>
              <a:effectLst>
                <a:outerShdw blurRad="38100" dist="38100" dir="2700000" algn="tl">
                  <a:srgbClr val="000000">
                    <a:alpha val="43137"/>
                  </a:srgbClr>
                </a:outerShdw>
              </a:effectLst>
            </a:endParaRPr>
          </a:p>
          <a:p>
            <a:pPr marL="342900" indent="-342900">
              <a:buFont typeface="Arial" panose="020B0604020202020204" pitchFamily="34" charset="0"/>
              <a:buChar char="•"/>
            </a:pPr>
            <a:r>
              <a:rPr lang="en-IN" sz="2000" i="0" dirty="0">
                <a:solidFill>
                  <a:srgbClr val="111111"/>
                </a:solidFill>
                <a:effectLst/>
                <a:latin typeface="Gabriola" panose="04040605051002020D02" pitchFamily="82" charset="0"/>
              </a:rPr>
              <a:t>Heart attack</a:t>
            </a:r>
            <a:endParaRPr lang="en-IN" sz="2000" i="0" dirty="0">
              <a:solidFill>
                <a:srgbClr val="111111"/>
              </a:solidFill>
              <a:effectLst/>
              <a:latin typeface="Gabriola" panose="04040605051002020D02" pitchFamily="82" charset="0"/>
            </a:endParaRPr>
          </a:p>
          <a:p>
            <a:pPr marL="342900" indent="-342900">
              <a:buFont typeface="Arial" panose="020B0604020202020204" pitchFamily="34" charset="0"/>
              <a:buChar char="•"/>
            </a:pPr>
            <a:r>
              <a:rPr lang="en-IN" sz="2000" i="0" dirty="0">
                <a:solidFill>
                  <a:srgbClr val="111111"/>
                </a:solidFill>
                <a:effectLst/>
                <a:latin typeface="Gabriola" panose="04040605051002020D02" pitchFamily="82" charset="0"/>
              </a:rPr>
              <a:t>Irregular heart rhythm (arrhythmia)</a:t>
            </a:r>
            <a:endParaRPr lang="en-IN" sz="2000" dirty="0">
              <a:solidFill>
                <a:srgbClr val="111111"/>
              </a:solidFill>
              <a:latin typeface="Gabriola" panose="04040605051002020D02" pitchFamily="82" charset="0"/>
            </a:endParaRPr>
          </a:p>
          <a:p>
            <a:pPr marL="342900" indent="-342900">
              <a:buFont typeface="Arial" panose="020B0604020202020204" pitchFamily="34" charset="0"/>
              <a:buChar char="•"/>
            </a:pPr>
            <a:r>
              <a:rPr lang="en-IN" sz="2000" i="0" dirty="0">
                <a:solidFill>
                  <a:srgbClr val="111111"/>
                </a:solidFill>
                <a:effectLst/>
                <a:latin typeface="Gabriola" panose="04040605051002020D02" pitchFamily="82" charset="0"/>
              </a:rPr>
              <a:t>Heart failure</a:t>
            </a:r>
            <a:endParaRPr lang="en-IN" sz="2000" i="0" dirty="0">
              <a:solidFill>
                <a:srgbClr val="111111"/>
              </a:solidFill>
              <a:effectLst/>
              <a:latin typeface="Gabriola" panose="04040605051002020D02" pitchFamily="82" charset="0"/>
            </a:endParaRPr>
          </a:p>
          <a:p>
            <a:endParaRPr lang="en-IN" sz="200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Treatment:</a:t>
            </a:r>
            <a:endParaRPr lang="en-IN" sz="2400" b="1" i="1" u="sng" dirty="0">
              <a:solidFill>
                <a:srgbClr val="111111"/>
              </a:solidFill>
              <a:effectLst>
                <a:outerShdw blurRad="38100" dist="38100" dir="2700000" algn="tl">
                  <a:srgbClr val="000000">
                    <a:alpha val="43137"/>
                  </a:srgbClr>
                </a:outerShdw>
              </a:effectLst>
            </a:endParaRPr>
          </a:p>
          <a:p>
            <a:r>
              <a:rPr lang="en-US" sz="2000" b="0" i="0" dirty="0">
                <a:solidFill>
                  <a:srgbClr val="111111"/>
                </a:solidFill>
                <a:effectLst/>
                <a:latin typeface="Gabriola" panose="04040605051002020D02" pitchFamily="82" charset="0"/>
              </a:rPr>
              <a:t>Treatment for myocardial ischemia involves improving blood flow to the heart muscle. Treatment may include medications, a procedure to open blocked arteries (angioplasty) or bypass surgery.</a:t>
            </a:r>
            <a:endParaRPr lang="en-US" sz="2000" b="0" i="0" dirty="0">
              <a:solidFill>
                <a:srgbClr val="111111"/>
              </a:solidFill>
              <a:effectLst/>
              <a:latin typeface="Gabriola" panose="04040605051002020D02" pitchFamily="82" charset="0"/>
            </a:endParaRPr>
          </a:p>
          <a:p>
            <a:endParaRPr lang="en-IN" sz="2000" dirty="0">
              <a:latin typeface="Gabriola" panose="04040605051002020D02"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9495" y="133165"/>
            <a:ext cx="11594237" cy="6494085"/>
          </a:xfrm>
          <a:prstGeom prst="rect">
            <a:avLst/>
          </a:prstGeom>
          <a:noFill/>
        </p:spPr>
        <p:txBody>
          <a:bodyPr wrap="square" rtlCol="0">
            <a:spAutoFit/>
          </a:bodyPr>
          <a:lstStyle/>
          <a:p>
            <a:pPr marL="342900" indent="-342900">
              <a:buFont typeface="Courier New" panose="02070309020205020404" pitchFamily="49" charset="0"/>
              <a:buChar char="o"/>
            </a:pPr>
            <a:r>
              <a:rPr lang="en-US" sz="2400" b="1" i="1" dirty="0">
                <a:solidFill>
                  <a:srgbClr val="000000"/>
                </a:solidFill>
                <a:effectLst>
                  <a:outerShdw blurRad="38100" dist="38100" dir="2700000" algn="tl">
                    <a:srgbClr val="000000">
                      <a:alpha val="43137"/>
                    </a:srgbClr>
                  </a:outerShdw>
                </a:effectLst>
              </a:rPr>
              <a:t>Electrocardiogram (ECG):</a:t>
            </a:r>
            <a:endParaRPr lang="en-US" sz="2400" b="1" i="1" dirty="0">
              <a:solidFill>
                <a:srgbClr val="000000"/>
              </a:solidFill>
              <a:effectLst>
                <a:outerShdw blurRad="38100" dist="38100" dir="2700000" algn="tl">
                  <a:srgbClr val="000000">
                    <a:alpha val="43137"/>
                  </a:srgbClr>
                </a:outerShdw>
              </a:effectLst>
            </a:endParaRPr>
          </a:p>
          <a:p>
            <a:r>
              <a:rPr lang="en-US" sz="2000" b="0" i="0" dirty="0">
                <a:solidFill>
                  <a:srgbClr val="000000"/>
                </a:solidFill>
                <a:effectLst/>
                <a:latin typeface="Gabriola" panose="04040605051002020D02" pitchFamily="82" charset="0"/>
              </a:rPr>
              <a:t>Our nerve and muscle cells communicate with each other using electrical and chemical signals. Regular electrical signals also control our heartbeat. These signals are sent by a group of cells in the right atrium of the heart known as the sinoatrial node (SA node), and they spread through the heart muscle tissue as tiny electrical impulses. This causes first the atria and then the ventricles of the heart to contract. The way that these signals spread through the heart can also be measured on the surface of our skin. An ECG measures these changes in electrical signals (or, in fact, voltage) on different areas of skin and plots them as a graph. The resulting ECG graph is called an electrocardiogram.</a:t>
            </a:r>
            <a:endParaRPr lang="en-US" sz="2000" dirty="0">
              <a:solidFill>
                <a:srgbClr val="111111"/>
              </a:solidFill>
              <a:latin typeface="Gabriola" panose="04040605051002020D02" pitchFamily="82" charset="0"/>
            </a:endParaRPr>
          </a:p>
          <a:p>
            <a:r>
              <a:rPr lang="en-US" sz="2000" b="0" i="0" dirty="0">
                <a:solidFill>
                  <a:srgbClr val="000000"/>
                </a:solidFill>
                <a:effectLst/>
                <a:latin typeface="Gabriola" panose="04040605051002020D02" pitchFamily="82" charset="0"/>
              </a:rPr>
              <a:t>It mainly records how often the heart beats (heart rate) and how regularly it beats (heart rhythm).</a:t>
            </a:r>
            <a:endParaRPr lang="en-US" sz="2000" b="0" i="0" dirty="0">
              <a:solidFill>
                <a:srgbClr val="000000"/>
              </a:solidFill>
              <a:effectLst/>
              <a:latin typeface="Gabriola" panose="04040605051002020D02" pitchFamily="82" charset="0"/>
            </a:endParaRPr>
          </a:p>
          <a:p>
            <a:endParaRPr lang="en-US" sz="2000" b="0" i="0" dirty="0">
              <a:solidFill>
                <a:srgbClr val="111111"/>
              </a:solidFill>
              <a:effectLst/>
              <a:latin typeface="Gabriola" panose="04040605051002020D02" pitchFamily="82" charset="0"/>
            </a:endParaRPr>
          </a:p>
          <a:p>
            <a:pPr marL="342900" indent="-342900" algn="l">
              <a:buFont typeface="Wingdings" panose="05000000000000000000" pitchFamily="2" charset="2"/>
              <a:buChar char="§"/>
            </a:pPr>
            <a:r>
              <a:rPr lang="en-US" sz="2200" i="1" u="sng" dirty="0">
                <a:effectLst>
                  <a:outerShdw blurRad="38100" dist="38100" dir="2700000" algn="tl">
                    <a:srgbClr val="000000">
                      <a:alpha val="43137"/>
                    </a:srgbClr>
                  </a:outerShdw>
                </a:effectLst>
              </a:rPr>
              <a:t>The ECG Test Involves:</a:t>
            </a:r>
            <a:endParaRPr lang="en-US" sz="2200" i="1" u="sng" dirty="0">
              <a:effectLst>
                <a:outerShdw blurRad="38100" dist="38100" dir="2700000" algn="tl">
                  <a:srgbClr val="000000">
                    <a:alpha val="43137"/>
                  </a:srgbClr>
                </a:outerShdw>
              </a:effectLst>
            </a:endParaRPr>
          </a:p>
          <a:p>
            <a:pPr algn="l"/>
            <a:r>
              <a:rPr lang="en-US" sz="2000" b="0" i="0" dirty="0">
                <a:solidFill>
                  <a:srgbClr val="000000"/>
                </a:solidFill>
                <a:effectLst/>
                <a:latin typeface="Gabriola" panose="04040605051002020D02" pitchFamily="82" charset="0"/>
              </a:rPr>
              <a:t>The electrical activity of the heart can be measured on the surface of the skin – even as far from the heart as on the arms or legs. The standard “12-lead ECG” uses a total of ten electrodes: six on your chest, and then one each on the lower arms and calves.</a:t>
            </a:r>
            <a:endParaRPr lang="en-US" sz="2000" b="0" i="0" dirty="0">
              <a:solidFill>
                <a:srgbClr val="000000"/>
              </a:solidFill>
              <a:effectLst/>
              <a:latin typeface="Gabriola" panose="04040605051002020D02" pitchFamily="82" charset="0"/>
            </a:endParaRPr>
          </a:p>
          <a:p>
            <a:pPr algn="l"/>
            <a:endParaRPr lang="en-US" sz="2000" b="0" i="0" dirty="0">
              <a:solidFill>
                <a:srgbClr val="000000"/>
              </a:solidFill>
              <a:effectLst/>
              <a:latin typeface="Gabriola" panose="04040605051002020D02" pitchFamily="82" charset="0"/>
            </a:endParaRPr>
          </a:p>
          <a:p>
            <a:pPr marL="342900" indent="-342900">
              <a:buFont typeface="Wingdings" panose="05000000000000000000" pitchFamily="2" charset="2"/>
              <a:buChar char="§"/>
            </a:pPr>
            <a:r>
              <a:rPr lang="en-US" sz="2200" i="1" u="sng" dirty="0">
                <a:effectLst>
                  <a:outerShdw blurRad="38100" dist="38100" dir="2700000" algn="tl">
                    <a:srgbClr val="000000">
                      <a:alpha val="43137"/>
                    </a:srgbClr>
                  </a:outerShdw>
                </a:effectLst>
              </a:rPr>
              <a:t>Types of ECG tests:</a:t>
            </a:r>
            <a:endParaRPr lang="en-US" sz="2200" i="1" u="sng"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b="1" i="0" dirty="0">
                <a:solidFill>
                  <a:srgbClr val="000000"/>
                </a:solidFill>
                <a:effectLst/>
                <a:latin typeface="Gabriola" panose="04040605051002020D02" pitchFamily="82" charset="0"/>
              </a:rPr>
              <a:t>Resting ECG</a:t>
            </a:r>
            <a:r>
              <a:rPr lang="en-US" b="0" i="0" dirty="0">
                <a:solidFill>
                  <a:srgbClr val="000000"/>
                </a:solidFill>
                <a:effectLst/>
                <a:latin typeface="Gabriola" panose="04040605051002020D02" pitchFamily="82" charset="0"/>
              </a:rPr>
              <a:t>: This involves lying still on your back with a bare chest. </a:t>
            </a:r>
            <a:endParaRPr lang="en-US" b="0" i="0" dirty="0">
              <a:solidFill>
                <a:srgbClr val="000000"/>
              </a:solidFill>
              <a:effectLst/>
              <a:latin typeface="Gabriola" panose="04040605051002020D02" pitchFamily="82" charset="0"/>
            </a:endParaRPr>
          </a:p>
          <a:p>
            <a:pPr marL="285750" indent="-285750">
              <a:buFont typeface="Arial" panose="020B0604020202020204" pitchFamily="34" charset="0"/>
              <a:buChar char="•"/>
            </a:pPr>
            <a:r>
              <a:rPr lang="en-US" b="1" i="0" dirty="0">
                <a:solidFill>
                  <a:srgbClr val="000000"/>
                </a:solidFill>
                <a:effectLst/>
                <a:latin typeface="Gabriola" panose="04040605051002020D02" pitchFamily="82" charset="0"/>
              </a:rPr>
              <a:t>Exercise ECG</a:t>
            </a:r>
            <a:r>
              <a:rPr lang="en-US" b="0" i="0" dirty="0">
                <a:solidFill>
                  <a:srgbClr val="000000"/>
                </a:solidFill>
                <a:effectLst/>
                <a:latin typeface="Gabriola" panose="04040605051002020D02" pitchFamily="82" charset="0"/>
              </a:rPr>
              <a:t>: Here the electrical activity of your heart is measured while you are physically active.</a:t>
            </a:r>
            <a:endParaRPr lang="en-US" dirty="0">
              <a:solidFill>
                <a:srgbClr val="000000"/>
              </a:solidFill>
              <a:latin typeface="Gabriola" panose="04040605051002020D02" pitchFamily="82" charset="0"/>
            </a:endParaRPr>
          </a:p>
          <a:p>
            <a:pPr marL="285750" indent="-285750">
              <a:buFont typeface="Arial" panose="020B0604020202020204" pitchFamily="34" charset="0"/>
              <a:buChar char="•"/>
            </a:pPr>
            <a:r>
              <a:rPr lang="en-US" b="1" i="0" dirty="0">
                <a:solidFill>
                  <a:srgbClr val="000000"/>
                </a:solidFill>
                <a:effectLst/>
                <a:latin typeface="Gabriola" panose="04040605051002020D02" pitchFamily="82" charset="0"/>
              </a:rPr>
              <a:t>Holter monitor</a:t>
            </a:r>
            <a:r>
              <a:rPr lang="en-US" b="0" i="0" dirty="0">
                <a:solidFill>
                  <a:srgbClr val="000000"/>
                </a:solidFill>
                <a:effectLst/>
                <a:latin typeface="Gabriola" panose="04040605051002020D02" pitchFamily="82" charset="0"/>
              </a:rPr>
              <a:t>: The electrical activity of the heart is typically recorded over a period of 24 hours. Three or four electrodes are attached to your chest, and a small recording device is worn on a belt or hung around your neck.</a:t>
            </a:r>
            <a:endParaRPr lang="en-US" b="0" i="0" dirty="0">
              <a:solidFill>
                <a:srgbClr val="000000"/>
              </a:solidFill>
              <a:effectLst/>
              <a:latin typeface="Gabriola" panose="04040605051002020D02" pitchFamily="82" charset="0"/>
            </a:endParaRPr>
          </a:p>
          <a:p>
            <a:pPr marL="285750" indent="-285750">
              <a:buFont typeface="Arial" panose="020B0604020202020204" pitchFamily="34" charset="0"/>
              <a:buChar char="•"/>
            </a:pPr>
            <a:endParaRPr lang="en-US" b="0" i="0" dirty="0">
              <a:solidFill>
                <a:srgbClr val="000000"/>
              </a:solidFill>
              <a:effectLst/>
              <a:latin typeface="Gabriola" panose="04040605051002020D02" pitchFamily="82" charset="0"/>
            </a:endParaRPr>
          </a:p>
          <a:p>
            <a:pPr marL="285750" indent="-285750" algn="l">
              <a:buFont typeface="Wingdings" panose="05000000000000000000" pitchFamily="2" charset="2"/>
              <a:buChar char="§"/>
            </a:pPr>
            <a:r>
              <a:rPr lang="en-US" sz="2200" i="1" u="sng" dirty="0">
                <a:effectLst>
                  <a:outerShdw blurRad="38100" dist="38100" dir="2700000" algn="tl">
                    <a:srgbClr val="000000">
                      <a:alpha val="43137"/>
                    </a:srgbClr>
                  </a:outerShdw>
                </a:effectLst>
                <a:latin typeface="+mj-lt"/>
              </a:rPr>
              <a:t>The results of a 12-lead ECG show:</a:t>
            </a:r>
            <a:endParaRPr lang="en-US" sz="2200" b="1" i="1" u="sng" dirty="0">
              <a:solidFill>
                <a:srgbClr val="985735"/>
              </a:solidFill>
              <a:effectLst>
                <a:outerShdw blurRad="38100" dist="38100" dir="2700000" algn="tl">
                  <a:srgbClr val="000000">
                    <a:alpha val="43137"/>
                  </a:srgbClr>
                </a:outerShdw>
              </a:effectLst>
              <a:latin typeface="+mj-lt"/>
            </a:endParaRPr>
          </a:p>
          <a:p>
            <a:pPr algn="l"/>
            <a:r>
              <a:rPr lang="en-US" sz="2000" b="0" i="0" dirty="0">
                <a:solidFill>
                  <a:srgbClr val="000000"/>
                </a:solidFill>
                <a:effectLst/>
                <a:latin typeface="Gabriola" panose="04040605051002020D02" pitchFamily="82" charset="0"/>
              </a:rPr>
              <a:t>The 12-lead ECG takes advantage of the fact that signals sent by the heart don't travel evenly over the skin. The device compares the strength of the signals between two electrodes called “leads.”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5107" y="550415"/>
            <a:ext cx="11611992" cy="2923877"/>
          </a:xfrm>
          <a:prstGeom prst="rect">
            <a:avLst/>
          </a:prstGeom>
          <a:noFill/>
        </p:spPr>
        <p:txBody>
          <a:bodyPr wrap="square" rtlCol="0">
            <a:spAutoFit/>
          </a:bodyPr>
          <a:lstStyle/>
          <a:p>
            <a:r>
              <a:rPr lang="en-US" sz="2000" b="0" i="0" dirty="0">
                <a:solidFill>
                  <a:srgbClr val="000000"/>
                </a:solidFill>
                <a:effectLst/>
                <a:latin typeface="Gabriola" panose="04040605051002020D02" pitchFamily="82" charset="0"/>
              </a:rPr>
              <a:t>For example, one of the leads is measured based on the two electrodes on your arms. A 12-lead ECG, as its name implies, is used to measure twelve leads. Depending on which lead shows irregularities, experts can find out things like in which part of the heart muscle an infarction has occurred, or whether a heart rhythm problem is coming from the left or right ventricle.</a:t>
            </a:r>
            <a:endParaRPr lang="en-US" sz="2000" b="0" i="0" dirty="0">
              <a:solidFill>
                <a:srgbClr val="000000"/>
              </a:solidFill>
              <a:effectLst/>
              <a:latin typeface="Gabriola" panose="04040605051002020D02" pitchFamily="82" charset="0"/>
            </a:endParaRPr>
          </a:p>
          <a:p>
            <a:pPr algn="l"/>
            <a:endParaRPr lang="en-US" sz="2000" dirty="0">
              <a:solidFill>
                <a:srgbClr val="000000"/>
              </a:solidFill>
              <a:latin typeface="Gabriola" panose="04040605051002020D02" pitchFamily="82" charset="0"/>
            </a:endParaRPr>
          </a:p>
          <a:p>
            <a:pPr marL="342900" indent="-342900" algn="l">
              <a:buFont typeface="Courier New" panose="02070309020205020404" pitchFamily="49" charset="0"/>
              <a:buChar char="o"/>
            </a:pPr>
            <a:r>
              <a:rPr lang="en-US" sz="2400" b="1" i="1" u="sng" dirty="0">
                <a:solidFill>
                  <a:srgbClr val="000000"/>
                </a:solidFill>
                <a:effectLst>
                  <a:outerShdw blurRad="38100" dist="38100" dir="2700000" algn="tl">
                    <a:srgbClr val="000000">
                      <a:alpha val="43137"/>
                    </a:srgbClr>
                  </a:outerShdw>
                </a:effectLst>
              </a:rPr>
              <a:t>In Myocardial Infraction changes in ECG are:</a:t>
            </a:r>
            <a:endParaRPr lang="en-US" sz="2400" b="1" i="1" u="sng" dirty="0">
              <a:solidFill>
                <a:srgbClr val="000000"/>
              </a:solidFill>
              <a:effectLst>
                <a:outerShdw blurRad="38100" dist="38100" dir="2700000" algn="tl">
                  <a:srgbClr val="000000">
                    <a:alpha val="43137"/>
                  </a:srgbClr>
                </a:outerShdw>
              </a:effectLst>
            </a:endParaRPr>
          </a:p>
          <a:p>
            <a:pPr marL="342900" indent="-342900" algn="l">
              <a:buFont typeface="Arial" panose="020B0604020202020204" pitchFamily="34" charset="0"/>
              <a:buChar char="•"/>
            </a:pPr>
            <a:r>
              <a:rPr lang="en-US" sz="2000" dirty="0">
                <a:solidFill>
                  <a:srgbClr val="000000"/>
                </a:solidFill>
                <a:latin typeface="Gabriola" panose="04040605051002020D02" pitchFamily="82" charset="0"/>
              </a:rPr>
              <a:t>ST segment elevation.</a:t>
            </a:r>
            <a:endParaRPr lang="en-US" sz="2000" dirty="0">
              <a:solidFill>
                <a:srgbClr val="000000"/>
              </a:solidFill>
              <a:latin typeface="Gabriola" panose="04040605051002020D02" pitchFamily="82" charset="0"/>
            </a:endParaRPr>
          </a:p>
          <a:p>
            <a:pPr marL="342900" indent="-342900" algn="l">
              <a:buFont typeface="Arial" panose="020B0604020202020204" pitchFamily="34" charset="0"/>
              <a:buChar char="•"/>
            </a:pPr>
            <a:r>
              <a:rPr lang="en-US" sz="2000" b="0" i="0" dirty="0">
                <a:solidFill>
                  <a:srgbClr val="000000"/>
                </a:solidFill>
                <a:effectLst/>
                <a:latin typeface="Gabriola" panose="04040605051002020D02" pitchFamily="82" charset="0"/>
              </a:rPr>
              <a:t>T wave inversion</a:t>
            </a:r>
            <a:endParaRPr lang="en-US" sz="2000" b="0" i="0" dirty="0">
              <a:solidFill>
                <a:srgbClr val="000000"/>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000000"/>
                </a:solidFill>
                <a:effectLst/>
                <a:latin typeface="Gabriola" panose="04040605051002020D02" pitchFamily="82" charset="0"/>
              </a:rPr>
              <a:t>Appearance  of wide deep Q waves.</a:t>
            </a:r>
            <a:endParaRPr lang="en-US" sz="2000" b="0" i="0" dirty="0">
              <a:solidFill>
                <a:srgbClr val="000000"/>
              </a:solidFill>
              <a:effectLst/>
              <a:latin typeface="Gabriola" panose="04040605051002020D02" pitchFamily="82" charset="0"/>
            </a:endParaRPr>
          </a:p>
          <a:p>
            <a:pPr algn="l"/>
            <a:endParaRPr lang="en-US" sz="2000" b="0" i="0" dirty="0">
              <a:solidFill>
                <a:srgbClr val="000000"/>
              </a:solidFill>
              <a:effectLst/>
              <a:latin typeface="Gabriola" panose="04040605051002020D02" pitchFamily="82" charset="0"/>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7251" y="3258104"/>
            <a:ext cx="2769833" cy="2732902"/>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67063" y="3474292"/>
            <a:ext cx="2360345" cy="1773574"/>
          </a:xfrm>
          <a:prstGeom prst="rect">
            <a:avLst/>
          </a:prstGeom>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50210" b="14030"/>
          <a:stretch>
            <a:fillRect/>
          </a:stretch>
        </p:blipFill>
        <p:spPr>
          <a:xfrm>
            <a:off x="6474723" y="3438961"/>
            <a:ext cx="2616011" cy="178401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4781" y="3479366"/>
            <a:ext cx="2358000" cy="1768500"/>
          </a:xfrm>
          <a:prstGeom prst="rect">
            <a:avLst/>
          </a:prstGeom>
        </p:spPr>
      </p:pic>
      <p:sp>
        <p:nvSpPr>
          <p:cNvPr id="18" name="TextBox 17"/>
          <p:cNvSpPr txBox="1"/>
          <p:nvPr/>
        </p:nvSpPr>
        <p:spPr>
          <a:xfrm>
            <a:off x="1202924" y="6400799"/>
            <a:ext cx="1669002" cy="369332"/>
          </a:xfrm>
          <a:prstGeom prst="rect">
            <a:avLst/>
          </a:prstGeom>
          <a:noFill/>
        </p:spPr>
        <p:txBody>
          <a:bodyPr wrap="square" rtlCol="0">
            <a:spAutoFit/>
          </a:bodyPr>
          <a:lstStyle/>
          <a:p>
            <a:r>
              <a:rPr lang="en-IN" dirty="0"/>
              <a:t>Normal ECG</a:t>
            </a:r>
            <a:endParaRPr lang="en-IN" dirty="0"/>
          </a:p>
        </p:txBody>
      </p:sp>
      <p:sp>
        <p:nvSpPr>
          <p:cNvPr id="19" name="TextBox 18"/>
          <p:cNvSpPr txBox="1"/>
          <p:nvPr/>
        </p:nvSpPr>
        <p:spPr>
          <a:xfrm>
            <a:off x="3926304" y="5743801"/>
            <a:ext cx="2041864" cy="369332"/>
          </a:xfrm>
          <a:prstGeom prst="rect">
            <a:avLst/>
          </a:prstGeom>
          <a:noFill/>
        </p:spPr>
        <p:txBody>
          <a:bodyPr wrap="square" rtlCol="0">
            <a:spAutoFit/>
          </a:bodyPr>
          <a:lstStyle/>
          <a:p>
            <a:r>
              <a:rPr lang="en-IN" dirty="0"/>
              <a:t>T wave inversion</a:t>
            </a:r>
            <a:endParaRPr lang="en-IN" dirty="0"/>
          </a:p>
        </p:txBody>
      </p:sp>
      <p:sp>
        <p:nvSpPr>
          <p:cNvPr id="20" name="TextBox 19"/>
          <p:cNvSpPr txBox="1"/>
          <p:nvPr/>
        </p:nvSpPr>
        <p:spPr>
          <a:xfrm>
            <a:off x="6384453" y="5751771"/>
            <a:ext cx="2263806" cy="369332"/>
          </a:xfrm>
          <a:prstGeom prst="rect">
            <a:avLst/>
          </a:prstGeom>
          <a:noFill/>
        </p:spPr>
        <p:txBody>
          <a:bodyPr wrap="square" rtlCol="0">
            <a:spAutoFit/>
          </a:bodyPr>
          <a:lstStyle/>
          <a:p>
            <a:r>
              <a:rPr lang="en-IN" dirty="0"/>
              <a:t>ST Segment Elevation</a:t>
            </a:r>
            <a:endParaRPr lang="en-IN" dirty="0"/>
          </a:p>
        </p:txBody>
      </p:sp>
      <p:sp>
        <p:nvSpPr>
          <p:cNvPr id="21" name="TextBox 20"/>
          <p:cNvSpPr txBox="1"/>
          <p:nvPr/>
        </p:nvSpPr>
        <p:spPr>
          <a:xfrm>
            <a:off x="9395037" y="5751771"/>
            <a:ext cx="2177488" cy="369332"/>
          </a:xfrm>
          <a:prstGeom prst="rect">
            <a:avLst/>
          </a:prstGeom>
          <a:noFill/>
        </p:spPr>
        <p:txBody>
          <a:bodyPr wrap="square" rtlCol="0">
            <a:spAutoFit/>
          </a:bodyPr>
          <a:lstStyle/>
          <a:p>
            <a:r>
              <a:rPr lang="en-IN" dirty="0"/>
              <a:t>Wide deep Q waves</a:t>
            </a:r>
            <a:endParaRPr lang="en-IN" dirty="0"/>
          </a:p>
        </p:txBody>
      </p:sp>
      <p:sp>
        <p:nvSpPr>
          <p:cNvPr id="22" name="TextBox 21"/>
          <p:cNvSpPr txBox="1"/>
          <p:nvPr/>
        </p:nvSpPr>
        <p:spPr>
          <a:xfrm>
            <a:off x="3728622" y="6299615"/>
            <a:ext cx="7501631" cy="369332"/>
          </a:xfrm>
          <a:prstGeom prst="rect">
            <a:avLst/>
          </a:prstGeom>
          <a:noFill/>
        </p:spPr>
        <p:txBody>
          <a:bodyPr wrap="square" rtlCol="0">
            <a:spAutoFit/>
          </a:bodyPr>
          <a:lstStyle/>
          <a:p>
            <a:pPr algn="ctr"/>
            <a:r>
              <a:rPr lang="en-IN" dirty="0"/>
              <a:t>Abnormal ECG</a:t>
            </a:r>
            <a:endParaRPr lang="en-IN" dirty="0"/>
          </a:p>
        </p:txBody>
      </p:sp>
      <p:sp>
        <p:nvSpPr>
          <p:cNvPr id="23" name="Rectangle 22"/>
          <p:cNvSpPr/>
          <p:nvPr/>
        </p:nvSpPr>
        <p:spPr>
          <a:xfrm>
            <a:off x="355107" y="3169328"/>
            <a:ext cx="11611992" cy="359545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5" name="Straight Connector 24"/>
          <p:cNvCxnSpPr/>
          <p:nvPr/>
        </p:nvCxnSpPr>
        <p:spPr>
          <a:xfrm>
            <a:off x="3266983" y="3169328"/>
            <a:ext cx="71021" cy="3595456"/>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355107" y="6299615"/>
            <a:ext cx="11611992"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3302493" y="5743801"/>
            <a:ext cx="8664606" cy="797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6096000" y="5751771"/>
            <a:ext cx="0" cy="54784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9090734" y="5751771"/>
            <a:ext cx="0" cy="547844"/>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Previous Work</a:t>
            </a:r>
            <a:endParaRPr lang="en-IN" altLang="en-US"/>
          </a:p>
        </p:txBody>
      </p:sp>
      <p:sp>
        <p:nvSpPr>
          <p:cNvPr id="3" name="Content Placeholder 2"/>
          <p:cNvSpPr>
            <a:spLocks noGrp="1"/>
          </p:cNvSpPr>
          <p:nvPr>
            <p:ph idx="1"/>
          </p:nvPr>
        </p:nvSpPr>
        <p:spPr/>
        <p:txBody>
          <a:bodyPr/>
          <a:p>
            <a:r>
              <a:rPr lang="en-US"/>
              <a:t>https://www.banglajol.info/index.php/BJMP/article/download/39147/26626</a:t>
            </a:r>
            <a:endParaRPr lang="en-US"/>
          </a:p>
          <a:p>
            <a:r>
              <a:rPr lang="en-IN" altLang="en-US"/>
              <a:t>They used ST slope for classification of ECG segments</a:t>
            </a:r>
            <a:endParaRPr lang="en-US"/>
          </a:p>
          <a:p>
            <a:r>
              <a:rPr lang="en-US"/>
              <a:t>https://link.springer.com/article/10.1007/s10489-018-1179-1</a:t>
            </a:r>
            <a:endParaRPr lang="en-US"/>
          </a:p>
          <a:p>
            <a:r>
              <a:rPr lang="en-IN" altLang="en-US"/>
              <a:t>They took images of ECG signal and fed it to a CNN and predicted whether the segment was normal or not.</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Detailed description of labelling the data</a:t>
            </a:r>
            <a:endParaRPr lang="en-IN" altLang="en-US"/>
          </a:p>
        </p:txBody>
      </p:sp>
      <p:sp>
        <p:nvSpPr>
          <p:cNvPr id="3" name="Content Placeholder 2"/>
          <p:cNvSpPr>
            <a:spLocks noGrp="1"/>
          </p:cNvSpPr>
          <p:nvPr>
            <p:ph idx="1"/>
          </p:nvPr>
        </p:nvSpPr>
        <p:spPr/>
        <p:txBody>
          <a:bodyPr>
            <a:normAutofit fontScale="85000"/>
          </a:bodyPr>
          <a:lstStyle/>
          <a:p>
            <a:r>
              <a:rPr lang="en-IN" altLang="en-US" dirty="0"/>
              <a:t>As we found out in the paper published by University of Dhaka that ST slope can be used for classification of ECG wave segment and then use the slope data as condition for the classification</a:t>
            </a:r>
            <a:endParaRPr lang="en-IN" altLang="en-US" dirty="0"/>
          </a:p>
          <a:p>
            <a:r>
              <a:rPr lang="en-IN" altLang="en-US" dirty="0"/>
              <a:t>We found out that in our dataset that the S-T segment lied between the R peak+15 time slice and R peak+45 time slice. Also Q and S point detection was easy as we needed to find the point of deflection </a:t>
            </a:r>
            <a:r>
              <a:rPr lang="en-IN" altLang="en-US" dirty="0" err="1"/>
              <a:t>tothe</a:t>
            </a:r>
            <a:r>
              <a:rPr lang="en-IN" altLang="en-US" dirty="0"/>
              <a:t> left and right of the R peak respectively</a:t>
            </a:r>
            <a:endParaRPr lang="en-IN" altLang="en-US" dirty="0"/>
          </a:p>
          <a:p>
            <a:r>
              <a:rPr lang="en-IN" altLang="en-US" dirty="0"/>
              <a:t>Inspired by the S-T slope classification of ECG signal, with the suggestion and</a:t>
            </a:r>
            <a:r>
              <a:rPr lang="en-US" dirty="0"/>
              <a:t> the guidance of our </a:t>
            </a:r>
            <a:r>
              <a:rPr lang="en-IN" altLang="en-US" dirty="0"/>
              <a:t>faculty(Mr. Bimal Pal)</a:t>
            </a:r>
            <a:r>
              <a:rPr lang="en-US" dirty="0"/>
              <a:t>, we calculated the QRS angle and observed the value of the angle</a:t>
            </a:r>
            <a:r>
              <a:rPr lang="en-IN" altLang="en-US" dirty="0"/>
              <a:t> madeby QRS for both classes of data</a:t>
            </a:r>
            <a:r>
              <a:rPr lang="en-US" dirty="0"/>
              <a:t>, </a:t>
            </a:r>
            <a:r>
              <a:rPr lang="en-IN" altLang="en-US" dirty="0"/>
              <a:t>with the help of which we wished to</a:t>
            </a:r>
            <a:r>
              <a:rPr lang="en-US" dirty="0"/>
              <a:t> find out any abnormality in the ECG waveforms if the value of QRS angle differentiates from a particular range.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Labelling of data for CNN</a:t>
            </a:r>
            <a:endParaRPr lang="en-IN"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001767" y="903796"/>
            <a:ext cx="6620573" cy="4798671"/>
          </a:xfrm>
        </p:spPr>
      </p:pic>
      <p:sp>
        <p:nvSpPr>
          <p:cNvPr id="4" name="Text Placeholder 3"/>
          <p:cNvSpPr>
            <a:spLocks noGrp="1"/>
          </p:cNvSpPr>
          <p:nvPr>
            <p:ph type="body" sz="half" idx="2"/>
          </p:nvPr>
        </p:nvSpPr>
        <p:spPr/>
        <p:txBody>
          <a:bodyPr>
            <a:normAutofit fontScale="82500"/>
          </a:bodyPr>
          <a:lstStyle/>
          <a:p>
            <a:pPr marL="285750" indent="-285750">
              <a:buFont typeface="Arial" panose="020B0604020202020204" pitchFamily="34" charset="0"/>
              <a:buChar char="•"/>
            </a:pPr>
            <a:r>
              <a:rPr lang="en-IN" altLang="en-US" dirty="0"/>
              <a:t>We took four European-</a:t>
            </a:r>
            <a:r>
              <a:rPr lang="en-IN" altLang="en-US" dirty="0" err="1"/>
              <a:t>st</a:t>
            </a:r>
            <a:r>
              <a:rPr lang="en-IN" altLang="en-US" dirty="0"/>
              <a:t>-t-database records, e0103,e0104,e0105 and e0108 respectively.</a:t>
            </a:r>
            <a:endParaRPr lang="en-IN" altLang="en-US" dirty="0"/>
          </a:p>
          <a:p>
            <a:pPr marL="285750" indent="-285750">
              <a:buFont typeface="Arial" panose="020B0604020202020204" pitchFamily="34" charset="0"/>
              <a:buChar char="•"/>
            </a:pPr>
            <a:r>
              <a:rPr lang="en-IN" altLang="en-US" dirty="0"/>
              <a:t>In each data set we run a code where the dataset is divided into  segments having 240 data point each(a typical heart rate has 70 to 75 beats per minute, i.e. each cardiac cycle takes about 0.8 seconds to complete the cycle).</a:t>
            </a:r>
            <a:endParaRPr lang="en-IN" altLang="en-US" dirty="0"/>
          </a:p>
          <a:p>
            <a:pPr marL="285750" indent="-285750">
              <a:buFont typeface="Arial" panose="020B0604020202020204" pitchFamily="34" charset="0"/>
              <a:buChar char="•"/>
            </a:pPr>
            <a:r>
              <a:rPr lang="en-IN" altLang="en-US" dirty="0"/>
              <a:t>During each interval, a </a:t>
            </a:r>
            <a:r>
              <a:rPr lang="en-IN" altLang="en-US" dirty="0" err="1"/>
              <a:t>pqrst</a:t>
            </a:r>
            <a:r>
              <a:rPr lang="en-IN" altLang="en-US" dirty="0"/>
              <a:t> wave is generated of that particular interval and thereafter we label our data according to the shape of the graph.</a:t>
            </a:r>
            <a:endParaRPr lang="en-IN" altLang="en-US" dirty="0"/>
          </a:p>
          <a:p>
            <a:pPr marL="285750" indent="-285750">
              <a:buFont typeface="Arial" panose="020B0604020202020204" pitchFamily="34" charset="0"/>
              <a:buChar char="•"/>
            </a:pPr>
            <a:r>
              <a:rPr lang="en-US" altLang="en-US" dirty="0"/>
              <a:t>We label the data as 1 when the shape of the graph does not match with the general shape of </a:t>
            </a:r>
            <a:r>
              <a:rPr lang="en-US" altLang="en-US" dirty="0" err="1"/>
              <a:t>pqrst</a:t>
            </a:r>
            <a:r>
              <a:rPr lang="en-US" altLang="en-US" dirty="0"/>
              <a:t> wave and 0 otherwise.</a:t>
            </a:r>
            <a:endParaRPr lang="en-US" altLang="en-US" dirty="0"/>
          </a:p>
          <a:p>
            <a:pPr marL="285750" indent="-285750">
              <a:buFont typeface="Arial" panose="020B0604020202020204" pitchFamily="34" charset="0"/>
              <a:buChar char="•"/>
            </a:pPr>
            <a:r>
              <a:rPr lang="en-US" altLang="en-US" dirty="0"/>
              <a:t>And the data recorded in csv file.</a:t>
            </a:r>
            <a:endParaRPr lang="en-US" altLang="en-US" dirty="0"/>
          </a:p>
          <a:p>
            <a:pPr marL="285750" indent="-285750">
              <a:buFont typeface="Arial" panose="020B0604020202020204" pitchFamily="34" charset="0"/>
              <a:buChar char="•"/>
            </a:pPr>
            <a:r>
              <a:rPr lang="en-IN" altLang="en-US" dirty="0"/>
              <a:t>After performing the same on each of four records , we got 2891 normal and 1294 abnormal </a:t>
            </a:r>
            <a:r>
              <a:rPr lang="en-IN" altLang="en-US" dirty="0" err="1"/>
              <a:t>pqrst</a:t>
            </a:r>
            <a:r>
              <a:rPr lang="en-IN" altLang="en-US" dirty="0"/>
              <a:t> segments.</a:t>
            </a:r>
            <a:endParaRPr lang="en-IN" altLang="en-US" dirty="0"/>
          </a:p>
          <a:p>
            <a:pPr marL="285750" indent="-285750">
              <a:buFont typeface="Arial" panose="020B0604020202020204" pitchFamily="34" charset="0"/>
              <a:buChar char="•"/>
            </a:pPr>
            <a:endParaRPr lang="en-IN" alt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Measuring the angle value of  r peak of abnormal segments</a:t>
            </a:r>
            <a:r>
              <a:rPr lang="en-US" b="1" dirty="0"/>
              <a:t>.</a:t>
            </a:r>
            <a:endParaRPr lang="en-IN" b="1"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183187" y="861134"/>
            <a:ext cx="6517581" cy="4151410"/>
          </a:xfrm>
        </p:spPr>
      </p:pic>
      <p:sp>
        <p:nvSpPr>
          <p:cNvPr id="4" name="Text Placeholder 3"/>
          <p:cNvSpPr>
            <a:spLocks noGrp="1"/>
          </p:cNvSpPr>
          <p:nvPr>
            <p:ph type="body" sz="half" idx="2"/>
          </p:nvPr>
        </p:nvSpPr>
        <p:spPr/>
        <p:txBody>
          <a:bodyPr>
            <a:normAutofit lnSpcReduction="20000"/>
          </a:bodyPr>
          <a:lstStyle/>
          <a:p>
            <a:pPr marL="285750" indent="-285750">
              <a:buFont typeface="Arial" panose="020B0604020202020204" pitchFamily="34" charset="0"/>
              <a:buChar char="•"/>
            </a:pPr>
            <a:r>
              <a:rPr lang="en-US" altLang="en-US" dirty="0"/>
              <a:t>After labelling the datasets, we decide to calculate the angle and amplitude of  the peak of  segments having r peak and store the value in csv file.</a:t>
            </a:r>
            <a:endParaRPr lang="en-US" altLang="en-US" dirty="0"/>
          </a:p>
          <a:p>
            <a:pPr marL="285750" indent="-285750">
              <a:buFont typeface="Arial" panose="020B0604020202020204" pitchFamily="34" charset="0"/>
              <a:buChar char="•"/>
            </a:pPr>
            <a:r>
              <a:rPr lang="en-US" altLang="en-US" dirty="0"/>
              <a:t>In the given figure, we calculated the angle value of normal </a:t>
            </a:r>
            <a:r>
              <a:rPr lang="en-US" altLang="en-US" dirty="0" err="1"/>
              <a:t>pqrst</a:t>
            </a:r>
            <a:r>
              <a:rPr lang="en-US" altLang="en-US" dirty="0"/>
              <a:t> waves.</a:t>
            </a:r>
            <a:endParaRPr lang="en-US" altLang="en-US" dirty="0"/>
          </a:p>
          <a:p>
            <a:pPr marL="285750" indent="-285750">
              <a:buFont typeface="Arial" panose="020B0604020202020204" pitchFamily="34" charset="0"/>
              <a:buChar char="•"/>
            </a:pPr>
            <a:r>
              <a:rPr lang="en-US" altLang="en-US" dirty="0"/>
              <a:t>In row 6, we can see that the r peak value is 0, when the peak  is too low as compared to others. In such condition, we place value of angle as -1.</a:t>
            </a:r>
            <a:endParaRPr lang="en-US" altLang="en-US" dirty="0"/>
          </a:p>
          <a:p>
            <a:pPr marL="285750" indent="-285750">
              <a:buFont typeface="Arial" panose="020B0604020202020204" pitchFamily="34" charset="0"/>
              <a:buChar char="•"/>
            </a:pPr>
            <a:r>
              <a:rPr lang="en-US" altLang="en-US" dirty="0"/>
              <a:t>The normal value range of r peak is found to be between 56-59.</a:t>
            </a:r>
            <a:endParaRPr lang="en-US" altLang="en-US" dirty="0"/>
          </a:p>
          <a:p>
            <a:pPr marL="285750" indent="-285750">
              <a:buFont typeface="Arial" panose="020B0604020202020204" pitchFamily="34" charset="0"/>
              <a:buChar char="•"/>
            </a:pPr>
            <a:r>
              <a:rPr lang="en-US" altLang="en-US" dirty="0"/>
              <a:t>If the value of angle is greater than 59 and less than 56, then the particular </a:t>
            </a:r>
            <a:r>
              <a:rPr lang="en-US" altLang="en-US" dirty="0" err="1"/>
              <a:t>qrst</a:t>
            </a:r>
            <a:r>
              <a:rPr lang="en-US" altLang="en-US" dirty="0"/>
              <a:t> wave is </a:t>
            </a:r>
            <a:r>
              <a:rPr lang="en-IN" altLang="en-US" dirty="0"/>
              <a:t>found to</a:t>
            </a:r>
            <a:r>
              <a:rPr lang="en-US" altLang="en-US" dirty="0"/>
              <a:t> </a:t>
            </a:r>
            <a:r>
              <a:rPr lang="en-IN" altLang="en-US" dirty="0"/>
              <a:t>be an </a:t>
            </a:r>
            <a:r>
              <a:rPr lang="en-US" altLang="en-US" dirty="0"/>
              <a:t>abnormal</a:t>
            </a:r>
            <a:r>
              <a:rPr lang="en-IN" altLang="en-US" dirty="0"/>
              <a:t> ECG segment</a:t>
            </a:r>
            <a:r>
              <a:rPr lang="en-US" altLang="en-US" dirty="0"/>
              <a:t>.</a:t>
            </a:r>
            <a:br>
              <a:rPr lang="en-US" altLang="en-US" dirty="0"/>
            </a:br>
            <a:endParaRPr lang="en-US" altLang="en-US" dirty="0"/>
          </a:p>
          <a:p>
            <a:pPr marL="285750" indent="-285750">
              <a:buFont typeface="Arial" panose="020B0604020202020204" pitchFamily="34" charset="0"/>
              <a:buChar char="•"/>
            </a:pPr>
            <a:endParaRPr lang="en-US" altLang="en-US"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9877</Words>
  <Application>WPS Presentation</Application>
  <PresentationFormat>Widescreen</PresentationFormat>
  <Paragraphs>217</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Courier New</vt:lpstr>
      <vt:lpstr>Gabriola</vt:lpstr>
      <vt:lpstr>Calibri Light</vt:lpstr>
      <vt:lpstr>Calibri</vt:lpstr>
      <vt:lpstr>Microsoft YaHei</vt:lpstr>
      <vt:lpstr>Arial Unicode MS</vt:lpstr>
      <vt:lpstr>Office Theme</vt:lpstr>
      <vt:lpstr>Statistical analysis of ECG signal for myocardial ischaemia </vt:lpstr>
      <vt:lpstr>PowerPoint 演示文稿</vt:lpstr>
      <vt:lpstr>PowerPoint 演示文稿</vt:lpstr>
      <vt:lpstr>PowerPoint 演示文稿</vt:lpstr>
      <vt:lpstr>PowerPoint 演示文稿</vt:lpstr>
      <vt:lpstr>Previous Work</vt:lpstr>
      <vt:lpstr>Detailed description of labelling the data</vt:lpstr>
      <vt:lpstr>Labelling of data for CNN</vt:lpstr>
      <vt:lpstr>Measuring the angle value of  r peak of abnormal segments.</vt:lpstr>
      <vt:lpstr>1D CNN model</vt:lpstr>
      <vt:lpstr>Architecture of the custom model we developed</vt:lpstr>
      <vt:lpstr>Model train accuracy curve</vt:lpstr>
      <vt:lpstr>Model train loss curve</vt:lpstr>
      <vt:lpstr>Metrics of the model on test data</vt:lpstr>
      <vt:lpstr>PowerPoint 演示文稿</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ECG signal for mycardial ischaemia and build solution to classify ECG</dc:title>
  <dc:creator/>
  <cp:lastModifiedBy>subro</cp:lastModifiedBy>
  <cp:revision>13</cp:revision>
  <dcterms:created xsi:type="dcterms:W3CDTF">2021-03-18T18:37:00Z</dcterms:created>
  <dcterms:modified xsi:type="dcterms:W3CDTF">2021-06-21T15:00:25Z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