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5" r:id="rId4"/>
    <p:sldId id="266"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Detailed description of labelling the data</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58E7-20EA-4251-896D-50C775A6ABB9}"/>
              </a:ext>
            </a:extLst>
          </p:cNvPr>
          <p:cNvSpPr>
            <a:spLocks noGrp="1"/>
          </p:cNvSpPr>
          <p:nvPr>
            <p:ph type="title"/>
          </p:nvPr>
        </p:nvSpPr>
        <p:spPr/>
        <p:txBody>
          <a:bodyPr/>
          <a:lstStyle/>
          <a:p>
            <a:pPr algn="ctr"/>
            <a:r>
              <a:rPr lang="en-US" b="1" u="sng" dirty="0"/>
              <a:t>Labelling of data for CNN</a:t>
            </a:r>
            <a:endParaRPr lang="en-IN" dirty="0"/>
          </a:p>
        </p:txBody>
      </p:sp>
      <p:pic>
        <p:nvPicPr>
          <p:cNvPr id="6" name="Content Placeholder 5">
            <a:extLst>
              <a:ext uri="{FF2B5EF4-FFF2-40B4-BE49-F238E27FC236}">
                <a16:creationId xmlns:a16="http://schemas.microsoft.com/office/drawing/2014/main" id="{E7C7E27E-CD98-48B0-81E4-DF9F024A64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1767" y="903796"/>
            <a:ext cx="6620573" cy="4798671"/>
          </a:xfrm>
        </p:spPr>
      </p:pic>
      <p:sp>
        <p:nvSpPr>
          <p:cNvPr id="4" name="Text Placeholder 3">
            <a:extLst>
              <a:ext uri="{FF2B5EF4-FFF2-40B4-BE49-F238E27FC236}">
                <a16:creationId xmlns:a16="http://schemas.microsoft.com/office/drawing/2014/main" id="{9D75E319-F8CC-449E-ABF5-A3A2FCFD78E9}"/>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IN" altLang="en-US" dirty="0"/>
              <a:t>We took four European-</a:t>
            </a:r>
            <a:r>
              <a:rPr lang="en-IN" altLang="en-US" dirty="0" err="1"/>
              <a:t>st</a:t>
            </a:r>
            <a:r>
              <a:rPr lang="en-IN" altLang="en-US" dirty="0"/>
              <a:t>-t-database, e0103,10104,e0105 and e0108 respectively.</a:t>
            </a:r>
          </a:p>
          <a:p>
            <a:pPr marL="285750" indent="-285750">
              <a:buFont typeface="Arial" panose="020B0604020202020204" pitchFamily="34" charset="0"/>
              <a:buChar char="•"/>
            </a:pPr>
            <a:r>
              <a:rPr lang="en-IN" altLang="en-US" dirty="0"/>
              <a:t>In each data set we run a code where the dataset is divided into  segments having 240 data point each(a typical heart rate has 70 to 75 beats per minute, i.e. each cardiac cycle takes about 0.8 seconds to complete the cycle).</a:t>
            </a:r>
          </a:p>
          <a:p>
            <a:pPr marL="285750" indent="-285750">
              <a:buFont typeface="Arial" panose="020B0604020202020204" pitchFamily="34" charset="0"/>
              <a:buChar char="•"/>
            </a:pPr>
            <a:r>
              <a:rPr lang="en-IN" altLang="en-US" dirty="0"/>
              <a:t>During each interval, a </a:t>
            </a:r>
            <a:r>
              <a:rPr lang="en-IN" altLang="en-US" dirty="0" err="1"/>
              <a:t>pqrst</a:t>
            </a:r>
            <a:r>
              <a:rPr lang="en-IN" altLang="en-US" dirty="0"/>
              <a:t> wave is generated of that particular interval and thereafter we label our data according to the shape of the graph.</a:t>
            </a:r>
          </a:p>
          <a:p>
            <a:pPr marL="285750" indent="-285750">
              <a:buFont typeface="Arial" panose="020B0604020202020204" pitchFamily="34" charset="0"/>
              <a:buChar char="•"/>
            </a:pPr>
            <a:r>
              <a:rPr lang="en-US" altLang="en-US" dirty="0"/>
              <a:t>We label the data as 1 when the shape of the graph does not match with the general shape of </a:t>
            </a:r>
            <a:r>
              <a:rPr lang="en-US" altLang="en-US" dirty="0" err="1"/>
              <a:t>pqrst</a:t>
            </a:r>
            <a:r>
              <a:rPr lang="en-US" altLang="en-US" dirty="0"/>
              <a:t> wave and 0 otherwise.</a:t>
            </a:r>
          </a:p>
          <a:p>
            <a:pPr marL="285750" indent="-285750">
              <a:buFont typeface="Arial" panose="020B0604020202020204" pitchFamily="34" charset="0"/>
              <a:buChar char="•"/>
            </a:pPr>
            <a:r>
              <a:rPr lang="en-US" altLang="en-US" dirty="0"/>
              <a:t>And the data recorded in csv file.</a:t>
            </a:r>
          </a:p>
          <a:p>
            <a:pPr marL="285750" indent="-285750">
              <a:buFont typeface="Arial" panose="020B0604020202020204" pitchFamily="34" charset="0"/>
              <a:buChar char="•"/>
            </a:pPr>
            <a:r>
              <a:rPr lang="en-IN" altLang="en-US" dirty="0"/>
              <a:t>After performing the same on each of four the dataset , we got 2891 normal and 1294 abnormal </a:t>
            </a:r>
            <a:r>
              <a:rPr lang="en-IN" altLang="en-US" dirty="0" err="1"/>
              <a:t>pqrst</a:t>
            </a:r>
            <a:r>
              <a:rPr lang="en-IN" altLang="en-US" dirty="0"/>
              <a:t> segments.</a:t>
            </a:r>
          </a:p>
          <a:p>
            <a:pPr marL="285750" indent="-285750">
              <a:buFont typeface="Arial" panose="020B0604020202020204" pitchFamily="34" charset="0"/>
              <a:buChar char="•"/>
            </a:pPr>
            <a:endParaRPr lang="en-IN" altLang="en-US" dirty="0"/>
          </a:p>
          <a:p>
            <a:endParaRPr lang="en-IN" dirty="0"/>
          </a:p>
        </p:txBody>
      </p:sp>
    </p:spTree>
    <p:extLst>
      <p:ext uri="{BB962C8B-B14F-4D97-AF65-F5344CB8AC3E}">
        <p14:creationId xmlns:p14="http://schemas.microsoft.com/office/powerpoint/2010/main" val="261936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D685-DAF2-4420-A210-C46601BA12DE}"/>
              </a:ext>
            </a:extLst>
          </p:cNvPr>
          <p:cNvSpPr>
            <a:spLocks noGrp="1"/>
          </p:cNvSpPr>
          <p:nvPr>
            <p:ph type="title"/>
          </p:nvPr>
        </p:nvSpPr>
        <p:spPr/>
        <p:txBody>
          <a:bodyPr/>
          <a:lstStyle/>
          <a:p>
            <a:pPr algn="ctr"/>
            <a:r>
              <a:rPr lang="en-US" b="1" u="sng" dirty="0"/>
              <a:t>Measuring the angle value of  r peak of abnormal segments</a:t>
            </a:r>
            <a:r>
              <a:rPr lang="en-US" b="1" dirty="0"/>
              <a:t>.</a:t>
            </a:r>
            <a:endParaRPr lang="en-IN" b="1" dirty="0"/>
          </a:p>
        </p:txBody>
      </p:sp>
      <p:pic>
        <p:nvPicPr>
          <p:cNvPr id="6" name="Content Placeholder 5">
            <a:extLst>
              <a:ext uri="{FF2B5EF4-FFF2-40B4-BE49-F238E27FC236}">
                <a16:creationId xmlns:a16="http://schemas.microsoft.com/office/drawing/2014/main" id="{30FAF444-A74B-4030-822E-BB1C24B109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861134"/>
            <a:ext cx="6517581" cy="4151410"/>
          </a:xfrm>
        </p:spPr>
      </p:pic>
      <p:sp>
        <p:nvSpPr>
          <p:cNvPr id="4" name="Text Placeholder 3">
            <a:extLst>
              <a:ext uri="{FF2B5EF4-FFF2-40B4-BE49-F238E27FC236}">
                <a16:creationId xmlns:a16="http://schemas.microsoft.com/office/drawing/2014/main" id="{91B69125-B997-4796-8B05-2213F985C151}"/>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altLang="en-US" dirty="0"/>
              <a:t>After labelling the datasets, we decide to calculate the angle and amplitude of  the peak of  segments having r peak and store the value in csv file.</a:t>
            </a:r>
          </a:p>
          <a:p>
            <a:pPr marL="285750" indent="-285750">
              <a:buFont typeface="Arial" panose="020B0604020202020204" pitchFamily="34" charset="0"/>
              <a:buChar char="•"/>
            </a:pPr>
            <a:r>
              <a:rPr lang="en-US" altLang="en-US" dirty="0"/>
              <a:t>In the given figure, we calculated the angle value of normal </a:t>
            </a:r>
            <a:r>
              <a:rPr lang="en-US" altLang="en-US" dirty="0" err="1"/>
              <a:t>pqrst</a:t>
            </a:r>
            <a:r>
              <a:rPr lang="en-US" altLang="en-US" dirty="0"/>
              <a:t> waves.</a:t>
            </a:r>
          </a:p>
          <a:p>
            <a:pPr marL="285750" indent="-285750">
              <a:buFont typeface="Arial" panose="020B0604020202020204" pitchFamily="34" charset="0"/>
              <a:buChar char="•"/>
            </a:pPr>
            <a:r>
              <a:rPr lang="en-US" altLang="en-US" dirty="0"/>
              <a:t>In row 6, we can see that the r peak value is 0, when the peak  is too low as compared to others. In such condition, we place value of angle as -1.</a:t>
            </a:r>
          </a:p>
          <a:p>
            <a:pPr marL="285750" indent="-285750">
              <a:buFont typeface="Arial" panose="020B0604020202020204" pitchFamily="34" charset="0"/>
              <a:buChar char="•"/>
            </a:pPr>
            <a:r>
              <a:rPr lang="en-US" altLang="en-US" dirty="0"/>
              <a:t>The normal value range of r peak is found to be between 56-59.</a:t>
            </a:r>
          </a:p>
          <a:p>
            <a:pPr marL="285750" indent="-285750">
              <a:buFont typeface="Arial" panose="020B0604020202020204" pitchFamily="34" charset="0"/>
              <a:buChar char="•"/>
            </a:pPr>
            <a:r>
              <a:rPr lang="en-US" altLang="en-US" dirty="0"/>
              <a:t>If the value of angle is greater than 59 and less than 56, then the particular </a:t>
            </a:r>
            <a:r>
              <a:rPr lang="en-US" altLang="en-US" dirty="0" err="1"/>
              <a:t>qrst</a:t>
            </a:r>
            <a:r>
              <a:rPr lang="en-US" altLang="en-US" dirty="0"/>
              <a:t> wave is considered abnormal.</a:t>
            </a:r>
            <a:br>
              <a:rPr lang="en-US" altLang="en-US" dirty="0"/>
            </a:br>
            <a:endParaRPr lang="en-US" altLang="en-US" dirty="0"/>
          </a:p>
          <a:p>
            <a:pPr marL="285750" indent="-285750">
              <a:buFont typeface="Arial" panose="020B0604020202020204" pitchFamily="34" charset="0"/>
              <a:buChar char="•"/>
            </a:pPr>
            <a:endParaRPr lang="en-US" altLang="en-US" dirty="0"/>
          </a:p>
          <a:p>
            <a:endParaRPr lang="en-IN" dirty="0"/>
          </a:p>
        </p:txBody>
      </p:sp>
    </p:spTree>
    <p:extLst>
      <p:ext uri="{BB962C8B-B14F-4D97-AF65-F5344CB8AC3E}">
        <p14:creationId xmlns:p14="http://schemas.microsoft.com/office/powerpoint/2010/main" val="356714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1D CNN model</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architecture of the model</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metrics of the model</a:t>
            </a:r>
          </a:p>
        </p:txBody>
      </p:sp>
      <p:sp>
        <p:nvSpPr>
          <p:cNvPr id="3" name="Content Placeholder 2"/>
          <p:cNvSpPr>
            <a:spLocks noGrp="1"/>
          </p:cNvSpPr>
          <p:nvPr>
            <p:ph idx="1"/>
          </p:nvPr>
        </p:nvSpPr>
        <p:spPr/>
        <p:txBody>
          <a:bodyPr/>
          <a:lstStyle/>
          <a:p>
            <a:r>
              <a:rPr lang="en-IN" altLang="en-US"/>
              <a:t>sensitivity</a:t>
            </a:r>
          </a:p>
          <a:p>
            <a:r>
              <a:rPr lang="en-IN" altLang="en-US"/>
              <a:t>specivity</a:t>
            </a:r>
          </a:p>
          <a:p>
            <a:r>
              <a:rPr lang="en-IN" altLang="en-US"/>
              <a:t>F1 score</a:t>
            </a:r>
          </a:p>
          <a:p>
            <a:r>
              <a:rPr lang="en-IN" altLang="en-US"/>
              <a:t>MCC</a:t>
            </a:r>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Future Scope</a:t>
            </a:r>
          </a:p>
        </p:txBody>
      </p:sp>
      <p:sp>
        <p:nvSpPr>
          <p:cNvPr id="3" name="Content Placeholder 2"/>
          <p:cNvSpPr>
            <a:spLocks noGrp="1"/>
          </p:cNvSpPr>
          <p:nvPr>
            <p:ph idx="1"/>
          </p:nvPr>
        </p:nvSpPr>
        <p:spPr/>
        <p:txBody>
          <a:bodyPr/>
          <a:lstStyle/>
          <a:p>
            <a:r>
              <a:rPr lang="en-IN" altLang="en-US"/>
              <a:t>Better accuracy</a:t>
            </a:r>
          </a:p>
          <a:p>
            <a:r>
              <a:rPr lang="en-IN" altLang="en-US"/>
              <a:t>Better explainability using angles</a:t>
            </a:r>
          </a:p>
          <a:p>
            <a:r>
              <a:rPr lang="en-IN" altLang="en-US"/>
              <a:t>Better training data by validating the training data with the help of professionals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323</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Detailed description of labelling the data</vt:lpstr>
      <vt:lpstr>Labelling of data for CNN</vt:lpstr>
      <vt:lpstr>Measuring the angle value of  r peak of abnormal segments.</vt:lpstr>
      <vt:lpstr>1D CNN model</vt:lpstr>
      <vt:lpstr>architecture of the model</vt:lpstr>
      <vt:lpstr>metrics of the model</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SINHAPK</dc:creator>
  <cp:lastModifiedBy>Pratyusha Sinha</cp:lastModifiedBy>
  <cp:revision>11</cp:revision>
  <dcterms:created xsi:type="dcterms:W3CDTF">2021-03-18T14:57:20Z</dcterms:created>
  <dcterms:modified xsi:type="dcterms:W3CDTF">2021-03-18T20:06:52Z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