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1" r:id="rId4"/>
    <p:sldId id="258" r:id="rId5"/>
    <p:sldId id="263" r:id="rId6"/>
    <p:sldId id="259"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245C9F-29B8-4F5E-BF98-8120C1F6DA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1245C9F-29B8-4F5E-BF98-8120C1F6DA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1245C9F-29B8-4F5E-BF98-8120C1F6DA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1245C9F-29B8-4F5E-BF98-8120C1F6DA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1245C9F-29B8-4F5E-BF98-8120C1F6DA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1245C9F-29B8-4F5E-BF98-8120C1F6DA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1245C9F-29B8-4F5E-BF98-8120C1F6DA3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245C9F-29B8-4F5E-BF98-8120C1F6DA3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45C9F-29B8-4F5E-BF98-8120C1F6DA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1245C9F-29B8-4F5E-BF98-8120C1F6DA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1245C9F-29B8-4F5E-BF98-8120C1F6DA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31B68-555A-49B2-8BAE-3E762F23A2C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45C9F-29B8-4F5E-BF98-8120C1F6DA3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31B68-555A-49B2-8BAE-3E762F23A2C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Myocardial Ischemia Detection from Slope of ECG ST Segment </a:t>
            </a:r>
            <a:endParaRPr lang="en-IN" b="1" dirty="0"/>
          </a:p>
        </p:txBody>
      </p:sp>
      <p:sp>
        <p:nvSpPr>
          <p:cNvPr id="3" name="Content Placeholder 2"/>
          <p:cNvSpPr>
            <a:spLocks noGrp="1"/>
          </p:cNvSpPr>
          <p:nvPr>
            <p:ph idx="1"/>
          </p:nvPr>
        </p:nvSpPr>
        <p:spPr/>
        <p:txBody>
          <a:bodyPr>
            <a:normAutofit fontScale="92500" lnSpcReduction="20000"/>
          </a:bodyPr>
          <a:lstStyle/>
          <a:p>
            <a:r>
              <a:rPr lang="en-IN" dirty="0"/>
              <a:t>Our main aim is to develop a program/code to detect myocardial</a:t>
            </a:r>
            <a:endParaRPr lang="en-IN" dirty="0"/>
          </a:p>
          <a:p>
            <a:pPr marL="0" indent="0">
              <a:buNone/>
            </a:pPr>
            <a:r>
              <a:rPr lang="en-IN" dirty="0"/>
              <a:t>   Ischemia with the help of  ECG report,</a:t>
            </a:r>
            <a:r>
              <a:rPr lang="en-US" dirty="0"/>
              <a:t>which would be computationally less       complex and easy to implement in homecare ECG devices.</a:t>
            </a:r>
            <a:endParaRPr lang="en-US" dirty="0"/>
          </a:p>
          <a:p>
            <a:r>
              <a:rPr lang="en-US" dirty="0"/>
              <a:t>It has been observed that for the normal case, the ST segment(in </a:t>
            </a:r>
            <a:r>
              <a:rPr lang="en-US" dirty="0" err="1"/>
              <a:t>pqrs</a:t>
            </a:r>
            <a:r>
              <a:rPr lang="en-US" dirty="0"/>
              <a:t> complex)is at approximately the same level as the isoelectric line. However, it is found that for ischemia, the ST segments are clearly elevated with respect to the isoelectric level .</a:t>
            </a:r>
            <a:endParaRPr lang="en-US" dirty="0"/>
          </a:p>
          <a:p>
            <a:r>
              <a:rPr lang="en-US" dirty="0"/>
              <a:t>So, the proposed method measures slope of ST segment which must vary in case of ST changes. </a:t>
            </a:r>
            <a:endParaRPr lang="en-US" dirty="0"/>
          </a:p>
          <a:p>
            <a:r>
              <a:rPr lang="en-US" dirty="0"/>
              <a:t>We are using </a:t>
            </a:r>
            <a:r>
              <a:rPr lang="en-IN" dirty="0"/>
              <a:t>the European ST-T database </a:t>
            </a:r>
            <a:r>
              <a:rPr lang="en-IN" dirty="0" err="1"/>
              <a:t>ehich</a:t>
            </a:r>
            <a:r>
              <a:rPr lang="en-IN" dirty="0"/>
              <a:t> contains ECG signals with ST segment and T wave changes (</a:t>
            </a:r>
            <a:r>
              <a:rPr lang="en-IN" dirty="0" err="1"/>
              <a:t>Taddei</a:t>
            </a:r>
            <a:r>
              <a:rPr lang="en-IN" dirty="0"/>
              <a:t>, et al., 1992). The database contains ECG signals from ischemic patients where normal ECG sections and sudden ischemic episodes are annotated.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Steps to be followed for the detection of ST segment</a:t>
            </a:r>
            <a:endParaRPr lang="en-IN" b="1" dirty="0"/>
          </a:p>
        </p:txBody>
      </p:sp>
      <p:sp>
        <p:nvSpPr>
          <p:cNvPr id="3" name="Content Placeholder 2"/>
          <p:cNvSpPr>
            <a:spLocks noGrp="1"/>
          </p:cNvSpPr>
          <p:nvPr>
            <p:ph idx="1"/>
          </p:nvPr>
        </p:nvSpPr>
        <p:spPr/>
        <p:txBody>
          <a:bodyPr/>
          <a:lstStyle/>
          <a:p>
            <a:r>
              <a:rPr lang="en-IN" dirty="0"/>
              <a:t>QRS complex detection(R peak detection).</a:t>
            </a:r>
            <a:endParaRPr lang="en-IN" dirty="0"/>
          </a:p>
          <a:p>
            <a:r>
              <a:rPr lang="en-IN" dirty="0"/>
              <a:t>Finding of ST segment or ST segment detection.</a:t>
            </a:r>
            <a:endParaRPr lang="en-IN" dirty="0"/>
          </a:p>
          <a:p>
            <a:r>
              <a:rPr lang="en-IN" dirty="0"/>
              <a:t>Slope measurement.</a:t>
            </a:r>
            <a:endParaRPr lang="en-IN" dirty="0"/>
          </a:p>
          <a:p>
            <a:r>
              <a:rPr lang="en-IN" dirty="0"/>
              <a:t>Thresholding</a:t>
            </a:r>
            <a:endParaRPr lang="en-IN" dirty="0"/>
          </a:p>
          <a:p>
            <a:r>
              <a:rPr lang="en-IN" dirty="0"/>
              <a:t>Result and analysis.</a:t>
            </a:r>
            <a:endParaRPr lang="en-IN" dirty="0"/>
          </a:p>
          <a:p>
            <a:endParaRPr lang="en-IN" dirty="0"/>
          </a:p>
          <a:p>
            <a:endParaRPr lang="en-IN" dirty="0"/>
          </a:p>
        </p:txBody>
      </p:sp>
      <p:pic>
        <p:nvPicPr>
          <p:cNvPr id="4" name="Content Placeholder 3"/>
          <p:cNvPicPr>
            <a:picLocks noChangeAspect="1"/>
          </p:cNvPicPr>
          <p:nvPr>
            <p:ph sz="half" idx="2"/>
          </p:nvPr>
        </p:nvPicPr>
        <p:blipFill>
          <a:blip r:embed="rId1"/>
          <a:stretch>
            <a:fillRect/>
          </a:stretch>
        </p:blipFill>
        <p:spPr>
          <a:xfrm>
            <a:off x="8162925" y="1825625"/>
            <a:ext cx="333057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 segmentation</a:t>
            </a:r>
            <a:endParaRPr lang="en-IN" b="1" dirty="0"/>
          </a:p>
        </p:txBody>
      </p:sp>
      <p:sp>
        <p:nvSpPr>
          <p:cNvPr id="3" name="Content Placeholder 2"/>
          <p:cNvSpPr>
            <a:spLocks noGrp="1"/>
          </p:cNvSpPr>
          <p:nvPr>
            <p:ph idx="1"/>
          </p:nvPr>
        </p:nvSpPr>
        <p:spPr/>
        <p:txBody>
          <a:bodyPr/>
          <a:lstStyle/>
          <a:p>
            <a:r>
              <a:rPr lang="en-US" dirty="0"/>
              <a:t> The duration of ST segment is usually 120ms.</a:t>
            </a:r>
            <a:endParaRPr lang="en-US" dirty="0"/>
          </a:p>
          <a:p>
            <a:r>
              <a:rPr lang="en-US" dirty="0"/>
              <a:t>The ECG signals used have a sampling frequency of 250 Hz. So the length equals to approximately 30 samples. </a:t>
            </a:r>
            <a:endParaRPr lang="en-US" dirty="0"/>
          </a:p>
          <a:p>
            <a:r>
              <a:rPr lang="en-US" dirty="0"/>
              <a:t>Experimentally it is observed that the ST segment starts at about 15 samples after the R peak. So the 30 samples of ST segment is extracted accordingly. </a:t>
            </a:r>
            <a:endParaRPr lang="en-US" dirty="0"/>
          </a:p>
          <a:p>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Algorithm for ST segment detection.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t>Step1: Start</a:t>
            </a:r>
            <a:endParaRPr lang="en-US" dirty="0"/>
          </a:p>
          <a:p>
            <a:endParaRPr lang="en-US" dirty="0"/>
          </a:p>
          <a:p>
            <a:r>
              <a:rPr lang="en-US" dirty="0"/>
              <a:t>Step 2: Locate the R Peak.</a:t>
            </a:r>
            <a:endParaRPr lang="en-US" dirty="0"/>
          </a:p>
          <a:p>
            <a:endParaRPr lang="en-US" dirty="0"/>
          </a:p>
          <a:p>
            <a:r>
              <a:rPr lang="en-US" dirty="0"/>
              <a:t>Step 3: Take the 15th sample after the R peak.</a:t>
            </a:r>
            <a:endParaRPr lang="en-US" dirty="0"/>
          </a:p>
          <a:p>
            <a:endParaRPr lang="en-US" dirty="0"/>
          </a:p>
          <a:p>
            <a:r>
              <a:rPr lang="en-US" dirty="0"/>
              <a:t>Step 4: Take approximately 30 sample after the 15th sample.</a:t>
            </a:r>
            <a:endParaRPr lang="en-US" dirty="0"/>
          </a:p>
          <a:p>
            <a:endParaRPr lang="en-US" dirty="0"/>
          </a:p>
          <a:p>
            <a:r>
              <a:rPr lang="en-US" dirty="0"/>
              <a:t>Step 5: Save these 30 sample as ST segment.</a:t>
            </a:r>
            <a:endParaRPr lang="en-US" dirty="0"/>
          </a:p>
          <a:p>
            <a:endParaRPr lang="en-US" dirty="0"/>
          </a:p>
          <a:p>
            <a:r>
              <a:rPr lang="en-US" dirty="0"/>
              <a:t>Step 6: End</a:t>
            </a: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Slope measurement</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When elevation of ST segment is higher than 0.1 mV, it is called ST elevation.</a:t>
            </a:r>
            <a:endParaRPr lang="en-US" dirty="0"/>
          </a:p>
          <a:p>
            <a:r>
              <a:rPr lang="en-US" dirty="0"/>
              <a:t>In normal condition, the ST segment seldom elevates. If the ST segment is elevated, then the slope the ST segment creates with the isoelectric line will vary. </a:t>
            </a:r>
            <a:endParaRPr lang="en-US" dirty="0"/>
          </a:p>
          <a:p>
            <a:r>
              <a:rPr lang="en-US" dirty="0"/>
              <a:t>For a single ST segment, if A and B are the values of the last and first sample respectively, C is the number of samples in the ST segment then the slope can be defined as, </a:t>
            </a:r>
            <a:endParaRPr lang="en-US" dirty="0"/>
          </a:p>
          <a:p>
            <a:pPr marL="0" indent="0">
              <a:buNone/>
            </a:pPr>
            <a:r>
              <a:rPr lang="en-US" dirty="0"/>
              <a:t>                                       tan 𝜃 = 𝐴 − 𝐵/C</a:t>
            </a:r>
            <a:endParaRPr lang="en-US" dirty="0"/>
          </a:p>
          <a:p>
            <a:r>
              <a:rPr lang="en-US" dirty="0"/>
              <a:t>Similarly, slope of each ST segment of a portion of ECG signal is calculated and averaged to get an overall trend.</a:t>
            </a:r>
            <a:endParaRPr lang="en-US" dirty="0"/>
          </a:p>
          <a:p>
            <a:r>
              <a:rPr lang="en-US" b="1" dirty="0"/>
              <a:t>Thresholding: </a:t>
            </a:r>
            <a:r>
              <a:rPr lang="en-US" dirty="0"/>
              <a:t>The thresholding of slope value to classify a portion of ECG as ischemic episode or normal ECG episode is done experimentally. Detailed process of this is discussed in the results analysis section.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and Analysis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target of the proposed work is to examine whether slopes of ST segments of ischemic episode and normal ECG episode cluster in different groups. </a:t>
            </a:r>
            <a:endParaRPr lang="en-US" dirty="0"/>
          </a:p>
          <a:p>
            <a:r>
              <a:rPr lang="en-US" dirty="0"/>
              <a:t>The table below contains detailed information of the ECG signals used. From each of the five patient records episodes of normal ECG and ischemia is taken. Also the average slope of all the ST segments in that particular episode of ECG is calculated. </a:t>
            </a:r>
            <a:endParaRPr lang="en-US" dirty="0"/>
          </a:p>
          <a:p>
            <a:r>
              <a:rPr lang="en-US" dirty="0"/>
              <a:t>For finding a threshold value we have separated the classes into two, one for normal patient and another for ischemic patients.</a:t>
            </a:r>
            <a:endParaRPr lang="en-US" dirty="0"/>
          </a:p>
          <a:p>
            <a:r>
              <a:rPr lang="en-US" dirty="0"/>
              <a:t>Then the slope values of normal ECG episodes are sorted in ascending order and ischemic episodes in descending order. The </a:t>
            </a:r>
            <a:r>
              <a:rPr lang="en-US" dirty="0" err="1"/>
              <a:t>tablebelow</a:t>
            </a:r>
            <a:r>
              <a:rPr lang="en-US" dirty="0"/>
              <a:t> shows the sorted values of both the patient.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7351"/>
            <a:ext cx="10515600" cy="5839612"/>
          </a:xfrm>
        </p:spPr>
        <p:txBody>
          <a:bodyPr/>
          <a:lstStyle/>
          <a:p>
            <a:r>
              <a:rPr lang="en-US" dirty="0"/>
              <a:t>From the table, it can be observed that the two series intersects at around 0.34. So if a threshold is selected based on it then any value over 0.34 would be a detected as an ischemic episode.</a:t>
            </a:r>
            <a:endParaRPr lang="en-US" dirty="0"/>
          </a:p>
          <a:p>
            <a:r>
              <a:rPr lang="en-US" dirty="0"/>
              <a:t>The next step is to test the algorithms accuracy against threshold values at or around 0.34, which is listed in Table 3. The accuracy is calculated as </a:t>
            </a:r>
            <a:endParaRPr lang="en-US" dirty="0"/>
          </a:p>
          <a:p>
            <a:pPr marL="0" indent="0">
              <a:buNone/>
            </a:pPr>
            <a:r>
              <a:rPr lang="en-US" dirty="0"/>
              <a:t>                       𝐴𝑐𝑐𝑢𝑟𝑎𝑐𝑦 = 𝑇𝑃 + TN /𝑇𝑃 + 𝐹𝑁 + 𝑇𝑁 + 𝐹𝑃 × 100 </a:t>
            </a:r>
            <a:endParaRPr lang="en-US" dirty="0"/>
          </a:p>
          <a:p>
            <a:r>
              <a:rPr lang="en-US" dirty="0"/>
              <a:t>A correctly identified normal ECG episode is termed as True Negative (TN) and correctly identified ischemic episode is True Positive (TP). Incorrect identification of a normal ECG episode as an ischemic episode is False Positive (FP). Similarly, incorrect identification of an ischemic episode as a normal ECG episode is False Negative (FN).</a:t>
            </a:r>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3897</Words>
  <Application>WPS Presentation</Application>
  <PresentationFormat>Widescreen</PresentationFormat>
  <Paragraphs>63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Calibri Light</vt:lpstr>
      <vt:lpstr>Calibri</vt:lpstr>
      <vt:lpstr>Microsoft YaHei</vt:lpstr>
      <vt:lpstr>Arial Unicode MS</vt:lpstr>
      <vt:lpstr>BatangChe</vt:lpstr>
      <vt:lpstr>RomanS</vt:lpstr>
      <vt:lpstr>Office Theme</vt:lpstr>
      <vt:lpstr>Myocardial Ischemia Detection from Slope of ECG ST Segment </vt:lpstr>
      <vt:lpstr>Steps to be followed for the detection of ST segment</vt:lpstr>
      <vt:lpstr>ST segmentation</vt:lpstr>
      <vt:lpstr>Algorithm for ST segment detection.</vt:lpstr>
      <vt:lpstr>Slope measurement</vt:lpstr>
      <vt:lpstr>Result and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Pratyusha Sinha</dc:creator>
  <cp:lastModifiedBy>subro</cp:lastModifiedBy>
  <cp:revision>14</cp:revision>
  <dcterms:created xsi:type="dcterms:W3CDTF">2020-12-02T15:05:00Z</dcterms:created>
  <dcterms:modified xsi:type="dcterms:W3CDTF">2020-12-03T05:45:05Z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