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4" r:id="rId5"/>
    <p:sldId id="266" r:id="rId6"/>
    <p:sldId id="267" r:id="rId7"/>
    <p:sldId id="258" r:id="rId8"/>
    <p:sldId id="265" r:id="rId9"/>
    <p:sldId id="259" r:id="rId10"/>
    <p:sldId id="262" r:id="rId11"/>
    <p:sldId id="263"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altLang="en-US" dirty="0"/>
              <a:t>Statistical analysis of ECG signal for mycardial ischaemia</a:t>
            </a:r>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How we can proceed further from this step</a:t>
            </a:r>
            <a:endParaRPr lang="en-IN" alt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References</a:t>
            </a:r>
            <a:endParaRPr lang="en-IN" alt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Thank you</a:t>
            </a:r>
            <a:endParaRPr lang="en-IN" alt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5514" y="323424"/>
            <a:ext cx="11446276" cy="7263527"/>
          </a:xfrm>
          <a:prstGeom prst="rect">
            <a:avLst/>
          </a:prstGeom>
          <a:noFill/>
        </p:spPr>
        <p:txBody>
          <a:bodyPr wrap="square" rtlCol="0">
            <a:spAutoFit/>
          </a:bodyPr>
          <a:lstStyle/>
          <a:p>
            <a:pPr marL="342900" indent="-342900">
              <a:buFont typeface="Courier New" panose="02070309020205020404" pitchFamily="49" charset="0"/>
              <a:buChar char="o"/>
            </a:pPr>
            <a:r>
              <a:rPr lang="en-IN" sz="2400" b="1" i="1" u="sng" dirty="0">
                <a:effectLst>
                  <a:outerShdw blurRad="38100" dist="38100" dir="2700000" algn="tl">
                    <a:srgbClr val="000000">
                      <a:alpha val="43137"/>
                    </a:srgbClr>
                  </a:outerShdw>
                </a:effectLst>
              </a:rPr>
              <a:t>Introduction:</a:t>
            </a:r>
            <a:endParaRPr lang="en-IN" sz="2400" b="1" i="1" u="sng" dirty="0">
              <a:effectLst>
                <a:outerShdw blurRad="38100" dist="38100" dir="2700000" algn="tl">
                  <a:srgbClr val="000000">
                    <a:alpha val="43137"/>
                  </a:srgbClr>
                </a:outerShdw>
              </a:effectLst>
            </a:endParaRPr>
          </a:p>
          <a:p>
            <a:pPr marL="0" indent="0" algn="l">
              <a:buNone/>
            </a:pPr>
            <a:r>
              <a:rPr lang="en-US" sz="2000" b="0" i="0" dirty="0">
                <a:solidFill>
                  <a:srgbClr val="111111"/>
                </a:solidFill>
                <a:effectLst/>
                <a:latin typeface="Gabriola" panose="04040605051002020D02" pitchFamily="82" charset="0"/>
              </a:rPr>
              <a:t>Myocardial ischemia occurs when blood flow to </a:t>
            </a:r>
            <a:r>
              <a:rPr lang="en-US" sz="2000" dirty="0">
                <a:solidFill>
                  <a:srgbClr val="111111"/>
                </a:solidFill>
                <a:latin typeface="Gabriola" panose="04040605051002020D02" pitchFamily="82" charset="0"/>
              </a:rPr>
              <a:t>the</a:t>
            </a:r>
            <a:r>
              <a:rPr lang="en-US" sz="2000" b="0" i="0" dirty="0">
                <a:solidFill>
                  <a:srgbClr val="111111"/>
                </a:solidFill>
                <a:effectLst/>
                <a:latin typeface="Gabriola" panose="04040605051002020D02" pitchFamily="82" charset="0"/>
              </a:rPr>
              <a:t> heart is reduced, preventing the heart muscle from receiving enough oxygen. The reduced blood flow is usually the result of a partial or complete blockage of </a:t>
            </a:r>
            <a:r>
              <a:rPr lang="en-US" sz="2000" dirty="0">
                <a:solidFill>
                  <a:srgbClr val="111111"/>
                </a:solidFill>
                <a:latin typeface="Gabriola" panose="04040605051002020D02" pitchFamily="82" charset="0"/>
              </a:rPr>
              <a:t>the</a:t>
            </a:r>
            <a:r>
              <a:rPr lang="en-US" sz="2000" b="0" i="0" dirty="0">
                <a:solidFill>
                  <a:srgbClr val="111111"/>
                </a:solidFill>
                <a:effectLst/>
                <a:latin typeface="Gabriola" panose="04040605051002020D02" pitchFamily="82" charset="0"/>
              </a:rPr>
              <a:t> heart's arteries (coronary arteries).</a:t>
            </a:r>
            <a:endParaRPr lang="en-US" sz="2000" b="0" i="0" dirty="0">
              <a:solidFill>
                <a:srgbClr val="111111"/>
              </a:solidFill>
              <a:effectLst/>
              <a:latin typeface="Gabriola" panose="04040605051002020D02" pitchFamily="82" charset="0"/>
            </a:endParaRPr>
          </a:p>
          <a:p>
            <a:pPr marL="0" indent="0" algn="l">
              <a:buNone/>
            </a:pPr>
            <a:r>
              <a:rPr lang="en-US" sz="2000" b="0" i="0" dirty="0">
                <a:solidFill>
                  <a:srgbClr val="111111"/>
                </a:solidFill>
                <a:effectLst/>
                <a:latin typeface="Gabriola" panose="04040605051002020D02" pitchFamily="82" charset="0"/>
              </a:rPr>
              <a:t>Myocardial ischemia, also called cardiac ischemia, reduces the heart muscle's ability to pump blood. A sudden, severe blockage of one of the heart's artery can lead to a heart attack. Myocardial ischemia might also cause serious abnormal heart rhythms.</a:t>
            </a:r>
            <a:endParaRPr lang="en-US" sz="2000" b="0" i="0" dirty="0">
              <a:solidFill>
                <a:srgbClr val="111111"/>
              </a:solidFill>
              <a:effectLst/>
              <a:latin typeface="Gabriola" panose="04040605051002020D02" pitchFamily="82" charset="0"/>
            </a:endParaRPr>
          </a:p>
          <a:p>
            <a:pPr marL="0" indent="0" algn="l">
              <a:buNone/>
            </a:pPr>
            <a:endParaRPr lang="en-US" sz="18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Symptoms:</a:t>
            </a:r>
            <a:endParaRPr lang="en-IN" sz="2400" b="1" i="1" u="sng" dirty="0">
              <a:solidFill>
                <a:srgbClr val="111111"/>
              </a:solidFill>
              <a:effectLst>
                <a:outerShdw blurRad="38100" dist="38100" dir="2700000" algn="tl">
                  <a:srgbClr val="000000">
                    <a:alpha val="43137"/>
                  </a:srgbClr>
                </a:outerShdw>
              </a:effectLst>
            </a:endParaRPr>
          </a:p>
          <a:p>
            <a:pPr algn="l"/>
            <a:r>
              <a:rPr lang="en-US" sz="2000" b="0" i="0" dirty="0">
                <a:solidFill>
                  <a:srgbClr val="111111"/>
                </a:solidFill>
                <a:effectLst/>
                <a:latin typeface="Gabriola" panose="04040605051002020D02" pitchFamily="82" charset="0"/>
              </a:rPr>
              <a:t>Some people who have myocardial ischemia don't have any signs or symptoms (silent ischemia).</a:t>
            </a:r>
            <a:endParaRPr lang="en-US" sz="2000" b="0" i="0" dirty="0">
              <a:solidFill>
                <a:srgbClr val="111111"/>
              </a:solidFill>
              <a:effectLst/>
              <a:latin typeface="Gabriola" panose="04040605051002020D02" pitchFamily="82" charset="0"/>
            </a:endParaRPr>
          </a:p>
          <a:p>
            <a:r>
              <a:rPr lang="en-IN" sz="2000" dirty="0">
                <a:solidFill>
                  <a:srgbClr val="111111"/>
                </a:solidFill>
                <a:latin typeface="Gabriola" panose="04040605051002020D02" pitchFamily="82" charset="0"/>
              </a:rPr>
              <a:t>S</a:t>
            </a:r>
            <a:r>
              <a:rPr lang="en-IN" sz="2000" b="0" i="0" dirty="0">
                <a:solidFill>
                  <a:srgbClr val="111111"/>
                </a:solidFill>
                <a:effectLst/>
                <a:latin typeface="Gabriola" panose="04040605051002020D02" pitchFamily="82" charset="0"/>
              </a:rPr>
              <a:t>igns and symptoms which might be experienced :</a:t>
            </a:r>
            <a:endParaRPr lang="en-IN"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b="0" i="0" dirty="0">
                <a:solidFill>
                  <a:srgbClr val="111111"/>
                </a:solidFill>
                <a:effectLst/>
                <a:latin typeface="Gabriola" panose="04040605051002020D02" pitchFamily="82" charset="0"/>
              </a:rPr>
              <a:t>chest pressure or pain</a:t>
            </a:r>
            <a:r>
              <a:rPr lang="en-IN" sz="2000" dirty="0">
                <a:solidFill>
                  <a:srgbClr val="111111"/>
                </a:solidFill>
                <a:latin typeface="Gabriola" panose="04040605051002020D02" pitchFamily="82" charset="0"/>
              </a:rPr>
              <a:t>(</a:t>
            </a:r>
            <a:r>
              <a:rPr lang="en-US" sz="2000" b="0" i="0" dirty="0">
                <a:solidFill>
                  <a:srgbClr val="111111"/>
                </a:solidFill>
                <a:effectLst/>
                <a:latin typeface="Gabriola" panose="04040605051002020D02" pitchFamily="82" charset="0"/>
              </a:rPr>
              <a:t>typically on the left side of the body</a:t>
            </a:r>
            <a:r>
              <a:rPr lang="en-IN" sz="2000" dirty="0">
                <a:solidFill>
                  <a:srgbClr val="111111"/>
                </a:solidFill>
                <a:latin typeface="Gabriola" panose="04040605051002020D02" pitchFamily="82" charset="0"/>
              </a:rPr>
              <a:t>)</a:t>
            </a:r>
            <a:endParaRPr lang="en-IN"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Neck or jaw pain</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Shoulder or arm pain</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A fast heartbeat</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Shortness of breath when you are physically active</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Nausea and vomiting</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Sweating</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Fatigue</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endParaRPr lang="en-US" sz="20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Causes: </a:t>
            </a:r>
            <a:r>
              <a:rPr lang="en-US" sz="2000" b="0" i="0" dirty="0">
                <a:solidFill>
                  <a:srgbClr val="111111"/>
                </a:solidFill>
                <a:effectLst/>
                <a:latin typeface="Gabriola" panose="04040605051002020D02" pitchFamily="82" charset="0"/>
              </a:rPr>
              <a:t>Conditions that can cause myocardial ischemia include:</a:t>
            </a:r>
            <a:endParaRPr lang="en-US"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b="1" i="0" dirty="0">
                <a:solidFill>
                  <a:srgbClr val="111111"/>
                </a:solidFill>
                <a:effectLst/>
                <a:latin typeface="Gabriola" panose="04040605051002020D02" pitchFamily="82" charset="0"/>
              </a:rPr>
              <a:t>Coronary artery disease (atherosclerosis).</a:t>
            </a:r>
            <a:r>
              <a:rPr lang="en-US" sz="2000" b="0" i="0" dirty="0">
                <a:solidFill>
                  <a:srgbClr val="111111"/>
                </a:solidFill>
                <a:effectLst/>
                <a:latin typeface="Gabriola" panose="04040605051002020D02" pitchFamily="82" charset="0"/>
              </a:rPr>
              <a:t> Plaques made up mostly of cholesterol build up on your artery walls and restrict blood flow.</a:t>
            </a:r>
            <a:endParaRPr lang="en-IN"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endParaRPr lang="en-IN" sz="2000" b="1" i="1" u="sng" dirty="0">
              <a:solidFill>
                <a:srgbClr val="111111"/>
              </a:solidFill>
              <a:effectLst>
                <a:outerShdw blurRad="38100" dist="38100" dir="2700000" algn="tl">
                  <a:srgbClr val="000000">
                    <a:alpha val="43137"/>
                  </a:srgbClr>
                </a:outerShdw>
              </a:effectLst>
              <a:latin typeface="Gabriola" panose="04040605051002020D02" pitchFamily="82" charset="0"/>
            </a:endParaRPr>
          </a:p>
          <a:p>
            <a:pPr algn="l"/>
            <a:br>
              <a:rPr lang="en-US" dirty="0"/>
            </a:br>
            <a:endParaRPr lang="en-IN"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b="3566"/>
          <a:stretch>
            <a:fillRect/>
          </a:stretch>
        </p:blipFill>
        <p:spPr>
          <a:xfrm>
            <a:off x="9084258" y="1713392"/>
            <a:ext cx="2687532" cy="24768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862" y="461640"/>
            <a:ext cx="11301274" cy="6801862"/>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rgbClr val="111111"/>
                </a:solidFill>
                <a:effectLst/>
                <a:latin typeface="Gabriola" panose="04040605051002020D02" pitchFamily="82" charset="0"/>
              </a:rPr>
              <a:t>Blood clot.</a:t>
            </a:r>
            <a:r>
              <a:rPr lang="en-US" sz="2000" b="0" i="0" dirty="0">
                <a:solidFill>
                  <a:srgbClr val="111111"/>
                </a:solidFill>
                <a:effectLst/>
                <a:latin typeface="Gabriola" panose="04040605051002020D02" pitchFamily="82" charset="0"/>
              </a:rPr>
              <a:t> The plaques that develop in atherosclerosis can rupture, causing a blood clot.</a:t>
            </a:r>
            <a:endParaRPr lang="en-US" sz="2000" b="0" i="0" dirty="0">
              <a:solidFill>
                <a:srgbClr val="111111"/>
              </a:solidFill>
              <a:effectLst/>
              <a:latin typeface="Gabriola" panose="04040605051002020D02" pitchFamily="82" charset="0"/>
            </a:endParaRPr>
          </a:p>
          <a:p>
            <a:pPr marL="285750" indent="-285750">
              <a:buFont typeface="Arial" panose="020B0604020202020204" pitchFamily="34" charset="0"/>
              <a:buChar char="•"/>
            </a:pPr>
            <a:r>
              <a:rPr lang="en-US" sz="2000" b="1" i="0" dirty="0">
                <a:solidFill>
                  <a:srgbClr val="111111"/>
                </a:solidFill>
                <a:effectLst/>
                <a:latin typeface="Gabriola" panose="04040605051002020D02" pitchFamily="82" charset="0"/>
              </a:rPr>
              <a:t>Coronary artery spasm(Uncommon Cause).</a:t>
            </a:r>
            <a:r>
              <a:rPr lang="en-US" sz="2000" b="0" i="0" dirty="0">
                <a:solidFill>
                  <a:srgbClr val="111111"/>
                </a:solidFill>
                <a:effectLst/>
                <a:latin typeface="Gabriola" panose="04040605051002020D02" pitchFamily="82" charset="0"/>
              </a:rPr>
              <a:t> This temporary tightening of the muscles in the artery wall can briefly decrease or even prevent blood flow to part of the heart muscle.</a:t>
            </a:r>
            <a:endParaRPr lang="en-US" sz="2000" b="0" i="0" dirty="0">
              <a:solidFill>
                <a:srgbClr val="111111"/>
              </a:solidFill>
              <a:effectLst/>
              <a:latin typeface="Gabriola" panose="04040605051002020D02" pitchFamily="82" charset="0"/>
            </a:endParaRPr>
          </a:p>
          <a:p>
            <a:pPr marL="285750" indent="-285750">
              <a:buFont typeface="Arial" panose="020B0604020202020204" pitchFamily="34" charset="0"/>
              <a:buChar char="•"/>
            </a:pPr>
            <a:endParaRPr lang="en-US" sz="2000" b="0" i="0" dirty="0">
              <a:solidFill>
                <a:srgbClr val="111111"/>
              </a:solidFill>
              <a:effectLst/>
              <a:latin typeface="Gabriola" panose="04040605051002020D02" pitchFamily="82" charset="0"/>
            </a:endParaRPr>
          </a:p>
          <a:p>
            <a:pPr marL="342900" indent="-342900" algn="l">
              <a:buFont typeface="Courier New" panose="02070309020205020404" pitchFamily="49" charset="0"/>
              <a:buChar char="o"/>
            </a:pPr>
            <a:r>
              <a:rPr lang="en-US" sz="2400" b="1" i="1" u="sng" dirty="0">
                <a:solidFill>
                  <a:srgbClr val="111111"/>
                </a:solidFill>
                <a:effectLst>
                  <a:outerShdw blurRad="38100" dist="38100" dir="2700000" algn="tl">
                    <a:srgbClr val="000000">
                      <a:alpha val="43137"/>
                    </a:srgbClr>
                  </a:outerShdw>
                </a:effectLst>
              </a:rPr>
              <a:t>Chest pain associated with myocardial ischemia can be triggered by:</a:t>
            </a:r>
            <a:endParaRPr lang="en-US" sz="2400" b="1" i="1" u="sng" dirty="0">
              <a:solidFill>
                <a:srgbClr val="111111"/>
              </a:solidFill>
              <a:effectLst>
                <a:outerShdw blurRad="38100" dist="38100" dir="2700000" algn="tl">
                  <a:srgbClr val="000000">
                    <a:alpha val="43137"/>
                  </a:srgbClr>
                </a:outerShdw>
              </a:effectLst>
            </a:endParaRPr>
          </a:p>
          <a:p>
            <a:pPr algn="l"/>
            <a:r>
              <a:rPr lang="en-US" sz="2000" dirty="0">
                <a:solidFill>
                  <a:srgbClr val="111111"/>
                </a:solidFill>
                <a:latin typeface="Gabriola" panose="04040605051002020D02" pitchFamily="82" charset="0"/>
              </a:rPr>
              <a:t>1.</a:t>
            </a:r>
            <a:r>
              <a:rPr lang="en-US" sz="2000" b="0" i="0" dirty="0">
                <a:solidFill>
                  <a:srgbClr val="111111"/>
                </a:solidFill>
                <a:effectLst/>
                <a:latin typeface="Gabriola" panose="04040605051002020D02" pitchFamily="82" charset="0"/>
              </a:rPr>
              <a:t>Physical exertion	2.Emotional stress	3.Cold temperatures	4.Cocaine use	5.Eating a heavy or large meal</a:t>
            </a:r>
            <a:endParaRPr lang="en-US" sz="2000" b="0" i="0" dirty="0">
              <a:solidFill>
                <a:srgbClr val="111111"/>
              </a:solidFill>
              <a:effectLst/>
              <a:latin typeface="Gabriola" panose="04040605051002020D02" pitchFamily="82" charset="0"/>
            </a:endParaRPr>
          </a:p>
          <a:p>
            <a:pPr algn="l"/>
            <a:r>
              <a:rPr lang="en-US" sz="2000" dirty="0">
                <a:solidFill>
                  <a:srgbClr val="111111"/>
                </a:solidFill>
                <a:latin typeface="Gabriola" panose="04040605051002020D02" pitchFamily="82" charset="0"/>
              </a:rPr>
              <a:t>6.</a:t>
            </a:r>
            <a:r>
              <a:rPr lang="en-US" sz="2000" b="0" i="0" dirty="0">
                <a:solidFill>
                  <a:srgbClr val="111111"/>
                </a:solidFill>
                <a:effectLst/>
                <a:latin typeface="Gabriola" panose="04040605051002020D02" pitchFamily="82" charset="0"/>
              </a:rPr>
              <a:t>Sexual intercourse</a:t>
            </a:r>
            <a:endParaRPr lang="en-US" sz="2000" b="0" i="0" dirty="0">
              <a:solidFill>
                <a:srgbClr val="111111"/>
              </a:solidFill>
              <a:effectLst/>
              <a:latin typeface="Gabriola" panose="04040605051002020D02" pitchFamily="82" charset="0"/>
            </a:endParaRPr>
          </a:p>
          <a:p>
            <a:pPr algn="l"/>
            <a:endParaRPr lang="en-US" sz="20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Risk factors:</a:t>
            </a:r>
            <a:endParaRPr lang="en-IN" sz="2400" b="1" i="1" u="sng" dirty="0">
              <a:solidFill>
                <a:srgbClr val="111111"/>
              </a:solidFill>
              <a:effectLst>
                <a:outerShdw blurRad="38100" dist="38100" dir="2700000" algn="tl">
                  <a:srgbClr val="000000">
                    <a:alpha val="43137"/>
                  </a:srgbClr>
                </a:outerShdw>
              </a:effectLst>
            </a:endParaRPr>
          </a:p>
          <a:p>
            <a:r>
              <a:rPr lang="en-IN" sz="2000" i="0" dirty="0">
                <a:solidFill>
                  <a:srgbClr val="111111"/>
                </a:solidFill>
                <a:effectLst/>
                <a:latin typeface="Gabriola" panose="04040605051002020D02" pitchFamily="82" charset="0"/>
              </a:rPr>
              <a:t>1.Tobacco	2.Diabetes</a:t>
            </a:r>
            <a:r>
              <a:rPr lang="en-IN" sz="2000" dirty="0">
                <a:solidFill>
                  <a:srgbClr val="111111"/>
                </a:solidFill>
                <a:latin typeface="Gabriola" panose="04040605051002020D02" pitchFamily="82" charset="0"/>
              </a:rPr>
              <a:t>	3.</a:t>
            </a:r>
            <a:r>
              <a:rPr lang="en-IN" sz="2000" i="0" dirty="0">
                <a:solidFill>
                  <a:srgbClr val="111111"/>
                </a:solidFill>
                <a:effectLst/>
                <a:latin typeface="Gabriola" panose="04040605051002020D02" pitchFamily="82" charset="0"/>
              </a:rPr>
              <a:t>High blood pressure</a:t>
            </a:r>
            <a:r>
              <a:rPr lang="en-IN" sz="2000" dirty="0">
                <a:solidFill>
                  <a:srgbClr val="111111"/>
                </a:solidFill>
                <a:latin typeface="Gabriola" panose="04040605051002020D02" pitchFamily="82" charset="0"/>
              </a:rPr>
              <a:t>	4.</a:t>
            </a:r>
            <a:r>
              <a:rPr lang="en-IN" sz="2000" i="0" dirty="0">
                <a:solidFill>
                  <a:srgbClr val="111111"/>
                </a:solidFill>
                <a:effectLst/>
                <a:latin typeface="Gabriola" panose="04040605051002020D02" pitchFamily="82" charset="0"/>
              </a:rPr>
              <a:t>High blood cholesterol </a:t>
            </a:r>
            <a:r>
              <a:rPr lang="en-IN" sz="2000" i="0" dirty="0" err="1">
                <a:solidFill>
                  <a:srgbClr val="111111"/>
                </a:solidFill>
                <a:effectLst/>
                <a:latin typeface="Gabriola" panose="04040605051002020D02" pitchFamily="82" charset="0"/>
              </a:rPr>
              <a:t>leve</a:t>
            </a:r>
            <a:r>
              <a:rPr lang="en-US" sz="2000" dirty="0">
                <a:solidFill>
                  <a:srgbClr val="111111"/>
                </a:solidFill>
                <a:latin typeface="Gabriola" panose="04040605051002020D02" pitchFamily="82" charset="0"/>
              </a:rPr>
              <a:t>l	5.</a:t>
            </a:r>
            <a:r>
              <a:rPr lang="en-IN" sz="2000" i="0" dirty="0">
                <a:solidFill>
                  <a:srgbClr val="111111"/>
                </a:solidFill>
                <a:effectLst/>
                <a:latin typeface="Gabriola" panose="04040605051002020D02" pitchFamily="82" charset="0"/>
              </a:rPr>
              <a:t>High blood triglyceride level	6.ObesityWaist circumference	7.Lack of physical activity</a:t>
            </a:r>
            <a:endParaRPr lang="en-IN" sz="2000" i="0" dirty="0">
              <a:solidFill>
                <a:srgbClr val="111111"/>
              </a:solidFill>
              <a:effectLst/>
              <a:latin typeface="Gabriola" panose="04040605051002020D02" pitchFamily="82" charset="0"/>
            </a:endParaRPr>
          </a:p>
          <a:p>
            <a:endParaRPr lang="en-IN" sz="200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Complications:</a:t>
            </a:r>
            <a:endParaRPr lang="en-IN" sz="2400" b="1" i="1" u="sng" dirty="0">
              <a:solidFill>
                <a:srgbClr val="111111"/>
              </a:solidFill>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Heart attack</a:t>
            </a:r>
            <a:endParaRPr lang="en-IN" sz="200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Irregular heart rhythm (arrhythmia)</a:t>
            </a:r>
            <a:endParaRPr lang="en-IN" sz="2000" dirty="0">
              <a:solidFill>
                <a:srgbClr val="111111"/>
              </a:solidFill>
              <a:latin typeface="Gabriola" panose="04040605051002020D02" pitchFamily="82" charset="0"/>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Heart failure</a:t>
            </a:r>
            <a:endParaRPr lang="en-IN" sz="2000" i="0" dirty="0">
              <a:solidFill>
                <a:srgbClr val="111111"/>
              </a:solidFill>
              <a:effectLst/>
              <a:latin typeface="Gabriola" panose="04040605051002020D02" pitchFamily="82" charset="0"/>
            </a:endParaRPr>
          </a:p>
          <a:p>
            <a:endParaRPr lang="en-IN" sz="200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Treatment:</a:t>
            </a:r>
            <a:endParaRPr lang="en-IN" sz="2400" b="1" i="1" u="sng" dirty="0">
              <a:solidFill>
                <a:srgbClr val="111111"/>
              </a:solidFill>
              <a:effectLst>
                <a:outerShdw blurRad="38100" dist="38100" dir="2700000" algn="tl">
                  <a:srgbClr val="000000">
                    <a:alpha val="43137"/>
                  </a:srgbClr>
                </a:outerShdw>
              </a:effectLst>
            </a:endParaRPr>
          </a:p>
          <a:p>
            <a:r>
              <a:rPr lang="en-US" sz="2000" b="0" i="0" dirty="0">
                <a:solidFill>
                  <a:srgbClr val="111111"/>
                </a:solidFill>
                <a:effectLst/>
                <a:latin typeface="Gabriola" panose="04040605051002020D02" pitchFamily="82" charset="0"/>
              </a:rPr>
              <a:t>Treatment for myocardial ischemia involves improving blood flow to the heart muscle. Treatment may include medications, a procedure to open blocked arteries (angioplasty) or bypass surgery.</a:t>
            </a:r>
            <a:endParaRPr lang="en-US" sz="2000" b="0" i="0" dirty="0">
              <a:solidFill>
                <a:srgbClr val="111111"/>
              </a:solidFill>
              <a:effectLst/>
              <a:latin typeface="Gabriola" panose="04040605051002020D02" pitchFamily="82" charset="0"/>
            </a:endParaRPr>
          </a:p>
          <a:p>
            <a:endParaRPr lang="en-IN" sz="2000" dirty="0">
              <a:latin typeface="Gabriola" panose="04040605051002020D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9495" y="133165"/>
            <a:ext cx="11594237" cy="6494085"/>
          </a:xfrm>
          <a:prstGeom prst="rect">
            <a:avLst/>
          </a:prstGeom>
          <a:noFill/>
        </p:spPr>
        <p:txBody>
          <a:bodyPr wrap="square" rtlCol="0">
            <a:spAutoFit/>
          </a:bodyPr>
          <a:lstStyle/>
          <a:p>
            <a:pPr marL="342900" indent="-342900">
              <a:buFont typeface="Courier New" panose="02070309020205020404" pitchFamily="49" charset="0"/>
              <a:buChar char="o"/>
            </a:pPr>
            <a:r>
              <a:rPr lang="en-US" sz="2400" b="1" i="1" dirty="0">
                <a:solidFill>
                  <a:srgbClr val="000000"/>
                </a:solidFill>
                <a:effectLst>
                  <a:outerShdw blurRad="38100" dist="38100" dir="2700000" algn="tl">
                    <a:srgbClr val="000000">
                      <a:alpha val="43137"/>
                    </a:srgbClr>
                  </a:outerShdw>
                </a:effectLst>
              </a:rPr>
              <a:t>Electrocardiogram (ECG):</a:t>
            </a:r>
            <a:endParaRPr lang="en-US" sz="2400" b="1" i="1" dirty="0">
              <a:solidFill>
                <a:srgbClr val="000000"/>
              </a:solidFill>
              <a:effectLst>
                <a:outerShdw blurRad="38100" dist="38100" dir="2700000" algn="tl">
                  <a:srgbClr val="000000">
                    <a:alpha val="43137"/>
                  </a:srgbClr>
                </a:outerShdw>
              </a:effectLst>
            </a:endParaRPr>
          </a:p>
          <a:p>
            <a:r>
              <a:rPr lang="en-US" sz="2000" b="0" i="0" dirty="0">
                <a:solidFill>
                  <a:srgbClr val="000000"/>
                </a:solidFill>
                <a:effectLst/>
                <a:latin typeface="Gabriola" panose="04040605051002020D02" pitchFamily="82" charset="0"/>
              </a:rPr>
              <a:t>Our nerve and muscle cells communicate with each other using electrical and chemical signals. Regular electrical signals also control our heartbeat. These signals are sent by a group of cells in the right atrium of the heart known as the sinoatrial node (SA node), and they spread through the heart muscle tissue as tiny electrical impulses. This causes first the atria and then the ventricles of the heart to contract. The way that these signals spread through the heart can also be measured on the surface of our skin. An ECG measures these changes in electrical signals (or, in fact, voltage) on different areas of skin and plots them as a graph. The resulting ECG graph is called an electrocardiogram.</a:t>
            </a:r>
            <a:endParaRPr lang="en-US" sz="2000" dirty="0">
              <a:solidFill>
                <a:srgbClr val="111111"/>
              </a:solidFill>
              <a:latin typeface="Gabriola" panose="04040605051002020D02" pitchFamily="82" charset="0"/>
            </a:endParaRPr>
          </a:p>
          <a:p>
            <a:r>
              <a:rPr lang="en-US" sz="2000" b="0" i="0" dirty="0">
                <a:solidFill>
                  <a:srgbClr val="000000"/>
                </a:solidFill>
                <a:effectLst/>
                <a:latin typeface="Gabriola" panose="04040605051002020D02" pitchFamily="82" charset="0"/>
              </a:rPr>
              <a:t>It mainly records how often the heart beats (heart rate) and how regularly it beats (heart rhythm).</a:t>
            </a:r>
            <a:endParaRPr lang="en-US" sz="2000" b="0" i="0" dirty="0">
              <a:solidFill>
                <a:srgbClr val="000000"/>
              </a:solidFill>
              <a:effectLst/>
              <a:latin typeface="Gabriola" panose="04040605051002020D02" pitchFamily="82" charset="0"/>
            </a:endParaRPr>
          </a:p>
          <a:p>
            <a:endParaRPr lang="en-US" sz="2000" b="0" i="0" dirty="0">
              <a:solidFill>
                <a:srgbClr val="111111"/>
              </a:solidFill>
              <a:effectLst/>
              <a:latin typeface="Gabriola" panose="04040605051002020D02" pitchFamily="82" charset="0"/>
            </a:endParaRPr>
          </a:p>
          <a:p>
            <a:pPr marL="342900" indent="-342900" algn="l">
              <a:buFont typeface="Wingdings" panose="05000000000000000000" pitchFamily="2" charset="2"/>
              <a:buChar char="§"/>
            </a:pPr>
            <a:r>
              <a:rPr lang="en-US" sz="2200" i="1" u="sng" dirty="0">
                <a:effectLst>
                  <a:outerShdw blurRad="38100" dist="38100" dir="2700000" algn="tl">
                    <a:srgbClr val="000000">
                      <a:alpha val="43137"/>
                    </a:srgbClr>
                  </a:outerShdw>
                </a:effectLst>
              </a:rPr>
              <a:t>The ECG Test Involves:</a:t>
            </a:r>
            <a:endParaRPr lang="en-US" sz="2200" i="1" u="sng" dirty="0">
              <a:effectLst>
                <a:outerShdw blurRad="38100" dist="38100" dir="2700000" algn="tl">
                  <a:srgbClr val="000000">
                    <a:alpha val="43137"/>
                  </a:srgbClr>
                </a:outerShdw>
              </a:effectLst>
            </a:endParaRPr>
          </a:p>
          <a:p>
            <a:pPr algn="l"/>
            <a:r>
              <a:rPr lang="en-US" sz="2000" b="0" i="0" dirty="0">
                <a:solidFill>
                  <a:srgbClr val="000000"/>
                </a:solidFill>
                <a:effectLst/>
                <a:latin typeface="Gabriola" panose="04040605051002020D02" pitchFamily="82" charset="0"/>
              </a:rPr>
              <a:t>The electrical activity of the heart can be measured on the surface of the skin – even as far from the heart as on the arms or legs. The standard “12-lead ECG” uses a total of ten electrodes: six on your chest, and then one each on the lower arms and calves.</a:t>
            </a:r>
            <a:endParaRPr lang="en-US" sz="2000" b="0" i="0" dirty="0">
              <a:solidFill>
                <a:srgbClr val="000000"/>
              </a:solidFill>
              <a:effectLst/>
              <a:latin typeface="Gabriola" panose="04040605051002020D02" pitchFamily="82" charset="0"/>
            </a:endParaRPr>
          </a:p>
          <a:p>
            <a:pPr algn="l"/>
            <a:endParaRPr lang="en-US" sz="2000" b="0" i="0" dirty="0">
              <a:solidFill>
                <a:srgbClr val="000000"/>
              </a:solidFill>
              <a:effectLst/>
              <a:latin typeface="Gabriola" panose="04040605051002020D02" pitchFamily="82" charset="0"/>
            </a:endParaRPr>
          </a:p>
          <a:p>
            <a:pPr marL="342900" indent="-342900">
              <a:buFont typeface="Wingdings" panose="05000000000000000000" pitchFamily="2" charset="2"/>
              <a:buChar char="§"/>
            </a:pPr>
            <a:r>
              <a:rPr lang="en-US" sz="2200" i="1" u="sng" dirty="0">
                <a:effectLst>
                  <a:outerShdw blurRad="38100" dist="38100" dir="2700000" algn="tl">
                    <a:srgbClr val="000000">
                      <a:alpha val="43137"/>
                    </a:srgbClr>
                  </a:outerShdw>
                </a:effectLst>
              </a:rPr>
              <a:t>Types of ECG tests:</a:t>
            </a:r>
            <a:endParaRPr lang="en-US" sz="2200" i="1" u="sng"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Resting ECG</a:t>
            </a:r>
            <a:r>
              <a:rPr lang="en-US" b="0" i="0" dirty="0">
                <a:solidFill>
                  <a:srgbClr val="000000"/>
                </a:solidFill>
                <a:effectLst/>
                <a:latin typeface="Gabriola" panose="04040605051002020D02" pitchFamily="82" charset="0"/>
              </a:rPr>
              <a:t>: This involves lying still on your back with a bare chest. </a:t>
            </a:r>
            <a:endParaRPr lang="en-US" b="0" i="0" dirty="0">
              <a:solidFill>
                <a:srgbClr val="000000"/>
              </a:solidFill>
              <a:effectLst/>
              <a:latin typeface="Gabriola" panose="04040605051002020D02" pitchFamily="82" charset="0"/>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Exercise ECG</a:t>
            </a:r>
            <a:r>
              <a:rPr lang="en-US" b="0" i="0" dirty="0">
                <a:solidFill>
                  <a:srgbClr val="000000"/>
                </a:solidFill>
                <a:effectLst/>
                <a:latin typeface="Gabriola" panose="04040605051002020D02" pitchFamily="82" charset="0"/>
              </a:rPr>
              <a:t>: Here the electrical activity of your heart is measured while you are physically active.</a:t>
            </a:r>
            <a:endParaRPr lang="en-US" dirty="0">
              <a:solidFill>
                <a:srgbClr val="000000"/>
              </a:solidFill>
              <a:latin typeface="Gabriola" panose="04040605051002020D02" pitchFamily="82" charset="0"/>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Holter monitor</a:t>
            </a:r>
            <a:r>
              <a:rPr lang="en-US" b="0" i="0" dirty="0">
                <a:solidFill>
                  <a:srgbClr val="000000"/>
                </a:solidFill>
                <a:effectLst/>
                <a:latin typeface="Gabriola" panose="04040605051002020D02" pitchFamily="82" charset="0"/>
              </a:rPr>
              <a:t>: The electrical activity of the heart is typically recorded over a period of 24 hours. Three or four electrodes are attached to your chest, and a small recording device is worn on a belt or hung around your neck.</a:t>
            </a:r>
            <a:endParaRPr lang="en-US" b="0" i="0" dirty="0">
              <a:solidFill>
                <a:srgbClr val="000000"/>
              </a:solidFill>
              <a:effectLst/>
              <a:latin typeface="Gabriola" panose="04040605051002020D02" pitchFamily="82" charset="0"/>
            </a:endParaRPr>
          </a:p>
          <a:p>
            <a:pPr marL="285750" indent="-285750">
              <a:buFont typeface="Arial" panose="020B0604020202020204" pitchFamily="34" charset="0"/>
              <a:buChar char="•"/>
            </a:pPr>
            <a:endParaRPr lang="en-US" b="0" i="0" dirty="0">
              <a:solidFill>
                <a:srgbClr val="000000"/>
              </a:solidFill>
              <a:effectLst/>
              <a:latin typeface="Gabriola" panose="04040605051002020D02" pitchFamily="82" charset="0"/>
            </a:endParaRPr>
          </a:p>
          <a:p>
            <a:pPr marL="285750" indent="-285750" algn="l">
              <a:buFont typeface="Wingdings" panose="05000000000000000000" pitchFamily="2" charset="2"/>
              <a:buChar char="§"/>
            </a:pPr>
            <a:r>
              <a:rPr lang="en-US" sz="2200" i="1" u="sng" dirty="0">
                <a:effectLst>
                  <a:outerShdw blurRad="38100" dist="38100" dir="2700000" algn="tl">
                    <a:srgbClr val="000000">
                      <a:alpha val="43137"/>
                    </a:srgbClr>
                  </a:outerShdw>
                </a:effectLst>
                <a:latin typeface="+mj-lt"/>
              </a:rPr>
              <a:t>The results of a 12-lead ECG show:</a:t>
            </a:r>
            <a:endParaRPr lang="en-US" sz="2200" b="1" i="1" u="sng" dirty="0">
              <a:solidFill>
                <a:srgbClr val="985735"/>
              </a:solidFill>
              <a:effectLst>
                <a:outerShdw blurRad="38100" dist="38100" dir="2700000" algn="tl">
                  <a:srgbClr val="000000">
                    <a:alpha val="43137"/>
                  </a:srgbClr>
                </a:outerShdw>
              </a:effectLst>
              <a:latin typeface="+mj-lt"/>
            </a:endParaRPr>
          </a:p>
          <a:p>
            <a:pPr algn="l"/>
            <a:r>
              <a:rPr lang="en-US" sz="2000" b="0" i="0" dirty="0">
                <a:solidFill>
                  <a:srgbClr val="000000"/>
                </a:solidFill>
                <a:effectLst/>
                <a:latin typeface="Gabriola" panose="04040605051002020D02" pitchFamily="82" charset="0"/>
              </a:rPr>
              <a:t>The 12-lead ECG takes advantage of the fact that signals sent by the heart don't travel evenly over the skin. The device compares the strength of the signals between two electrodes called “leads.”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5107" y="550415"/>
            <a:ext cx="11611992" cy="2923877"/>
          </a:xfrm>
          <a:prstGeom prst="rect">
            <a:avLst/>
          </a:prstGeom>
          <a:noFill/>
        </p:spPr>
        <p:txBody>
          <a:bodyPr wrap="square" rtlCol="0">
            <a:spAutoFit/>
          </a:bodyPr>
          <a:lstStyle/>
          <a:p>
            <a:r>
              <a:rPr lang="en-US" sz="2000" b="0" i="0" dirty="0">
                <a:solidFill>
                  <a:srgbClr val="000000"/>
                </a:solidFill>
                <a:effectLst/>
                <a:latin typeface="Gabriola" panose="04040605051002020D02" pitchFamily="82" charset="0"/>
              </a:rPr>
              <a:t>For example, one of the leads is measured based on the two electrodes on your arms. A 12-lead ECG, as its name implies, is used to measure twelve leads. Depending on which lead shows irregularities, experts can find out things like in which part of the heart muscle an infarction has occurred, or whether a heart rhythm problem is coming from the left or right ventricle.</a:t>
            </a:r>
            <a:endParaRPr lang="en-US" sz="2000" b="0" i="0" dirty="0">
              <a:solidFill>
                <a:srgbClr val="000000"/>
              </a:solidFill>
              <a:effectLst/>
              <a:latin typeface="Gabriola" panose="04040605051002020D02" pitchFamily="82" charset="0"/>
            </a:endParaRPr>
          </a:p>
          <a:p>
            <a:pPr algn="l"/>
            <a:endParaRPr lang="en-US" sz="2000" dirty="0">
              <a:solidFill>
                <a:srgbClr val="000000"/>
              </a:solidFill>
              <a:latin typeface="Gabriola" panose="04040605051002020D02" pitchFamily="82" charset="0"/>
            </a:endParaRPr>
          </a:p>
          <a:p>
            <a:pPr marL="342900" indent="-342900" algn="l">
              <a:buFont typeface="Courier New" panose="02070309020205020404" pitchFamily="49" charset="0"/>
              <a:buChar char="o"/>
            </a:pPr>
            <a:r>
              <a:rPr lang="en-US" sz="2400" b="1" i="1" u="sng" dirty="0">
                <a:solidFill>
                  <a:srgbClr val="000000"/>
                </a:solidFill>
                <a:effectLst>
                  <a:outerShdw blurRad="38100" dist="38100" dir="2700000" algn="tl">
                    <a:srgbClr val="000000">
                      <a:alpha val="43137"/>
                    </a:srgbClr>
                  </a:outerShdw>
                </a:effectLst>
              </a:rPr>
              <a:t>In Myocardial Infraction changes in ECG are:</a:t>
            </a:r>
            <a:endParaRPr lang="en-US" sz="2400" b="1" i="1" u="sng" dirty="0">
              <a:solidFill>
                <a:srgbClr val="000000"/>
              </a:solidFill>
              <a:effectLst>
                <a:outerShdw blurRad="38100" dist="38100" dir="2700000" algn="tl">
                  <a:srgbClr val="000000">
                    <a:alpha val="43137"/>
                  </a:srgbClr>
                </a:outerShdw>
              </a:effectLst>
            </a:endParaRPr>
          </a:p>
          <a:p>
            <a:pPr marL="342900" indent="-342900" algn="l">
              <a:buFont typeface="Arial" panose="020B0604020202020204" pitchFamily="34" charset="0"/>
              <a:buChar char="•"/>
            </a:pPr>
            <a:r>
              <a:rPr lang="en-US" sz="2000" dirty="0">
                <a:solidFill>
                  <a:srgbClr val="000000"/>
                </a:solidFill>
                <a:latin typeface="Gabriola" panose="04040605051002020D02" pitchFamily="82" charset="0"/>
              </a:rPr>
              <a:t>ST segment elevation.</a:t>
            </a:r>
            <a:endParaRPr lang="en-US" sz="2000" dirty="0">
              <a:solidFill>
                <a:srgbClr val="000000"/>
              </a:solidFill>
              <a:latin typeface="Gabriola" panose="04040605051002020D02" pitchFamily="82" charset="0"/>
            </a:endParaRPr>
          </a:p>
          <a:p>
            <a:pPr marL="342900" indent="-342900" algn="l">
              <a:buFont typeface="Arial" panose="020B0604020202020204" pitchFamily="34" charset="0"/>
              <a:buChar char="•"/>
            </a:pPr>
            <a:r>
              <a:rPr lang="en-US" sz="2000" b="0" i="0" dirty="0">
                <a:solidFill>
                  <a:srgbClr val="000000"/>
                </a:solidFill>
                <a:effectLst/>
                <a:latin typeface="Gabriola" panose="04040605051002020D02" pitchFamily="82" charset="0"/>
              </a:rPr>
              <a:t>T wave inversion</a:t>
            </a:r>
            <a:endParaRPr lang="en-US" sz="2000" b="0" i="0" dirty="0">
              <a:solidFill>
                <a:srgbClr val="000000"/>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000000"/>
                </a:solidFill>
                <a:effectLst/>
                <a:latin typeface="Gabriola" panose="04040605051002020D02" pitchFamily="82" charset="0"/>
              </a:rPr>
              <a:t>Appearance  of wide deep Q waves.</a:t>
            </a:r>
            <a:endParaRPr lang="en-US" sz="2000" b="0" i="0" dirty="0">
              <a:solidFill>
                <a:srgbClr val="000000"/>
              </a:solidFill>
              <a:effectLst/>
              <a:latin typeface="Gabriola" panose="04040605051002020D02" pitchFamily="82" charset="0"/>
            </a:endParaRPr>
          </a:p>
          <a:p>
            <a:pPr algn="l"/>
            <a:endParaRPr lang="en-US" sz="2000" b="0" i="0" dirty="0">
              <a:solidFill>
                <a:srgbClr val="000000"/>
              </a:solidFill>
              <a:effectLst/>
              <a:latin typeface="Gabriola" panose="04040605051002020D02" pitchFamily="82" charset="0"/>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7251" y="3258104"/>
            <a:ext cx="2769833" cy="2732902"/>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7063" y="3474292"/>
            <a:ext cx="2360345" cy="1773574"/>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50210" b="14030"/>
          <a:stretch>
            <a:fillRect/>
          </a:stretch>
        </p:blipFill>
        <p:spPr>
          <a:xfrm>
            <a:off x="6474723" y="3438961"/>
            <a:ext cx="2616011" cy="17840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4781" y="3479366"/>
            <a:ext cx="2358000" cy="1768500"/>
          </a:xfrm>
          <a:prstGeom prst="rect">
            <a:avLst/>
          </a:prstGeom>
        </p:spPr>
      </p:pic>
      <p:sp>
        <p:nvSpPr>
          <p:cNvPr id="18" name="TextBox 17"/>
          <p:cNvSpPr txBox="1"/>
          <p:nvPr/>
        </p:nvSpPr>
        <p:spPr>
          <a:xfrm>
            <a:off x="1202924" y="6400799"/>
            <a:ext cx="1669002" cy="369332"/>
          </a:xfrm>
          <a:prstGeom prst="rect">
            <a:avLst/>
          </a:prstGeom>
          <a:noFill/>
        </p:spPr>
        <p:txBody>
          <a:bodyPr wrap="square" rtlCol="0">
            <a:spAutoFit/>
          </a:bodyPr>
          <a:lstStyle/>
          <a:p>
            <a:r>
              <a:rPr lang="en-IN" dirty="0"/>
              <a:t>Normal ECG</a:t>
            </a:r>
            <a:endParaRPr lang="en-IN" dirty="0"/>
          </a:p>
        </p:txBody>
      </p:sp>
      <p:sp>
        <p:nvSpPr>
          <p:cNvPr id="19" name="TextBox 18"/>
          <p:cNvSpPr txBox="1"/>
          <p:nvPr/>
        </p:nvSpPr>
        <p:spPr>
          <a:xfrm>
            <a:off x="3926304" y="5743801"/>
            <a:ext cx="2041864" cy="369332"/>
          </a:xfrm>
          <a:prstGeom prst="rect">
            <a:avLst/>
          </a:prstGeom>
          <a:noFill/>
        </p:spPr>
        <p:txBody>
          <a:bodyPr wrap="square" rtlCol="0">
            <a:spAutoFit/>
          </a:bodyPr>
          <a:lstStyle/>
          <a:p>
            <a:r>
              <a:rPr lang="en-IN" dirty="0"/>
              <a:t>T wave inversion</a:t>
            </a:r>
            <a:endParaRPr lang="en-IN" dirty="0"/>
          </a:p>
        </p:txBody>
      </p:sp>
      <p:sp>
        <p:nvSpPr>
          <p:cNvPr id="20" name="TextBox 19"/>
          <p:cNvSpPr txBox="1"/>
          <p:nvPr/>
        </p:nvSpPr>
        <p:spPr>
          <a:xfrm>
            <a:off x="6384453" y="5751771"/>
            <a:ext cx="2263806" cy="369332"/>
          </a:xfrm>
          <a:prstGeom prst="rect">
            <a:avLst/>
          </a:prstGeom>
          <a:noFill/>
        </p:spPr>
        <p:txBody>
          <a:bodyPr wrap="square" rtlCol="0">
            <a:spAutoFit/>
          </a:bodyPr>
          <a:lstStyle/>
          <a:p>
            <a:r>
              <a:rPr lang="en-IN" dirty="0"/>
              <a:t>ST Segment Elevation</a:t>
            </a:r>
            <a:endParaRPr lang="en-IN" dirty="0"/>
          </a:p>
        </p:txBody>
      </p:sp>
      <p:sp>
        <p:nvSpPr>
          <p:cNvPr id="21" name="TextBox 20"/>
          <p:cNvSpPr txBox="1"/>
          <p:nvPr/>
        </p:nvSpPr>
        <p:spPr>
          <a:xfrm>
            <a:off x="9395037" y="5751771"/>
            <a:ext cx="2177488" cy="369332"/>
          </a:xfrm>
          <a:prstGeom prst="rect">
            <a:avLst/>
          </a:prstGeom>
          <a:noFill/>
        </p:spPr>
        <p:txBody>
          <a:bodyPr wrap="square" rtlCol="0">
            <a:spAutoFit/>
          </a:bodyPr>
          <a:lstStyle/>
          <a:p>
            <a:r>
              <a:rPr lang="en-IN" dirty="0"/>
              <a:t>Wide deep Q waves</a:t>
            </a:r>
            <a:endParaRPr lang="en-IN" dirty="0"/>
          </a:p>
        </p:txBody>
      </p:sp>
      <p:sp>
        <p:nvSpPr>
          <p:cNvPr id="22" name="TextBox 21"/>
          <p:cNvSpPr txBox="1"/>
          <p:nvPr/>
        </p:nvSpPr>
        <p:spPr>
          <a:xfrm>
            <a:off x="3728622" y="6299615"/>
            <a:ext cx="7501631" cy="369332"/>
          </a:xfrm>
          <a:prstGeom prst="rect">
            <a:avLst/>
          </a:prstGeom>
          <a:noFill/>
        </p:spPr>
        <p:txBody>
          <a:bodyPr wrap="square" rtlCol="0">
            <a:spAutoFit/>
          </a:bodyPr>
          <a:lstStyle/>
          <a:p>
            <a:pPr algn="ctr"/>
            <a:r>
              <a:rPr lang="en-IN" dirty="0"/>
              <a:t>Abnormal ECG</a:t>
            </a:r>
            <a:endParaRPr lang="en-IN" dirty="0"/>
          </a:p>
        </p:txBody>
      </p:sp>
      <p:sp>
        <p:nvSpPr>
          <p:cNvPr id="23" name="Rectangle 22"/>
          <p:cNvSpPr/>
          <p:nvPr/>
        </p:nvSpPr>
        <p:spPr>
          <a:xfrm>
            <a:off x="355107" y="3169328"/>
            <a:ext cx="11611992" cy="35954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 name="Straight Connector 24"/>
          <p:cNvCxnSpPr/>
          <p:nvPr/>
        </p:nvCxnSpPr>
        <p:spPr>
          <a:xfrm>
            <a:off x="3266983" y="3169328"/>
            <a:ext cx="71021" cy="3595456"/>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355107" y="6299615"/>
            <a:ext cx="11611992"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3302493" y="5743801"/>
            <a:ext cx="8664606" cy="797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096000" y="5751771"/>
            <a:ext cx="0" cy="54784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9090734" y="5751771"/>
            <a:ext cx="0" cy="547844"/>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Previous Work</a:t>
            </a:r>
            <a:endParaRPr lang="en-IN" altLang="en-US"/>
          </a:p>
        </p:txBody>
      </p:sp>
      <p:sp>
        <p:nvSpPr>
          <p:cNvPr id="3" name="Content Placeholder 2"/>
          <p:cNvSpPr>
            <a:spLocks noGrp="1"/>
          </p:cNvSpPr>
          <p:nvPr>
            <p:ph idx="1"/>
          </p:nvPr>
        </p:nvSpPr>
        <p:spPr/>
        <p:txBody>
          <a:bodyPr/>
          <a:lstStyle/>
          <a:p>
            <a:r>
              <a:rPr lang="en-US"/>
              <a:t>https://www.banglajol.info/index.php/BJMP/article/download/39147/26626</a:t>
            </a:r>
            <a:endParaRPr lang="en-US"/>
          </a:p>
          <a:p>
            <a:r>
              <a:rPr lang="en-US"/>
              <a:t>https://link.springer.com/article/10.1007/s10489-018-1179-1</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Our solution</a:t>
            </a:r>
            <a:endParaRPr lang="en-IN" alt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Work done till now</a:t>
            </a:r>
            <a:endParaRPr lang="en-IN" alt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4567</Words>
  <Application>WPS Presentation</Application>
  <PresentationFormat>Widescreen</PresentationFormat>
  <Paragraphs>90</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Courier New</vt:lpstr>
      <vt:lpstr>Gabriola</vt:lpstr>
      <vt:lpstr>Calibri Light</vt:lpstr>
      <vt:lpstr>Microsoft YaHei</vt:lpstr>
      <vt:lpstr>Arial Unicode MS</vt:lpstr>
      <vt:lpstr>Calibri</vt:lpstr>
      <vt:lpstr>Office Theme</vt:lpstr>
      <vt:lpstr>Statistical analysis of ECG signal for mycardial ischaemia</vt:lpstr>
      <vt:lpstr>PowerPoint 演示文稿</vt:lpstr>
      <vt:lpstr>PowerPoint 演示文稿</vt:lpstr>
      <vt:lpstr>PowerPoint 演示文稿</vt:lpstr>
      <vt:lpstr>PowerPoint 演示文稿</vt:lpstr>
      <vt:lpstr>Previous Work</vt:lpstr>
      <vt:lpstr>PowerPoint 演示文稿</vt:lpstr>
      <vt:lpstr>Our solution</vt:lpstr>
      <vt:lpstr>Work done till now</vt:lpstr>
      <vt:lpstr>How we can proceed further from this step</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ECG signal for mycardial ischaemia</dc:title>
  <dc:creator/>
  <cp:lastModifiedBy>subro</cp:lastModifiedBy>
  <cp:revision>17</cp:revision>
  <dcterms:created xsi:type="dcterms:W3CDTF">2020-11-26T07:09:00Z</dcterms:created>
  <dcterms:modified xsi:type="dcterms:W3CDTF">2020-12-03T15:20:07Z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