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93" r:id="rId4"/>
    <p:sldId id="294" r:id="rId5"/>
    <p:sldId id="295" r:id="rId6"/>
    <p:sldId id="296" r:id="rId7"/>
    <p:sldId id="258" r:id="rId8"/>
    <p:sldId id="286" r:id="rId9"/>
    <p:sldId id="287" r:id="rId10"/>
    <p:sldId id="288" r:id="rId11"/>
    <p:sldId id="289" r:id="rId12"/>
    <p:sldId id="290" r:id="rId13"/>
    <p:sldId id="291" r:id="rId14"/>
    <p:sldId id="292" r:id="rId15"/>
    <p:sldId id="259" r:id="rId16"/>
    <p:sldId id="274" r:id="rId17"/>
    <p:sldId id="273" r:id="rId18"/>
    <p:sldId id="277" r:id="rId19"/>
    <p:sldId id="262" r:id="rId20"/>
    <p:sldId id="272" r:id="rId21"/>
    <p:sldId id="275" r:id="rId22"/>
    <p:sldId id="276" r:id="rId23"/>
    <p:sldId id="263" r:id="rId24"/>
    <p:sldId id="278" r:id="rId25"/>
    <p:sldId id="260" r:id="rId26"/>
    <p:sldId id="26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altLang="en-US" dirty="0"/>
              <a:t>Statistical analysis of ECG signal for mycardial ischaemia and build solution to classify ECG</a:t>
            </a:r>
            <a:endParaRPr lang="en-IN" altLang="en-US" dirty="0"/>
          </a:p>
        </p:txBody>
      </p:sp>
      <p:sp>
        <p:nvSpPr>
          <p:cNvPr id="3" name="Subtitle 2"/>
          <p:cNvSpPr>
            <a:spLocks noGrp="1"/>
          </p:cNvSpPr>
          <p:nvPr>
            <p:ph type="subTitle" idx="1"/>
          </p:nvPr>
        </p:nvSpPr>
        <p:spPr>
          <a:xfrm>
            <a:off x="1524000" y="4196398"/>
            <a:ext cx="9144000" cy="1655762"/>
          </a:xfrm>
        </p:spPr>
        <p:txBody>
          <a:bodyPr>
            <a:normAutofit fontScale="60000"/>
          </a:bodyPr>
          <a:lstStyle/>
          <a:p>
            <a:pPr algn="l"/>
            <a:r>
              <a:rPr lang="en-IN" altLang="en-US"/>
              <a:t>Group Members:</a:t>
            </a:r>
            <a:endParaRPr lang="en-IN" altLang="en-US"/>
          </a:p>
          <a:p>
            <a:pPr marL="342900" indent="-342900" algn="l">
              <a:buFont typeface="Arial" panose="020B0604020202020204" pitchFamily="34" charset="0"/>
              <a:buChar char="•"/>
            </a:pPr>
            <a:r>
              <a:rPr lang="en-IN" altLang="en-US"/>
              <a:t>Madhurima Purkait</a:t>
            </a:r>
            <a:endParaRPr lang="en-IN" altLang="en-US"/>
          </a:p>
          <a:p>
            <a:pPr marL="342900" indent="-342900" algn="l">
              <a:buFont typeface="Arial" panose="020B0604020202020204" pitchFamily="34" charset="0"/>
              <a:buChar char="•"/>
            </a:pPr>
            <a:r>
              <a:rPr lang="en-IN" altLang="en-US"/>
              <a:t>Pratyusha Sinha</a:t>
            </a:r>
            <a:endParaRPr lang="en-IN" altLang="en-US"/>
          </a:p>
          <a:p>
            <a:pPr marL="342900" indent="-342900" algn="l">
              <a:buFont typeface="Arial" panose="020B0604020202020204" pitchFamily="34" charset="0"/>
              <a:buChar char="•"/>
            </a:pPr>
            <a:r>
              <a:rPr lang="en-IN" altLang="en-US"/>
              <a:t>Subrata Sarkar</a:t>
            </a:r>
            <a:endParaRPr lang="en-IN" altLang="en-US"/>
          </a:p>
          <a:p>
            <a:pPr marL="342900" indent="-342900" algn="l">
              <a:buFont typeface="Arial" panose="020B0604020202020204" pitchFamily="34" charset="0"/>
              <a:buChar char="•"/>
            </a:pPr>
            <a:r>
              <a:rPr lang="en-IN" altLang="en-US"/>
              <a:t>Sneha Tiwari</a:t>
            </a:r>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a:t>Algorithm for ST segment detection.</a:t>
            </a:r>
            <a:endParaRPr lang="en-IN" dirty="0"/>
          </a:p>
        </p:txBody>
      </p:sp>
      <p:sp>
        <p:nvSpPr>
          <p:cNvPr id="3" name="Content Placeholder 2"/>
          <p:cNvSpPr>
            <a:spLocks noGrp="1"/>
          </p:cNvSpPr>
          <p:nvPr>
            <p:ph idx="1"/>
          </p:nvPr>
        </p:nvSpPr>
        <p:spPr/>
        <p:txBody>
          <a:bodyPr>
            <a:normAutofit fontScale="85000" lnSpcReduction="20000"/>
          </a:bodyPr>
          <a:lstStyle/>
          <a:p>
            <a:r>
              <a:rPr lang="en-US" dirty="0"/>
              <a:t>Step1: Start</a:t>
            </a:r>
            <a:endParaRPr lang="en-US" dirty="0"/>
          </a:p>
          <a:p>
            <a:endParaRPr lang="en-US" dirty="0"/>
          </a:p>
          <a:p>
            <a:r>
              <a:rPr lang="en-US" dirty="0"/>
              <a:t>Step 2: Locate the R Peak.</a:t>
            </a:r>
            <a:endParaRPr lang="en-US" dirty="0"/>
          </a:p>
          <a:p>
            <a:endParaRPr lang="en-US" dirty="0"/>
          </a:p>
          <a:p>
            <a:r>
              <a:rPr lang="en-US" dirty="0"/>
              <a:t>Step 3: Take the 15th sample after the R peak.</a:t>
            </a:r>
            <a:endParaRPr lang="en-US" dirty="0"/>
          </a:p>
          <a:p>
            <a:endParaRPr lang="en-US" dirty="0"/>
          </a:p>
          <a:p>
            <a:r>
              <a:rPr lang="en-US" dirty="0"/>
              <a:t>Step 4: Take approximately 30 sample after the 15th sample.</a:t>
            </a:r>
            <a:endParaRPr lang="en-US" dirty="0"/>
          </a:p>
          <a:p>
            <a:endParaRPr lang="en-US" dirty="0"/>
          </a:p>
          <a:p>
            <a:r>
              <a:rPr lang="en-US" dirty="0"/>
              <a:t>Step 5: Save these 30 sample as ST segment.</a:t>
            </a:r>
            <a:endParaRPr lang="en-US" dirty="0"/>
          </a:p>
          <a:p>
            <a:endParaRPr lang="en-US" dirty="0"/>
          </a:p>
          <a:p>
            <a:r>
              <a:rPr lang="en-US" dirty="0"/>
              <a:t>Step 6: End</a:t>
            </a:r>
            <a:endParaRPr lang="en-US"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Slope measurement</a:t>
            </a:r>
            <a:endParaRPr lang="en-IN" b="1" dirty="0"/>
          </a:p>
        </p:txBody>
      </p:sp>
      <p:sp>
        <p:nvSpPr>
          <p:cNvPr id="3" name="Content Placeholder 2"/>
          <p:cNvSpPr>
            <a:spLocks noGrp="1"/>
          </p:cNvSpPr>
          <p:nvPr>
            <p:ph idx="1"/>
          </p:nvPr>
        </p:nvSpPr>
        <p:spPr/>
        <p:txBody>
          <a:bodyPr>
            <a:normAutofit fontScale="85000" lnSpcReduction="10000"/>
          </a:bodyPr>
          <a:lstStyle/>
          <a:p>
            <a:r>
              <a:rPr lang="en-US" dirty="0"/>
              <a:t>When elevation of ST segment is higher than 0.1 mV, it is called ST elevation.</a:t>
            </a:r>
            <a:endParaRPr lang="en-US" dirty="0"/>
          </a:p>
          <a:p>
            <a:r>
              <a:rPr lang="en-US" dirty="0"/>
              <a:t>In normal condition, the ST segment seldom elevates. If the ST segment is elevated, then the slope the ST segment creates with the isoelectric line will vary. </a:t>
            </a:r>
            <a:endParaRPr lang="en-US" dirty="0"/>
          </a:p>
          <a:p>
            <a:r>
              <a:rPr lang="en-US" dirty="0"/>
              <a:t>For a single ST segment, if A and B are the values of the last and first sample respectively, C is the number of samples in the ST segment then the slope can be defined as, </a:t>
            </a:r>
            <a:endParaRPr lang="en-US" dirty="0"/>
          </a:p>
          <a:p>
            <a:pPr marL="0" indent="0">
              <a:buNone/>
            </a:pPr>
            <a:r>
              <a:rPr lang="en-US" dirty="0"/>
              <a:t>                                       tan 𝜃 = 𝐴 − 𝐵/C</a:t>
            </a:r>
            <a:endParaRPr lang="en-US" dirty="0"/>
          </a:p>
          <a:p>
            <a:r>
              <a:rPr lang="en-US" dirty="0"/>
              <a:t>Similarly, slope of each ST segment of a portion of ECG signal is calculated and averaged to get an overall trend.</a:t>
            </a:r>
            <a:endParaRPr lang="en-US" dirty="0"/>
          </a:p>
          <a:p>
            <a:r>
              <a:rPr lang="en-US" b="1" dirty="0"/>
              <a:t>Thresholding: </a:t>
            </a:r>
            <a:r>
              <a:rPr lang="en-US" dirty="0"/>
              <a:t>The thresholding of slope value to classify a portion of ECG as ischemic episode or normal ECG episode is done experimentally. </a:t>
            </a:r>
            <a:endParaRPr lang="en-IN" dirty="0"/>
          </a:p>
        </p:txBody>
      </p:sp>
      <p:pic>
        <p:nvPicPr>
          <p:cNvPr id="5" name="Picture 4"/>
          <p:cNvPicPr>
            <a:picLocks noChangeAspect="1"/>
          </p:cNvPicPr>
          <p:nvPr/>
        </p:nvPicPr>
        <p:blipFill>
          <a:blip r:embed="rId1"/>
          <a:stretch>
            <a:fillRect/>
          </a:stretch>
        </p:blipFill>
        <p:spPr>
          <a:xfrm>
            <a:off x="6680200" y="3691255"/>
            <a:ext cx="1229360" cy="6203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 and Analysis</a:t>
            </a:r>
            <a:endParaRPr lang="en-IN" dirty="0"/>
          </a:p>
        </p:txBody>
      </p:sp>
      <p:sp>
        <p:nvSpPr>
          <p:cNvPr id="3" name="Content Placeholder 2"/>
          <p:cNvSpPr>
            <a:spLocks noGrp="1"/>
          </p:cNvSpPr>
          <p:nvPr>
            <p:ph idx="1"/>
          </p:nvPr>
        </p:nvSpPr>
        <p:spPr/>
        <p:txBody>
          <a:bodyPr>
            <a:normAutofit fontScale="92500" lnSpcReduction="10000"/>
          </a:bodyPr>
          <a:lstStyle/>
          <a:p>
            <a:r>
              <a:rPr lang="en-US" dirty="0"/>
              <a:t>The target of the proposed work is to examine whether slopes of ST segments of ischemic episode and normal ECG episode cluster in different groups. </a:t>
            </a:r>
            <a:endParaRPr lang="en-US" dirty="0"/>
          </a:p>
          <a:p>
            <a:r>
              <a:rPr lang="en-US" dirty="0"/>
              <a:t>The table below contains detailed information of the ECG signals used. From each of the five patient records episodes of normal ECG and ischemia is taken. Also the average slope of all the ST segments in that particular episode of ECG is calculated. </a:t>
            </a:r>
            <a:endParaRPr lang="en-US" dirty="0"/>
          </a:p>
          <a:p>
            <a:r>
              <a:rPr lang="en-US" dirty="0"/>
              <a:t>For finding a threshold value we have separated the classes into two, one for normal patient and another for ischemic patients.</a:t>
            </a:r>
            <a:endParaRPr lang="en-US" dirty="0"/>
          </a:p>
          <a:p>
            <a:r>
              <a:rPr lang="en-US" dirty="0"/>
              <a:t>Then the slope values of normal ECG episodes are sorted in ascending order and ischemic episodes in descending order. The </a:t>
            </a:r>
            <a:r>
              <a:rPr lang="en-US" dirty="0" err="1"/>
              <a:t>tablebelow</a:t>
            </a:r>
            <a:r>
              <a:rPr lang="en-US" dirty="0"/>
              <a:t> shows the sorted values of both the patient.</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7351"/>
            <a:ext cx="10515600" cy="5839612"/>
          </a:xfrm>
        </p:spPr>
        <p:txBody>
          <a:bodyPr/>
          <a:lstStyle/>
          <a:p>
            <a:r>
              <a:rPr lang="en-US" dirty="0"/>
              <a:t>From the table, it can be observed that the two series intersects at around 0.34. So if a threshold is selected based on it then any value over 0.34 would be a detected as an ischemic episode.</a:t>
            </a:r>
            <a:endParaRPr lang="en-US" dirty="0"/>
          </a:p>
          <a:p>
            <a:endParaRPr lang="en-IN" dirty="0"/>
          </a:p>
        </p:txBody>
      </p:sp>
      <p:pic>
        <p:nvPicPr>
          <p:cNvPr id="2" name="Picture 1"/>
          <p:cNvPicPr>
            <a:picLocks noChangeAspect="1"/>
          </p:cNvPicPr>
          <p:nvPr/>
        </p:nvPicPr>
        <p:blipFill>
          <a:blip r:embed="rId1"/>
          <a:stretch>
            <a:fillRect/>
          </a:stretch>
        </p:blipFill>
        <p:spPr>
          <a:xfrm>
            <a:off x="701040" y="1750695"/>
            <a:ext cx="3307715" cy="4015740"/>
          </a:xfrm>
          <a:prstGeom prst="rect">
            <a:avLst/>
          </a:prstGeom>
        </p:spPr>
      </p:pic>
      <p:pic>
        <p:nvPicPr>
          <p:cNvPr id="5" name="Picture 4"/>
          <p:cNvPicPr>
            <a:picLocks noChangeAspect="1"/>
          </p:cNvPicPr>
          <p:nvPr/>
        </p:nvPicPr>
        <p:blipFill>
          <a:blip r:embed="rId2"/>
          <a:stretch>
            <a:fillRect/>
          </a:stretch>
        </p:blipFill>
        <p:spPr>
          <a:xfrm>
            <a:off x="5361305" y="1921510"/>
            <a:ext cx="5672455" cy="367474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Our solution</a:t>
            </a:r>
            <a:endParaRPr lang="en-IN" altLang="en-US"/>
          </a:p>
        </p:txBody>
      </p:sp>
      <p:sp>
        <p:nvSpPr>
          <p:cNvPr id="3" name="Content Placeholder 2"/>
          <p:cNvSpPr>
            <a:spLocks noGrp="1"/>
          </p:cNvSpPr>
          <p:nvPr>
            <p:ph idx="1"/>
          </p:nvPr>
        </p:nvSpPr>
        <p:spPr/>
        <p:txBody>
          <a:bodyPr/>
          <a:p>
            <a:r>
              <a:rPr lang="en-IN" altLang="en-US"/>
              <a:t>We want to analyze the ECG data to provide a prediction about the ECG whether the patient has myocardial ischaemia.</a:t>
            </a:r>
            <a:endParaRPr lang="en-IN" altLang="en-US"/>
          </a:p>
          <a:p>
            <a:r>
              <a:rPr lang="en-IN" altLang="en-US"/>
              <a:t>In order to do that we need to perform statistical analysis of the ECG signals for different paitents</a:t>
            </a:r>
            <a:endParaRPr lang="en-IN" altLang="en-US"/>
          </a:p>
          <a:p>
            <a:r>
              <a:rPr lang="en-IN" altLang="en-US"/>
              <a:t>We have built functions to find slope for various segments in the slices of the ECG. We not only measure the slope but also the area for the QRS segment and the angle made by the R peak</a:t>
            </a:r>
            <a:endParaRPr lang="en-IN" altLang="en-US"/>
          </a:p>
          <a:p>
            <a:r>
              <a:rPr lang="en-IN" altLang="en-US"/>
              <a:t>Two methods of prediction that we have in our consideration are ,one using the ST segment slope and the other to use a 1d convolutional neural network to classify the ECG</a:t>
            </a:r>
            <a:endParaRPr lang="en-I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sz="3555"/>
              <a:t>R peak detection using max by slicing every 200 points</a:t>
            </a:r>
            <a:endParaRPr lang="en-IN" altLang="en-US" sz="3555"/>
          </a:p>
        </p:txBody>
      </p:sp>
      <p:pic>
        <p:nvPicPr>
          <p:cNvPr id="4" name="Content Placeholder 3"/>
          <p:cNvPicPr>
            <a:picLocks noChangeAspect="1"/>
          </p:cNvPicPr>
          <p:nvPr>
            <p:ph idx="1"/>
          </p:nvPr>
        </p:nvPicPr>
        <p:blipFill>
          <a:blip r:embed="rId1"/>
          <a:stretch>
            <a:fillRect/>
          </a:stretch>
        </p:blipFill>
        <p:spPr>
          <a:xfrm>
            <a:off x="1318895" y="2077085"/>
            <a:ext cx="9553575" cy="38481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R peak detection using XQRS detection</a:t>
            </a:r>
            <a:endParaRPr lang="en-IN" altLang="en-US"/>
          </a:p>
        </p:txBody>
      </p:sp>
      <p:pic>
        <p:nvPicPr>
          <p:cNvPr id="4" name="Content Placeholder 3"/>
          <p:cNvPicPr>
            <a:picLocks noChangeAspect="1"/>
          </p:cNvPicPr>
          <p:nvPr>
            <p:ph idx="1"/>
          </p:nvPr>
        </p:nvPicPr>
        <p:blipFill>
          <a:blip r:embed="rId1"/>
          <a:stretch>
            <a:fillRect/>
          </a:stretch>
        </p:blipFill>
        <p:spPr>
          <a:xfrm>
            <a:off x="1687830" y="1825625"/>
            <a:ext cx="8815070" cy="43516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QRS segment detection</a:t>
            </a:r>
            <a:endParaRPr lang="en-IN" altLang="en-US"/>
          </a:p>
        </p:txBody>
      </p:sp>
      <p:pic>
        <p:nvPicPr>
          <p:cNvPr id="4" name="Content Placeholder 3"/>
          <p:cNvPicPr>
            <a:picLocks noChangeAspect="1"/>
          </p:cNvPicPr>
          <p:nvPr>
            <p:ph idx="1"/>
          </p:nvPr>
        </p:nvPicPr>
        <p:blipFill>
          <a:blip r:embed="rId1"/>
          <a:stretch>
            <a:fillRect/>
          </a:stretch>
        </p:blipFill>
        <p:spPr>
          <a:xfrm>
            <a:off x="1370965" y="2058035"/>
            <a:ext cx="9448800" cy="3886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Work done till now</a:t>
            </a:r>
            <a:endParaRPr lang="en-IN" altLang="en-US"/>
          </a:p>
        </p:txBody>
      </p:sp>
      <p:sp>
        <p:nvSpPr>
          <p:cNvPr id="3" name="Content Placeholder 2"/>
          <p:cNvSpPr>
            <a:spLocks noGrp="1"/>
          </p:cNvSpPr>
          <p:nvPr>
            <p:ph idx="1"/>
          </p:nvPr>
        </p:nvSpPr>
        <p:spPr/>
        <p:txBody>
          <a:bodyPr>
            <a:normAutofit lnSpcReduction="10000"/>
          </a:bodyPr>
          <a:p>
            <a:r>
              <a:rPr lang="en-IN" altLang="en-US"/>
              <a:t>We have so far built functions which takes slice of ECG with 8 R-peaks as input and detects the R-peaks using XQRS detection provided with wfdb module.</a:t>
            </a:r>
            <a:endParaRPr lang="en-IN" altLang="en-US"/>
          </a:p>
          <a:p>
            <a:r>
              <a:rPr lang="en-IN" altLang="en-US"/>
              <a:t>First we tried to detect the R-peaks by slicing the ECG using the fact that on average a single heart beat takes 0.8 sec and finding the max voltage in the slice, but we found the method to fail incase the R-peak was not present in the slice so we switched to XQRS algorithm.</a:t>
            </a:r>
            <a:endParaRPr lang="en-IN" altLang="en-US"/>
          </a:p>
          <a:p>
            <a:r>
              <a:rPr lang="en-IN" altLang="en-US"/>
              <a:t>We found out that in our dataset that the S-T segment lied between the R peak+15 time slice and R peak+45 time slice. Also Q and S point detection was easy as we needed to find the point of deflection tothe left and right of the R peak respectively</a:t>
            </a:r>
            <a:endParaRPr lang="en-I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Sample ECG from dataset</a:t>
            </a:r>
            <a:endParaRPr lang="en-IN" altLang="en-US"/>
          </a:p>
        </p:txBody>
      </p:sp>
      <p:pic>
        <p:nvPicPr>
          <p:cNvPr id="4" name="Content Placeholder 3"/>
          <p:cNvPicPr>
            <a:picLocks noChangeAspect="1"/>
          </p:cNvPicPr>
          <p:nvPr>
            <p:ph idx="1"/>
          </p:nvPr>
        </p:nvPicPr>
        <p:blipFill>
          <a:blip r:embed="rId1"/>
          <a:stretch>
            <a:fillRect/>
          </a:stretch>
        </p:blipFill>
        <p:spPr>
          <a:xfrm>
            <a:off x="1137920" y="2005330"/>
            <a:ext cx="9915525" cy="39909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25514" y="323424"/>
            <a:ext cx="11446276" cy="7263527"/>
          </a:xfrm>
          <a:prstGeom prst="rect">
            <a:avLst/>
          </a:prstGeom>
          <a:noFill/>
        </p:spPr>
        <p:txBody>
          <a:bodyPr wrap="square" rtlCol="0">
            <a:spAutoFit/>
          </a:bodyPr>
          <a:lstStyle/>
          <a:p>
            <a:pPr marL="342900" indent="-342900">
              <a:buFont typeface="Courier New" panose="02070309020205020404" pitchFamily="49" charset="0"/>
              <a:buChar char="o"/>
            </a:pPr>
            <a:r>
              <a:rPr lang="en-IN" sz="2400" b="1" i="1" u="sng" dirty="0">
                <a:effectLst>
                  <a:outerShdw blurRad="38100" dist="38100" dir="2700000" algn="tl">
                    <a:srgbClr val="000000">
                      <a:alpha val="43137"/>
                    </a:srgbClr>
                  </a:outerShdw>
                </a:effectLst>
              </a:rPr>
              <a:t>Introduction:</a:t>
            </a:r>
            <a:endParaRPr lang="en-IN" sz="2400" b="1" i="1" u="sng" dirty="0">
              <a:effectLst>
                <a:outerShdw blurRad="38100" dist="38100" dir="2700000" algn="tl">
                  <a:srgbClr val="000000">
                    <a:alpha val="43137"/>
                  </a:srgbClr>
                </a:outerShdw>
              </a:effectLst>
            </a:endParaRPr>
          </a:p>
          <a:p>
            <a:pPr marL="0" indent="0" algn="l">
              <a:buNone/>
            </a:pPr>
            <a:r>
              <a:rPr lang="en-US" sz="2000" b="0" i="0" dirty="0">
                <a:solidFill>
                  <a:srgbClr val="111111"/>
                </a:solidFill>
                <a:effectLst/>
                <a:latin typeface="Gabriola" panose="04040605051002020D02" pitchFamily="82" charset="0"/>
              </a:rPr>
              <a:t>Myocardial ischemia occurs when blood flow to </a:t>
            </a:r>
            <a:r>
              <a:rPr lang="en-US" sz="2000" dirty="0">
                <a:solidFill>
                  <a:srgbClr val="111111"/>
                </a:solidFill>
                <a:latin typeface="Gabriola" panose="04040605051002020D02" pitchFamily="82" charset="0"/>
              </a:rPr>
              <a:t>the</a:t>
            </a:r>
            <a:r>
              <a:rPr lang="en-US" sz="2000" b="0" i="0" dirty="0">
                <a:solidFill>
                  <a:srgbClr val="111111"/>
                </a:solidFill>
                <a:effectLst/>
                <a:latin typeface="Gabriola" panose="04040605051002020D02" pitchFamily="82" charset="0"/>
              </a:rPr>
              <a:t> heart is reduced, preventing the heart muscle from receiving enough oxygen. The reduced blood flow is usually the result of a partial or complete blockage of </a:t>
            </a:r>
            <a:r>
              <a:rPr lang="en-US" sz="2000" dirty="0">
                <a:solidFill>
                  <a:srgbClr val="111111"/>
                </a:solidFill>
                <a:latin typeface="Gabriola" panose="04040605051002020D02" pitchFamily="82" charset="0"/>
              </a:rPr>
              <a:t>the</a:t>
            </a:r>
            <a:r>
              <a:rPr lang="en-US" sz="2000" b="0" i="0" dirty="0">
                <a:solidFill>
                  <a:srgbClr val="111111"/>
                </a:solidFill>
                <a:effectLst/>
                <a:latin typeface="Gabriola" panose="04040605051002020D02" pitchFamily="82" charset="0"/>
              </a:rPr>
              <a:t> heart's arteries (coronary arteries).</a:t>
            </a:r>
            <a:endParaRPr lang="en-US" sz="2000" b="0" i="0" dirty="0">
              <a:solidFill>
                <a:srgbClr val="111111"/>
              </a:solidFill>
              <a:effectLst/>
              <a:latin typeface="Gabriola" panose="04040605051002020D02" pitchFamily="82" charset="0"/>
            </a:endParaRPr>
          </a:p>
          <a:p>
            <a:pPr marL="0" indent="0" algn="l">
              <a:buNone/>
            </a:pPr>
            <a:r>
              <a:rPr lang="en-US" sz="2000" b="0" i="0" dirty="0">
                <a:solidFill>
                  <a:srgbClr val="111111"/>
                </a:solidFill>
                <a:effectLst/>
                <a:latin typeface="Gabriola" panose="04040605051002020D02" pitchFamily="82" charset="0"/>
              </a:rPr>
              <a:t>Myocardial ischemia, also called cardiac ischemia, reduces the heart muscle's ability to pump blood. A sudden, severe blockage of one of the heart's artery can lead to a heart attack. Myocardial ischemia might also cause serious abnormal heart rhythms.</a:t>
            </a:r>
            <a:endParaRPr lang="en-US" sz="2000" b="0" i="0" dirty="0">
              <a:solidFill>
                <a:srgbClr val="111111"/>
              </a:solidFill>
              <a:effectLst/>
              <a:latin typeface="Gabriola" panose="04040605051002020D02" pitchFamily="82" charset="0"/>
            </a:endParaRPr>
          </a:p>
          <a:p>
            <a:pPr marL="0" indent="0" algn="l">
              <a:buNone/>
            </a:pPr>
            <a:endParaRPr lang="en-US" sz="1800" b="0" i="0" dirty="0">
              <a:solidFill>
                <a:srgbClr val="111111"/>
              </a:solidFill>
              <a:effectLst/>
              <a:latin typeface="Gabriola" panose="04040605051002020D02" pitchFamily="82" charset="0"/>
            </a:endParaRPr>
          </a:p>
          <a:p>
            <a:pPr marL="342900" indent="-342900">
              <a:buFont typeface="Courier New" panose="02070309020205020404" pitchFamily="49" charset="0"/>
              <a:buChar char="o"/>
            </a:pPr>
            <a:r>
              <a:rPr lang="en-IN" sz="2400" b="1" i="1" u="sng" dirty="0">
                <a:solidFill>
                  <a:srgbClr val="111111"/>
                </a:solidFill>
                <a:effectLst>
                  <a:outerShdw blurRad="38100" dist="38100" dir="2700000" algn="tl">
                    <a:srgbClr val="000000">
                      <a:alpha val="43137"/>
                    </a:srgbClr>
                  </a:outerShdw>
                </a:effectLst>
              </a:rPr>
              <a:t>Symptoms:</a:t>
            </a:r>
            <a:endParaRPr lang="en-IN" sz="2400" b="1" i="1" u="sng" dirty="0">
              <a:solidFill>
                <a:srgbClr val="111111"/>
              </a:solidFill>
              <a:effectLst>
                <a:outerShdw blurRad="38100" dist="38100" dir="2700000" algn="tl">
                  <a:srgbClr val="000000">
                    <a:alpha val="43137"/>
                  </a:srgbClr>
                </a:outerShdw>
              </a:effectLst>
            </a:endParaRPr>
          </a:p>
          <a:p>
            <a:pPr algn="l"/>
            <a:r>
              <a:rPr lang="en-US" sz="2000" b="0" i="0" dirty="0">
                <a:solidFill>
                  <a:srgbClr val="111111"/>
                </a:solidFill>
                <a:effectLst/>
                <a:latin typeface="Gabriola" panose="04040605051002020D02" pitchFamily="82" charset="0"/>
              </a:rPr>
              <a:t>Some people who have myocardial ischemia don't have any signs or symptoms (silent ischemia).</a:t>
            </a:r>
            <a:endParaRPr lang="en-US" sz="2000" b="0" i="0" dirty="0">
              <a:solidFill>
                <a:srgbClr val="111111"/>
              </a:solidFill>
              <a:effectLst/>
              <a:latin typeface="Gabriola" panose="04040605051002020D02" pitchFamily="82" charset="0"/>
            </a:endParaRPr>
          </a:p>
          <a:p>
            <a:r>
              <a:rPr lang="en-IN" sz="2000" dirty="0">
                <a:solidFill>
                  <a:srgbClr val="111111"/>
                </a:solidFill>
                <a:latin typeface="Gabriola" panose="04040605051002020D02" pitchFamily="82" charset="0"/>
              </a:rPr>
              <a:t>S</a:t>
            </a:r>
            <a:r>
              <a:rPr lang="en-IN" sz="2000" b="0" i="0" dirty="0">
                <a:solidFill>
                  <a:srgbClr val="111111"/>
                </a:solidFill>
                <a:effectLst/>
                <a:latin typeface="Gabriola" panose="04040605051002020D02" pitchFamily="82" charset="0"/>
              </a:rPr>
              <a:t>igns and symptoms which might be experienced :</a:t>
            </a:r>
            <a:endParaRPr lang="en-IN" sz="2000" b="0" i="0" dirty="0">
              <a:solidFill>
                <a:srgbClr val="111111"/>
              </a:solidFill>
              <a:effectLst/>
              <a:latin typeface="Gabriola" panose="04040605051002020D02" pitchFamily="82" charset="0"/>
            </a:endParaRPr>
          </a:p>
          <a:p>
            <a:pPr marL="342900" indent="-342900">
              <a:buFont typeface="Arial" panose="020B0604020202020204" pitchFamily="34" charset="0"/>
              <a:buChar char="•"/>
            </a:pPr>
            <a:r>
              <a:rPr lang="en-IN" sz="2000" b="0" i="0" dirty="0">
                <a:solidFill>
                  <a:srgbClr val="111111"/>
                </a:solidFill>
                <a:effectLst/>
                <a:latin typeface="Gabriola" panose="04040605051002020D02" pitchFamily="82" charset="0"/>
              </a:rPr>
              <a:t>chest pressure or pain</a:t>
            </a:r>
            <a:r>
              <a:rPr lang="en-IN" sz="2000" dirty="0">
                <a:solidFill>
                  <a:srgbClr val="111111"/>
                </a:solidFill>
                <a:latin typeface="Gabriola" panose="04040605051002020D02" pitchFamily="82" charset="0"/>
              </a:rPr>
              <a:t>(</a:t>
            </a:r>
            <a:r>
              <a:rPr lang="en-US" sz="2000" b="0" i="0" dirty="0">
                <a:solidFill>
                  <a:srgbClr val="111111"/>
                </a:solidFill>
                <a:effectLst/>
                <a:latin typeface="Gabriola" panose="04040605051002020D02" pitchFamily="82" charset="0"/>
              </a:rPr>
              <a:t>typically on the left side of the body</a:t>
            </a:r>
            <a:r>
              <a:rPr lang="en-IN" sz="2000" dirty="0">
                <a:solidFill>
                  <a:srgbClr val="111111"/>
                </a:solidFill>
                <a:latin typeface="Gabriola" panose="04040605051002020D02" pitchFamily="82" charset="0"/>
              </a:rPr>
              <a:t>)</a:t>
            </a:r>
            <a:endParaRPr lang="en-IN" sz="2000" b="0" i="0" dirty="0">
              <a:solidFill>
                <a:srgbClr val="111111"/>
              </a:solidFill>
              <a:effectLst/>
              <a:latin typeface="Gabriola" panose="04040605051002020D02" pitchFamily="82" charset="0"/>
            </a:endParaRPr>
          </a:p>
          <a:p>
            <a:pPr marL="342900" indent="-342900" algn="l">
              <a:buFont typeface="Arial" panose="020B0604020202020204" pitchFamily="34" charset="0"/>
              <a:buChar char="•"/>
            </a:pPr>
            <a:r>
              <a:rPr lang="en-US" sz="2000" b="0" i="0" dirty="0">
                <a:solidFill>
                  <a:srgbClr val="111111"/>
                </a:solidFill>
                <a:effectLst/>
                <a:latin typeface="Gabriola" panose="04040605051002020D02" pitchFamily="82" charset="0"/>
              </a:rPr>
              <a:t>Neck or jaw pain</a:t>
            </a:r>
            <a:endParaRPr lang="en-US" sz="2000" b="0" i="0" dirty="0">
              <a:solidFill>
                <a:srgbClr val="111111"/>
              </a:solidFill>
              <a:effectLst/>
              <a:latin typeface="Gabriola" panose="04040605051002020D02" pitchFamily="82" charset="0"/>
            </a:endParaRPr>
          </a:p>
          <a:p>
            <a:pPr marL="342900" indent="-342900" algn="l">
              <a:buFont typeface="Arial" panose="020B0604020202020204" pitchFamily="34" charset="0"/>
              <a:buChar char="•"/>
            </a:pPr>
            <a:r>
              <a:rPr lang="en-US" sz="2000" b="0" i="0" dirty="0">
                <a:solidFill>
                  <a:srgbClr val="111111"/>
                </a:solidFill>
                <a:effectLst/>
                <a:latin typeface="Gabriola" panose="04040605051002020D02" pitchFamily="82" charset="0"/>
              </a:rPr>
              <a:t>Shoulder or arm pain</a:t>
            </a:r>
            <a:endParaRPr lang="en-US" sz="2000" b="0" i="0" dirty="0">
              <a:solidFill>
                <a:srgbClr val="111111"/>
              </a:solidFill>
              <a:effectLst/>
              <a:latin typeface="Gabriola" panose="04040605051002020D02" pitchFamily="82" charset="0"/>
            </a:endParaRPr>
          </a:p>
          <a:p>
            <a:pPr marL="342900" indent="-342900" algn="l">
              <a:buFont typeface="Arial" panose="020B0604020202020204" pitchFamily="34" charset="0"/>
              <a:buChar char="•"/>
            </a:pPr>
            <a:r>
              <a:rPr lang="en-US" sz="2000" b="0" i="0" dirty="0">
                <a:solidFill>
                  <a:srgbClr val="111111"/>
                </a:solidFill>
                <a:effectLst/>
                <a:latin typeface="Gabriola" panose="04040605051002020D02" pitchFamily="82" charset="0"/>
              </a:rPr>
              <a:t>A fast heartbeat</a:t>
            </a:r>
            <a:endParaRPr lang="en-US" sz="2000" b="0" i="0" dirty="0">
              <a:solidFill>
                <a:srgbClr val="111111"/>
              </a:solidFill>
              <a:effectLst/>
              <a:latin typeface="Gabriola" panose="04040605051002020D02" pitchFamily="82" charset="0"/>
            </a:endParaRPr>
          </a:p>
          <a:p>
            <a:pPr marL="342900" indent="-342900" algn="l">
              <a:buFont typeface="Arial" panose="020B0604020202020204" pitchFamily="34" charset="0"/>
              <a:buChar char="•"/>
            </a:pPr>
            <a:r>
              <a:rPr lang="en-US" sz="2000" b="0" i="0" dirty="0">
                <a:solidFill>
                  <a:srgbClr val="111111"/>
                </a:solidFill>
                <a:effectLst/>
                <a:latin typeface="Gabriola" panose="04040605051002020D02" pitchFamily="82" charset="0"/>
              </a:rPr>
              <a:t>Shortness of breath when you are physically active</a:t>
            </a:r>
            <a:endParaRPr lang="en-US" sz="2000" b="0" i="0" dirty="0">
              <a:solidFill>
                <a:srgbClr val="111111"/>
              </a:solidFill>
              <a:effectLst/>
              <a:latin typeface="Gabriola" panose="04040605051002020D02" pitchFamily="82" charset="0"/>
            </a:endParaRPr>
          </a:p>
          <a:p>
            <a:pPr marL="342900" indent="-342900" algn="l">
              <a:buFont typeface="Arial" panose="020B0604020202020204" pitchFamily="34" charset="0"/>
              <a:buChar char="•"/>
            </a:pPr>
            <a:r>
              <a:rPr lang="en-US" sz="2000" b="0" i="0" dirty="0">
                <a:solidFill>
                  <a:srgbClr val="111111"/>
                </a:solidFill>
                <a:effectLst/>
                <a:latin typeface="Gabriola" panose="04040605051002020D02" pitchFamily="82" charset="0"/>
              </a:rPr>
              <a:t>Nausea and vomiting</a:t>
            </a:r>
            <a:endParaRPr lang="en-US" sz="2000" b="0" i="0" dirty="0">
              <a:solidFill>
                <a:srgbClr val="111111"/>
              </a:solidFill>
              <a:effectLst/>
              <a:latin typeface="Gabriola" panose="04040605051002020D02" pitchFamily="82" charset="0"/>
            </a:endParaRPr>
          </a:p>
          <a:p>
            <a:pPr marL="342900" indent="-342900" algn="l">
              <a:buFont typeface="Arial" panose="020B0604020202020204" pitchFamily="34" charset="0"/>
              <a:buChar char="•"/>
            </a:pPr>
            <a:r>
              <a:rPr lang="en-US" sz="2000" b="0" i="0" dirty="0">
                <a:solidFill>
                  <a:srgbClr val="111111"/>
                </a:solidFill>
                <a:effectLst/>
                <a:latin typeface="Gabriola" panose="04040605051002020D02" pitchFamily="82" charset="0"/>
              </a:rPr>
              <a:t>Sweating</a:t>
            </a:r>
            <a:endParaRPr lang="en-US" sz="2000" b="0" i="0" dirty="0">
              <a:solidFill>
                <a:srgbClr val="111111"/>
              </a:solidFill>
              <a:effectLst/>
              <a:latin typeface="Gabriola" panose="04040605051002020D02" pitchFamily="82" charset="0"/>
            </a:endParaRPr>
          </a:p>
          <a:p>
            <a:pPr marL="342900" indent="-342900" algn="l">
              <a:buFont typeface="Arial" panose="020B0604020202020204" pitchFamily="34" charset="0"/>
              <a:buChar char="•"/>
            </a:pPr>
            <a:r>
              <a:rPr lang="en-US" sz="2000" b="0" i="0" dirty="0">
                <a:solidFill>
                  <a:srgbClr val="111111"/>
                </a:solidFill>
                <a:effectLst/>
                <a:latin typeface="Gabriola" panose="04040605051002020D02" pitchFamily="82" charset="0"/>
              </a:rPr>
              <a:t>Fatigue</a:t>
            </a:r>
            <a:endParaRPr lang="en-US" sz="2000" b="0" i="0" dirty="0">
              <a:solidFill>
                <a:srgbClr val="111111"/>
              </a:solidFill>
              <a:effectLst/>
              <a:latin typeface="Gabriola" panose="04040605051002020D02" pitchFamily="82" charset="0"/>
            </a:endParaRPr>
          </a:p>
          <a:p>
            <a:pPr marL="342900" indent="-342900" algn="l">
              <a:buFont typeface="Arial" panose="020B0604020202020204" pitchFamily="34" charset="0"/>
              <a:buChar char="•"/>
            </a:pPr>
            <a:endParaRPr lang="en-US" sz="2000" b="0" i="0" dirty="0">
              <a:solidFill>
                <a:srgbClr val="111111"/>
              </a:solidFill>
              <a:effectLst/>
              <a:latin typeface="Gabriola" panose="04040605051002020D02" pitchFamily="82" charset="0"/>
            </a:endParaRPr>
          </a:p>
          <a:p>
            <a:pPr marL="342900" indent="-342900">
              <a:buFont typeface="Courier New" panose="02070309020205020404" pitchFamily="49" charset="0"/>
              <a:buChar char="o"/>
            </a:pPr>
            <a:r>
              <a:rPr lang="en-IN" sz="2400" b="1" i="1" u="sng" dirty="0">
                <a:solidFill>
                  <a:srgbClr val="111111"/>
                </a:solidFill>
                <a:effectLst>
                  <a:outerShdw blurRad="38100" dist="38100" dir="2700000" algn="tl">
                    <a:srgbClr val="000000">
                      <a:alpha val="43137"/>
                    </a:srgbClr>
                  </a:outerShdw>
                </a:effectLst>
              </a:rPr>
              <a:t>Causes: </a:t>
            </a:r>
            <a:r>
              <a:rPr lang="en-US" sz="2000" b="0" i="0" dirty="0">
                <a:solidFill>
                  <a:srgbClr val="111111"/>
                </a:solidFill>
                <a:effectLst/>
                <a:latin typeface="Gabriola" panose="04040605051002020D02" pitchFamily="82" charset="0"/>
              </a:rPr>
              <a:t>Conditions that can cause myocardial ischemia include:</a:t>
            </a:r>
            <a:endParaRPr lang="en-US" sz="2000" b="0" i="0" dirty="0">
              <a:solidFill>
                <a:srgbClr val="111111"/>
              </a:solidFill>
              <a:effectLst/>
              <a:latin typeface="Gabriola" panose="04040605051002020D02" pitchFamily="82" charset="0"/>
            </a:endParaRPr>
          </a:p>
          <a:p>
            <a:pPr marL="342900" indent="-342900">
              <a:buFont typeface="Arial" panose="020B0604020202020204" pitchFamily="34" charset="0"/>
              <a:buChar char="•"/>
            </a:pPr>
            <a:r>
              <a:rPr lang="en-IN" sz="2000" b="1" i="0" dirty="0">
                <a:solidFill>
                  <a:srgbClr val="111111"/>
                </a:solidFill>
                <a:effectLst/>
                <a:latin typeface="Gabriola" panose="04040605051002020D02" pitchFamily="82" charset="0"/>
              </a:rPr>
              <a:t>Coronary artery disease (atherosclerosis).</a:t>
            </a:r>
            <a:r>
              <a:rPr lang="en-US" sz="2000" b="0" i="0" dirty="0">
                <a:solidFill>
                  <a:srgbClr val="111111"/>
                </a:solidFill>
                <a:effectLst/>
                <a:latin typeface="Gabriola" panose="04040605051002020D02" pitchFamily="82" charset="0"/>
              </a:rPr>
              <a:t> Plaques made up mostly of cholesterol build up on your artery walls and restrict blood flow.</a:t>
            </a:r>
            <a:endParaRPr lang="en-IN" sz="2000" b="0" i="0" dirty="0">
              <a:solidFill>
                <a:srgbClr val="111111"/>
              </a:solidFill>
              <a:effectLst/>
              <a:latin typeface="Gabriola" panose="04040605051002020D02" pitchFamily="82" charset="0"/>
            </a:endParaRPr>
          </a:p>
          <a:p>
            <a:pPr marL="342900" indent="-342900">
              <a:buFont typeface="Arial" panose="020B0604020202020204" pitchFamily="34" charset="0"/>
              <a:buChar char="•"/>
            </a:pPr>
            <a:endParaRPr lang="en-IN" sz="2000" b="1" i="1" u="sng" dirty="0">
              <a:solidFill>
                <a:srgbClr val="111111"/>
              </a:solidFill>
              <a:effectLst>
                <a:outerShdw blurRad="38100" dist="38100" dir="2700000" algn="tl">
                  <a:srgbClr val="000000">
                    <a:alpha val="43137"/>
                  </a:srgbClr>
                </a:outerShdw>
              </a:effectLst>
              <a:latin typeface="Gabriola" panose="04040605051002020D02" pitchFamily="82" charset="0"/>
            </a:endParaRPr>
          </a:p>
          <a:p>
            <a:pPr algn="l"/>
            <a:br>
              <a:rPr lang="en-US" dirty="0"/>
            </a:br>
            <a:endParaRPr lang="en-IN" dirty="0"/>
          </a:p>
        </p:txBody>
      </p:sp>
      <p:pic>
        <p:nvPicPr>
          <p:cNvPr id="3" name="Picture 2"/>
          <p:cNvPicPr>
            <a:picLocks noChangeAspect="1"/>
          </p:cNvPicPr>
          <p:nvPr/>
        </p:nvPicPr>
        <p:blipFill rotWithShape="1">
          <a:blip r:embed="rId1">
            <a:extLst>
              <a:ext uri="{28A0092B-C50C-407E-A947-70E740481C1C}">
                <a14:useLocalDpi xmlns:a14="http://schemas.microsoft.com/office/drawing/2010/main" val="0"/>
              </a:ext>
            </a:extLst>
          </a:blip>
          <a:srcRect b="3566"/>
          <a:stretch>
            <a:fillRect/>
          </a:stretch>
        </p:blipFill>
        <p:spPr>
          <a:xfrm>
            <a:off x="9084258" y="1713392"/>
            <a:ext cx="2687532" cy="247686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R peak detection using XQRS small slice</a:t>
            </a:r>
            <a:endParaRPr lang="en-IN" altLang="en-US"/>
          </a:p>
        </p:txBody>
      </p:sp>
      <p:pic>
        <p:nvPicPr>
          <p:cNvPr id="4" name="Content Placeholder 3"/>
          <p:cNvPicPr>
            <a:picLocks noChangeAspect="1"/>
          </p:cNvPicPr>
          <p:nvPr>
            <p:ph idx="1"/>
          </p:nvPr>
        </p:nvPicPr>
        <p:blipFill>
          <a:blip r:embed="rId1"/>
          <a:stretch>
            <a:fillRect/>
          </a:stretch>
        </p:blipFill>
        <p:spPr>
          <a:xfrm>
            <a:off x="1833245" y="1825625"/>
            <a:ext cx="8524875" cy="435165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ST segment detection</a:t>
            </a:r>
            <a:endParaRPr lang="en-IN" altLang="en-US"/>
          </a:p>
        </p:txBody>
      </p:sp>
      <p:pic>
        <p:nvPicPr>
          <p:cNvPr id="4" name="Content Placeholder 3"/>
          <p:cNvPicPr>
            <a:picLocks noChangeAspect="1"/>
          </p:cNvPicPr>
          <p:nvPr>
            <p:ph idx="1"/>
          </p:nvPr>
        </p:nvPicPr>
        <p:blipFill>
          <a:blip r:embed="rId1"/>
          <a:stretch>
            <a:fillRect/>
          </a:stretch>
        </p:blipFill>
        <p:spPr>
          <a:xfrm>
            <a:off x="1233170" y="1986280"/>
            <a:ext cx="9725025" cy="40290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How we can proceed further from this step</a:t>
            </a:r>
            <a:endParaRPr lang="en-IN" altLang="en-US"/>
          </a:p>
        </p:txBody>
      </p:sp>
      <p:sp>
        <p:nvSpPr>
          <p:cNvPr id="3" name="Content Placeholder 2"/>
          <p:cNvSpPr>
            <a:spLocks noGrp="1"/>
          </p:cNvSpPr>
          <p:nvPr>
            <p:ph idx="1"/>
          </p:nvPr>
        </p:nvSpPr>
        <p:spPr/>
        <p:txBody>
          <a:bodyPr>
            <a:normAutofit lnSpcReduction="20000"/>
          </a:bodyPr>
          <a:p>
            <a:r>
              <a:rPr lang="en-IN" altLang="en-US"/>
              <a:t>As we found out in the paper published by University of Dhaka we intend to use ST slope for our primary classification and then use the other slope data as secondary condition for the classification</a:t>
            </a:r>
            <a:endParaRPr lang="en-IN" altLang="en-US"/>
          </a:p>
          <a:p>
            <a:r>
              <a:rPr lang="en-IN" altLang="en-US"/>
              <a:t>We also found out that instead of using the images of ECG we can also use 1d Convolutional Neural Network to feed the raw series and perform classification. (Source: https://www.sciencedirect.com/science/article/pii/S2352914818301333). We intend to develop our own CNN model and perform classification</a:t>
            </a:r>
            <a:endParaRPr lang="en-IN" altLang="en-US"/>
          </a:p>
          <a:p>
            <a:r>
              <a:rPr lang="en-IN" altLang="en-US"/>
              <a:t>Then we want to compare these two methods and implement the better model as a software which doctors and techicians can use in real world.</a:t>
            </a:r>
            <a:endParaRPr lang="en-I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Result of previous work done in ST segment</a:t>
            </a:r>
            <a:endParaRPr lang="en-IN" altLang="en-US"/>
          </a:p>
        </p:txBody>
      </p:sp>
      <p:pic>
        <p:nvPicPr>
          <p:cNvPr id="4" name="Content Placeholder 3"/>
          <p:cNvPicPr>
            <a:picLocks noChangeAspect="1"/>
          </p:cNvPicPr>
          <p:nvPr>
            <p:ph idx="1"/>
          </p:nvPr>
        </p:nvPicPr>
        <p:blipFill>
          <a:blip r:embed="rId1"/>
          <a:stretch>
            <a:fillRect/>
          </a:stretch>
        </p:blipFill>
        <p:spPr>
          <a:xfrm>
            <a:off x="4012565" y="1825625"/>
            <a:ext cx="4166235" cy="435165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References</a:t>
            </a:r>
            <a:endParaRPr lang="en-IN" altLang="en-US"/>
          </a:p>
        </p:txBody>
      </p:sp>
      <p:sp>
        <p:nvSpPr>
          <p:cNvPr id="3" name="Content Placeholder 2"/>
          <p:cNvSpPr>
            <a:spLocks noGrp="1"/>
          </p:cNvSpPr>
          <p:nvPr>
            <p:ph idx="1"/>
          </p:nvPr>
        </p:nvSpPr>
        <p:spPr/>
        <p:txBody>
          <a:bodyPr/>
          <a:p>
            <a:r>
              <a:rPr lang="en-IN" altLang="en-US">
                <a:sym typeface="+mn-ea"/>
              </a:rPr>
              <a:t>1d Convolutional Neural Network ECG classification(Source: https://www.sciencedirect.com/science/article/pii/S2352914818301333)</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Thank you</a:t>
            </a:r>
            <a:endParaRPr lang="en-IN" alt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2862" y="461640"/>
            <a:ext cx="11301274" cy="6800850"/>
          </a:xfrm>
          <a:prstGeom prst="rect">
            <a:avLst/>
          </a:prstGeom>
          <a:noFill/>
        </p:spPr>
        <p:txBody>
          <a:bodyPr wrap="square" rtlCol="0">
            <a:spAutoFit/>
          </a:bodyPr>
          <a:lstStyle/>
          <a:p>
            <a:pPr marL="342900" indent="-342900">
              <a:buFont typeface="Arial" panose="020B0604020202020204" pitchFamily="34" charset="0"/>
              <a:buChar char="•"/>
            </a:pPr>
            <a:r>
              <a:rPr lang="en-US" sz="2000" b="1" i="0" dirty="0">
                <a:solidFill>
                  <a:srgbClr val="111111"/>
                </a:solidFill>
                <a:effectLst/>
                <a:latin typeface="Gabriola" panose="04040605051002020D02" pitchFamily="82" charset="0"/>
              </a:rPr>
              <a:t>Blood clot.</a:t>
            </a:r>
            <a:r>
              <a:rPr lang="en-US" sz="2000" b="0" i="0" dirty="0">
                <a:solidFill>
                  <a:srgbClr val="111111"/>
                </a:solidFill>
                <a:effectLst/>
                <a:latin typeface="Gabriola" panose="04040605051002020D02" pitchFamily="82" charset="0"/>
              </a:rPr>
              <a:t> The plaques that develop in atherosclerosis can rupture, causing a blood clot.</a:t>
            </a:r>
            <a:endParaRPr lang="en-US" sz="2000" b="0" i="0" dirty="0">
              <a:solidFill>
                <a:srgbClr val="111111"/>
              </a:solidFill>
              <a:effectLst/>
              <a:latin typeface="Gabriola" panose="04040605051002020D02" pitchFamily="82" charset="0"/>
            </a:endParaRPr>
          </a:p>
          <a:p>
            <a:pPr marL="285750" indent="-285750">
              <a:buFont typeface="Arial" panose="020B0604020202020204" pitchFamily="34" charset="0"/>
              <a:buChar char="•"/>
            </a:pPr>
            <a:r>
              <a:rPr lang="en-US" sz="2000" b="1" i="0" dirty="0">
                <a:solidFill>
                  <a:srgbClr val="111111"/>
                </a:solidFill>
                <a:effectLst/>
                <a:latin typeface="Gabriola" panose="04040605051002020D02" pitchFamily="82" charset="0"/>
              </a:rPr>
              <a:t>Coronary artery spasm(Uncommon Cause).</a:t>
            </a:r>
            <a:r>
              <a:rPr lang="en-US" sz="2000" b="0" i="0" dirty="0">
                <a:solidFill>
                  <a:srgbClr val="111111"/>
                </a:solidFill>
                <a:effectLst/>
                <a:latin typeface="Gabriola" panose="04040605051002020D02" pitchFamily="82" charset="0"/>
              </a:rPr>
              <a:t> This temporary tightening of the muscles in the artery wall can briefly decrease or even prevent blood flow to part of the heart muscle.</a:t>
            </a:r>
            <a:endParaRPr lang="en-US" sz="2000" b="0" i="0" dirty="0">
              <a:solidFill>
                <a:srgbClr val="111111"/>
              </a:solidFill>
              <a:effectLst/>
              <a:latin typeface="Gabriola" panose="04040605051002020D02" pitchFamily="82" charset="0"/>
            </a:endParaRPr>
          </a:p>
          <a:p>
            <a:pPr marL="285750" indent="-285750">
              <a:buFont typeface="Arial" panose="020B0604020202020204" pitchFamily="34" charset="0"/>
              <a:buChar char="•"/>
            </a:pPr>
            <a:endParaRPr lang="en-US" sz="2000" b="0" i="0" dirty="0">
              <a:solidFill>
                <a:srgbClr val="111111"/>
              </a:solidFill>
              <a:effectLst/>
              <a:latin typeface="Gabriola" panose="04040605051002020D02" pitchFamily="82" charset="0"/>
            </a:endParaRPr>
          </a:p>
          <a:p>
            <a:pPr marL="342900" indent="-342900" algn="l">
              <a:buFont typeface="Courier New" panose="02070309020205020404" pitchFamily="49" charset="0"/>
              <a:buChar char="o"/>
            </a:pPr>
            <a:r>
              <a:rPr lang="en-US" sz="2400" b="1" i="1" u="sng" dirty="0">
                <a:solidFill>
                  <a:srgbClr val="111111"/>
                </a:solidFill>
                <a:effectLst>
                  <a:outerShdw blurRad="38100" dist="38100" dir="2700000" algn="tl">
                    <a:srgbClr val="000000">
                      <a:alpha val="43137"/>
                    </a:srgbClr>
                  </a:outerShdw>
                </a:effectLst>
              </a:rPr>
              <a:t>Chest pain associated with myocardial ischemia can be triggered by:</a:t>
            </a:r>
            <a:endParaRPr lang="en-US" sz="2400" b="1" i="1" u="sng" dirty="0">
              <a:solidFill>
                <a:srgbClr val="111111"/>
              </a:solidFill>
              <a:effectLst>
                <a:outerShdw blurRad="38100" dist="38100" dir="2700000" algn="tl">
                  <a:srgbClr val="000000">
                    <a:alpha val="43137"/>
                  </a:srgbClr>
                </a:outerShdw>
              </a:effectLst>
            </a:endParaRPr>
          </a:p>
          <a:p>
            <a:pPr algn="l"/>
            <a:r>
              <a:rPr lang="en-US" sz="2000" dirty="0">
                <a:solidFill>
                  <a:srgbClr val="111111"/>
                </a:solidFill>
                <a:latin typeface="Gabriola" panose="04040605051002020D02" pitchFamily="82" charset="0"/>
              </a:rPr>
              <a:t>1.</a:t>
            </a:r>
            <a:r>
              <a:rPr lang="en-US" sz="2000" b="0" i="0" dirty="0">
                <a:solidFill>
                  <a:srgbClr val="111111"/>
                </a:solidFill>
                <a:effectLst/>
                <a:latin typeface="Gabriola" panose="04040605051002020D02" pitchFamily="82" charset="0"/>
              </a:rPr>
              <a:t>Physical exertion	2.Emotional stress	3.Cold temperatures	4.Cocaine use	5.Eating a heavy or large meal</a:t>
            </a:r>
            <a:endParaRPr lang="en-US" sz="2000" b="0" i="0" dirty="0">
              <a:solidFill>
                <a:srgbClr val="111111"/>
              </a:solidFill>
              <a:effectLst/>
              <a:latin typeface="Gabriola" panose="04040605051002020D02" pitchFamily="82" charset="0"/>
            </a:endParaRPr>
          </a:p>
          <a:p>
            <a:pPr algn="l"/>
            <a:r>
              <a:rPr lang="en-US" sz="2000" dirty="0">
                <a:solidFill>
                  <a:srgbClr val="111111"/>
                </a:solidFill>
                <a:latin typeface="Gabriola" panose="04040605051002020D02" pitchFamily="82" charset="0"/>
              </a:rPr>
              <a:t>6.</a:t>
            </a:r>
            <a:r>
              <a:rPr lang="en-US" sz="2000" b="0" i="0" dirty="0">
                <a:solidFill>
                  <a:srgbClr val="111111"/>
                </a:solidFill>
                <a:effectLst/>
                <a:latin typeface="Gabriola" panose="04040605051002020D02" pitchFamily="82" charset="0"/>
              </a:rPr>
              <a:t>Sexual intercourse</a:t>
            </a:r>
            <a:endParaRPr lang="en-US" sz="2000" b="0" i="0" dirty="0">
              <a:solidFill>
                <a:srgbClr val="111111"/>
              </a:solidFill>
              <a:effectLst/>
              <a:latin typeface="Gabriola" panose="04040605051002020D02" pitchFamily="82" charset="0"/>
            </a:endParaRPr>
          </a:p>
          <a:p>
            <a:pPr algn="l"/>
            <a:endParaRPr lang="en-US" sz="2000" b="0" i="0" dirty="0">
              <a:solidFill>
                <a:srgbClr val="111111"/>
              </a:solidFill>
              <a:effectLst/>
              <a:latin typeface="Gabriola" panose="04040605051002020D02" pitchFamily="82" charset="0"/>
            </a:endParaRPr>
          </a:p>
          <a:p>
            <a:pPr marL="342900" indent="-342900">
              <a:buFont typeface="Courier New" panose="02070309020205020404" pitchFamily="49" charset="0"/>
              <a:buChar char="o"/>
            </a:pPr>
            <a:r>
              <a:rPr lang="en-IN" sz="2400" b="1" i="1" u="sng" dirty="0">
                <a:solidFill>
                  <a:srgbClr val="111111"/>
                </a:solidFill>
                <a:effectLst>
                  <a:outerShdw blurRad="38100" dist="38100" dir="2700000" algn="tl">
                    <a:srgbClr val="000000">
                      <a:alpha val="43137"/>
                    </a:srgbClr>
                  </a:outerShdw>
                </a:effectLst>
              </a:rPr>
              <a:t>Risk factors:</a:t>
            </a:r>
            <a:endParaRPr lang="en-IN" sz="2400" b="1" i="1" u="sng" dirty="0">
              <a:solidFill>
                <a:srgbClr val="111111"/>
              </a:solidFill>
              <a:effectLst>
                <a:outerShdw blurRad="38100" dist="38100" dir="2700000" algn="tl">
                  <a:srgbClr val="000000">
                    <a:alpha val="43137"/>
                  </a:srgbClr>
                </a:outerShdw>
              </a:effectLst>
            </a:endParaRPr>
          </a:p>
          <a:p>
            <a:r>
              <a:rPr lang="en-IN" sz="2000" i="0" dirty="0">
                <a:solidFill>
                  <a:srgbClr val="111111"/>
                </a:solidFill>
                <a:effectLst/>
                <a:latin typeface="Gabriola" panose="04040605051002020D02" pitchFamily="82" charset="0"/>
              </a:rPr>
              <a:t>1.Tobacco	2.Diabetes</a:t>
            </a:r>
            <a:r>
              <a:rPr lang="en-IN" sz="2000" dirty="0">
                <a:solidFill>
                  <a:srgbClr val="111111"/>
                </a:solidFill>
                <a:latin typeface="Gabriola" panose="04040605051002020D02" pitchFamily="82" charset="0"/>
              </a:rPr>
              <a:t>	3.</a:t>
            </a:r>
            <a:r>
              <a:rPr lang="en-IN" sz="2000" i="0" dirty="0">
                <a:solidFill>
                  <a:srgbClr val="111111"/>
                </a:solidFill>
                <a:effectLst/>
                <a:latin typeface="Gabriola" panose="04040605051002020D02" pitchFamily="82" charset="0"/>
              </a:rPr>
              <a:t>High blood pressure</a:t>
            </a:r>
            <a:r>
              <a:rPr lang="en-IN" sz="2000" dirty="0">
                <a:solidFill>
                  <a:srgbClr val="111111"/>
                </a:solidFill>
                <a:latin typeface="Gabriola" panose="04040605051002020D02" pitchFamily="82" charset="0"/>
              </a:rPr>
              <a:t>	4.</a:t>
            </a:r>
            <a:r>
              <a:rPr lang="en-IN" sz="2000" i="0" dirty="0">
                <a:solidFill>
                  <a:srgbClr val="111111"/>
                </a:solidFill>
                <a:effectLst/>
                <a:latin typeface="Gabriola" panose="04040605051002020D02" pitchFamily="82" charset="0"/>
              </a:rPr>
              <a:t>High blood cholesterol </a:t>
            </a:r>
            <a:r>
              <a:rPr lang="en-IN" sz="2000" i="0" dirty="0" err="1">
                <a:solidFill>
                  <a:srgbClr val="111111"/>
                </a:solidFill>
                <a:effectLst/>
                <a:latin typeface="Gabriola" panose="04040605051002020D02" pitchFamily="82" charset="0"/>
              </a:rPr>
              <a:t>leve</a:t>
            </a:r>
            <a:r>
              <a:rPr lang="en-US" sz="2000" dirty="0">
                <a:solidFill>
                  <a:srgbClr val="111111"/>
                </a:solidFill>
                <a:latin typeface="Gabriola" panose="04040605051002020D02" pitchFamily="82" charset="0"/>
              </a:rPr>
              <a:t>l	5.</a:t>
            </a:r>
            <a:r>
              <a:rPr lang="en-IN" sz="2000" i="0" dirty="0">
                <a:solidFill>
                  <a:srgbClr val="111111"/>
                </a:solidFill>
                <a:effectLst/>
                <a:latin typeface="Gabriola" panose="04040605051002020D02" pitchFamily="82" charset="0"/>
              </a:rPr>
              <a:t>High blood triglyceride level	6.Obesity Waist circumference	7.Lack of physical activity</a:t>
            </a:r>
            <a:endParaRPr lang="en-IN" sz="2000" i="0" dirty="0">
              <a:solidFill>
                <a:srgbClr val="111111"/>
              </a:solidFill>
              <a:effectLst/>
              <a:latin typeface="Gabriola" panose="04040605051002020D02" pitchFamily="82" charset="0"/>
            </a:endParaRPr>
          </a:p>
          <a:p>
            <a:endParaRPr lang="en-IN" sz="2000" i="0" dirty="0">
              <a:solidFill>
                <a:srgbClr val="111111"/>
              </a:solidFill>
              <a:effectLst/>
              <a:latin typeface="Gabriola" panose="04040605051002020D02" pitchFamily="82" charset="0"/>
            </a:endParaRPr>
          </a:p>
          <a:p>
            <a:pPr marL="342900" indent="-342900">
              <a:buFont typeface="Courier New" panose="02070309020205020404" pitchFamily="49" charset="0"/>
              <a:buChar char="o"/>
            </a:pPr>
            <a:r>
              <a:rPr lang="en-IN" sz="2400" b="1" i="1" u="sng" dirty="0">
                <a:solidFill>
                  <a:srgbClr val="111111"/>
                </a:solidFill>
                <a:effectLst>
                  <a:outerShdw blurRad="38100" dist="38100" dir="2700000" algn="tl">
                    <a:srgbClr val="000000">
                      <a:alpha val="43137"/>
                    </a:srgbClr>
                  </a:outerShdw>
                </a:effectLst>
              </a:rPr>
              <a:t>Complications:</a:t>
            </a:r>
            <a:endParaRPr lang="en-IN" sz="2400" b="1" i="1" u="sng" dirty="0">
              <a:solidFill>
                <a:srgbClr val="111111"/>
              </a:solidFill>
              <a:effectLst>
                <a:outerShdw blurRad="38100" dist="38100" dir="2700000" algn="tl">
                  <a:srgbClr val="000000">
                    <a:alpha val="43137"/>
                  </a:srgbClr>
                </a:outerShdw>
              </a:effectLst>
            </a:endParaRPr>
          </a:p>
          <a:p>
            <a:pPr marL="342900" indent="-342900">
              <a:buFont typeface="Arial" panose="020B0604020202020204" pitchFamily="34" charset="0"/>
              <a:buChar char="•"/>
            </a:pPr>
            <a:r>
              <a:rPr lang="en-IN" sz="2000" i="0" dirty="0">
                <a:solidFill>
                  <a:srgbClr val="111111"/>
                </a:solidFill>
                <a:effectLst/>
                <a:latin typeface="Gabriola" panose="04040605051002020D02" pitchFamily="82" charset="0"/>
              </a:rPr>
              <a:t>Heart attack</a:t>
            </a:r>
            <a:endParaRPr lang="en-IN" sz="2000" i="0" dirty="0">
              <a:solidFill>
                <a:srgbClr val="111111"/>
              </a:solidFill>
              <a:effectLst/>
              <a:latin typeface="Gabriola" panose="04040605051002020D02" pitchFamily="82" charset="0"/>
            </a:endParaRPr>
          </a:p>
          <a:p>
            <a:pPr marL="342900" indent="-342900">
              <a:buFont typeface="Arial" panose="020B0604020202020204" pitchFamily="34" charset="0"/>
              <a:buChar char="•"/>
            </a:pPr>
            <a:r>
              <a:rPr lang="en-IN" sz="2000" i="0" dirty="0">
                <a:solidFill>
                  <a:srgbClr val="111111"/>
                </a:solidFill>
                <a:effectLst/>
                <a:latin typeface="Gabriola" panose="04040605051002020D02" pitchFamily="82" charset="0"/>
              </a:rPr>
              <a:t>Irregular heart rhythm (arrhythmia)</a:t>
            </a:r>
            <a:endParaRPr lang="en-IN" sz="2000" dirty="0">
              <a:solidFill>
                <a:srgbClr val="111111"/>
              </a:solidFill>
              <a:latin typeface="Gabriola" panose="04040605051002020D02" pitchFamily="82" charset="0"/>
            </a:endParaRPr>
          </a:p>
          <a:p>
            <a:pPr marL="342900" indent="-342900">
              <a:buFont typeface="Arial" panose="020B0604020202020204" pitchFamily="34" charset="0"/>
              <a:buChar char="•"/>
            </a:pPr>
            <a:r>
              <a:rPr lang="en-IN" sz="2000" i="0" dirty="0">
                <a:solidFill>
                  <a:srgbClr val="111111"/>
                </a:solidFill>
                <a:effectLst/>
                <a:latin typeface="Gabriola" panose="04040605051002020D02" pitchFamily="82" charset="0"/>
              </a:rPr>
              <a:t>Heart failure</a:t>
            </a:r>
            <a:endParaRPr lang="en-IN" sz="2000" i="0" dirty="0">
              <a:solidFill>
                <a:srgbClr val="111111"/>
              </a:solidFill>
              <a:effectLst/>
              <a:latin typeface="Gabriola" panose="04040605051002020D02" pitchFamily="82" charset="0"/>
            </a:endParaRPr>
          </a:p>
          <a:p>
            <a:endParaRPr lang="en-IN" sz="2000" i="0" dirty="0">
              <a:solidFill>
                <a:srgbClr val="111111"/>
              </a:solidFill>
              <a:effectLst/>
              <a:latin typeface="Gabriola" panose="04040605051002020D02" pitchFamily="82" charset="0"/>
            </a:endParaRPr>
          </a:p>
          <a:p>
            <a:pPr marL="342900" indent="-342900">
              <a:buFont typeface="Courier New" panose="02070309020205020404" pitchFamily="49" charset="0"/>
              <a:buChar char="o"/>
            </a:pPr>
            <a:r>
              <a:rPr lang="en-IN" sz="2400" b="1" i="1" u="sng" dirty="0">
                <a:solidFill>
                  <a:srgbClr val="111111"/>
                </a:solidFill>
                <a:effectLst>
                  <a:outerShdw blurRad="38100" dist="38100" dir="2700000" algn="tl">
                    <a:srgbClr val="000000">
                      <a:alpha val="43137"/>
                    </a:srgbClr>
                  </a:outerShdw>
                </a:effectLst>
              </a:rPr>
              <a:t>Treatment:</a:t>
            </a:r>
            <a:endParaRPr lang="en-IN" sz="2400" b="1" i="1" u="sng" dirty="0">
              <a:solidFill>
                <a:srgbClr val="111111"/>
              </a:solidFill>
              <a:effectLst>
                <a:outerShdw blurRad="38100" dist="38100" dir="2700000" algn="tl">
                  <a:srgbClr val="000000">
                    <a:alpha val="43137"/>
                  </a:srgbClr>
                </a:outerShdw>
              </a:effectLst>
            </a:endParaRPr>
          </a:p>
          <a:p>
            <a:r>
              <a:rPr lang="en-US" sz="2000" b="0" i="0" dirty="0">
                <a:solidFill>
                  <a:srgbClr val="111111"/>
                </a:solidFill>
                <a:effectLst/>
                <a:latin typeface="Gabriola" panose="04040605051002020D02" pitchFamily="82" charset="0"/>
              </a:rPr>
              <a:t>Treatment for myocardial ischemia involves improving blood flow to the heart muscle. Treatment may include medications, a procedure to open blocked arteries (angioplasty) or bypass surgery.</a:t>
            </a:r>
            <a:endParaRPr lang="en-US" sz="2000" b="0" i="0" dirty="0">
              <a:solidFill>
                <a:srgbClr val="111111"/>
              </a:solidFill>
              <a:effectLst/>
              <a:latin typeface="Gabriola" panose="04040605051002020D02" pitchFamily="82" charset="0"/>
            </a:endParaRPr>
          </a:p>
          <a:p>
            <a:endParaRPr lang="en-IN" sz="2000" dirty="0">
              <a:latin typeface="Gabriola" panose="04040605051002020D02" pitchFamily="8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9495" y="133165"/>
            <a:ext cx="11594237" cy="6494085"/>
          </a:xfrm>
          <a:prstGeom prst="rect">
            <a:avLst/>
          </a:prstGeom>
          <a:noFill/>
        </p:spPr>
        <p:txBody>
          <a:bodyPr wrap="square" rtlCol="0">
            <a:spAutoFit/>
          </a:bodyPr>
          <a:lstStyle/>
          <a:p>
            <a:pPr marL="342900" indent="-342900">
              <a:buFont typeface="Courier New" panose="02070309020205020404" pitchFamily="49" charset="0"/>
              <a:buChar char="o"/>
            </a:pPr>
            <a:r>
              <a:rPr lang="en-US" sz="2400" b="1" i="1" dirty="0">
                <a:solidFill>
                  <a:srgbClr val="000000"/>
                </a:solidFill>
                <a:effectLst>
                  <a:outerShdw blurRad="38100" dist="38100" dir="2700000" algn="tl">
                    <a:srgbClr val="000000">
                      <a:alpha val="43137"/>
                    </a:srgbClr>
                  </a:outerShdw>
                </a:effectLst>
              </a:rPr>
              <a:t>Electrocardiogram (ECG):</a:t>
            </a:r>
            <a:endParaRPr lang="en-US" sz="2400" b="1" i="1" dirty="0">
              <a:solidFill>
                <a:srgbClr val="000000"/>
              </a:solidFill>
              <a:effectLst>
                <a:outerShdw blurRad="38100" dist="38100" dir="2700000" algn="tl">
                  <a:srgbClr val="000000">
                    <a:alpha val="43137"/>
                  </a:srgbClr>
                </a:outerShdw>
              </a:effectLst>
            </a:endParaRPr>
          </a:p>
          <a:p>
            <a:r>
              <a:rPr lang="en-US" sz="2000" b="0" i="0" dirty="0">
                <a:solidFill>
                  <a:srgbClr val="000000"/>
                </a:solidFill>
                <a:effectLst/>
                <a:latin typeface="Gabriola" panose="04040605051002020D02" pitchFamily="82" charset="0"/>
              </a:rPr>
              <a:t>Our nerve and muscle cells communicate with each other using electrical and chemical signals. Regular electrical signals also control our heartbeat. These signals are sent by a group of cells in the right atrium of the heart known as the sinoatrial node (SA node), and they spread through the heart muscle tissue as tiny electrical impulses. This causes first the atria and then the ventricles of the heart to contract. The way that these signals spread through the heart can also be measured on the surface of our skin. An ECG measures these changes in electrical signals (or, in fact, voltage) on different areas of skin and plots them as a graph. The resulting ECG graph is called an electrocardiogram.</a:t>
            </a:r>
            <a:endParaRPr lang="en-US" sz="2000" dirty="0">
              <a:solidFill>
                <a:srgbClr val="111111"/>
              </a:solidFill>
              <a:latin typeface="Gabriola" panose="04040605051002020D02" pitchFamily="82" charset="0"/>
            </a:endParaRPr>
          </a:p>
          <a:p>
            <a:r>
              <a:rPr lang="en-US" sz="2000" b="0" i="0" dirty="0">
                <a:solidFill>
                  <a:srgbClr val="000000"/>
                </a:solidFill>
                <a:effectLst/>
                <a:latin typeface="Gabriola" panose="04040605051002020D02" pitchFamily="82" charset="0"/>
              </a:rPr>
              <a:t>It mainly records how often the heart beats (heart rate) and how regularly it beats (heart rhythm).</a:t>
            </a:r>
            <a:endParaRPr lang="en-US" sz="2000" b="0" i="0" dirty="0">
              <a:solidFill>
                <a:srgbClr val="000000"/>
              </a:solidFill>
              <a:effectLst/>
              <a:latin typeface="Gabriola" panose="04040605051002020D02" pitchFamily="82" charset="0"/>
            </a:endParaRPr>
          </a:p>
          <a:p>
            <a:endParaRPr lang="en-US" sz="2000" b="0" i="0" dirty="0">
              <a:solidFill>
                <a:srgbClr val="111111"/>
              </a:solidFill>
              <a:effectLst/>
              <a:latin typeface="Gabriola" panose="04040605051002020D02" pitchFamily="82" charset="0"/>
            </a:endParaRPr>
          </a:p>
          <a:p>
            <a:pPr marL="342900" indent="-342900" algn="l">
              <a:buFont typeface="Wingdings" panose="05000000000000000000" pitchFamily="2" charset="2"/>
              <a:buChar char="§"/>
            </a:pPr>
            <a:r>
              <a:rPr lang="en-US" sz="2200" i="1" u="sng" dirty="0">
                <a:effectLst>
                  <a:outerShdw blurRad="38100" dist="38100" dir="2700000" algn="tl">
                    <a:srgbClr val="000000">
                      <a:alpha val="43137"/>
                    </a:srgbClr>
                  </a:outerShdw>
                </a:effectLst>
              </a:rPr>
              <a:t>The ECG Test Involves:</a:t>
            </a:r>
            <a:endParaRPr lang="en-US" sz="2200" i="1" u="sng" dirty="0">
              <a:effectLst>
                <a:outerShdw blurRad="38100" dist="38100" dir="2700000" algn="tl">
                  <a:srgbClr val="000000">
                    <a:alpha val="43137"/>
                  </a:srgbClr>
                </a:outerShdw>
              </a:effectLst>
            </a:endParaRPr>
          </a:p>
          <a:p>
            <a:pPr algn="l"/>
            <a:r>
              <a:rPr lang="en-US" sz="2000" b="0" i="0" dirty="0">
                <a:solidFill>
                  <a:srgbClr val="000000"/>
                </a:solidFill>
                <a:effectLst/>
                <a:latin typeface="Gabriola" panose="04040605051002020D02" pitchFamily="82" charset="0"/>
              </a:rPr>
              <a:t>The electrical activity of the heart can be measured on the surface of the skin – even as far from the heart as on the arms or legs. The standard “12-lead ECG” uses a total of ten electrodes: six on your chest, and then one each on the lower arms and calves.</a:t>
            </a:r>
            <a:endParaRPr lang="en-US" sz="2000" b="0" i="0" dirty="0">
              <a:solidFill>
                <a:srgbClr val="000000"/>
              </a:solidFill>
              <a:effectLst/>
              <a:latin typeface="Gabriola" panose="04040605051002020D02" pitchFamily="82" charset="0"/>
            </a:endParaRPr>
          </a:p>
          <a:p>
            <a:pPr algn="l"/>
            <a:endParaRPr lang="en-US" sz="2000" b="0" i="0" dirty="0">
              <a:solidFill>
                <a:srgbClr val="000000"/>
              </a:solidFill>
              <a:effectLst/>
              <a:latin typeface="Gabriola" panose="04040605051002020D02" pitchFamily="82" charset="0"/>
            </a:endParaRPr>
          </a:p>
          <a:p>
            <a:pPr marL="342900" indent="-342900">
              <a:buFont typeface="Wingdings" panose="05000000000000000000" pitchFamily="2" charset="2"/>
              <a:buChar char="§"/>
            </a:pPr>
            <a:r>
              <a:rPr lang="en-US" sz="2200" i="1" u="sng" dirty="0">
                <a:effectLst>
                  <a:outerShdw blurRad="38100" dist="38100" dir="2700000" algn="tl">
                    <a:srgbClr val="000000">
                      <a:alpha val="43137"/>
                    </a:srgbClr>
                  </a:outerShdw>
                </a:effectLst>
              </a:rPr>
              <a:t>Types of ECG tests:</a:t>
            </a:r>
            <a:endParaRPr lang="en-US" sz="2200" i="1" u="sng" dirty="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b="1" i="0" dirty="0">
                <a:solidFill>
                  <a:srgbClr val="000000"/>
                </a:solidFill>
                <a:effectLst/>
                <a:latin typeface="Gabriola" panose="04040605051002020D02" pitchFamily="82" charset="0"/>
              </a:rPr>
              <a:t>Resting ECG</a:t>
            </a:r>
            <a:r>
              <a:rPr lang="en-US" b="0" i="0" dirty="0">
                <a:solidFill>
                  <a:srgbClr val="000000"/>
                </a:solidFill>
                <a:effectLst/>
                <a:latin typeface="Gabriola" panose="04040605051002020D02" pitchFamily="82" charset="0"/>
              </a:rPr>
              <a:t>: This involves lying still on your back with a bare chest. </a:t>
            </a:r>
            <a:endParaRPr lang="en-US" b="0" i="0" dirty="0">
              <a:solidFill>
                <a:srgbClr val="000000"/>
              </a:solidFill>
              <a:effectLst/>
              <a:latin typeface="Gabriola" panose="04040605051002020D02" pitchFamily="82" charset="0"/>
            </a:endParaRPr>
          </a:p>
          <a:p>
            <a:pPr marL="285750" indent="-285750">
              <a:buFont typeface="Arial" panose="020B0604020202020204" pitchFamily="34" charset="0"/>
              <a:buChar char="•"/>
            </a:pPr>
            <a:r>
              <a:rPr lang="en-US" b="1" i="0" dirty="0">
                <a:solidFill>
                  <a:srgbClr val="000000"/>
                </a:solidFill>
                <a:effectLst/>
                <a:latin typeface="Gabriola" panose="04040605051002020D02" pitchFamily="82" charset="0"/>
              </a:rPr>
              <a:t>Exercise ECG</a:t>
            </a:r>
            <a:r>
              <a:rPr lang="en-US" b="0" i="0" dirty="0">
                <a:solidFill>
                  <a:srgbClr val="000000"/>
                </a:solidFill>
                <a:effectLst/>
                <a:latin typeface="Gabriola" panose="04040605051002020D02" pitchFamily="82" charset="0"/>
              </a:rPr>
              <a:t>: Here the electrical activity of your heart is measured while you are physically active.</a:t>
            </a:r>
            <a:endParaRPr lang="en-US" dirty="0">
              <a:solidFill>
                <a:srgbClr val="000000"/>
              </a:solidFill>
              <a:latin typeface="Gabriola" panose="04040605051002020D02" pitchFamily="82" charset="0"/>
            </a:endParaRPr>
          </a:p>
          <a:p>
            <a:pPr marL="285750" indent="-285750">
              <a:buFont typeface="Arial" panose="020B0604020202020204" pitchFamily="34" charset="0"/>
              <a:buChar char="•"/>
            </a:pPr>
            <a:r>
              <a:rPr lang="en-US" b="1" i="0" dirty="0">
                <a:solidFill>
                  <a:srgbClr val="000000"/>
                </a:solidFill>
                <a:effectLst/>
                <a:latin typeface="Gabriola" panose="04040605051002020D02" pitchFamily="82" charset="0"/>
              </a:rPr>
              <a:t>Holter monitor</a:t>
            </a:r>
            <a:r>
              <a:rPr lang="en-US" b="0" i="0" dirty="0">
                <a:solidFill>
                  <a:srgbClr val="000000"/>
                </a:solidFill>
                <a:effectLst/>
                <a:latin typeface="Gabriola" panose="04040605051002020D02" pitchFamily="82" charset="0"/>
              </a:rPr>
              <a:t>: The electrical activity of the heart is typically recorded over a period of 24 hours. Three or four electrodes are attached to your chest, and a small recording device is worn on a belt or hung around your neck.</a:t>
            </a:r>
            <a:endParaRPr lang="en-US" b="0" i="0" dirty="0">
              <a:solidFill>
                <a:srgbClr val="000000"/>
              </a:solidFill>
              <a:effectLst/>
              <a:latin typeface="Gabriola" panose="04040605051002020D02" pitchFamily="82" charset="0"/>
            </a:endParaRPr>
          </a:p>
          <a:p>
            <a:pPr marL="285750" indent="-285750">
              <a:buFont typeface="Arial" panose="020B0604020202020204" pitchFamily="34" charset="0"/>
              <a:buChar char="•"/>
            </a:pPr>
            <a:endParaRPr lang="en-US" b="0" i="0" dirty="0">
              <a:solidFill>
                <a:srgbClr val="000000"/>
              </a:solidFill>
              <a:effectLst/>
              <a:latin typeface="Gabriola" panose="04040605051002020D02" pitchFamily="82" charset="0"/>
            </a:endParaRPr>
          </a:p>
          <a:p>
            <a:pPr marL="285750" indent="-285750" algn="l">
              <a:buFont typeface="Wingdings" panose="05000000000000000000" pitchFamily="2" charset="2"/>
              <a:buChar char="§"/>
            </a:pPr>
            <a:r>
              <a:rPr lang="en-US" sz="2200" i="1" u="sng" dirty="0">
                <a:effectLst>
                  <a:outerShdw blurRad="38100" dist="38100" dir="2700000" algn="tl">
                    <a:srgbClr val="000000">
                      <a:alpha val="43137"/>
                    </a:srgbClr>
                  </a:outerShdw>
                </a:effectLst>
                <a:latin typeface="+mj-lt"/>
              </a:rPr>
              <a:t>The results of a 12-lead ECG show:</a:t>
            </a:r>
            <a:endParaRPr lang="en-US" sz="2200" b="1" i="1" u="sng" dirty="0">
              <a:solidFill>
                <a:srgbClr val="985735"/>
              </a:solidFill>
              <a:effectLst>
                <a:outerShdw blurRad="38100" dist="38100" dir="2700000" algn="tl">
                  <a:srgbClr val="000000">
                    <a:alpha val="43137"/>
                  </a:srgbClr>
                </a:outerShdw>
              </a:effectLst>
              <a:latin typeface="+mj-lt"/>
            </a:endParaRPr>
          </a:p>
          <a:p>
            <a:pPr algn="l"/>
            <a:r>
              <a:rPr lang="en-US" sz="2000" b="0" i="0" dirty="0">
                <a:solidFill>
                  <a:srgbClr val="000000"/>
                </a:solidFill>
                <a:effectLst/>
                <a:latin typeface="Gabriola" panose="04040605051002020D02" pitchFamily="82" charset="0"/>
              </a:rPr>
              <a:t>The 12-lead ECG takes advantage of the fact that signals sent by the heart don't travel evenly over the skin. The device compares the strength of the signals between two electrodes called “leads.”</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5107" y="550415"/>
            <a:ext cx="11611992" cy="2923877"/>
          </a:xfrm>
          <a:prstGeom prst="rect">
            <a:avLst/>
          </a:prstGeom>
          <a:noFill/>
        </p:spPr>
        <p:txBody>
          <a:bodyPr wrap="square" rtlCol="0">
            <a:spAutoFit/>
          </a:bodyPr>
          <a:lstStyle/>
          <a:p>
            <a:r>
              <a:rPr lang="en-US" sz="2000" b="0" i="0" dirty="0">
                <a:solidFill>
                  <a:srgbClr val="000000"/>
                </a:solidFill>
                <a:effectLst/>
                <a:latin typeface="Gabriola" panose="04040605051002020D02" pitchFamily="82" charset="0"/>
              </a:rPr>
              <a:t>For example, one of the leads is measured based on the two electrodes on your arms. A 12-lead ECG, as its name implies, is used to measure twelve leads. Depending on which lead shows irregularities, experts can find out things like in which part of the heart muscle an infarction has occurred, or whether a heart rhythm problem is coming from the left or right ventricle.</a:t>
            </a:r>
            <a:endParaRPr lang="en-US" sz="2000" b="0" i="0" dirty="0">
              <a:solidFill>
                <a:srgbClr val="000000"/>
              </a:solidFill>
              <a:effectLst/>
              <a:latin typeface="Gabriola" panose="04040605051002020D02" pitchFamily="82" charset="0"/>
            </a:endParaRPr>
          </a:p>
          <a:p>
            <a:pPr algn="l"/>
            <a:endParaRPr lang="en-US" sz="2000" dirty="0">
              <a:solidFill>
                <a:srgbClr val="000000"/>
              </a:solidFill>
              <a:latin typeface="Gabriola" panose="04040605051002020D02" pitchFamily="82" charset="0"/>
            </a:endParaRPr>
          </a:p>
          <a:p>
            <a:pPr marL="342900" indent="-342900" algn="l">
              <a:buFont typeface="Courier New" panose="02070309020205020404" pitchFamily="49" charset="0"/>
              <a:buChar char="o"/>
            </a:pPr>
            <a:r>
              <a:rPr lang="en-US" sz="2400" b="1" i="1" u="sng" dirty="0">
                <a:solidFill>
                  <a:srgbClr val="000000"/>
                </a:solidFill>
                <a:effectLst>
                  <a:outerShdw blurRad="38100" dist="38100" dir="2700000" algn="tl">
                    <a:srgbClr val="000000">
                      <a:alpha val="43137"/>
                    </a:srgbClr>
                  </a:outerShdw>
                </a:effectLst>
              </a:rPr>
              <a:t>In Myocardial Infraction changes in ECG are:</a:t>
            </a:r>
            <a:endParaRPr lang="en-US" sz="2400" b="1" i="1" u="sng" dirty="0">
              <a:solidFill>
                <a:srgbClr val="000000"/>
              </a:solidFill>
              <a:effectLst>
                <a:outerShdw blurRad="38100" dist="38100" dir="2700000" algn="tl">
                  <a:srgbClr val="000000">
                    <a:alpha val="43137"/>
                  </a:srgbClr>
                </a:outerShdw>
              </a:effectLst>
            </a:endParaRPr>
          </a:p>
          <a:p>
            <a:pPr marL="342900" indent="-342900" algn="l">
              <a:buFont typeface="Arial" panose="020B0604020202020204" pitchFamily="34" charset="0"/>
              <a:buChar char="•"/>
            </a:pPr>
            <a:r>
              <a:rPr lang="en-US" sz="2000" dirty="0">
                <a:solidFill>
                  <a:srgbClr val="000000"/>
                </a:solidFill>
                <a:latin typeface="Gabriola" panose="04040605051002020D02" pitchFamily="82" charset="0"/>
              </a:rPr>
              <a:t>ST segment elevation.</a:t>
            </a:r>
            <a:endParaRPr lang="en-US" sz="2000" dirty="0">
              <a:solidFill>
                <a:srgbClr val="000000"/>
              </a:solidFill>
              <a:latin typeface="Gabriola" panose="04040605051002020D02" pitchFamily="82" charset="0"/>
            </a:endParaRPr>
          </a:p>
          <a:p>
            <a:pPr marL="342900" indent="-342900" algn="l">
              <a:buFont typeface="Arial" panose="020B0604020202020204" pitchFamily="34" charset="0"/>
              <a:buChar char="•"/>
            </a:pPr>
            <a:r>
              <a:rPr lang="en-US" sz="2000" b="0" i="0" dirty="0">
                <a:solidFill>
                  <a:srgbClr val="000000"/>
                </a:solidFill>
                <a:effectLst/>
                <a:latin typeface="Gabriola" panose="04040605051002020D02" pitchFamily="82" charset="0"/>
              </a:rPr>
              <a:t>T wave inversion</a:t>
            </a:r>
            <a:endParaRPr lang="en-US" sz="2000" b="0" i="0" dirty="0">
              <a:solidFill>
                <a:srgbClr val="000000"/>
              </a:solidFill>
              <a:effectLst/>
              <a:latin typeface="Gabriola" panose="04040605051002020D02" pitchFamily="82" charset="0"/>
            </a:endParaRPr>
          </a:p>
          <a:p>
            <a:pPr marL="342900" indent="-342900" algn="l">
              <a:buFont typeface="Arial" panose="020B0604020202020204" pitchFamily="34" charset="0"/>
              <a:buChar char="•"/>
            </a:pPr>
            <a:r>
              <a:rPr lang="en-US" sz="2000" b="0" i="0" dirty="0">
                <a:solidFill>
                  <a:srgbClr val="000000"/>
                </a:solidFill>
                <a:effectLst/>
                <a:latin typeface="Gabriola" panose="04040605051002020D02" pitchFamily="82" charset="0"/>
              </a:rPr>
              <a:t>Appearance  of wide deep Q waves.</a:t>
            </a:r>
            <a:endParaRPr lang="en-US" sz="2000" b="0" i="0" dirty="0">
              <a:solidFill>
                <a:srgbClr val="000000"/>
              </a:solidFill>
              <a:effectLst/>
              <a:latin typeface="Gabriola" panose="04040605051002020D02" pitchFamily="82" charset="0"/>
            </a:endParaRPr>
          </a:p>
          <a:p>
            <a:pPr algn="l"/>
            <a:endParaRPr lang="en-US" sz="2000" b="0" i="0" dirty="0">
              <a:solidFill>
                <a:srgbClr val="000000"/>
              </a:solidFill>
              <a:effectLst/>
              <a:latin typeface="Gabriola" panose="04040605051002020D02" pitchFamily="82" charset="0"/>
            </a:endParaRPr>
          </a:p>
        </p:txBody>
      </p:sp>
      <p:pic>
        <p:nvPicPr>
          <p:cNvPr id="7" name="Picture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7251" y="3258104"/>
            <a:ext cx="2769833" cy="2732902"/>
          </a:xfrm>
          <a:prstGeom prst="rect">
            <a:avLst/>
          </a:prstGeom>
        </p:spPr>
      </p:pic>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67063" y="3474292"/>
            <a:ext cx="2360345" cy="1773574"/>
          </a:xfrm>
          <a:prstGeom prst="rect">
            <a:avLst/>
          </a:prstGeom>
        </p:spPr>
      </p:pic>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50210" b="14030"/>
          <a:stretch>
            <a:fillRect/>
          </a:stretch>
        </p:blipFill>
        <p:spPr>
          <a:xfrm>
            <a:off x="6474723" y="3438961"/>
            <a:ext cx="2616011" cy="1784013"/>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04781" y="3479366"/>
            <a:ext cx="2358000" cy="1768500"/>
          </a:xfrm>
          <a:prstGeom prst="rect">
            <a:avLst/>
          </a:prstGeom>
        </p:spPr>
      </p:pic>
      <p:sp>
        <p:nvSpPr>
          <p:cNvPr id="18" name="TextBox 17"/>
          <p:cNvSpPr txBox="1"/>
          <p:nvPr/>
        </p:nvSpPr>
        <p:spPr>
          <a:xfrm>
            <a:off x="1202924" y="6400799"/>
            <a:ext cx="1669002" cy="369332"/>
          </a:xfrm>
          <a:prstGeom prst="rect">
            <a:avLst/>
          </a:prstGeom>
          <a:noFill/>
        </p:spPr>
        <p:txBody>
          <a:bodyPr wrap="square" rtlCol="0">
            <a:spAutoFit/>
          </a:bodyPr>
          <a:lstStyle/>
          <a:p>
            <a:r>
              <a:rPr lang="en-IN" dirty="0"/>
              <a:t>Normal ECG</a:t>
            </a:r>
            <a:endParaRPr lang="en-IN" dirty="0"/>
          </a:p>
        </p:txBody>
      </p:sp>
      <p:sp>
        <p:nvSpPr>
          <p:cNvPr id="19" name="TextBox 18"/>
          <p:cNvSpPr txBox="1"/>
          <p:nvPr/>
        </p:nvSpPr>
        <p:spPr>
          <a:xfrm>
            <a:off x="3926304" y="5743801"/>
            <a:ext cx="2041864" cy="369332"/>
          </a:xfrm>
          <a:prstGeom prst="rect">
            <a:avLst/>
          </a:prstGeom>
          <a:noFill/>
        </p:spPr>
        <p:txBody>
          <a:bodyPr wrap="square" rtlCol="0">
            <a:spAutoFit/>
          </a:bodyPr>
          <a:lstStyle/>
          <a:p>
            <a:r>
              <a:rPr lang="en-IN" dirty="0"/>
              <a:t>T wave inversion</a:t>
            </a:r>
            <a:endParaRPr lang="en-IN" dirty="0"/>
          </a:p>
        </p:txBody>
      </p:sp>
      <p:sp>
        <p:nvSpPr>
          <p:cNvPr id="20" name="TextBox 19"/>
          <p:cNvSpPr txBox="1"/>
          <p:nvPr/>
        </p:nvSpPr>
        <p:spPr>
          <a:xfrm>
            <a:off x="6384453" y="5751771"/>
            <a:ext cx="2263806" cy="369332"/>
          </a:xfrm>
          <a:prstGeom prst="rect">
            <a:avLst/>
          </a:prstGeom>
          <a:noFill/>
        </p:spPr>
        <p:txBody>
          <a:bodyPr wrap="square" rtlCol="0">
            <a:spAutoFit/>
          </a:bodyPr>
          <a:lstStyle/>
          <a:p>
            <a:r>
              <a:rPr lang="en-IN" dirty="0"/>
              <a:t>ST Segment Elevation</a:t>
            </a:r>
            <a:endParaRPr lang="en-IN" dirty="0"/>
          </a:p>
        </p:txBody>
      </p:sp>
      <p:sp>
        <p:nvSpPr>
          <p:cNvPr id="21" name="TextBox 20"/>
          <p:cNvSpPr txBox="1"/>
          <p:nvPr/>
        </p:nvSpPr>
        <p:spPr>
          <a:xfrm>
            <a:off x="9395037" y="5751771"/>
            <a:ext cx="2177488" cy="369332"/>
          </a:xfrm>
          <a:prstGeom prst="rect">
            <a:avLst/>
          </a:prstGeom>
          <a:noFill/>
        </p:spPr>
        <p:txBody>
          <a:bodyPr wrap="square" rtlCol="0">
            <a:spAutoFit/>
          </a:bodyPr>
          <a:lstStyle/>
          <a:p>
            <a:r>
              <a:rPr lang="en-IN" dirty="0"/>
              <a:t>Wide deep Q waves</a:t>
            </a:r>
            <a:endParaRPr lang="en-IN" dirty="0"/>
          </a:p>
        </p:txBody>
      </p:sp>
      <p:sp>
        <p:nvSpPr>
          <p:cNvPr id="22" name="TextBox 21"/>
          <p:cNvSpPr txBox="1"/>
          <p:nvPr/>
        </p:nvSpPr>
        <p:spPr>
          <a:xfrm>
            <a:off x="3728622" y="6299615"/>
            <a:ext cx="7501631" cy="369332"/>
          </a:xfrm>
          <a:prstGeom prst="rect">
            <a:avLst/>
          </a:prstGeom>
          <a:noFill/>
        </p:spPr>
        <p:txBody>
          <a:bodyPr wrap="square" rtlCol="0">
            <a:spAutoFit/>
          </a:bodyPr>
          <a:lstStyle/>
          <a:p>
            <a:pPr algn="ctr"/>
            <a:r>
              <a:rPr lang="en-IN" dirty="0"/>
              <a:t>Abnormal ECG</a:t>
            </a:r>
            <a:endParaRPr lang="en-IN" dirty="0"/>
          </a:p>
        </p:txBody>
      </p:sp>
      <p:sp>
        <p:nvSpPr>
          <p:cNvPr id="23" name="Rectangle 22"/>
          <p:cNvSpPr/>
          <p:nvPr/>
        </p:nvSpPr>
        <p:spPr>
          <a:xfrm>
            <a:off x="355107" y="3169328"/>
            <a:ext cx="11611992" cy="359545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5" name="Straight Connector 24"/>
          <p:cNvCxnSpPr/>
          <p:nvPr/>
        </p:nvCxnSpPr>
        <p:spPr>
          <a:xfrm>
            <a:off x="3266983" y="3169328"/>
            <a:ext cx="71021" cy="3595456"/>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355107" y="6299615"/>
            <a:ext cx="11611992"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flipV="1">
            <a:off x="3302493" y="5743801"/>
            <a:ext cx="8664606" cy="797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6096000" y="5751771"/>
            <a:ext cx="0" cy="54784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9090734" y="5751771"/>
            <a:ext cx="0" cy="547844"/>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Previous Work</a:t>
            </a:r>
            <a:endParaRPr lang="en-IN" altLang="en-US"/>
          </a:p>
        </p:txBody>
      </p:sp>
      <p:sp>
        <p:nvSpPr>
          <p:cNvPr id="3" name="Content Placeholder 2"/>
          <p:cNvSpPr>
            <a:spLocks noGrp="1"/>
          </p:cNvSpPr>
          <p:nvPr>
            <p:ph idx="1"/>
          </p:nvPr>
        </p:nvSpPr>
        <p:spPr/>
        <p:txBody>
          <a:bodyPr/>
          <a:p>
            <a:r>
              <a:rPr lang="en-US"/>
              <a:t>https://www.banglajol.info/index.php/BJMP/article/download/39147/26626</a:t>
            </a:r>
            <a:endParaRPr lang="en-US"/>
          </a:p>
          <a:p>
            <a:r>
              <a:rPr lang="en-US"/>
              <a:t>https://link.springer.com/article/10.1007/s10489-018-1179-1</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Myocardial Ischemia Detection from Slope of ECG ST Segment </a:t>
            </a:r>
            <a:endParaRPr lang="en-IN" b="1" dirty="0"/>
          </a:p>
        </p:txBody>
      </p:sp>
      <p:sp>
        <p:nvSpPr>
          <p:cNvPr id="3" name="Content Placeholder 2"/>
          <p:cNvSpPr>
            <a:spLocks noGrp="1"/>
          </p:cNvSpPr>
          <p:nvPr>
            <p:ph idx="1"/>
          </p:nvPr>
        </p:nvSpPr>
        <p:spPr/>
        <p:txBody>
          <a:bodyPr>
            <a:normAutofit fontScale="92500" lnSpcReduction="20000"/>
          </a:bodyPr>
          <a:lstStyle/>
          <a:p>
            <a:r>
              <a:rPr lang="en-IN" dirty="0"/>
              <a:t>Our main aim is to develop a program/code to detect myocardial</a:t>
            </a:r>
            <a:endParaRPr lang="en-IN" dirty="0"/>
          </a:p>
          <a:p>
            <a:pPr marL="0" indent="0">
              <a:buNone/>
            </a:pPr>
            <a:r>
              <a:rPr lang="en-IN" dirty="0"/>
              <a:t>   Ischemia with the help of  ECG report,</a:t>
            </a:r>
            <a:r>
              <a:rPr lang="en-US" dirty="0"/>
              <a:t>which would be computationally less       complex and easy to implement in homecare ECG devices.</a:t>
            </a:r>
            <a:endParaRPr lang="en-US" dirty="0"/>
          </a:p>
          <a:p>
            <a:r>
              <a:rPr lang="en-US" dirty="0"/>
              <a:t>It has been observed that for the normal case, the ST segment(in </a:t>
            </a:r>
            <a:r>
              <a:rPr lang="en-US" dirty="0" err="1"/>
              <a:t>pqrs</a:t>
            </a:r>
            <a:r>
              <a:rPr lang="en-US" dirty="0"/>
              <a:t> complex)is at approximately the same level as the isoelectric line. However, it is found that for ischemia, the ST segments are clearly elevated with respect to the isoelectric level .</a:t>
            </a:r>
            <a:endParaRPr lang="en-US" dirty="0"/>
          </a:p>
          <a:p>
            <a:r>
              <a:rPr lang="en-US" dirty="0"/>
              <a:t>So, the proposed method measures slope of ST segment which must vary in case of ST changes. </a:t>
            </a:r>
            <a:endParaRPr lang="en-US" dirty="0"/>
          </a:p>
          <a:p>
            <a:r>
              <a:rPr lang="en-US" dirty="0"/>
              <a:t>We are using </a:t>
            </a:r>
            <a:r>
              <a:rPr lang="en-IN" dirty="0"/>
              <a:t>the European ST-T database </a:t>
            </a:r>
            <a:r>
              <a:rPr lang="en-IN" dirty="0" err="1"/>
              <a:t>ehich</a:t>
            </a:r>
            <a:r>
              <a:rPr lang="en-IN" dirty="0"/>
              <a:t> contains ECG signals with ST segment and T wave changes (</a:t>
            </a:r>
            <a:r>
              <a:rPr lang="en-IN" dirty="0" err="1"/>
              <a:t>Taddei</a:t>
            </a:r>
            <a:r>
              <a:rPr lang="en-IN" dirty="0"/>
              <a:t>, et al., 1992). The database contains ECG signals from ischemic patients where normal ECG sections and sudden ischemic episodes are annotated.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dirty="0"/>
              <a:t>Steps to be followed for the detection of ST segment</a:t>
            </a:r>
            <a:endParaRPr lang="en-IN" b="1" dirty="0"/>
          </a:p>
        </p:txBody>
      </p:sp>
      <p:sp>
        <p:nvSpPr>
          <p:cNvPr id="3" name="Content Placeholder 2"/>
          <p:cNvSpPr>
            <a:spLocks noGrp="1"/>
          </p:cNvSpPr>
          <p:nvPr>
            <p:ph idx="1"/>
          </p:nvPr>
        </p:nvSpPr>
        <p:spPr/>
        <p:txBody>
          <a:bodyPr/>
          <a:lstStyle/>
          <a:p>
            <a:r>
              <a:rPr lang="en-IN" dirty="0"/>
              <a:t>QRS complex detection(R peak detection).</a:t>
            </a:r>
            <a:endParaRPr lang="en-IN" dirty="0"/>
          </a:p>
          <a:p>
            <a:r>
              <a:rPr lang="en-IN" dirty="0"/>
              <a:t>Finding of ST segment or ST segment detection.</a:t>
            </a:r>
            <a:endParaRPr lang="en-IN" dirty="0"/>
          </a:p>
          <a:p>
            <a:r>
              <a:rPr lang="en-IN" dirty="0"/>
              <a:t>Slope measurement.</a:t>
            </a:r>
            <a:endParaRPr lang="en-IN" dirty="0"/>
          </a:p>
          <a:p>
            <a:r>
              <a:rPr lang="en-IN" dirty="0"/>
              <a:t>Thresholding</a:t>
            </a:r>
            <a:endParaRPr lang="en-IN" dirty="0"/>
          </a:p>
          <a:p>
            <a:r>
              <a:rPr lang="en-IN" dirty="0"/>
              <a:t>Result and analysis.</a:t>
            </a:r>
            <a:endParaRPr lang="en-IN" dirty="0"/>
          </a:p>
          <a:p>
            <a:endParaRPr lang="en-IN" dirty="0"/>
          </a:p>
          <a:p>
            <a:endParaRPr lang="en-IN" dirty="0"/>
          </a:p>
        </p:txBody>
      </p:sp>
      <p:pic>
        <p:nvPicPr>
          <p:cNvPr id="4" name="Content Placeholder 3"/>
          <p:cNvPicPr>
            <a:picLocks noChangeAspect="1"/>
          </p:cNvPicPr>
          <p:nvPr>
            <p:ph sz="half" idx="2"/>
          </p:nvPr>
        </p:nvPicPr>
        <p:blipFill>
          <a:blip r:embed="rId1"/>
          <a:stretch>
            <a:fillRect/>
          </a:stretch>
        </p:blipFill>
        <p:spPr>
          <a:xfrm>
            <a:off x="8162925" y="1825625"/>
            <a:ext cx="3330575" cy="43516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ST segmentation</a:t>
            </a:r>
            <a:endParaRPr lang="en-IN" b="1" dirty="0"/>
          </a:p>
        </p:txBody>
      </p:sp>
      <p:sp>
        <p:nvSpPr>
          <p:cNvPr id="3" name="Content Placeholder 2"/>
          <p:cNvSpPr>
            <a:spLocks noGrp="1"/>
          </p:cNvSpPr>
          <p:nvPr>
            <p:ph idx="1"/>
          </p:nvPr>
        </p:nvSpPr>
        <p:spPr/>
        <p:txBody>
          <a:bodyPr/>
          <a:lstStyle/>
          <a:p>
            <a:r>
              <a:rPr lang="en-US" dirty="0"/>
              <a:t> The duration of ST segment is usually 120ms.</a:t>
            </a:r>
            <a:endParaRPr lang="en-US" dirty="0"/>
          </a:p>
          <a:p>
            <a:r>
              <a:rPr lang="en-US" dirty="0"/>
              <a:t>The ECG signals used have a sampling frequency of 250 Hz. So the length equals to approximately 30 samples. </a:t>
            </a:r>
            <a:endParaRPr lang="en-US" dirty="0"/>
          </a:p>
          <a:p>
            <a:r>
              <a:rPr lang="en-US" dirty="0"/>
              <a:t>Experimentally it is observed that the ST segment starts at about 15 samples after the R peak. So the 30 samples of ST segment is extracted accordingly. </a:t>
            </a:r>
            <a:endParaRPr lang="en-US" dirty="0"/>
          </a:p>
          <a:p>
            <a:endParaRPr lang="en-US" dirty="0"/>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10170</Words>
  <Application>WPS Presentation</Application>
  <PresentationFormat>Widescreen</PresentationFormat>
  <Paragraphs>185</Paragraphs>
  <Slides>25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25</vt:i4>
      </vt:variant>
    </vt:vector>
  </HeadingPairs>
  <TitlesOfParts>
    <vt:vector size="37" baseType="lpstr">
      <vt:lpstr>Arial</vt:lpstr>
      <vt:lpstr>SimSun</vt:lpstr>
      <vt:lpstr>Wingdings</vt:lpstr>
      <vt:lpstr>Courier New</vt:lpstr>
      <vt:lpstr>Gabriola</vt:lpstr>
      <vt:lpstr>Calibri Light</vt:lpstr>
      <vt:lpstr>Calibri</vt:lpstr>
      <vt:lpstr>Microsoft YaHei</vt:lpstr>
      <vt:lpstr>Arial Unicode MS</vt:lpstr>
      <vt:lpstr>BatangChe</vt:lpstr>
      <vt:lpstr>RomanS</vt:lpstr>
      <vt:lpstr>Office Theme</vt:lpstr>
      <vt:lpstr>Statistical analysis of ECG signal for mycardial ischaemia</vt:lpstr>
      <vt:lpstr>PowerPoint 演示文稿</vt:lpstr>
      <vt:lpstr>PowerPoint 演示文稿</vt:lpstr>
      <vt:lpstr>PowerPoint 演示文稿</vt:lpstr>
      <vt:lpstr>PowerPoint 演示文稿</vt:lpstr>
      <vt:lpstr>Previous Work</vt:lpstr>
      <vt:lpstr>Myocardial Ischemia Detection from Slope of ECG ST Segment </vt:lpstr>
      <vt:lpstr>Steps to be followed for the detection of ST segment</vt:lpstr>
      <vt:lpstr>ST segmentation</vt:lpstr>
      <vt:lpstr>Algorithm for ST segment detection.</vt:lpstr>
      <vt:lpstr>Slope measurement</vt:lpstr>
      <vt:lpstr>Result and Analysis</vt:lpstr>
      <vt:lpstr>PowerPoint 演示文稿</vt:lpstr>
      <vt:lpstr>Our solution</vt:lpstr>
      <vt:lpstr>R peak detection using max by slicing every 200 points</vt:lpstr>
      <vt:lpstr>R peak detection using XQRS detection</vt:lpstr>
      <vt:lpstr>QRS segment detection</vt:lpstr>
      <vt:lpstr>Work done till now</vt:lpstr>
      <vt:lpstr>Sample ECG from dataset</vt:lpstr>
      <vt:lpstr>R peak detection using XQRS small slice</vt:lpstr>
      <vt:lpstr>ST segment detection</vt:lpstr>
      <vt:lpstr>How we can proceed further from this step</vt:lpstr>
      <vt:lpstr>Result of previous work done in ST segment</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analysis of ECG signal for mycardial ischaemia</dc:title>
  <dc:creator/>
  <cp:lastModifiedBy>subro</cp:lastModifiedBy>
  <cp:revision>7</cp:revision>
  <dcterms:created xsi:type="dcterms:W3CDTF">2020-11-26T07:09:00Z</dcterms:created>
  <dcterms:modified xsi:type="dcterms:W3CDTF">2021-03-18T18:36:21Z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1033-11.2.0.10017</vt:lpwstr>
  </property>
</Properties>
</file>