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4" r:id="rId3"/>
    <p:sldId id="295" r:id="rId5"/>
    <p:sldId id="296" r:id="rId6"/>
    <p:sldId id="297" r:id="rId7"/>
    <p:sldId id="298" r:id="rId8"/>
    <p:sldId id="299" r:id="rId9"/>
    <p:sldId id="300" r:id="rId10"/>
    <p:sldId id="301" r:id="rId11"/>
    <p:sldId id="302" r:id="rId12"/>
    <p:sldId id="303" r:id="rId13"/>
    <p:sldId id="305" r:id="rId14"/>
    <p:sldId id="310" r:id="rId15"/>
    <p:sldId id="315" r:id="rId16"/>
    <p:sldId id="311" r:id="rId17"/>
    <p:sldId id="312" r:id="rId18"/>
    <p:sldId id="313" r:id="rId19"/>
    <p:sldId id="314" r:id="rId20"/>
    <p:sldId id="316" r:id="rId21"/>
    <p:sldId id="306" r:id="rId22"/>
    <p:sldId id="317" r:id="rId23"/>
    <p:sldId id="318" r:id="rId24"/>
    <p:sldId id="272" r:id="rId25"/>
    <p:sldId id="282" r:id="rId26"/>
    <p:sldId id="283" r:id="rId27"/>
    <p:sldId id="267" r:id="rId28"/>
    <p:sldId id="268" r:id="rId29"/>
    <p:sldId id="271" r:id="rId30"/>
    <p:sldId id="274" r:id="rId31"/>
    <p:sldId id="269" r:id="rId32"/>
    <p:sldId id="291" r:id="rId33"/>
    <p:sldId id="273"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936" y="-939529"/>
            <a:ext cx="11363528" cy="2387600"/>
          </a:xfrm>
        </p:spPr>
        <p:txBody>
          <a:bodyPr>
            <a:normAutofit/>
          </a:bodyPr>
          <a:lstStyle/>
          <a:p>
            <a:r>
              <a:rPr lang="en-IN" altLang="en-US" sz="4000" i="1" u="sng" dirty="0">
                <a:effectLst>
                  <a:outerShdw blurRad="38100" dist="38100" dir="2700000" algn="tl">
                    <a:srgbClr val="000000">
                      <a:alpha val="43137"/>
                    </a:srgbClr>
                  </a:outerShdw>
                </a:effectLst>
                <a:latin typeface="Sylfaen" panose="010A0502050306030303" pitchFamily="18" charset="0"/>
              </a:rPr>
              <a:t>Statistical analysis of ECG signal for myocardial ischaemia</a:t>
            </a:r>
            <a:endParaRPr lang="en-IN" altLang="en-US" sz="4000" i="1" u="sng" dirty="0">
              <a:effectLst>
                <a:outerShdw blurRad="38100" dist="38100" dir="2700000" algn="tl">
                  <a:srgbClr val="000000">
                    <a:alpha val="43137"/>
                  </a:srgbClr>
                </a:outerShdw>
              </a:effectLst>
              <a:latin typeface="Sylfaen" panose="010A0502050306030303" pitchFamily="18" charset="0"/>
            </a:endParaRPr>
          </a:p>
        </p:txBody>
      </p:sp>
      <p:pic>
        <p:nvPicPr>
          <p:cNvPr id="1028" name="Picture 4" descr="Secured ECG signal transmission for human emotional stress classification  in wireless body area networks | EURASIP Journal on Information Security |  Full Tex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183" y="4836919"/>
            <a:ext cx="2982951" cy="1925302"/>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graphicFrame>
        <p:nvGraphicFramePr>
          <p:cNvPr id="6" name="Table 6"/>
          <p:cNvGraphicFramePr>
            <a:graphicFrameLocks noGrp="1"/>
          </p:cNvGraphicFramePr>
          <p:nvPr/>
        </p:nvGraphicFramePr>
        <p:xfrm>
          <a:off x="3219421" y="1851281"/>
          <a:ext cx="5891720" cy="2582427"/>
        </p:xfrm>
        <a:graphic>
          <a:graphicData uri="http://schemas.openxmlformats.org/drawingml/2006/table">
            <a:tbl>
              <a:tblPr firstRow="1" bandRow="1">
                <a:tableStyleId>{5FD0F851-EC5A-4D38-B0AD-8093EC10F338}</a:tableStyleId>
              </a:tblPr>
              <a:tblGrid>
                <a:gridCol w="2945860"/>
                <a:gridCol w="2945860"/>
              </a:tblGrid>
              <a:tr h="0">
                <a:tc>
                  <a:txBody>
                    <a:bodyPr/>
                    <a:lstStyle/>
                    <a:p>
                      <a:pPr algn="l"/>
                      <a:r>
                        <a:rPr lang="en-IN" dirty="0"/>
                        <a:t>Name</a:t>
                      </a:r>
                      <a:endParaRPr lang="en-IN" dirty="0"/>
                    </a:p>
                  </a:txBody>
                  <a:tcPr/>
                </a:tc>
                <a:tc>
                  <a:txBody>
                    <a:bodyPr/>
                    <a:lstStyle/>
                    <a:p>
                      <a:r>
                        <a:rPr lang="en-IN" dirty="0"/>
                        <a:t>Roll Number</a:t>
                      </a:r>
                      <a:endParaRPr lang="en-IN" dirty="0"/>
                    </a:p>
                  </a:txBody>
                  <a:tcPr/>
                </a:tc>
              </a:tr>
              <a:tr h="556071">
                <a:tc>
                  <a:txBody>
                    <a:bodyPr/>
                    <a:lstStyle/>
                    <a:p>
                      <a:r>
                        <a:rPr lang="en-IN" sz="1800" dirty="0" err="1">
                          <a:sym typeface="+mn-ea"/>
                        </a:rPr>
                        <a:t>Madhurima</a:t>
                      </a:r>
                      <a:r>
                        <a:rPr lang="en-IN" sz="1800" dirty="0">
                          <a:sym typeface="+mn-ea"/>
                        </a:rPr>
                        <a:t> </a:t>
                      </a:r>
                      <a:r>
                        <a:rPr lang="en-IN" sz="1800" dirty="0" err="1">
                          <a:sym typeface="+mn-ea"/>
                        </a:rPr>
                        <a:t>Purkait</a:t>
                      </a:r>
                      <a:endParaRPr lang="en-IN" dirty="0"/>
                    </a:p>
                  </a:txBody>
                  <a:tcPr/>
                </a:tc>
                <a:tc>
                  <a:txBody>
                    <a:bodyPr/>
                    <a:lstStyle/>
                    <a:p>
                      <a:r>
                        <a:rPr lang="en-IN" dirty="0"/>
                        <a:t>GCECTB-R17-3013</a:t>
                      </a:r>
                      <a:endParaRPr lang="en-IN" dirty="0"/>
                    </a:p>
                  </a:txBody>
                  <a:tcPr/>
                </a:tc>
              </a:tr>
              <a:tr h="548454">
                <a:tc>
                  <a:txBody>
                    <a:bodyPr/>
                    <a:lstStyle/>
                    <a:p>
                      <a:r>
                        <a:rPr lang="en-IN" sz="1800" dirty="0" err="1">
                          <a:sym typeface="+mn-ea"/>
                        </a:rPr>
                        <a:t>Pratyusha</a:t>
                      </a:r>
                      <a:r>
                        <a:rPr lang="en-IN" sz="1800" dirty="0">
                          <a:sym typeface="+mn-ea"/>
                        </a:rPr>
                        <a:t> Sinha</a:t>
                      </a:r>
                      <a:endParaRPr lang="en-IN"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GCECTB-R17-3015</a:t>
                      </a:r>
                      <a:endParaRPr lang="en-IN" dirty="0"/>
                    </a:p>
                  </a:txBody>
                  <a:tcPr/>
                </a:tc>
              </a:tr>
              <a:tr h="556071">
                <a:tc>
                  <a:txBody>
                    <a:bodyPr/>
                    <a:lstStyle/>
                    <a:p>
                      <a:r>
                        <a:rPr lang="en-IN" dirty="0"/>
                        <a:t>Subrata Sarkar</a:t>
                      </a:r>
                      <a:endParaRPr lang="en-IN" dirty="0"/>
                    </a:p>
                  </a:txBody>
                  <a:tcPr/>
                </a:tc>
                <a:tc>
                  <a:txBody>
                    <a:bodyPr/>
                    <a:lstStyle/>
                    <a:p>
                      <a:r>
                        <a:rPr lang="en-IN" dirty="0"/>
                        <a:t>GCECGB-R17-3035</a:t>
                      </a:r>
                      <a:endParaRPr lang="en-IN" dirty="0"/>
                    </a:p>
                  </a:txBody>
                  <a:tcPr/>
                </a:tc>
              </a:tr>
              <a:tr h="556071">
                <a:tc>
                  <a:txBody>
                    <a:bodyPr/>
                    <a:lstStyle/>
                    <a:p>
                      <a:r>
                        <a:rPr lang="en-IN" dirty="0"/>
                        <a:t>Sneha Tiwari</a:t>
                      </a:r>
                      <a:endParaRPr lang="en-IN" dirty="0"/>
                    </a:p>
                  </a:txBody>
                  <a:tcPr/>
                </a:tc>
                <a:tc>
                  <a:txBody>
                    <a:bodyPr/>
                    <a:lstStyle/>
                    <a:p>
                      <a:r>
                        <a:rPr lang="en-IN" dirty="0"/>
                        <a:t>GCECTB-R17-3041</a:t>
                      </a:r>
                      <a:endParaRPr lang="en-IN" dirty="0"/>
                    </a:p>
                  </a:txBody>
                  <a:tcPr/>
                </a:tc>
              </a:tr>
            </a:tbl>
          </a:graphicData>
        </a:graphic>
      </p:graphicFrame>
      <p:pic>
        <p:nvPicPr>
          <p:cNvPr id="8" name="Picture 7"/>
          <p:cNvPicPr>
            <a:picLocks noChangeAspect="1"/>
          </p:cNvPicPr>
          <p:nvPr/>
        </p:nvPicPr>
        <p:blipFill>
          <a:blip r:embed="rId2"/>
          <a:stretch>
            <a:fillRect/>
          </a:stretch>
        </p:blipFill>
        <p:spPr>
          <a:xfrm>
            <a:off x="8073958" y="4985042"/>
            <a:ext cx="4118042" cy="1629056"/>
          </a:xfrm>
          <a:prstGeom prst="rect">
            <a:avLst/>
          </a:prstGeom>
          <a:effectLst>
            <a:softEdge rad="127000"/>
          </a:effectLst>
        </p:spPr>
      </p:pic>
      <p:pic>
        <p:nvPicPr>
          <p:cNvPr id="1032" name="Picture 8" descr="Can D-Ribose Heal The Heart After Attack? - Life Extens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8371" y="2358152"/>
            <a:ext cx="2823629" cy="156868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34" name="Picture 10" descr="Innovative imaging technology promises improved cardiac care - Express  Healthc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10" y="1888380"/>
            <a:ext cx="2982951" cy="2105025"/>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4971638" y="4932698"/>
            <a:ext cx="2248723" cy="1925302"/>
          </a:xfrm>
          <a:prstGeom prst="rect">
            <a:avLst/>
          </a:prstGeom>
          <a:effectLst>
            <a:softEdge rad="317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Myocardial Ischemia Detection from Slope of ECG ST Segment </a:t>
            </a:r>
            <a:endParaRPr lang="en-IN" b="1" dirty="0"/>
          </a:p>
        </p:txBody>
      </p:sp>
      <p:sp>
        <p:nvSpPr>
          <p:cNvPr id="3" name="Content Placeholder 2"/>
          <p:cNvSpPr>
            <a:spLocks noGrp="1"/>
          </p:cNvSpPr>
          <p:nvPr>
            <p:ph idx="1"/>
          </p:nvPr>
        </p:nvSpPr>
        <p:spPr/>
        <p:txBody>
          <a:bodyPr>
            <a:normAutofit fontScale="72500"/>
          </a:bodyPr>
          <a:lstStyle/>
          <a:p>
            <a:r>
              <a:rPr lang="en-IN" dirty="0"/>
              <a:t>Our main aim is to develop a program/code to detect myocardial ischemia with the help of  ECG report,</a:t>
            </a:r>
            <a:r>
              <a:rPr lang="en-US" dirty="0"/>
              <a:t>which would be computationally less complex and easy to implement in homecare ECG devices.</a:t>
            </a:r>
            <a:endParaRPr lang="en-US" dirty="0"/>
          </a:p>
          <a:p>
            <a:r>
              <a:rPr lang="en-US" dirty="0"/>
              <a:t>It has been observed that for the normal case, the ST segment(in </a:t>
            </a:r>
            <a:r>
              <a:rPr lang="en-US" dirty="0" err="1"/>
              <a:t>pqrs</a:t>
            </a:r>
            <a:r>
              <a:rPr lang="en-US" dirty="0"/>
              <a:t> complex)is at approximately the same level as the isoelectric line. However, it is found that for ischemia, the ST segments are clearly elevated with respect to the isoelectric level .</a:t>
            </a:r>
            <a:endParaRPr lang="en-US" dirty="0"/>
          </a:p>
          <a:p>
            <a:r>
              <a:rPr lang="en-IN" altLang="en-US" dirty="0">
                <a:sym typeface="+mn-ea"/>
              </a:rPr>
              <a:t>We found out in the paper published by University of Dhaka that ST slope can be used for classification of ECG wave segment and then use the slope data as condition for the classification</a:t>
            </a:r>
            <a:endParaRPr lang="en-US" dirty="0"/>
          </a:p>
          <a:p>
            <a:r>
              <a:rPr lang="en-US" dirty="0"/>
              <a:t>So, the proposed method measures slope of ST segment which must vary in case of ST changes. </a:t>
            </a:r>
            <a:endParaRPr lang="en-US" dirty="0"/>
          </a:p>
          <a:p>
            <a:r>
              <a:rPr lang="en-US" dirty="0"/>
              <a:t>We are using </a:t>
            </a:r>
            <a:r>
              <a:rPr lang="en-IN" dirty="0"/>
              <a:t>the European ST-T database w</a:t>
            </a:r>
            <a:r>
              <a:rPr lang="en-IN" dirty="0" err="1"/>
              <a:t>hich</a:t>
            </a:r>
            <a:r>
              <a:rPr lang="en-IN" dirty="0"/>
              <a:t> contains ECG signals with ST segment and T wave changes (</a:t>
            </a:r>
            <a:r>
              <a:rPr lang="en-IN" dirty="0" err="1"/>
              <a:t>Taddei</a:t>
            </a:r>
            <a:r>
              <a:rPr lang="en-IN" dirty="0"/>
              <a:t>, et al., 1992). The database contains ECG signals from ischemic patients where normal ECG sections and sudden ischemic episodes are annotated.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 segmentation</a:t>
            </a:r>
            <a:endParaRPr lang="en-IN" b="1" dirty="0"/>
          </a:p>
        </p:txBody>
      </p:sp>
      <p:sp>
        <p:nvSpPr>
          <p:cNvPr id="3" name="Content Placeholder 2"/>
          <p:cNvSpPr>
            <a:spLocks noGrp="1"/>
          </p:cNvSpPr>
          <p:nvPr>
            <p:ph idx="1"/>
          </p:nvPr>
        </p:nvSpPr>
        <p:spPr/>
        <p:txBody>
          <a:bodyPr/>
          <a:lstStyle/>
          <a:p>
            <a:r>
              <a:rPr lang="en-US" dirty="0"/>
              <a:t> The duration of ST segment is usually 120ms.</a:t>
            </a:r>
            <a:endParaRPr lang="en-US" dirty="0"/>
          </a:p>
          <a:p>
            <a:r>
              <a:rPr lang="en-US" dirty="0"/>
              <a:t>The ECG signals used have a sampling frequency of 250 Hz. So the length equals to approximately 30 samples. </a:t>
            </a:r>
            <a:endParaRPr lang="en-US" dirty="0"/>
          </a:p>
          <a:p>
            <a:r>
              <a:rPr lang="en-US" dirty="0"/>
              <a:t>Experimentally it is observed that the ST segment starts at about 15 samples after the R peak. So the 30 samples of ST segment is extracted accordingly. </a:t>
            </a:r>
            <a:endParaRPr lang="en-US" dirty="0"/>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Our proposed solution in 6th sem</a:t>
            </a:r>
            <a:endParaRPr lang="en-IN" altLang="en-US"/>
          </a:p>
        </p:txBody>
      </p:sp>
      <p:sp>
        <p:nvSpPr>
          <p:cNvPr id="3" name="Content Placeholder 2"/>
          <p:cNvSpPr>
            <a:spLocks noGrp="1"/>
          </p:cNvSpPr>
          <p:nvPr>
            <p:ph idx="1"/>
          </p:nvPr>
        </p:nvSpPr>
        <p:spPr/>
        <p:txBody>
          <a:bodyPr>
            <a:normAutofit/>
          </a:bodyPr>
          <a:lstStyle/>
          <a:p>
            <a:r>
              <a:rPr lang="en-IN" altLang="en-US"/>
              <a:t>We want to analyze the ECG data to provide a prediction about the ECG whether the patient has myocardial ischaemia. In order to do that we need to perform statistical analysis of the ECG signals for different paitents</a:t>
            </a:r>
            <a:endParaRPr lang="en-IN" altLang="en-US"/>
          </a:p>
          <a:p>
            <a:r>
              <a:rPr lang="en-IN" altLang="en-US"/>
              <a:t>We have built functions to find slope for various segments in the slices of the ECG. We not only measure the slope but also </a:t>
            </a:r>
            <a:r>
              <a:rPr lang="en-IN" altLang="en-US">
                <a:sym typeface="+mn-ea"/>
              </a:rPr>
              <a:t>the angle made by the R peak</a:t>
            </a:r>
            <a:r>
              <a:rPr lang="en-IN" altLang="en-US"/>
              <a:t> and the amplitude of the R peak</a:t>
            </a:r>
            <a:endParaRPr lang="en-IN" altLang="en-US"/>
          </a:p>
          <a:p>
            <a:r>
              <a:rPr lang="en-IN" altLang="en-US"/>
              <a:t>Two methods of prediction that we have in our consideration are ,one using the QRS angle and the other to use a 1d convolutional neural network to classify the ECG</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Sample ECG from dataset</a:t>
            </a:r>
            <a:endParaRPr lang="en-IN" altLang="en-US"/>
          </a:p>
        </p:txBody>
      </p:sp>
      <p:pic>
        <p:nvPicPr>
          <p:cNvPr id="4" name="Content Placeholder 3"/>
          <p:cNvPicPr>
            <a:picLocks noGrp="1" noChangeAspect="1"/>
          </p:cNvPicPr>
          <p:nvPr>
            <p:ph idx="1"/>
          </p:nvPr>
        </p:nvPicPr>
        <p:blipFill>
          <a:blip r:embed="rId1"/>
          <a:stretch>
            <a:fillRect/>
          </a:stretch>
        </p:blipFill>
        <p:spPr>
          <a:xfrm>
            <a:off x="1137545" y="2005528"/>
            <a:ext cx="9916909" cy="39915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555"/>
              <a:t>R peak detection using max by slicing every 200 points</a:t>
            </a:r>
            <a:endParaRPr lang="en-IN" altLang="en-US" sz="3555"/>
          </a:p>
        </p:txBody>
      </p:sp>
      <p:pic>
        <p:nvPicPr>
          <p:cNvPr id="4" name="Content Placeholder 3"/>
          <p:cNvPicPr>
            <a:picLocks noGrp="1" noChangeAspect="1"/>
          </p:cNvPicPr>
          <p:nvPr>
            <p:ph idx="1"/>
          </p:nvPr>
        </p:nvPicPr>
        <p:blipFill>
          <a:blip r:embed="rId1"/>
          <a:stretch>
            <a:fillRect/>
          </a:stretch>
        </p:blipFill>
        <p:spPr>
          <a:xfrm>
            <a:off x="1318546" y="2076975"/>
            <a:ext cx="9554908" cy="38486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 peak detection using XQRS algorithm</a:t>
            </a:r>
            <a:endParaRPr lang="en-IN" altLang="en-US"/>
          </a:p>
        </p:txBody>
      </p:sp>
      <p:pic>
        <p:nvPicPr>
          <p:cNvPr id="4" name="Content Placeholder 3"/>
          <p:cNvPicPr>
            <a:picLocks noGrp="1" noChangeAspect="1"/>
          </p:cNvPicPr>
          <p:nvPr>
            <p:ph idx="1"/>
          </p:nvPr>
        </p:nvPicPr>
        <p:blipFill>
          <a:blip r:embed="rId1"/>
          <a:stretch>
            <a:fillRect/>
          </a:stretch>
        </p:blipFill>
        <p:spPr>
          <a:xfrm>
            <a:off x="1688432" y="1825625"/>
            <a:ext cx="8815135" cy="43513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QRS segment detection</a:t>
            </a:r>
            <a:endParaRPr lang="en-IN" altLang="en-US"/>
          </a:p>
        </p:txBody>
      </p:sp>
      <p:pic>
        <p:nvPicPr>
          <p:cNvPr id="4" name="Content Placeholder 3"/>
          <p:cNvPicPr>
            <a:picLocks noGrp="1" noChangeAspect="1"/>
          </p:cNvPicPr>
          <p:nvPr>
            <p:ph idx="1"/>
          </p:nvPr>
        </p:nvPicPr>
        <p:blipFill>
          <a:blip r:embed="rId1"/>
          <a:stretch>
            <a:fillRect/>
          </a:stretch>
        </p:blipFill>
        <p:spPr>
          <a:xfrm>
            <a:off x="1370940" y="2057923"/>
            <a:ext cx="9450119" cy="38867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Work done till 7th semester</a:t>
            </a:r>
            <a:endParaRPr lang="en-IN" altLang="en-US"/>
          </a:p>
        </p:txBody>
      </p:sp>
      <p:sp>
        <p:nvSpPr>
          <p:cNvPr id="3" name="Content Placeholder 2"/>
          <p:cNvSpPr>
            <a:spLocks noGrp="1"/>
          </p:cNvSpPr>
          <p:nvPr>
            <p:ph idx="1"/>
          </p:nvPr>
        </p:nvSpPr>
        <p:spPr/>
        <p:txBody>
          <a:bodyPr>
            <a:normAutofit lnSpcReduction="10000"/>
          </a:bodyPr>
          <a:lstStyle/>
          <a:p>
            <a:r>
              <a:rPr lang="en-IN" altLang="en-US"/>
              <a:t>We have so far built functions which takes slice of ECG with 8 R-peaks as input and detects the R-peaks using XQRS detection provided with wfdb module.</a:t>
            </a:r>
            <a:endParaRPr lang="en-IN" altLang="en-US"/>
          </a:p>
          <a:p>
            <a:r>
              <a:rPr lang="en-IN" altLang="en-US"/>
              <a:t>First we tried to detect the R-peaks by slicing the ECG using the fact that on average a single heart beat takes 0.8 sec and finding the max voltage in the slice, but we found the method to fail incase the R-peak was not present in the slice so we switched to XQRS algorithm.</a:t>
            </a:r>
            <a:endParaRPr lang="en-IN" altLang="en-US"/>
          </a:p>
          <a:p>
            <a:r>
              <a:rPr lang="en-IN" altLang="en-US"/>
              <a:t>We found out that in our dataset that the S-T segment lied between the R peak+15 time slice and R peak+45 time slice. Also Q and S point detection was easy as we needed to find the point of deflection to the left and right of the R peak respectively</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 peak detection using XQRS small slice</a:t>
            </a:r>
            <a:endParaRPr lang="en-IN" altLang="en-US"/>
          </a:p>
        </p:txBody>
      </p:sp>
      <p:pic>
        <p:nvPicPr>
          <p:cNvPr id="4" name="Content Placeholder 3"/>
          <p:cNvPicPr>
            <a:picLocks noGrp="1" noChangeAspect="1"/>
          </p:cNvPicPr>
          <p:nvPr>
            <p:ph idx="1"/>
          </p:nvPr>
        </p:nvPicPr>
        <p:blipFill>
          <a:blip r:embed="rId1"/>
          <a:stretch>
            <a:fillRect/>
          </a:stretch>
        </p:blipFill>
        <p:spPr>
          <a:xfrm>
            <a:off x="1833725" y="1825625"/>
            <a:ext cx="8524550" cy="43513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dirty="0"/>
              <a:t>Algorithm for ST segment detection</a:t>
            </a:r>
            <a:r>
              <a:rPr lang="en-IN" altLang="en-US" sz="4400" b="1" dirty="0"/>
              <a:t> in our project</a:t>
            </a:r>
            <a:endParaRPr lang="en-IN" altLang="en-US" sz="4400" b="1" dirty="0"/>
          </a:p>
        </p:txBody>
      </p:sp>
      <p:sp>
        <p:nvSpPr>
          <p:cNvPr id="3" name="Content Placeholder 2"/>
          <p:cNvSpPr>
            <a:spLocks noGrp="1"/>
          </p:cNvSpPr>
          <p:nvPr>
            <p:ph idx="1"/>
          </p:nvPr>
        </p:nvSpPr>
        <p:spPr/>
        <p:txBody>
          <a:bodyPr>
            <a:normAutofit fontScale="75000" lnSpcReduction="10000"/>
          </a:bodyPr>
          <a:lstStyle/>
          <a:p>
            <a:r>
              <a:rPr lang="en-US" dirty="0"/>
              <a:t>Step1: Start</a:t>
            </a:r>
            <a:endParaRPr lang="en-US" dirty="0"/>
          </a:p>
          <a:p>
            <a:endParaRPr lang="en-US" dirty="0"/>
          </a:p>
          <a:p>
            <a:r>
              <a:rPr lang="en-US" dirty="0"/>
              <a:t>Step 2: Locate the R Peak.</a:t>
            </a:r>
            <a:endParaRPr lang="en-US" dirty="0"/>
          </a:p>
          <a:p>
            <a:endParaRPr lang="en-US" dirty="0"/>
          </a:p>
          <a:p>
            <a:r>
              <a:rPr lang="en-US" dirty="0"/>
              <a:t>Step 3: </a:t>
            </a:r>
            <a:r>
              <a:rPr lang="en-IN" altLang="en-US" dirty="0"/>
              <a:t>Find the point of deflection of slope to the right</a:t>
            </a:r>
            <a:endParaRPr lang="en-US" dirty="0"/>
          </a:p>
          <a:p>
            <a:endParaRPr lang="en-US" dirty="0"/>
          </a:p>
          <a:p>
            <a:r>
              <a:rPr lang="en-US" dirty="0"/>
              <a:t>Step 4: </a:t>
            </a:r>
            <a:r>
              <a:rPr lang="en-IN" altLang="en-US" dirty="0">
                <a:sym typeface="+mn-ea"/>
              </a:rPr>
              <a:t>Find the next point of deflection of slope to the right</a:t>
            </a:r>
            <a:endParaRPr lang="en-IN" altLang="en-US" dirty="0">
              <a:sym typeface="+mn-ea"/>
            </a:endParaRPr>
          </a:p>
          <a:p>
            <a:pPr marL="0" indent="0">
              <a:buNone/>
            </a:pPr>
            <a:endParaRPr lang="en-US" dirty="0"/>
          </a:p>
          <a:p>
            <a:r>
              <a:rPr lang="en-US" dirty="0"/>
              <a:t>Step 5: Save these sample as ST segment.</a:t>
            </a:r>
            <a:endParaRPr lang="en-US" dirty="0"/>
          </a:p>
          <a:p>
            <a:endParaRPr lang="en-US" dirty="0"/>
          </a:p>
          <a:p>
            <a:r>
              <a:rPr lang="en-US" dirty="0"/>
              <a:t>Step 6: End</a:t>
            </a:r>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2862" y="294241"/>
            <a:ext cx="11446276" cy="4678204"/>
          </a:xfrm>
          <a:prstGeom prst="rect">
            <a:avLst/>
          </a:prstGeom>
          <a:noFill/>
        </p:spPr>
        <p:txBody>
          <a:bodyPr wrap="square" rtlCol="0">
            <a:spAutoFit/>
          </a:bodyPr>
          <a:lstStyle/>
          <a:p>
            <a:pPr marL="342900" indent="-342900">
              <a:buFont typeface="Courier New" panose="02070309020205020404" pitchFamily="49" charset="0"/>
              <a:buChar char="o"/>
            </a:pPr>
            <a:r>
              <a:rPr lang="en-IN" sz="2400" b="1" i="1" u="sng" dirty="0">
                <a:effectLst>
                  <a:outerShdw blurRad="38100" dist="38100" dir="2700000" algn="tl">
                    <a:srgbClr val="000000">
                      <a:alpha val="43137"/>
                    </a:srgbClr>
                  </a:outerShdw>
                </a:effectLst>
              </a:rPr>
              <a:t>Introduction:</a:t>
            </a:r>
            <a:endParaRPr lang="en-IN" sz="2400" b="1" i="1" u="sng" dirty="0">
              <a:effectLst>
                <a:outerShdw blurRad="38100" dist="38100" dir="2700000" algn="tl">
                  <a:srgbClr val="000000">
                    <a:alpha val="43137"/>
                  </a:srgbClr>
                </a:outerShdw>
              </a:effectLst>
            </a:endParaRPr>
          </a:p>
          <a:p>
            <a:r>
              <a:rPr lang="en-IN" sz="2000" dirty="0">
                <a:solidFill>
                  <a:srgbClr val="000000"/>
                </a:solidFill>
                <a:effectLst/>
                <a:latin typeface="Gabriola" panose="04040605051002020D02" pitchFamily="82" charset="0"/>
                <a:ea typeface="Calibri" panose="020F0502020204030204" charset="0"/>
                <a:cs typeface="Calibri" panose="020F0502020204030204" charset="0"/>
              </a:rPr>
              <a:t>The human heart is an organ that pumps blood throughout the body via the circulatory system, supplying oxygen and nutrients to the tissues and removing carbon dioxide and other wastes.</a:t>
            </a:r>
            <a:endParaRPr lang="en-IN" sz="2000" dirty="0">
              <a:effectLst/>
              <a:latin typeface="Gabriola" panose="04040605051002020D02" pitchFamily="82" charset="0"/>
              <a:ea typeface="Calibri" panose="020F0502020204030204" charset="0"/>
              <a:cs typeface="Times New Roman" panose="02020603050405020304" pitchFamily="18" charset="0"/>
            </a:endParaRPr>
          </a:p>
          <a:p>
            <a:endParaRPr lang="en-IN" sz="2400" b="1" i="1" u="sng" dirty="0">
              <a:effectLst>
                <a:outerShdw blurRad="38100" dist="38100" dir="2700000" algn="tl">
                  <a:srgbClr val="000000">
                    <a:alpha val="43137"/>
                  </a:srgbClr>
                </a:outerShdw>
              </a:effectLst>
            </a:endParaRPr>
          </a:p>
          <a:p>
            <a:endParaRPr lang="en-IN" sz="2400" b="1" i="1" u="sng" dirty="0">
              <a:effectLst>
                <a:outerShdw blurRad="38100" dist="38100" dir="2700000" algn="tl">
                  <a:srgbClr val="000000">
                    <a:alpha val="43137"/>
                  </a:srgbClr>
                </a:outerShdw>
              </a:effectLst>
            </a:endParaRPr>
          </a:p>
          <a:p>
            <a:endParaRPr lang="en-IN" sz="2400" b="1" i="1" u="sng" dirty="0">
              <a:effectLst>
                <a:outerShdw blurRad="38100" dist="38100" dir="2700000" algn="tl">
                  <a:srgbClr val="000000">
                    <a:alpha val="43137"/>
                  </a:srgbClr>
                </a:outerShdw>
              </a:effectLst>
            </a:endParaRPr>
          </a:p>
          <a:p>
            <a:endParaRPr lang="en-IN" sz="2400" b="1" i="1" u="sng" dirty="0">
              <a:effectLst>
                <a:outerShdw blurRad="38100" dist="38100" dir="2700000" algn="tl">
                  <a:srgbClr val="000000">
                    <a:alpha val="43137"/>
                  </a:srgbClr>
                </a:outerShdw>
              </a:effectLst>
            </a:endParaRPr>
          </a:p>
          <a:p>
            <a:endParaRPr lang="en-IN" sz="2400" b="1" i="1" u="sng" dirty="0">
              <a:effectLst>
                <a:outerShdw blurRad="38100" dist="38100" dir="2700000" algn="tl">
                  <a:srgbClr val="000000">
                    <a:alpha val="43137"/>
                  </a:srgbClr>
                </a:outerShdw>
              </a:effectLst>
            </a:endParaRPr>
          </a:p>
          <a:p>
            <a:endParaRPr lang="en-IN" sz="2400" b="1" i="1" u="sng" dirty="0">
              <a:effectLst>
                <a:outerShdw blurRad="38100" dist="38100" dir="2700000" algn="tl">
                  <a:srgbClr val="000000">
                    <a:alpha val="43137"/>
                  </a:srgbClr>
                </a:outerShdw>
              </a:effectLst>
            </a:endParaRPr>
          </a:p>
          <a:p>
            <a:endParaRPr lang="en-IN" sz="2400" b="1" i="1" u="sng" dirty="0">
              <a:effectLst>
                <a:outerShdw blurRad="38100" dist="38100" dir="2700000" algn="tl">
                  <a:srgbClr val="000000">
                    <a:alpha val="43137"/>
                  </a:srgbClr>
                </a:outerShdw>
              </a:effectLst>
            </a:endParaRPr>
          </a:p>
          <a:p>
            <a:endParaRPr lang="en-IN" sz="2400" b="1" i="1" u="sng" dirty="0">
              <a:effectLst>
                <a:outerShdw blurRad="38100" dist="38100" dir="2700000" algn="tl">
                  <a:srgbClr val="000000">
                    <a:alpha val="43137"/>
                  </a:srgbClr>
                </a:outerShdw>
              </a:effectLst>
            </a:endParaRPr>
          </a:p>
          <a:p>
            <a:endParaRPr lang="en-IN" sz="2400" b="1" i="1" u="sng" dirty="0">
              <a:effectLst>
                <a:outerShdw blurRad="38100" dist="38100" dir="2700000" algn="tl">
                  <a:srgbClr val="000000">
                    <a:alpha val="43137"/>
                  </a:srgbClr>
                </a:outerShdw>
              </a:effectLst>
            </a:endParaRPr>
          </a:p>
          <a:p>
            <a:pPr marL="0" indent="0" algn="l">
              <a:buNone/>
            </a:pPr>
            <a:endParaRPr lang="en-IN" dirty="0"/>
          </a:p>
        </p:txBody>
      </p:sp>
      <p:pic>
        <p:nvPicPr>
          <p:cNvPr id="4" name="Picture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07404" y="1410224"/>
            <a:ext cx="4260715" cy="4241545"/>
          </a:xfrm>
          <a:prstGeom prst="rect">
            <a:avLst/>
          </a:prstGeom>
          <a:noFill/>
          <a:ln>
            <a:noFill/>
          </a:ln>
        </p:spPr>
      </p:pic>
      <p:sp>
        <p:nvSpPr>
          <p:cNvPr id="2" name="TextBox 1"/>
          <p:cNvSpPr txBox="1"/>
          <p:nvPr/>
        </p:nvSpPr>
        <p:spPr>
          <a:xfrm>
            <a:off x="4345021" y="5765263"/>
            <a:ext cx="3346315" cy="646331"/>
          </a:xfrm>
          <a:prstGeom prst="rect">
            <a:avLst/>
          </a:prstGeom>
          <a:noFill/>
        </p:spPr>
        <p:txBody>
          <a:bodyPr wrap="square" rtlCol="0">
            <a:spAutoFit/>
          </a:bodyPr>
          <a:lstStyle/>
          <a:p>
            <a:r>
              <a:rPr lang="en-IN" sz="1800" u="sng" dirty="0">
                <a:solidFill>
                  <a:srgbClr val="000000"/>
                </a:solidFill>
                <a:effectLst/>
                <a:latin typeface="Calibri" panose="020F0502020204030204" charset="0"/>
                <a:ea typeface="Times New Roman" panose="02020603050405020304" pitchFamily="18" charset="0"/>
                <a:cs typeface="Calibri" panose="020F0502020204030204" charset="0"/>
              </a:rPr>
              <a:t>Anatomy of Human heart</a:t>
            </a:r>
            <a:endParaRPr lang="en-IN" sz="1800" dirty="0">
              <a:effectLst/>
              <a:latin typeface="Calibri" panose="020F0502020204030204" charset="0"/>
              <a:ea typeface="Calibri" panose="020F0502020204030204"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ST segment detection</a:t>
            </a:r>
            <a:endParaRPr lang="en-IN" altLang="en-US"/>
          </a:p>
        </p:txBody>
      </p:sp>
      <p:pic>
        <p:nvPicPr>
          <p:cNvPr id="4" name="Content Placeholder 3"/>
          <p:cNvPicPr>
            <a:picLocks noGrp="1" noChangeAspect="1"/>
          </p:cNvPicPr>
          <p:nvPr>
            <p:ph idx="1"/>
          </p:nvPr>
        </p:nvPicPr>
        <p:blipFill>
          <a:blip r:embed="rId1"/>
          <a:stretch>
            <a:fillRect/>
          </a:stretch>
        </p:blipFill>
        <p:spPr>
          <a:xfrm>
            <a:off x="1232809" y="1986475"/>
            <a:ext cx="9726382" cy="40296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How we can proceed further from this step</a:t>
            </a:r>
            <a:endParaRPr lang="en-IN" altLang="en-US"/>
          </a:p>
        </p:txBody>
      </p:sp>
      <p:sp>
        <p:nvSpPr>
          <p:cNvPr id="3" name="Content Placeholder 2"/>
          <p:cNvSpPr>
            <a:spLocks noGrp="1"/>
          </p:cNvSpPr>
          <p:nvPr>
            <p:ph idx="1"/>
          </p:nvPr>
        </p:nvSpPr>
        <p:spPr/>
        <p:txBody>
          <a:bodyPr>
            <a:normAutofit fontScale="92500"/>
          </a:bodyPr>
          <a:lstStyle/>
          <a:p>
            <a:r>
              <a:rPr lang="en-IN" altLang="en-US"/>
              <a:t>We found out in the paper published by University of Dhaka that they used ST slope for primary classification. So obviously we can use QRS angle as a secondary source of classification as we gathered from analyzing the data</a:t>
            </a:r>
            <a:endParaRPr lang="en-IN" altLang="en-US"/>
          </a:p>
          <a:p>
            <a:r>
              <a:rPr lang="en-IN" altLang="en-US"/>
              <a:t>We also found out that instead of using the images of ECG we can also use 1d Convolutional Neural Network to feed the raw series and perform classification. (Source: https://www.sciencedirect.com/science/article/pii/S2352914818301333). We intend to develop our own CNN model and perform classification</a:t>
            </a:r>
            <a:endParaRPr lang="en-IN" altLang="en-US"/>
          </a:p>
          <a:p>
            <a:r>
              <a:rPr lang="en-IN" altLang="en-US"/>
              <a:t>Then we want to implement the model as a software which doctors and techicians can use in real world.</a:t>
            </a:r>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Detailed description of labelling the data</a:t>
            </a:r>
            <a:endParaRPr lang="en-IN" altLang="en-US"/>
          </a:p>
        </p:txBody>
      </p:sp>
      <p:sp>
        <p:nvSpPr>
          <p:cNvPr id="3" name="Content Placeholder 2"/>
          <p:cNvSpPr>
            <a:spLocks noGrp="1"/>
          </p:cNvSpPr>
          <p:nvPr>
            <p:ph idx="1"/>
          </p:nvPr>
        </p:nvSpPr>
        <p:spPr/>
        <p:txBody>
          <a:bodyPr>
            <a:normAutofit/>
          </a:bodyPr>
          <a:lstStyle/>
          <a:p>
            <a:r>
              <a:rPr lang="en-IN" altLang="en-US" dirty="0"/>
              <a:t>Q and S point detection was easy as we needed to find the point of deflection </a:t>
            </a:r>
            <a:r>
              <a:rPr lang="en-IN" altLang="en-US" dirty="0" err="1"/>
              <a:t>to the</a:t>
            </a:r>
            <a:r>
              <a:rPr lang="en-IN" altLang="en-US" dirty="0"/>
              <a:t> left and right of the R peak respectively.</a:t>
            </a:r>
            <a:endParaRPr lang="en-IN" altLang="en-US" dirty="0"/>
          </a:p>
          <a:p>
            <a:r>
              <a:rPr lang="en-IN" altLang="en-US" dirty="0"/>
              <a:t>Inspired by the S-T slope classification of ECG signal, with the suggestion and</a:t>
            </a:r>
            <a:r>
              <a:rPr lang="en-US" dirty="0"/>
              <a:t> the guidance of our </a:t>
            </a:r>
            <a:r>
              <a:rPr lang="en-IN" altLang="en-US" dirty="0"/>
              <a:t>faculty(Mr. Bimal Pal)</a:t>
            </a:r>
            <a:r>
              <a:rPr lang="en-US" dirty="0"/>
              <a:t>, we calculated the QRS angle and observed the value of the angle</a:t>
            </a:r>
            <a:r>
              <a:rPr lang="en-IN" altLang="en-US" dirty="0"/>
              <a:t> madeby QRS for both classes of data</a:t>
            </a:r>
            <a:r>
              <a:rPr lang="en-US" dirty="0"/>
              <a:t>, </a:t>
            </a:r>
            <a:r>
              <a:rPr lang="en-IN" altLang="en-US" dirty="0"/>
              <a:t>with the help of which we wished to</a:t>
            </a:r>
            <a:r>
              <a:rPr lang="en-US" dirty="0"/>
              <a:t> find out any abnormality in the ECG waveforms if the value of QRS angle differentiates from a particular range.</a:t>
            </a:r>
            <a:r>
              <a:rPr lang="en-IN" altLang="en-US" dirty="0"/>
              <a:t> Also, we have used only V4 lead data.</a:t>
            </a:r>
            <a:endParaRPr lang="en-I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Labelling of data for CNN</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01767" y="903796"/>
            <a:ext cx="6620573" cy="4798671"/>
          </a:xfrm>
        </p:spPr>
      </p:pic>
      <p:sp>
        <p:nvSpPr>
          <p:cNvPr id="4" name="Text Placeholder 3"/>
          <p:cNvSpPr>
            <a:spLocks noGrp="1"/>
          </p:cNvSpPr>
          <p:nvPr>
            <p:ph type="body" sz="half" idx="2"/>
          </p:nvPr>
        </p:nvSpPr>
        <p:spPr/>
        <p:txBody>
          <a:bodyPr>
            <a:normAutofit fontScale="72500"/>
          </a:bodyPr>
          <a:lstStyle/>
          <a:p>
            <a:pPr marL="285750" indent="-285750">
              <a:buFont typeface="Arial" panose="020B0604020202020204" pitchFamily="34" charset="0"/>
              <a:buChar char="•"/>
            </a:pPr>
            <a:r>
              <a:rPr lang="en-IN" altLang="en-US" dirty="0"/>
              <a:t>We took four European-</a:t>
            </a:r>
            <a:r>
              <a:rPr lang="en-IN" altLang="en-US" dirty="0" err="1"/>
              <a:t>st</a:t>
            </a:r>
            <a:r>
              <a:rPr lang="en-IN" altLang="en-US" dirty="0"/>
              <a:t>-t-database records, e0103,e0104,e0105 and e0108 respectively.</a:t>
            </a:r>
            <a:endParaRPr lang="en-IN" altLang="en-US" dirty="0"/>
          </a:p>
          <a:p>
            <a:pPr marL="285750" indent="-285750">
              <a:buFont typeface="Arial" panose="020B0604020202020204" pitchFamily="34" charset="0"/>
              <a:buChar char="•"/>
            </a:pPr>
            <a:r>
              <a:rPr lang="en-IN" altLang="en-US" dirty="0"/>
              <a:t>In each data set we run a code where the dataset is divided into  segments having 240 data point each(a typical heart rate has 70 to 75 beats per minute, i.e. each cardiac cycle takes about 0.8 seconds to complete the cycle).</a:t>
            </a:r>
            <a:endParaRPr lang="en-IN" altLang="en-US" dirty="0"/>
          </a:p>
          <a:p>
            <a:pPr marL="285750" indent="-285750">
              <a:buFont typeface="Arial" panose="020B0604020202020204" pitchFamily="34" charset="0"/>
              <a:buChar char="•"/>
            </a:pPr>
            <a:r>
              <a:rPr lang="en-IN" altLang="en-US" dirty="0"/>
              <a:t>During each interval, a </a:t>
            </a:r>
            <a:r>
              <a:rPr lang="en-IN" altLang="en-US" dirty="0" err="1"/>
              <a:t>pqrst</a:t>
            </a:r>
            <a:r>
              <a:rPr lang="en-IN" altLang="en-US" dirty="0"/>
              <a:t> wave is present of that particular interval and thereafter we label our data according to the shape of the graph.</a:t>
            </a:r>
            <a:endParaRPr lang="en-IN" altLang="en-US" dirty="0"/>
          </a:p>
          <a:p>
            <a:pPr marL="285750" indent="-285750">
              <a:buFont typeface="Arial" panose="020B0604020202020204" pitchFamily="34" charset="0"/>
              <a:buChar char="•"/>
            </a:pPr>
            <a:r>
              <a:rPr lang="en-US" altLang="en-US" dirty="0"/>
              <a:t>We label the data as </a:t>
            </a:r>
            <a:r>
              <a:rPr lang="en-IN" altLang="en-US" dirty="0"/>
              <a:t>0</a:t>
            </a:r>
            <a:r>
              <a:rPr lang="en-US" altLang="en-US" dirty="0"/>
              <a:t> when the shape of the graph  match</a:t>
            </a:r>
            <a:r>
              <a:rPr lang="en-IN" altLang="en-US" dirty="0"/>
              <a:t>es</a:t>
            </a:r>
            <a:r>
              <a:rPr lang="en-US" altLang="en-US" dirty="0"/>
              <a:t> with the general shape of </a:t>
            </a:r>
            <a:r>
              <a:rPr lang="en-US" altLang="en-US" dirty="0" err="1"/>
              <a:t>pqrst</a:t>
            </a:r>
            <a:r>
              <a:rPr lang="en-US" altLang="en-US" dirty="0"/>
              <a:t> wave and </a:t>
            </a:r>
            <a:r>
              <a:rPr lang="en-IN" altLang="en-US" dirty="0"/>
              <a:t>1 when it matches myocardial iscaemia characteristic</a:t>
            </a:r>
            <a:r>
              <a:rPr lang="en-US" altLang="en-US" dirty="0"/>
              <a:t>.</a:t>
            </a:r>
            <a:endParaRPr lang="en-US" altLang="en-US" dirty="0"/>
          </a:p>
          <a:p>
            <a:pPr marL="285750" indent="-285750">
              <a:buFont typeface="Arial" panose="020B0604020202020204" pitchFamily="34" charset="0"/>
              <a:buChar char="•"/>
            </a:pPr>
            <a:r>
              <a:rPr lang="en-US" altLang="en-US" dirty="0"/>
              <a:t>And the data recorded in csv file.</a:t>
            </a:r>
            <a:endParaRPr lang="en-US" altLang="en-US" dirty="0"/>
          </a:p>
          <a:p>
            <a:pPr marL="285750" indent="-285750">
              <a:buFont typeface="Arial" panose="020B0604020202020204" pitchFamily="34" charset="0"/>
              <a:buChar char="•"/>
            </a:pPr>
            <a:r>
              <a:rPr lang="en-IN" altLang="en-US" dirty="0"/>
              <a:t>After performing the same on each of four records , we got 2891 normal and 1294 abnormal </a:t>
            </a:r>
            <a:r>
              <a:rPr lang="en-IN" altLang="en-US" dirty="0" err="1"/>
              <a:t>pqrst</a:t>
            </a:r>
            <a:r>
              <a:rPr lang="en-IN" altLang="en-US" dirty="0"/>
              <a:t> segments.</a:t>
            </a:r>
            <a:endParaRPr lang="en-IN" altLang="en-US" dirty="0"/>
          </a:p>
          <a:p>
            <a:pPr marL="285750" indent="-285750">
              <a:buFont typeface="Arial" panose="020B0604020202020204" pitchFamily="34" charset="0"/>
              <a:buChar char="•"/>
            </a:pPr>
            <a:endParaRPr lang="en-IN" altLang="en-US"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Measuring the angle value of  r peak of abnormal segments</a:t>
            </a:r>
            <a:r>
              <a:rPr lang="en-US" b="1" dirty="0"/>
              <a:t>.</a:t>
            </a:r>
            <a:endParaRPr lang="en-IN" b="1"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83187" y="861134"/>
            <a:ext cx="6517581" cy="4151410"/>
          </a:xfrm>
        </p:spPr>
      </p:pic>
      <p:sp>
        <p:nvSpPr>
          <p:cNvPr id="4" name="Text Placeholder 3"/>
          <p:cNvSpPr>
            <a:spLocks noGrp="1"/>
          </p:cNvSpPr>
          <p:nvPr>
            <p:ph type="body" sz="half" idx="2"/>
          </p:nvPr>
        </p:nvSpPr>
        <p:spPr/>
        <p:txBody>
          <a:bodyPr>
            <a:normAutofit lnSpcReduction="20000"/>
          </a:bodyPr>
          <a:lstStyle/>
          <a:p>
            <a:pPr marL="285750" indent="-285750">
              <a:buFont typeface="Arial" panose="020B0604020202020204" pitchFamily="34" charset="0"/>
              <a:buChar char="•"/>
            </a:pPr>
            <a:r>
              <a:rPr lang="en-US" altLang="en-US" dirty="0"/>
              <a:t>After labelling the datasets, we decide to calculate the angle and amplitude of  the peak of  segments having r peak and store the value in csv file.</a:t>
            </a:r>
            <a:endParaRPr lang="en-US" altLang="en-US" dirty="0"/>
          </a:p>
          <a:p>
            <a:pPr marL="285750" indent="-285750">
              <a:buFont typeface="Arial" panose="020B0604020202020204" pitchFamily="34" charset="0"/>
              <a:buChar char="•"/>
            </a:pPr>
            <a:r>
              <a:rPr lang="en-US" altLang="en-US" dirty="0"/>
              <a:t>In the given figure, we calculated the angle value of normal </a:t>
            </a:r>
            <a:r>
              <a:rPr lang="en-US" altLang="en-US" dirty="0" err="1"/>
              <a:t>pqrst</a:t>
            </a:r>
            <a:r>
              <a:rPr lang="en-US" altLang="en-US" dirty="0"/>
              <a:t> waves.</a:t>
            </a:r>
            <a:endParaRPr lang="en-US" altLang="en-US" dirty="0"/>
          </a:p>
          <a:p>
            <a:pPr marL="285750" indent="-285750">
              <a:buFont typeface="Arial" panose="020B0604020202020204" pitchFamily="34" charset="0"/>
              <a:buChar char="•"/>
            </a:pPr>
            <a:r>
              <a:rPr lang="en-US" altLang="en-US" dirty="0"/>
              <a:t>In row 6, we can see that the r peak value is 0, when the peak  is too low as compared to others. In such condition, we place value of angle as -1.</a:t>
            </a:r>
            <a:endParaRPr lang="en-US" altLang="en-US" dirty="0"/>
          </a:p>
          <a:p>
            <a:pPr marL="285750" indent="-285750">
              <a:buFont typeface="Arial" panose="020B0604020202020204" pitchFamily="34" charset="0"/>
              <a:buChar char="•"/>
            </a:pPr>
            <a:r>
              <a:rPr lang="en-US" altLang="en-US" dirty="0"/>
              <a:t>The normal value range of r peak is found to be between 56-59.</a:t>
            </a:r>
            <a:endParaRPr lang="en-US" altLang="en-US" dirty="0"/>
          </a:p>
          <a:p>
            <a:pPr marL="285750" indent="-285750">
              <a:buFont typeface="Arial" panose="020B0604020202020204" pitchFamily="34" charset="0"/>
              <a:buChar char="•"/>
            </a:pPr>
            <a:r>
              <a:rPr lang="en-US" altLang="en-US" dirty="0"/>
              <a:t>If the value of angle is greater than 59 and less than 56, then the particular </a:t>
            </a:r>
            <a:r>
              <a:rPr lang="en-US" altLang="en-US" dirty="0" err="1"/>
              <a:t>qrst</a:t>
            </a:r>
            <a:r>
              <a:rPr lang="en-US" altLang="en-US" dirty="0"/>
              <a:t> wave is </a:t>
            </a:r>
            <a:r>
              <a:rPr lang="en-IN" altLang="en-US" dirty="0"/>
              <a:t>found to</a:t>
            </a:r>
            <a:r>
              <a:rPr lang="en-US" altLang="en-US" dirty="0"/>
              <a:t> </a:t>
            </a:r>
            <a:r>
              <a:rPr lang="en-IN" altLang="en-US" dirty="0"/>
              <a:t>be an </a:t>
            </a:r>
            <a:r>
              <a:rPr lang="en-US" altLang="en-US" dirty="0"/>
              <a:t>abnormal</a:t>
            </a:r>
            <a:r>
              <a:rPr lang="en-IN" altLang="en-US" dirty="0"/>
              <a:t> ECG segment</a:t>
            </a:r>
            <a:r>
              <a:rPr lang="en-US" altLang="en-US" dirty="0"/>
              <a:t>.</a:t>
            </a:r>
            <a:br>
              <a:rPr lang="en-US" altLang="en-US" dirty="0"/>
            </a:br>
            <a:endParaRPr lang="en-US" altLang="en-US" dirty="0"/>
          </a:p>
          <a:p>
            <a:pPr marL="285750" indent="-285750">
              <a:buFont typeface="Arial" panose="020B0604020202020204" pitchFamily="34" charset="0"/>
              <a:buChar char="•"/>
            </a:pPr>
            <a:endParaRPr lang="en-US" altLang="en-US"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1D CNN model</a:t>
            </a:r>
            <a:endParaRPr lang="en-IN" altLang="en-US"/>
          </a:p>
        </p:txBody>
      </p:sp>
      <p:sp>
        <p:nvSpPr>
          <p:cNvPr id="3" name="Content Placeholder 2"/>
          <p:cNvSpPr>
            <a:spLocks noGrp="1"/>
          </p:cNvSpPr>
          <p:nvPr>
            <p:ph idx="1"/>
          </p:nvPr>
        </p:nvSpPr>
        <p:spPr/>
        <p:txBody>
          <a:bodyPr>
            <a:normAutofit fontScale="60000"/>
          </a:bodyPr>
          <a:p>
            <a:r>
              <a:rPr lang="en-IN" altLang="en-US"/>
              <a:t>ECG abmormality recognition is the problem of classifying sequences of ECG data recorded by ECG recording device as electrical impulses.</a:t>
            </a:r>
            <a:endParaRPr lang="en-IN" altLang="en-US"/>
          </a:p>
          <a:p>
            <a:endParaRPr lang="en-IN" altLang="en-US"/>
          </a:p>
          <a:p>
            <a:r>
              <a:rPr lang="en-IN" altLang="en-US"/>
              <a:t>Classical approaches to the problem involve hand crafting features from the time series data based on fixed-sized windows and training machine learning models, such as ensembles of decision trees. The difficulty is that this feature engineering requires deep expertise in the field.</a:t>
            </a:r>
            <a:endParaRPr lang="en-IN" altLang="en-US"/>
          </a:p>
          <a:p>
            <a:endParaRPr lang="en-IN" altLang="en-US"/>
          </a:p>
          <a:p>
            <a:r>
              <a:rPr lang="en-IN" altLang="en-US"/>
              <a:t>Recently, deep learning methods such as recurrent neural networks and one-dimensional convolutional neural networks, or CNNs, have been shown to provide state-of-the-art results on challenging activity recognition tasks with little or no data feature engineering, instead using feature learning on raw data.</a:t>
            </a:r>
            <a:endParaRPr lang="en-IN" altLang="en-US"/>
          </a:p>
          <a:p>
            <a:endParaRPr lang="en-IN" altLang="en-US"/>
          </a:p>
          <a:p>
            <a:r>
              <a:rPr lang="en-IN" altLang="en-US"/>
              <a:t>So we developed one-dimensional convolutional neural networks for time series classification on the problem of ECG abnormality recognition</a:t>
            </a:r>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Architecture of the custom model we developed</a:t>
            </a:r>
            <a:endParaRPr lang="en-IN" altLang="en-US"/>
          </a:p>
        </p:txBody>
      </p:sp>
      <p:pic>
        <p:nvPicPr>
          <p:cNvPr id="4" name="Content Placeholder 3"/>
          <p:cNvPicPr>
            <a:picLocks noChangeAspect="1"/>
          </p:cNvPicPr>
          <p:nvPr>
            <p:ph idx="1"/>
          </p:nvPr>
        </p:nvPicPr>
        <p:blipFill>
          <a:blip r:embed="rId1"/>
          <a:stretch>
            <a:fillRect/>
          </a:stretch>
        </p:blipFill>
        <p:spPr>
          <a:xfrm>
            <a:off x="67945" y="1777365"/>
            <a:ext cx="12056745" cy="43307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Model train accuracy curve</a:t>
            </a:r>
            <a:endParaRPr lang="en-IN" altLang="en-US"/>
          </a:p>
        </p:txBody>
      </p:sp>
      <p:pic>
        <p:nvPicPr>
          <p:cNvPr id="3" name="Content Placeholder 2"/>
          <p:cNvPicPr>
            <a:picLocks noChangeAspect="1"/>
          </p:cNvPicPr>
          <p:nvPr>
            <p:ph idx="1"/>
          </p:nvPr>
        </p:nvPicPr>
        <p:blipFill>
          <a:blip r:embed="rId1"/>
          <a:stretch>
            <a:fillRect/>
          </a:stretch>
        </p:blipFill>
        <p:spPr>
          <a:xfrm>
            <a:off x="3013075" y="1825625"/>
            <a:ext cx="6165215" cy="43516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Model train loss curve</a:t>
            </a:r>
            <a:endParaRPr lang="en-US"/>
          </a:p>
        </p:txBody>
      </p:sp>
      <p:pic>
        <p:nvPicPr>
          <p:cNvPr id="4" name="Content Placeholder 3"/>
          <p:cNvPicPr>
            <a:picLocks noChangeAspect="1"/>
          </p:cNvPicPr>
          <p:nvPr>
            <p:ph sz="half" idx="2"/>
          </p:nvPr>
        </p:nvPicPr>
        <p:blipFill>
          <a:blip r:embed="rId1"/>
          <a:stretch>
            <a:fillRect/>
          </a:stretch>
        </p:blipFill>
        <p:spPr>
          <a:xfrm>
            <a:off x="1897380" y="1403985"/>
            <a:ext cx="7682865" cy="51473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Metrics of the model on test data</a:t>
            </a:r>
            <a:endParaRPr lang="en-IN" altLang="en-US"/>
          </a:p>
        </p:txBody>
      </p:sp>
      <p:sp>
        <p:nvSpPr>
          <p:cNvPr id="3" name="Content Placeholder 2"/>
          <p:cNvSpPr>
            <a:spLocks noGrp="1"/>
          </p:cNvSpPr>
          <p:nvPr>
            <p:ph sz="half" idx="1"/>
          </p:nvPr>
        </p:nvSpPr>
        <p:spPr/>
        <p:txBody>
          <a:bodyPr/>
          <a:p>
            <a:pPr marL="0" indent="0">
              <a:buNone/>
            </a:pPr>
            <a:endParaRPr lang="en-IN" altLang="en-US"/>
          </a:p>
          <a:p>
            <a:endParaRPr lang="en-IN" altLang="en-US"/>
          </a:p>
        </p:txBody>
      </p:sp>
      <p:sp>
        <p:nvSpPr>
          <p:cNvPr id="8" name="Content Placeholder 7"/>
          <p:cNvSpPr/>
          <p:nvPr>
            <p:ph sz="half" idx="2"/>
          </p:nvPr>
        </p:nvSpPr>
        <p:spPr>
          <a:xfrm>
            <a:off x="838200" y="1537970"/>
            <a:ext cx="4039870" cy="4283075"/>
          </a:xfrm>
        </p:spPr>
        <p:txBody>
          <a:bodyPr/>
          <a:p>
            <a:pPr marL="0" indent="0">
              <a:buNone/>
            </a:pPr>
            <a:r>
              <a:rPr lang="en-IN" altLang="en-US" sz="2000"/>
              <a:t>The dataset has total 4185 samples of ECG and the train:validation:test is split as 0.7:0.1:0.2</a:t>
            </a:r>
            <a:endParaRPr lang="en-IN" altLang="en-US" sz="2000"/>
          </a:p>
          <a:p>
            <a:pPr marL="0" indent="0">
              <a:buNone/>
            </a:pPr>
            <a:endParaRPr lang="en-US" sz="2000"/>
          </a:p>
          <a:p>
            <a:pPr marL="0" indent="0">
              <a:buNone/>
            </a:pPr>
            <a:r>
              <a:rPr lang="en-US" sz="2000"/>
              <a:t>Confusion matrix, without normalization</a:t>
            </a:r>
            <a:r>
              <a:rPr lang="en-IN" altLang="en-US" sz="2000"/>
              <a:t>:</a:t>
            </a:r>
            <a:endParaRPr lang="en-IN" altLang="en-US" sz="2000"/>
          </a:p>
          <a:p>
            <a:pPr marL="0" indent="0">
              <a:buNone/>
            </a:pPr>
            <a:endParaRPr lang="en-US" sz="2000"/>
          </a:p>
          <a:p>
            <a:pPr marL="0" indent="0">
              <a:buNone/>
            </a:pPr>
            <a:r>
              <a:rPr lang="en-IN" altLang="en-US" sz="2000"/>
              <a:t>abnormal </a:t>
            </a:r>
            <a:r>
              <a:rPr lang="en-US" sz="2000"/>
              <a:t>[2</a:t>
            </a:r>
            <a:r>
              <a:rPr lang="en-IN" altLang="en-US" sz="2000"/>
              <a:t>01</a:t>
            </a:r>
            <a:r>
              <a:rPr lang="en-US" sz="2000"/>
              <a:t>  </a:t>
            </a:r>
            <a:r>
              <a:rPr lang="en-IN" altLang="en-US" sz="2000"/>
              <a:t>58</a:t>
            </a:r>
            <a:r>
              <a:rPr lang="en-US" sz="2000"/>
              <a:t>]</a:t>
            </a:r>
            <a:endParaRPr lang="en-US" sz="2000"/>
          </a:p>
          <a:p>
            <a:pPr marL="0" indent="0">
              <a:buNone/>
            </a:pPr>
            <a:r>
              <a:rPr lang="en-US" sz="2000"/>
              <a:t> </a:t>
            </a:r>
            <a:r>
              <a:rPr lang="en-IN" altLang="en-US" sz="2000"/>
              <a:t>normal    </a:t>
            </a:r>
            <a:r>
              <a:rPr lang="en-US" sz="2000"/>
              <a:t>[  </a:t>
            </a:r>
            <a:r>
              <a:rPr lang="en-IN" altLang="en-US" sz="2000"/>
              <a:t>17   567</a:t>
            </a:r>
            <a:r>
              <a:rPr lang="en-US" sz="2000"/>
              <a:t>]</a:t>
            </a:r>
            <a:endParaRPr lang="en-US" sz="2000"/>
          </a:p>
          <a:p>
            <a:pPr marL="0" indent="0">
              <a:buNone/>
            </a:pPr>
            <a:r>
              <a:rPr lang="en-IN" altLang="en-US" sz="2000"/>
              <a:t>         abnornal   normal</a:t>
            </a:r>
            <a:endParaRPr lang="en-IN" altLang="en-US" sz="2000"/>
          </a:p>
        </p:txBody>
      </p:sp>
      <p:graphicFrame>
        <p:nvGraphicFramePr>
          <p:cNvPr id="5" name="Table 4"/>
          <p:cNvGraphicFramePr/>
          <p:nvPr/>
        </p:nvGraphicFramePr>
        <p:xfrm>
          <a:off x="5522595" y="1613535"/>
          <a:ext cx="6393180" cy="3835400"/>
        </p:xfrm>
        <a:graphic>
          <a:graphicData uri="http://schemas.openxmlformats.org/drawingml/2006/table">
            <a:tbl>
              <a:tblPr firstRow="1" bandRow="1">
                <a:tableStyleId>{5C22544A-7EE6-4342-B048-85BDC9FD1C3A}</a:tableStyleId>
              </a:tblPr>
              <a:tblGrid>
                <a:gridCol w="1913890"/>
                <a:gridCol w="820420"/>
                <a:gridCol w="3658870"/>
              </a:tblGrid>
              <a:tr h="334645">
                <a:tc>
                  <a:txBody>
                    <a:bodyPr/>
                    <a:p>
                      <a:pPr>
                        <a:buNone/>
                      </a:pPr>
                      <a:r>
                        <a:rPr lang="en-US" sz="1000"/>
                        <a:t>Measure </a:t>
                      </a:r>
                      <a:endParaRPr lang="en-US" sz="1000"/>
                    </a:p>
                  </a:txBody>
                  <a:tcPr/>
                </a:tc>
                <a:tc>
                  <a:txBody>
                    <a:bodyPr/>
                    <a:p>
                      <a:pPr>
                        <a:buNone/>
                      </a:pPr>
                      <a:r>
                        <a:rPr lang="en-US" sz="1000"/>
                        <a:t>Value </a:t>
                      </a:r>
                      <a:endParaRPr lang="en-US" sz="1000"/>
                    </a:p>
                  </a:txBody>
                  <a:tcPr/>
                </a:tc>
                <a:tc>
                  <a:txBody>
                    <a:bodyPr/>
                    <a:p>
                      <a:pPr>
                        <a:buNone/>
                      </a:pPr>
                      <a:r>
                        <a:rPr lang="en-US" sz="1000"/>
                        <a:t>Derivations</a:t>
                      </a:r>
                      <a:endParaRPr lang="en-US" sz="1000"/>
                    </a:p>
                  </a:txBody>
                  <a:tcPr/>
                </a:tc>
              </a:tr>
              <a:tr h="344170">
                <a:tc>
                  <a:txBody>
                    <a:bodyPr/>
                    <a:p>
                      <a:pPr>
                        <a:buNone/>
                      </a:pPr>
                      <a:r>
                        <a:rPr lang="en-US" sz="1000"/>
                        <a:t>Sensitivity </a:t>
                      </a:r>
                      <a:endParaRPr lang="en-US" sz="1000"/>
                    </a:p>
                  </a:txBody>
                  <a:tcPr/>
                </a:tc>
                <a:tc>
                  <a:txBody>
                    <a:bodyPr/>
                    <a:p>
                      <a:pPr>
                        <a:buNone/>
                      </a:pPr>
                      <a:r>
                        <a:rPr lang="en-US" sz="1000"/>
                        <a:t>0.</a:t>
                      </a:r>
                      <a:r>
                        <a:rPr lang="en-IN" altLang="en-US" sz="1000"/>
                        <a:t>7761</a:t>
                      </a:r>
                      <a:r>
                        <a:rPr lang="en-US" sz="1000"/>
                        <a:t> </a:t>
                      </a:r>
                      <a:endParaRPr lang="en-US" sz="1000"/>
                    </a:p>
                  </a:txBody>
                  <a:tcPr/>
                </a:tc>
                <a:tc>
                  <a:txBody>
                    <a:bodyPr/>
                    <a:p>
                      <a:pPr>
                        <a:buNone/>
                      </a:pPr>
                      <a:r>
                        <a:rPr lang="en-US" sz="1000"/>
                        <a:t>TPR = TP / (TP + FN)</a:t>
                      </a:r>
                      <a:endParaRPr lang="en-US" sz="1000"/>
                    </a:p>
                  </a:txBody>
                  <a:tcPr/>
                </a:tc>
              </a:tr>
              <a:tr h="343535">
                <a:tc>
                  <a:txBody>
                    <a:bodyPr/>
                    <a:p>
                      <a:pPr>
                        <a:buNone/>
                      </a:pPr>
                      <a:r>
                        <a:rPr lang="en-US" sz="1000"/>
                        <a:t>Specificity </a:t>
                      </a:r>
                      <a:endParaRPr lang="en-US" sz="1000"/>
                    </a:p>
                  </a:txBody>
                  <a:tcPr/>
                </a:tc>
                <a:tc>
                  <a:txBody>
                    <a:bodyPr/>
                    <a:p>
                      <a:pPr>
                        <a:buNone/>
                      </a:pPr>
                      <a:r>
                        <a:rPr lang="en-US" sz="1000"/>
                        <a:t>0.9</a:t>
                      </a:r>
                      <a:r>
                        <a:rPr lang="en-IN" altLang="en-US" sz="1000"/>
                        <a:t>706</a:t>
                      </a:r>
                      <a:r>
                        <a:rPr lang="en-US" sz="1000"/>
                        <a:t> </a:t>
                      </a:r>
                      <a:endParaRPr lang="en-US" sz="1000"/>
                    </a:p>
                  </a:txBody>
                  <a:tcPr/>
                </a:tc>
                <a:tc>
                  <a:txBody>
                    <a:bodyPr/>
                    <a:p>
                      <a:pPr>
                        <a:buNone/>
                      </a:pPr>
                      <a:r>
                        <a:rPr lang="en-US" sz="1000"/>
                        <a:t>SPC = TN / (FP + TN)</a:t>
                      </a:r>
                      <a:endParaRPr lang="en-US" sz="1000"/>
                    </a:p>
                  </a:txBody>
                  <a:tcPr/>
                </a:tc>
              </a:tr>
              <a:tr h="344805">
                <a:tc>
                  <a:txBody>
                    <a:bodyPr/>
                    <a:p>
                      <a:pPr>
                        <a:buNone/>
                      </a:pPr>
                      <a:r>
                        <a:rPr lang="en-US" sz="1000"/>
                        <a:t>Precision </a:t>
                      </a:r>
                      <a:endParaRPr lang="en-US" sz="1000"/>
                    </a:p>
                  </a:txBody>
                  <a:tcPr/>
                </a:tc>
                <a:tc>
                  <a:txBody>
                    <a:bodyPr/>
                    <a:p>
                      <a:pPr>
                        <a:buNone/>
                      </a:pPr>
                      <a:r>
                        <a:rPr lang="en-US" sz="1000"/>
                        <a:t>0.9</a:t>
                      </a:r>
                      <a:r>
                        <a:rPr lang="en-IN" altLang="en-US" sz="1000"/>
                        <a:t>220</a:t>
                      </a:r>
                      <a:r>
                        <a:rPr lang="en-US" sz="1000"/>
                        <a:t> </a:t>
                      </a:r>
                      <a:endParaRPr lang="en-US" sz="1000"/>
                    </a:p>
                  </a:txBody>
                  <a:tcPr/>
                </a:tc>
                <a:tc>
                  <a:txBody>
                    <a:bodyPr/>
                    <a:p>
                      <a:pPr>
                        <a:buNone/>
                      </a:pPr>
                      <a:r>
                        <a:rPr lang="en-US" sz="1000"/>
                        <a:t>PPV = TP / (TP + FP)</a:t>
                      </a:r>
                      <a:endParaRPr lang="en-US" sz="1000"/>
                    </a:p>
                  </a:txBody>
                  <a:tcPr/>
                </a:tc>
              </a:tr>
              <a:tr h="342900">
                <a:tc>
                  <a:txBody>
                    <a:bodyPr/>
                    <a:p>
                      <a:pPr>
                        <a:buNone/>
                      </a:pPr>
                      <a:r>
                        <a:rPr lang="en-US" sz="1000"/>
                        <a:t>Negative Predictive Value </a:t>
                      </a:r>
                      <a:endParaRPr lang="en-US" sz="1000"/>
                    </a:p>
                  </a:txBody>
                  <a:tcPr/>
                </a:tc>
                <a:tc>
                  <a:txBody>
                    <a:bodyPr/>
                    <a:p>
                      <a:pPr>
                        <a:buNone/>
                      </a:pPr>
                      <a:r>
                        <a:rPr lang="en-US" sz="1000"/>
                        <a:t>0.9</a:t>
                      </a:r>
                      <a:r>
                        <a:rPr lang="en-IN" altLang="en-US" sz="1000"/>
                        <a:t>063</a:t>
                      </a:r>
                      <a:r>
                        <a:rPr lang="en-US" sz="1000"/>
                        <a:t> </a:t>
                      </a:r>
                      <a:endParaRPr lang="en-US" sz="1000"/>
                    </a:p>
                  </a:txBody>
                  <a:tcPr/>
                </a:tc>
                <a:tc>
                  <a:txBody>
                    <a:bodyPr/>
                    <a:p>
                      <a:pPr>
                        <a:buNone/>
                      </a:pPr>
                      <a:r>
                        <a:rPr lang="en-US" sz="1000"/>
                        <a:t>NPV = TN / (TN + FN)</a:t>
                      </a:r>
                      <a:endParaRPr lang="en-US" sz="1000"/>
                    </a:p>
                  </a:txBody>
                  <a:tcPr/>
                </a:tc>
              </a:tr>
              <a:tr h="342900">
                <a:tc>
                  <a:txBody>
                    <a:bodyPr/>
                    <a:p>
                      <a:pPr>
                        <a:buNone/>
                      </a:pPr>
                      <a:r>
                        <a:rPr lang="en-US" sz="1000"/>
                        <a:t>False Positive Rate </a:t>
                      </a:r>
                      <a:endParaRPr lang="en-US" sz="1000"/>
                    </a:p>
                  </a:txBody>
                  <a:tcPr/>
                </a:tc>
                <a:tc>
                  <a:txBody>
                    <a:bodyPr/>
                    <a:p>
                      <a:pPr>
                        <a:buNone/>
                      </a:pPr>
                      <a:r>
                        <a:rPr lang="en-US" sz="1000"/>
                        <a:t>0.0</a:t>
                      </a:r>
                      <a:r>
                        <a:rPr lang="en-IN" altLang="en-US" sz="1000"/>
                        <a:t>294</a:t>
                      </a:r>
                      <a:r>
                        <a:rPr lang="en-US" sz="1000"/>
                        <a:t> </a:t>
                      </a:r>
                      <a:endParaRPr lang="en-US" sz="1000"/>
                    </a:p>
                  </a:txBody>
                  <a:tcPr/>
                </a:tc>
                <a:tc>
                  <a:txBody>
                    <a:bodyPr/>
                    <a:p>
                      <a:pPr>
                        <a:buNone/>
                      </a:pPr>
                      <a:r>
                        <a:rPr lang="en-US" sz="1000"/>
                        <a:t>FPR = FP / (FP + TN)</a:t>
                      </a:r>
                      <a:endParaRPr lang="en-US" sz="1000"/>
                    </a:p>
                  </a:txBody>
                  <a:tcPr/>
                </a:tc>
              </a:tr>
              <a:tr h="345440">
                <a:tc>
                  <a:txBody>
                    <a:bodyPr/>
                    <a:p>
                      <a:pPr>
                        <a:buNone/>
                      </a:pPr>
                      <a:r>
                        <a:rPr lang="en-US" sz="1000"/>
                        <a:t>False Discovery Rate </a:t>
                      </a:r>
                      <a:endParaRPr lang="en-US" sz="1000"/>
                    </a:p>
                  </a:txBody>
                  <a:tcPr/>
                </a:tc>
                <a:tc>
                  <a:txBody>
                    <a:bodyPr/>
                    <a:p>
                      <a:pPr>
                        <a:buNone/>
                      </a:pPr>
                      <a:r>
                        <a:rPr lang="en-US" sz="1000"/>
                        <a:t>0.</a:t>
                      </a:r>
                      <a:r>
                        <a:rPr lang="en-IN" altLang="en-US" sz="1000"/>
                        <a:t>0780</a:t>
                      </a:r>
                      <a:r>
                        <a:rPr lang="en-US" sz="1000"/>
                        <a:t> </a:t>
                      </a:r>
                      <a:endParaRPr lang="en-US" sz="1000"/>
                    </a:p>
                  </a:txBody>
                  <a:tcPr/>
                </a:tc>
                <a:tc>
                  <a:txBody>
                    <a:bodyPr/>
                    <a:p>
                      <a:pPr>
                        <a:buNone/>
                      </a:pPr>
                      <a:r>
                        <a:rPr lang="en-US" sz="1000"/>
                        <a:t>FDR = FP / (FP + TP)</a:t>
                      </a:r>
                      <a:endParaRPr lang="en-US" sz="1000"/>
                    </a:p>
                  </a:txBody>
                  <a:tcPr/>
                </a:tc>
              </a:tr>
              <a:tr h="342265">
                <a:tc>
                  <a:txBody>
                    <a:bodyPr/>
                    <a:p>
                      <a:pPr>
                        <a:buNone/>
                      </a:pPr>
                      <a:r>
                        <a:rPr lang="en-US" sz="1000"/>
                        <a:t>False Negative Rate </a:t>
                      </a:r>
                      <a:endParaRPr lang="en-US" sz="1000"/>
                    </a:p>
                  </a:txBody>
                  <a:tcPr/>
                </a:tc>
                <a:tc>
                  <a:txBody>
                    <a:bodyPr/>
                    <a:p>
                      <a:pPr>
                        <a:buNone/>
                      </a:pPr>
                      <a:r>
                        <a:rPr lang="en-US" sz="1000"/>
                        <a:t>0.</a:t>
                      </a:r>
                      <a:r>
                        <a:rPr lang="en-IN" altLang="en-US" sz="1000"/>
                        <a:t>2239</a:t>
                      </a:r>
                      <a:r>
                        <a:rPr lang="en-US" sz="1000"/>
                        <a:t> </a:t>
                      </a:r>
                      <a:endParaRPr lang="en-US" sz="1000"/>
                    </a:p>
                  </a:txBody>
                  <a:tcPr/>
                </a:tc>
                <a:tc>
                  <a:txBody>
                    <a:bodyPr/>
                    <a:p>
                      <a:pPr>
                        <a:buNone/>
                      </a:pPr>
                      <a:r>
                        <a:rPr lang="en-US" sz="1000"/>
                        <a:t>FNR = FN / (FN + TP)</a:t>
                      </a:r>
                      <a:endParaRPr lang="en-US" sz="1000"/>
                    </a:p>
                  </a:txBody>
                  <a:tcPr/>
                </a:tc>
              </a:tr>
              <a:tr h="344805">
                <a:tc>
                  <a:txBody>
                    <a:bodyPr/>
                    <a:p>
                      <a:pPr>
                        <a:buNone/>
                      </a:pPr>
                      <a:r>
                        <a:rPr lang="en-US" sz="1000"/>
                        <a:t>Accuracy </a:t>
                      </a:r>
                      <a:endParaRPr lang="en-US" sz="1000"/>
                    </a:p>
                  </a:txBody>
                  <a:tcPr/>
                </a:tc>
                <a:tc>
                  <a:txBody>
                    <a:bodyPr/>
                    <a:p>
                      <a:pPr>
                        <a:buNone/>
                      </a:pPr>
                      <a:r>
                        <a:rPr lang="en-US" sz="1000"/>
                        <a:t>0.9</a:t>
                      </a:r>
                      <a:r>
                        <a:rPr lang="en-IN" altLang="en-US" sz="1000"/>
                        <a:t>104</a:t>
                      </a:r>
                      <a:r>
                        <a:rPr lang="en-US" sz="1000"/>
                        <a:t> </a:t>
                      </a:r>
                      <a:endParaRPr lang="en-US" sz="1000"/>
                    </a:p>
                  </a:txBody>
                  <a:tcPr/>
                </a:tc>
                <a:tc>
                  <a:txBody>
                    <a:bodyPr/>
                    <a:p>
                      <a:pPr>
                        <a:buNone/>
                      </a:pPr>
                      <a:r>
                        <a:rPr lang="en-US" sz="1000"/>
                        <a:t>ACC = (TP + TN) / (P + N)</a:t>
                      </a:r>
                      <a:endParaRPr lang="en-US" sz="1000"/>
                    </a:p>
                  </a:txBody>
                  <a:tcPr/>
                </a:tc>
              </a:tr>
              <a:tr h="361315">
                <a:tc>
                  <a:txBody>
                    <a:bodyPr/>
                    <a:p>
                      <a:pPr>
                        <a:buNone/>
                      </a:pPr>
                      <a:r>
                        <a:rPr lang="en-US" sz="1000"/>
                        <a:t>F1 Score </a:t>
                      </a:r>
                      <a:endParaRPr lang="en-US" sz="1000"/>
                    </a:p>
                  </a:txBody>
                  <a:tcPr/>
                </a:tc>
                <a:tc>
                  <a:txBody>
                    <a:bodyPr/>
                    <a:p>
                      <a:pPr>
                        <a:buNone/>
                      </a:pPr>
                      <a:r>
                        <a:rPr lang="en-US" sz="1000"/>
                        <a:t>0.</a:t>
                      </a:r>
                      <a:r>
                        <a:rPr lang="en-IN" altLang="en-US" sz="1000"/>
                        <a:t>8428</a:t>
                      </a:r>
                      <a:r>
                        <a:rPr lang="en-US" sz="1000"/>
                        <a:t> </a:t>
                      </a:r>
                      <a:endParaRPr lang="en-US" sz="1000"/>
                    </a:p>
                  </a:txBody>
                  <a:tcPr/>
                </a:tc>
                <a:tc>
                  <a:txBody>
                    <a:bodyPr/>
                    <a:p>
                      <a:pPr>
                        <a:buNone/>
                      </a:pPr>
                      <a:r>
                        <a:rPr lang="en-US" sz="1000"/>
                        <a:t>F1 = 2TP / (2TP + FP + FN)</a:t>
                      </a:r>
                      <a:endParaRPr lang="en-US" sz="1000"/>
                    </a:p>
                  </a:txBody>
                  <a:tcPr/>
                </a:tc>
              </a:tr>
              <a:tr h="388620">
                <a:tc>
                  <a:txBody>
                    <a:bodyPr/>
                    <a:p>
                      <a:pPr>
                        <a:buNone/>
                      </a:pPr>
                      <a:r>
                        <a:rPr lang="en-US" sz="1000"/>
                        <a:t>Matthews Correlation Coefficient </a:t>
                      </a:r>
                      <a:endParaRPr lang="en-US" sz="1000"/>
                    </a:p>
                  </a:txBody>
                  <a:tcPr/>
                </a:tc>
                <a:tc>
                  <a:txBody>
                    <a:bodyPr/>
                    <a:p>
                      <a:pPr>
                        <a:buNone/>
                      </a:pPr>
                      <a:r>
                        <a:rPr lang="en-US" sz="1000"/>
                        <a:t>0.</a:t>
                      </a:r>
                      <a:r>
                        <a:rPr lang="en-IN" altLang="en-US" sz="1000"/>
                        <a:t>7864</a:t>
                      </a:r>
                      <a:r>
                        <a:rPr lang="en-US" sz="1000"/>
                        <a:t> </a:t>
                      </a:r>
                      <a:endParaRPr lang="en-US" sz="1000"/>
                    </a:p>
                  </a:txBody>
                  <a:tcPr/>
                </a:tc>
                <a:tc>
                  <a:txBody>
                    <a:bodyPr/>
                    <a:p>
                      <a:pPr>
                        <a:buNone/>
                      </a:pPr>
                      <a:r>
                        <a:rPr lang="en-US" sz="1000"/>
                        <a:t>TP*TN - FP*FN / sqrt((TP+FP)*(TP+FN)*(TN+FP)*(TN+FN)) </a:t>
                      </a:r>
                      <a:endParaRPr lang="en-US" sz="100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495" y="133165"/>
            <a:ext cx="11594237" cy="6571222"/>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dirty="0">
                <a:solidFill>
                  <a:srgbClr val="000000"/>
                </a:solidFill>
                <a:effectLst>
                  <a:outerShdw blurRad="38100" dist="38100" dir="2700000" algn="tl">
                    <a:srgbClr val="000000">
                      <a:alpha val="43137"/>
                    </a:srgbClr>
                  </a:outerShdw>
                </a:effectLst>
              </a:rPr>
              <a:t>Electrocardiogram (ECG):</a:t>
            </a:r>
            <a:endParaRPr lang="en-US" sz="2400" b="1" i="1" dirty="0">
              <a:solidFill>
                <a:srgbClr val="000000"/>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en-US" sz="2000" b="0" i="0" dirty="0">
                <a:solidFill>
                  <a:srgbClr val="000000"/>
                </a:solidFill>
                <a:effectLst/>
                <a:latin typeface="Gabriola" panose="04040605051002020D02" pitchFamily="82" charset="0"/>
              </a:rPr>
              <a:t>Our nerve and muscle cells communicate with each other using electrical and chemical signals. Regular electrical signals also control our heartbeat. These signals are sent by a group of cells in the right atrium of the heart known as the sinoatrial node (SA node), and they spread through the heart muscle tissue as tiny electrical impulses. </a:t>
            </a:r>
            <a:endParaRPr lang="en-US" sz="2000" b="0" i="0" dirty="0">
              <a:solidFill>
                <a:srgbClr val="000000"/>
              </a:solidFill>
              <a:effectLst/>
              <a:latin typeface="Gabriola" panose="04040605051002020D02" pitchFamily="82" charset="0"/>
            </a:endParaRPr>
          </a:p>
          <a:p>
            <a:pPr marL="342900" indent="-342900">
              <a:lnSpc>
                <a:spcPct val="150000"/>
              </a:lnSpc>
              <a:buFont typeface="Arial" panose="020B0604020202020204" pitchFamily="34" charset="0"/>
              <a:buChar char="•"/>
            </a:pPr>
            <a:r>
              <a:rPr lang="en-US" sz="2000" b="0" i="0" dirty="0">
                <a:solidFill>
                  <a:srgbClr val="000000"/>
                </a:solidFill>
                <a:effectLst/>
                <a:latin typeface="Gabriola" panose="04040605051002020D02" pitchFamily="82" charset="0"/>
              </a:rPr>
              <a:t>This causes first the atria and then the ventricles of the heart to contract. The way that these signals spread through the heart can also be measured on the surface of our skin. It mainly records how often the heart beats (heart rate) and how regularly it beats (heart rhythm).</a:t>
            </a:r>
            <a:endParaRPr lang="en-US" sz="2000" b="0" i="0" dirty="0">
              <a:solidFill>
                <a:srgbClr val="000000"/>
              </a:solidFill>
              <a:effectLst/>
              <a:latin typeface="Gabriola" panose="04040605051002020D02" pitchFamily="82" charset="0"/>
            </a:endParaRPr>
          </a:p>
          <a:p>
            <a:pPr marL="342900" indent="-342900">
              <a:lnSpc>
                <a:spcPct val="150000"/>
              </a:lnSpc>
              <a:buFont typeface="Arial" panose="020B0604020202020204" pitchFamily="34" charset="0"/>
              <a:buChar char="•"/>
            </a:pPr>
            <a:r>
              <a:rPr lang="en-IN" sz="2000" dirty="0">
                <a:solidFill>
                  <a:srgbClr val="FF0000"/>
                </a:solidFill>
                <a:latin typeface="Gabriola" panose="04040605051002020D02" pitchFamily="82" charset="0"/>
                <a:ea typeface="Calibri" panose="020F0502020204030204" charset="0"/>
                <a:cs typeface="Calibri" panose="020F0502020204030204" charset="0"/>
              </a:rPr>
              <a:t>ECG a non-invasive method of measuring the heart’s electrical activity during the cardiac cycle. </a:t>
            </a:r>
            <a:endParaRPr lang="en-IN" sz="2000" dirty="0">
              <a:solidFill>
                <a:srgbClr val="FF0000"/>
              </a:solidFill>
              <a:latin typeface="Gabriola" panose="04040605051002020D02" pitchFamily="82" charset="0"/>
              <a:ea typeface="Calibri" panose="020F0502020204030204"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rgbClr val="000000"/>
                </a:solidFill>
                <a:effectLst/>
                <a:latin typeface="Gabriola" panose="04040605051002020D02" pitchFamily="82" charset="0"/>
              </a:rPr>
              <a:t>An ECG measures these changes in electrical signals (or, in fact, voltage) on different areas of skin and plots them as a graph. The resulting ECG graph is called an electrocardiogram.</a:t>
            </a:r>
            <a:endParaRPr lang="en-US" sz="2000" dirty="0">
              <a:solidFill>
                <a:srgbClr val="111111"/>
              </a:solidFill>
              <a:latin typeface="Gabriola" panose="04040605051002020D02" pitchFamily="82" charset="0"/>
            </a:endParaRPr>
          </a:p>
          <a:p>
            <a:pPr marL="342900" lvl="0" indent="-342900">
              <a:lnSpc>
                <a:spcPct val="107000"/>
              </a:lnSpc>
              <a:spcAft>
                <a:spcPts val="475"/>
              </a:spcAft>
              <a:buFont typeface="Courier New" panose="02070309020205020404" pitchFamily="49" charset="0"/>
              <a:buChar char="o"/>
            </a:pPr>
            <a:r>
              <a:rPr lang="en-IN" sz="2400" b="1" dirty="0">
                <a:solidFill>
                  <a:srgbClr val="000000"/>
                </a:solidFill>
                <a:effectLst>
                  <a:outerShdw blurRad="38100" dist="38100" dir="2700000" algn="tl">
                    <a:srgbClr val="000000">
                      <a:alpha val="43137"/>
                    </a:srgbClr>
                  </a:outerShdw>
                </a:effectLst>
                <a:latin typeface="Calibri" panose="020F0502020204030204" charset="0"/>
                <a:ea typeface="Times New Roman" panose="02020603050405020304" pitchFamily="18" charset="0"/>
                <a:cs typeface="Calibri" panose="020F0502020204030204" charset="0"/>
              </a:rPr>
              <a:t>What does an ECG measure?</a:t>
            </a:r>
            <a:endParaRPr lang="en-IN" sz="2400" dirty="0">
              <a:effectLst>
                <a:outerShdw blurRad="38100" dist="38100" dir="2700000" algn="tl">
                  <a:srgbClr val="000000">
                    <a:alpha val="43137"/>
                  </a:srgbClr>
                </a:outerShdw>
              </a:effectLst>
              <a:latin typeface="Calibri" panose="020F0502020204030204" charset="0"/>
              <a:ea typeface="Calibri" panose="020F0502020204030204" charset="0"/>
              <a:cs typeface="Times New Roman" panose="02020603050405020304" pitchFamily="18" charset="0"/>
            </a:endParaRPr>
          </a:p>
          <a:p>
            <a:pPr>
              <a:lnSpc>
                <a:spcPct val="150000"/>
              </a:lnSpc>
              <a:spcAft>
                <a:spcPts val="1125"/>
              </a:spcAft>
            </a:pPr>
            <a:r>
              <a:rPr lang="en-IN" sz="2000" dirty="0">
                <a:solidFill>
                  <a:srgbClr val="000000"/>
                </a:solidFill>
                <a:effectLst/>
                <a:latin typeface="Gabriola" panose="04040605051002020D02" pitchFamily="82" charset="0"/>
                <a:ea typeface="Times New Roman" panose="02020603050405020304" pitchFamily="18" charset="0"/>
                <a:cs typeface="Calibri" panose="020F0502020204030204" charset="0"/>
              </a:rPr>
              <a:t>A single round of the cardiac cycle shows up in 3 main “waves” on an ECG—the P wave, the QRS complex, and the T wave. These waves reflect the activities of the heart’s electrical conduction system, which is composed of specialized muscle fibres.</a:t>
            </a:r>
            <a:endParaRPr lang="en-IN" sz="2000" dirty="0">
              <a:effectLst/>
              <a:latin typeface="Gabriola" panose="04040605051002020D02" pitchFamily="82" charset="0"/>
              <a:ea typeface="Calibri" panose="020F0502020204030204" charset="0"/>
              <a:cs typeface="Times New Roman" panose="02020603050405020304" pitchFamily="18" charset="0"/>
            </a:endParaRPr>
          </a:p>
          <a:p>
            <a:endParaRPr lang="en-US" sz="2000" b="0" i="0" dirty="0">
              <a:solidFill>
                <a:srgbClr val="111111"/>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a:p>
            <a:endParaRPr lang="en-US" b="0" i="0" dirty="0">
              <a:solidFill>
                <a:srgbClr val="000000"/>
              </a:solidFill>
              <a:effectLst/>
              <a:latin typeface="Gabriola" panose="04040605051002020D02" pitchFamily="8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Test with individual manual input</a:t>
            </a:r>
            <a:endParaRPr lang="en-IN" altLang="en-US"/>
          </a:p>
        </p:txBody>
      </p:sp>
      <p:sp>
        <p:nvSpPr>
          <p:cNvPr id="4" name="Content Placeholder 3"/>
          <p:cNvSpPr>
            <a:spLocks noGrp="1"/>
          </p:cNvSpPr>
          <p:nvPr>
            <p:ph sz="half" idx="2"/>
          </p:nvPr>
        </p:nvSpPr>
        <p:spPr/>
        <p:txBody>
          <a:bodyPr/>
          <a:p>
            <a:r>
              <a:rPr lang="en-IN" altLang="en-US"/>
              <a:t>On the left we have a abnormal ECG where the S point is high and also the st segment is flattened.</a:t>
            </a:r>
            <a:endParaRPr lang="en-IN" altLang="en-US"/>
          </a:p>
          <a:p>
            <a:r>
              <a:rPr lang="en-IN" altLang="en-US"/>
              <a:t>Real result: class 1(abnormal)   predicted: class 1(abnormal)</a:t>
            </a:r>
            <a:endParaRPr lang="en-IN" altLang="en-US"/>
          </a:p>
          <a:p>
            <a:r>
              <a:rPr lang="en-IN" altLang="en-US"/>
              <a:t>QRS angle: 69.55degree</a:t>
            </a:r>
            <a:endParaRPr lang="en-IN" altLang="en-US"/>
          </a:p>
        </p:txBody>
      </p:sp>
      <p:pic>
        <p:nvPicPr>
          <p:cNvPr id="5" name="Content Placeholder 4"/>
          <p:cNvPicPr>
            <a:picLocks noChangeAspect="1"/>
          </p:cNvPicPr>
          <p:nvPr>
            <p:ph sz="half" idx="1"/>
          </p:nvPr>
        </p:nvPicPr>
        <p:blipFill>
          <a:blip r:embed="rId1"/>
          <a:stretch>
            <a:fillRect/>
          </a:stretch>
        </p:blipFill>
        <p:spPr>
          <a:xfrm>
            <a:off x="838200" y="1691005"/>
            <a:ext cx="5181600" cy="2005330"/>
          </a:xfrm>
          <a:prstGeom prst="rect">
            <a:avLst/>
          </a:prstGeom>
        </p:spPr>
      </p:pic>
      <p:pic>
        <p:nvPicPr>
          <p:cNvPr id="24" name="Picture 18"/>
          <p:cNvPicPr>
            <a:picLocks noChangeAspect="1"/>
          </p:cNvPicPr>
          <p:nvPr/>
        </p:nvPicPr>
        <p:blipFill>
          <a:blip r:embed="rId2"/>
          <a:srcRect t="44689"/>
          <a:stretch>
            <a:fillRect/>
          </a:stretch>
        </p:blipFill>
        <p:spPr>
          <a:xfrm>
            <a:off x="838200" y="3965575"/>
            <a:ext cx="5096510" cy="20472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Future Scope</a:t>
            </a:r>
            <a:endParaRPr lang="en-IN" altLang="en-US"/>
          </a:p>
        </p:txBody>
      </p:sp>
      <p:sp>
        <p:nvSpPr>
          <p:cNvPr id="3" name="Content Placeholder 2"/>
          <p:cNvSpPr>
            <a:spLocks noGrp="1"/>
          </p:cNvSpPr>
          <p:nvPr>
            <p:ph idx="1"/>
          </p:nvPr>
        </p:nvSpPr>
        <p:spPr/>
        <p:txBody>
          <a:bodyPr>
            <a:normAutofit fontScale="67500" lnSpcReduction="20000"/>
          </a:bodyPr>
          <a:lstStyle/>
          <a:p>
            <a:r>
              <a:rPr lang="en-IN" altLang="en-US" dirty="0"/>
              <a:t>Better accuracy –  These model is based on extensive samples and trained by </a:t>
            </a:r>
            <a:r>
              <a:rPr lang="en-IN" altLang="en-US" dirty="0" err="1"/>
              <a:t>datas</a:t>
            </a:r>
            <a:r>
              <a:rPr lang="en-IN" altLang="en-US" dirty="0"/>
              <a:t> fed to it. More number of samples will improve the efficiency and accuracy of the model. There is always scope for improvement.</a:t>
            </a:r>
            <a:endParaRPr lang="en-IN" altLang="en-US" dirty="0"/>
          </a:p>
          <a:p>
            <a:r>
              <a:rPr lang="en-IN" altLang="en-US"/>
              <a:t>Better explainability </a:t>
            </a:r>
            <a:r>
              <a:rPr lang="en-IN" altLang="en-US" dirty="0"/>
              <a:t>using QRS angles – While using this CNN model, 1D array of data points are fed as input. The CNN is like a black box giving prediction on the fed ECG signal which lacks explainability from medical point of view. That is why value of QRS angle again serves a purpose. Value of QRS angle can be associated with the output of CNN model to explain the reports much better as the pattern of QRS angle is easily visible in the waveform which we have done. We can include other metrics like ST segment slope to classification</a:t>
            </a:r>
            <a:endParaRPr lang="en-IN" altLang="en-US" dirty="0"/>
          </a:p>
          <a:p>
            <a:r>
              <a:rPr lang="en-IN" altLang="en-US" dirty="0"/>
              <a:t>Better training data by validating the training data with the help of professionals – While labelling the particular part of waveforms, incorrect labelling may have happened and that can effect the efficiency of the model as we are mot medical </a:t>
            </a:r>
            <a:r>
              <a:rPr lang="en-IN" altLang="en-US" dirty="0" err="1"/>
              <a:t>professionals</a:t>
            </a:r>
            <a:r>
              <a:rPr lang="en-IN" altLang="en-US" dirty="0"/>
              <a:t> and the waveforms are </a:t>
            </a:r>
            <a:r>
              <a:rPr lang="en-IN" altLang="en-US" dirty="0" err="1"/>
              <a:t>primalrily</a:t>
            </a:r>
            <a:r>
              <a:rPr lang="en-IN" altLang="en-US" dirty="0"/>
              <a:t> manually labelled by observing the patterns. So if that can be done with the help of </a:t>
            </a:r>
            <a:r>
              <a:rPr lang="en-IN" altLang="en-US" dirty="0" err="1"/>
              <a:t>professionals</a:t>
            </a:r>
            <a:r>
              <a:rPr lang="en-IN" altLang="en-US" dirty="0"/>
              <a:t>, the probability of wrong labelling can be reduced to much greater extent which will surely be better training </a:t>
            </a:r>
            <a:r>
              <a:rPr lang="en-IN" altLang="en-US" dirty="0" err="1"/>
              <a:t>data.Eventually</a:t>
            </a:r>
            <a:r>
              <a:rPr lang="en-IN" altLang="en-US" dirty="0"/>
              <a:t> that will improve the accuracy of the model .</a:t>
            </a:r>
            <a:endParaRPr lang="en-I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559685"/>
            <a:ext cx="10515600" cy="1325563"/>
          </a:xfrm>
        </p:spPr>
        <p:txBody>
          <a:bodyPr/>
          <a:p>
            <a:pPr algn="ctr"/>
            <a:r>
              <a:rPr lang="en-IN" altLang="en-US"/>
              <a:t>Thank You!</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815" y="3891063"/>
            <a:ext cx="11470369" cy="2879388"/>
          </a:xfrm>
        </p:spPr>
        <p:txBody>
          <a:bodyPr>
            <a:noAutofit/>
          </a:bodyPr>
          <a:lstStyle/>
          <a:p>
            <a:pPr lvl="0">
              <a:lnSpc>
                <a:spcPct val="107000"/>
              </a:lnSpc>
              <a:spcAft>
                <a:spcPts val="1125"/>
              </a:spcAft>
              <a:buFont typeface="Courier New" panose="02070309020205020404" pitchFamily="49" charset="0"/>
              <a:buChar char="o"/>
            </a:pPr>
            <a:r>
              <a:rPr lang="en-IN" sz="2000" i="1" dirty="0">
                <a:solidFill>
                  <a:srgbClr val="000000"/>
                </a:solidFill>
                <a:effectLst>
                  <a:outerShdw blurRad="38100" dist="38100" dir="2700000" algn="tl">
                    <a:srgbClr val="000000">
                      <a:alpha val="43137"/>
                    </a:srgbClr>
                  </a:outerShdw>
                </a:effectLst>
                <a:latin typeface="Calibri" panose="020F0502020204030204" charset="0"/>
                <a:ea typeface="Times New Roman" panose="02020603050405020304" pitchFamily="18" charset="0"/>
                <a:cs typeface="Calibri" panose="020F0502020204030204" charset="0"/>
              </a:rPr>
              <a:t>12 Lead ECG:</a:t>
            </a:r>
            <a:endParaRPr lang="en-IN" sz="2000" i="1" dirty="0">
              <a:effectLst>
                <a:outerShdw blurRad="38100" dist="38100" dir="2700000" algn="tl">
                  <a:srgbClr val="000000">
                    <a:alpha val="43137"/>
                  </a:srgbClr>
                </a:outerShdw>
              </a:effectLst>
              <a:latin typeface="Calibri" panose="020F0502020204030204" charset="0"/>
              <a:ea typeface="Calibri" panose="020F0502020204030204" charset="0"/>
              <a:cs typeface="Times New Roman" panose="02020603050405020304" pitchFamily="18" charset="0"/>
            </a:endParaRPr>
          </a:p>
          <a:p>
            <a:pPr>
              <a:lnSpc>
                <a:spcPct val="100000"/>
              </a:lnSpc>
              <a:spcAft>
                <a:spcPts val="1125"/>
              </a:spcAft>
            </a:pPr>
            <a:r>
              <a:rPr lang="en-IN" sz="2000" dirty="0">
                <a:solidFill>
                  <a:srgbClr val="333333"/>
                </a:solidFill>
                <a:effectLst/>
                <a:latin typeface="Gabriola" panose="04040605051002020D02" pitchFamily="82" charset="0"/>
                <a:ea typeface="Times New Roman" panose="02020603050405020304" pitchFamily="18" charset="0"/>
                <a:cs typeface="Times New Roman" panose="02020603050405020304" pitchFamily="18" charset="0"/>
              </a:rPr>
              <a:t>The standard ECG has 12 leads. Six of the leads are considered “limb leads” because they are placed on the arms and/or legs of the individual. The other six leads are considered “precordial leads” because they are placed on the torso (precordium).</a:t>
            </a:r>
            <a:endParaRPr lang="en-IN" sz="2000" dirty="0">
              <a:effectLst/>
              <a:latin typeface="Gabriola" panose="04040605051002020D02" pitchFamily="82" charset="0"/>
              <a:ea typeface="Calibri" panose="020F0502020204030204" charset="0"/>
              <a:cs typeface="Times New Roman" panose="02020603050405020304" pitchFamily="18" charset="0"/>
            </a:endParaRPr>
          </a:p>
          <a:p>
            <a:pPr>
              <a:lnSpc>
                <a:spcPct val="100000"/>
              </a:lnSpc>
              <a:spcAft>
                <a:spcPts val="2250"/>
              </a:spcAft>
            </a:pPr>
            <a:r>
              <a:rPr lang="en-IN" sz="2000" dirty="0">
                <a:solidFill>
                  <a:srgbClr val="333333"/>
                </a:solidFill>
                <a:effectLst/>
                <a:latin typeface="Gabriola" panose="04040605051002020D02" pitchFamily="82" charset="0"/>
                <a:ea typeface="Times New Roman" panose="02020603050405020304" pitchFamily="18" charset="0"/>
                <a:cs typeface="Times New Roman" panose="02020603050405020304" pitchFamily="18" charset="0"/>
              </a:rPr>
              <a:t>The six limb leads are called lead I, II, III, </a:t>
            </a:r>
            <a:r>
              <a:rPr lang="en-IN" sz="2000" dirty="0" err="1">
                <a:solidFill>
                  <a:srgbClr val="333333"/>
                </a:solidFill>
                <a:effectLst/>
                <a:latin typeface="Gabriola" panose="04040605051002020D02" pitchFamily="82" charset="0"/>
                <a:ea typeface="Times New Roman" panose="02020603050405020304" pitchFamily="18" charset="0"/>
                <a:cs typeface="Times New Roman" panose="02020603050405020304" pitchFamily="18" charset="0"/>
              </a:rPr>
              <a:t>aVL</a:t>
            </a:r>
            <a:r>
              <a:rPr lang="en-IN" sz="2000" dirty="0">
                <a:solidFill>
                  <a:srgbClr val="333333"/>
                </a:solidFill>
                <a:effectLst/>
                <a:latin typeface="Gabriola" panose="04040605051002020D02" pitchFamily="82" charset="0"/>
                <a:ea typeface="Times New Roman" panose="02020603050405020304" pitchFamily="18" charset="0"/>
                <a:cs typeface="Times New Roman" panose="02020603050405020304" pitchFamily="18" charset="0"/>
              </a:rPr>
              <a:t>, </a:t>
            </a:r>
            <a:r>
              <a:rPr lang="en-IN" sz="2000" dirty="0" err="1">
                <a:solidFill>
                  <a:srgbClr val="333333"/>
                </a:solidFill>
                <a:effectLst/>
                <a:latin typeface="Gabriola" panose="04040605051002020D02" pitchFamily="82" charset="0"/>
                <a:ea typeface="Times New Roman" panose="02020603050405020304" pitchFamily="18" charset="0"/>
                <a:cs typeface="Times New Roman" panose="02020603050405020304" pitchFamily="18" charset="0"/>
              </a:rPr>
              <a:t>aVR</a:t>
            </a:r>
            <a:r>
              <a:rPr lang="en-IN" sz="2000" dirty="0">
                <a:solidFill>
                  <a:srgbClr val="333333"/>
                </a:solidFill>
                <a:effectLst/>
                <a:latin typeface="Gabriola" panose="04040605051002020D02" pitchFamily="82" charset="0"/>
                <a:ea typeface="Times New Roman" panose="02020603050405020304" pitchFamily="18" charset="0"/>
                <a:cs typeface="Times New Roman" panose="02020603050405020304" pitchFamily="18" charset="0"/>
              </a:rPr>
              <a:t> and </a:t>
            </a:r>
            <a:r>
              <a:rPr lang="en-IN" sz="2000" dirty="0" err="1">
                <a:solidFill>
                  <a:srgbClr val="333333"/>
                </a:solidFill>
                <a:effectLst/>
                <a:latin typeface="Gabriola" panose="04040605051002020D02" pitchFamily="82" charset="0"/>
                <a:ea typeface="Times New Roman" panose="02020603050405020304" pitchFamily="18" charset="0"/>
                <a:cs typeface="Times New Roman" panose="02020603050405020304" pitchFamily="18" charset="0"/>
              </a:rPr>
              <a:t>aVF</a:t>
            </a:r>
            <a:r>
              <a:rPr lang="en-IN" sz="2000" dirty="0">
                <a:solidFill>
                  <a:srgbClr val="333333"/>
                </a:solidFill>
                <a:effectLst/>
                <a:latin typeface="Gabriola" panose="04040605051002020D02" pitchFamily="82" charset="0"/>
                <a:ea typeface="Times New Roman" panose="02020603050405020304" pitchFamily="18" charset="0"/>
                <a:cs typeface="Times New Roman" panose="02020603050405020304" pitchFamily="18" charset="0"/>
              </a:rPr>
              <a:t>. The letter “a” stands for “augmented,” as these leads are calculated as a combination of leads I, II and III.</a:t>
            </a:r>
            <a:endParaRPr lang="en-IN" sz="2000" dirty="0">
              <a:latin typeface="Gabriola" panose="04040605051002020D02" pitchFamily="82" charset="0"/>
              <a:ea typeface="Times New Roman" panose="02020603050405020304" pitchFamily="18" charset="0"/>
              <a:cs typeface="Times New Roman" panose="02020603050405020304" pitchFamily="18" charset="0"/>
            </a:endParaRPr>
          </a:p>
          <a:p>
            <a:pPr>
              <a:lnSpc>
                <a:spcPct val="100000"/>
              </a:lnSpc>
              <a:spcAft>
                <a:spcPts val="2250"/>
              </a:spcAft>
            </a:pPr>
            <a:r>
              <a:rPr lang="en-IN" sz="2000" dirty="0">
                <a:solidFill>
                  <a:srgbClr val="333333"/>
                </a:solidFill>
                <a:effectLst/>
                <a:latin typeface="Gabriola" panose="04040605051002020D02" pitchFamily="82" charset="0"/>
                <a:ea typeface="Times New Roman" panose="02020603050405020304" pitchFamily="18" charset="0"/>
                <a:cs typeface="Times New Roman" panose="02020603050405020304" pitchFamily="18" charset="0"/>
              </a:rPr>
              <a:t>The six precordial leads are called leads V1, V2, V3, V4, V5 and V6.</a:t>
            </a:r>
            <a:endParaRPr lang="en-IN" sz="2000" dirty="0">
              <a:effectLst/>
              <a:latin typeface="Gabriola" panose="04040605051002020D02" pitchFamily="82" charset="0"/>
              <a:ea typeface="Calibri" panose="020F0502020204030204" charset="0"/>
              <a:cs typeface="Times New Roman" panose="02020603050405020304" pitchFamily="18" charset="0"/>
            </a:endParaRPr>
          </a:p>
          <a:p>
            <a:endParaRPr lang="en-IN" sz="2000" dirty="0"/>
          </a:p>
        </p:txBody>
      </p:sp>
      <p:pic>
        <p:nvPicPr>
          <p:cNvPr id="4" name="Picture 3" descr="A novel ECG signal classification method using DEA-ELM - ScienceDirect"/>
          <p:cNvPicPr/>
          <p:nvPr/>
        </p:nvPicPr>
        <p:blipFill>
          <a:blip r:embed="rId1">
            <a:extLst>
              <a:ext uri="{28A0092B-C50C-407E-A947-70E740481C1C}">
                <a14:useLocalDpi xmlns:a14="http://schemas.microsoft.com/office/drawing/2010/main" val="0"/>
              </a:ext>
            </a:extLst>
          </a:blip>
          <a:srcRect/>
          <a:stretch>
            <a:fillRect/>
          </a:stretch>
        </p:blipFill>
        <p:spPr bwMode="auto">
          <a:xfrm>
            <a:off x="1759978" y="0"/>
            <a:ext cx="7928042" cy="3274844"/>
          </a:xfrm>
          <a:prstGeom prst="rect">
            <a:avLst/>
          </a:prstGeom>
          <a:noFill/>
          <a:ln>
            <a:noFill/>
          </a:ln>
        </p:spPr>
      </p:pic>
      <p:sp>
        <p:nvSpPr>
          <p:cNvPr id="5" name="TextBox 4"/>
          <p:cNvSpPr txBox="1"/>
          <p:nvPr/>
        </p:nvSpPr>
        <p:spPr>
          <a:xfrm>
            <a:off x="3881335" y="3582490"/>
            <a:ext cx="2344366" cy="646331"/>
          </a:xfrm>
          <a:prstGeom prst="rect">
            <a:avLst/>
          </a:prstGeom>
          <a:noFill/>
        </p:spPr>
        <p:txBody>
          <a:bodyPr wrap="square" rtlCol="0">
            <a:spAutoFit/>
          </a:bodyPr>
          <a:lstStyle/>
          <a:p>
            <a:r>
              <a:rPr lang="en-IN" sz="1800" u="sng" dirty="0">
                <a:solidFill>
                  <a:srgbClr val="000000"/>
                </a:solidFill>
                <a:effectLst/>
                <a:latin typeface="Calibri" panose="020F0502020204030204" charset="0"/>
                <a:ea typeface="Times New Roman" panose="02020603050405020304" pitchFamily="18" charset="0"/>
                <a:cs typeface="Calibri" panose="020F0502020204030204" charset="0"/>
              </a:rPr>
              <a:t>A Normal ECG Signal</a:t>
            </a:r>
            <a:endParaRPr lang="en-IN" sz="1800" dirty="0">
              <a:effectLst/>
              <a:latin typeface="Calibri" panose="020F0502020204030204" charset="0"/>
              <a:ea typeface="Calibri" panose="020F050202020403020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95" y="1321435"/>
            <a:ext cx="8325485" cy="4215765"/>
          </a:xfrm>
          <a:prstGeom prst="rect">
            <a:avLst/>
          </a:prstGeom>
          <a:noFill/>
        </p:spPr>
        <p:txBody>
          <a:bodyPr wrap="square" rtlCol="0">
            <a:spAutoFit/>
          </a:bodyPr>
          <a:lstStyle/>
          <a:p>
            <a:pPr marL="285750" indent="-285750" algn="l">
              <a:buFont typeface="Wingdings" panose="05000000000000000000" pitchFamily="2" charset="2"/>
              <a:buChar char="§"/>
            </a:pPr>
            <a:r>
              <a:rPr lang="en-US" sz="2000" b="1" i="1" u="sng" dirty="0">
                <a:effectLst>
                  <a:outerShdw blurRad="38100" dist="38100" dir="2700000" algn="tl">
                    <a:srgbClr val="000000">
                      <a:alpha val="43137"/>
                    </a:srgbClr>
                  </a:outerShdw>
                </a:effectLst>
                <a:latin typeface="+mj-lt"/>
              </a:rPr>
              <a:t>The results of a 12-lead ECG show:</a:t>
            </a:r>
            <a:endParaRPr lang="en-US" sz="2000" b="1" i="1" u="sng" dirty="0">
              <a:effectLst>
                <a:outerShdw blurRad="38100" dist="38100" dir="2700000" algn="tl">
                  <a:srgbClr val="000000">
                    <a:alpha val="43137"/>
                  </a:srgbClr>
                </a:outerShdw>
              </a:effectLst>
              <a:latin typeface="+mj-lt"/>
            </a:endParaRPr>
          </a:p>
          <a:p>
            <a:pPr marL="285750" indent="-285750" algn="l">
              <a:buFont typeface="Wingdings" panose="05000000000000000000" pitchFamily="2" charset="2"/>
              <a:buChar char="§"/>
            </a:pPr>
            <a:endParaRPr lang="en-US" sz="2000" b="1" i="1" u="sng" dirty="0">
              <a:solidFill>
                <a:srgbClr val="985735"/>
              </a:solidFill>
              <a:effectLst>
                <a:outerShdw blurRad="38100" dist="38100" dir="2700000" algn="tl">
                  <a:srgbClr val="000000">
                    <a:alpha val="43137"/>
                  </a:srgbClr>
                </a:outerShdw>
              </a:effectLst>
              <a:latin typeface="+mj-lt"/>
            </a:endParaRPr>
          </a:p>
          <a:p>
            <a:pPr algn="l">
              <a:lnSpc>
                <a:spcPct val="150000"/>
              </a:lnSpc>
            </a:pPr>
            <a:r>
              <a:rPr lang="en-US" sz="2000" b="0" i="0" dirty="0">
                <a:solidFill>
                  <a:srgbClr val="000000"/>
                </a:solidFill>
                <a:effectLst/>
                <a:latin typeface="Gabriola" panose="04040605051002020D02" pitchFamily="82" charset="0"/>
              </a:rPr>
              <a:t>The 12-lead ECG takes advantage of the fact that signals sent by the heart don't travel evenly over the skin. The device compares the strength of the signals between two electrodes called “leads.”</a:t>
            </a:r>
            <a:endParaRPr lang="en-US" sz="2000" b="0" i="0" dirty="0">
              <a:solidFill>
                <a:srgbClr val="000000"/>
              </a:solidFill>
              <a:effectLst/>
              <a:latin typeface="Gabriola" panose="04040605051002020D02" pitchFamily="82" charset="0"/>
            </a:endParaRPr>
          </a:p>
          <a:p>
            <a:pPr>
              <a:lnSpc>
                <a:spcPct val="150000"/>
              </a:lnSpc>
            </a:pPr>
            <a:r>
              <a:rPr lang="en-US" sz="2000" b="0" i="0" dirty="0">
                <a:solidFill>
                  <a:srgbClr val="000000"/>
                </a:solidFill>
                <a:effectLst/>
                <a:latin typeface="Gabriola" panose="04040605051002020D02" pitchFamily="82" charset="0"/>
              </a:rPr>
              <a:t>For example, one of the leads is measured based on the two electrodes on your arms. A 12-lead ECG, as its name implies, is used to measure twelve leads. Depending on which lead shows irregularities, experts can find out things like in which part of the heart muscle an infarction has occurred, or whether a heart rhythm problem is coming from the left or right ventricle.</a:t>
            </a:r>
            <a:endParaRPr lang="en-US" sz="2000" b="0" i="0" dirty="0">
              <a:solidFill>
                <a:srgbClr val="000000"/>
              </a:solidFill>
              <a:effectLst/>
              <a:latin typeface="Gabriola" panose="04040605051002020D02" pitchFamily="82" charset="0"/>
            </a:endParaRPr>
          </a:p>
          <a:p>
            <a:pPr algn="l">
              <a:lnSpc>
                <a:spcPct val="150000"/>
              </a:lnSpc>
            </a:pPr>
            <a:endParaRPr lang="en-IN" sz="2000" dirty="0"/>
          </a:p>
          <a:p>
            <a:endParaRPr lang="en-IN" dirty="0"/>
          </a:p>
        </p:txBody>
      </p:sp>
      <p:graphicFrame>
        <p:nvGraphicFramePr>
          <p:cNvPr id="5" name="Object 4"/>
          <p:cNvGraphicFramePr/>
          <p:nvPr/>
        </p:nvGraphicFramePr>
        <p:xfrm>
          <a:off x="8488680" y="1824355"/>
          <a:ext cx="3395345" cy="3423920"/>
        </p:xfrm>
        <a:graphic>
          <a:graphicData uri="http://schemas.openxmlformats.org/presentationml/2006/ole">
            <mc:AlternateContent xmlns:mc="http://schemas.openxmlformats.org/markup-compatibility/2006">
              <mc:Choice xmlns:v="urn:schemas-microsoft-com:vml" Requires="v">
                <p:oleObj spid="_x0000_s6" name="" r:id="rId1" imgW="5876925" imgH="5743575" progId="Paint.Picture">
                  <p:embed/>
                </p:oleObj>
              </mc:Choice>
              <mc:Fallback>
                <p:oleObj name="" r:id="rId1" imgW="5876925" imgH="5743575" progId="Paint.Picture">
                  <p:embed/>
                  <p:pic>
                    <p:nvPicPr>
                      <p:cNvPr id="0" name="Picture 5"/>
                      <p:cNvPicPr/>
                      <p:nvPr/>
                    </p:nvPicPr>
                    <p:blipFill>
                      <a:blip r:embed="rId2"/>
                      <a:stretch>
                        <a:fillRect/>
                      </a:stretch>
                    </p:blipFill>
                    <p:spPr>
                      <a:xfrm>
                        <a:off x="8488680" y="1824355"/>
                        <a:ext cx="3395345" cy="342392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285" y="311285"/>
            <a:ext cx="11400817" cy="6401753"/>
          </a:xfrm>
          <a:prstGeom prst="rect">
            <a:avLst/>
          </a:prstGeom>
          <a:noFill/>
        </p:spPr>
        <p:txBody>
          <a:bodyPr wrap="square" rtlCol="0">
            <a:spAutoFit/>
          </a:bodyPr>
          <a:lstStyle/>
          <a:p>
            <a:pPr marL="0" indent="0" algn="ctr">
              <a:buNone/>
            </a:pPr>
            <a:r>
              <a:rPr lang="en-US" sz="2800" b="1" i="1" u="sng" dirty="0">
                <a:solidFill>
                  <a:srgbClr val="111111"/>
                </a:solidFill>
                <a:effectLst>
                  <a:outerShdw blurRad="38100" dist="38100" dir="2700000" algn="tl">
                    <a:srgbClr val="000000">
                      <a:alpha val="43137"/>
                    </a:srgbClr>
                  </a:outerShdw>
                </a:effectLst>
              </a:rPr>
              <a:t>Myocardial ischemia </a:t>
            </a:r>
            <a:endParaRPr lang="en-US" sz="2800" b="1" i="1" u="sng" dirty="0">
              <a:solidFill>
                <a:srgbClr val="111111"/>
              </a:solidFill>
              <a:effectLst>
                <a:outerShdw blurRad="38100" dist="38100" dir="2700000" algn="tl">
                  <a:srgbClr val="000000">
                    <a:alpha val="43137"/>
                  </a:srgbClr>
                </a:outerShdw>
              </a:effectLst>
            </a:endParaRPr>
          </a:p>
          <a:p>
            <a:pPr marL="0" indent="0" algn="l">
              <a:buNone/>
            </a:pPr>
            <a:r>
              <a:rPr lang="en-US" b="0" i="0" dirty="0">
                <a:solidFill>
                  <a:srgbClr val="111111"/>
                </a:solidFill>
                <a:effectLst/>
                <a:latin typeface="Gabriola" panose="04040605051002020D02" pitchFamily="82" charset="0"/>
              </a:rPr>
              <a:t>Myocardial ischemia occurs when blood flow to </a:t>
            </a:r>
            <a:r>
              <a:rPr lang="en-US" dirty="0">
                <a:solidFill>
                  <a:srgbClr val="111111"/>
                </a:solidFill>
                <a:latin typeface="Gabriola" panose="04040605051002020D02" pitchFamily="82" charset="0"/>
              </a:rPr>
              <a:t>the</a:t>
            </a:r>
            <a:r>
              <a:rPr lang="en-US" b="0" i="0" dirty="0">
                <a:solidFill>
                  <a:srgbClr val="111111"/>
                </a:solidFill>
                <a:effectLst/>
                <a:latin typeface="Gabriola" panose="04040605051002020D02" pitchFamily="82" charset="0"/>
              </a:rPr>
              <a:t> heart is reduced, preventing the heart muscle from receiving enough oxygen. The reduced blood flow is usually the result of a partial or complete blockage of </a:t>
            </a:r>
            <a:r>
              <a:rPr lang="en-US" dirty="0">
                <a:solidFill>
                  <a:srgbClr val="111111"/>
                </a:solidFill>
                <a:latin typeface="Gabriola" panose="04040605051002020D02" pitchFamily="82" charset="0"/>
              </a:rPr>
              <a:t>the</a:t>
            </a:r>
            <a:r>
              <a:rPr lang="en-US" b="0" i="0" dirty="0">
                <a:solidFill>
                  <a:srgbClr val="111111"/>
                </a:solidFill>
                <a:effectLst/>
                <a:latin typeface="Gabriola" panose="04040605051002020D02" pitchFamily="82" charset="0"/>
              </a:rPr>
              <a:t> heart's arteries (coronary arteries).</a:t>
            </a:r>
            <a:endParaRPr lang="en-US" b="0" i="0" dirty="0">
              <a:solidFill>
                <a:srgbClr val="111111"/>
              </a:solidFill>
              <a:effectLst/>
              <a:latin typeface="Gabriola" panose="04040605051002020D02" pitchFamily="82" charset="0"/>
            </a:endParaRPr>
          </a:p>
          <a:p>
            <a:pPr marL="0" indent="0" algn="l">
              <a:buNone/>
            </a:pPr>
            <a:r>
              <a:rPr lang="en-US" b="0" i="0" dirty="0">
                <a:solidFill>
                  <a:srgbClr val="111111"/>
                </a:solidFill>
                <a:effectLst/>
                <a:latin typeface="Gabriola" panose="04040605051002020D02" pitchFamily="82" charset="0"/>
              </a:rPr>
              <a:t>Myocardial ischemia, also called cardiac ischemia, reduces the heart muscle's ability to pump blood. A sudden, severe blockage of one of the heart's artery can lead to a heart attack. Myocardial ischemia might also cause serious abnormal heart rhythms.</a:t>
            </a:r>
            <a:endParaRPr lang="en-US" b="0" i="0" dirty="0">
              <a:solidFill>
                <a:srgbClr val="111111"/>
              </a:solidFill>
              <a:effectLst/>
              <a:latin typeface="Gabriola" panose="04040605051002020D02" pitchFamily="82" charset="0"/>
            </a:endParaRPr>
          </a:p>
          <a:p>
            <a:pPr marL="0" indent="0" algn="l">
              <a:buNone/>
            </a:pPr>
            <a:endParaRPr lang="en-US"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000" b="1" i="1" u="sng" dirty="0">
                <a:solidFill>
                  <a:srgbClr val="111111"/>
                </a:solidFill>
                <a:effectLst>
                  <a:outerShdw blurRad="38100" dist="38100" dir="2700000" algn="tl">
                    <a:srgbClr val="000000">
                      <a:alpha val="43137"/>
                    </a:srgbClr>
                  </a:outerShdw>
                </a:effectLst>
              </a:rPr>
              <a:t>Symptoms:</a:t>
            </a:r>
            <a:endParaRPr lang="en-IN" sz="2000" b="1" i="1" u="sng" dirty="0">
              <a:solidFill>
                <a:srgbClr val="111111"/>
              </a:solidFill>
              <a:effectLst>
                <a:outerShdw blurRad="38100" dist="38100" dir="2700000" algn="tl">
                  <a:srgbClr val="000000">
                    <a:alpha val="43137"/>
                  </a:srgbClr>
                </a:outerShdw>
              </a:effectLst>
            </a:endParaRPr>
          </a:p>
          <a:p>
            <a:pPr algn="l"/>
            <a:r>
              <a:rPr lang="en-US" sz="1800" b="0" i="0" dirty="0">
                <a:solidFill>
                  <a:srgbClr val="111111"/>
                </a:solidFill>
                <a:effectLst/>
                <a:latin typeface="Gabriola" panose="04040605051002020D02" pitchFamily="82" charset="0"/>
              </a:rPr>
              <a:t>Some people who have myocardial ischemia don't have any signs or symptoms (silent ischemia).</a:t>
            </a:r>
            <a:endParaRPr lang="en-US" sz="1800" b="0" i="0" dirty="0">
              <a:solidFill>
                <a:srgbClr val="111111"/>
              </a:solidFill>
              <a:effectLst/>
              <a:latin typeface="Gabriola" panose="04040605051002020D02" pitchFamily="82" charset="0"/>
            </a:endParaRPr>
          </a:p>
          <a:p>
            <a:r>
              <a:rPr lang="en-IN" sz="1800" dirty="0">
                <a:solidFill>
                  <a:srgbClr val="111111"/>
                </a:solidFill>
                <a:latin typeface="Gabriola" panose="04040605051002020D02" pitchFamily="82" charset="0"/>
              </a:rPr>
              <a:t>S</a:t>
            </a:r>
            <a:r>
              <a:rPr lang="en-IN" sz="1800" b="0" i="0" dirty="0">
                <a:solidFill>
                  <a:srgbClr val="111111"/>
                </a:solidFill>
                <a:effectLst/>
                <a:latin typeface="Gabriola" panose="04040605051002020D02" pitchFamily="82" charset="0"/>
              </a:rPr>
              <a:t>igns and symptoms which might be experienced :</a:t>
            </a:r>
            <a:endParaRPr lang="en-IN" sz="18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1800" b="0" i="0" dirty="0">
                <a:solidFill>
                  <a:srgbClr val="111111"/>
                </a:solidFill>
                <a:effectLst/>
                <a:latin typeface="Gabriola" panose="04040605051002020D02" pitchFamily="82" charset="0"/>
              </a:rPr>
              <a:t>chest pressure or pain</a:t>
            </a:r>
            <a:r>
              <a:rPr lang="en-IN" sz="1800" dirty="0">
                <a:solidFill>
                  <a:srgbClr val="111111"/>
                </a:solidFill>
                <a:latin typeface="Gabriola" panose="04040605051002020D02" pitchFamily="82" charset="0"/>
              </a:rPr>
              <a:t>(</a:t>
            </a:r>
            <a:r>
              <a:rPr lang="en-US" sz="1800" b="0" i="0" dirty="0">
                <a:solidFill>
                  <a:srgbClr val="111111"/>
                </a:solidFill>
                <a:effectLst/>
                <a:latin typeface="Gabriola" panose="04040605051002020D02" pitchFamily="82" charset="0"/>
              </a:rPr>
              <a:t>typically on the left side of the body</a:t>
            </a:r>
            <a:r>
              <a:rPr lang="en-IN" sz="1800" dirty="0">
                <a:solidFill>
                  <a:srgbClr val="111111"/>
                </a:solidFill>
                <a:latin typeface="Gabriola" panose="04040605051002020D02" pitchFamily="82" charset="0"/>
              </a:rPr>
              <a:t>)</a:t>
            </a:r>
            <a:endParaRPr lang="en-IN" sz="18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1800" b="0" i="0" dirty="0">
                <a:solidFill>
                  <a:srgbClr val="111111"/>
                </a:solidFill>
                <a:effectLst/>
                <a:latin typeface="Gabriola" panose="04040605051002020D02" pitchFamily="82" charset="0"/>
              </a:rPr>
              <a:t>A fast heartbeat</a:t>
            </a:r>
            <a:endParaRPr lang="en-US" sz="18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1800" b="0" i="0" dirty="0">
                <a:solidFill>
                  <a:srgbClr val="111111"/>
                </a:solidFill>
                <a:effectLst/>
                <a:latin typeface="Gabriola" panose="04040605051002020D02" pitchFamily="82" charset="0"/>
              </a:rPr>
              <a:t>Shortness of breath when you are physically active</a:t>
            </a:r>
            <a:endParaRPr lang="en-US" sz="18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1800" b="0" i="0" dirty="0">
                <a:solidFill>
                  <a:srgbClr val="111111"/>
                </a:solidFill>
                <a:effectLst/>
                <a:latin typeface="Gabriola" panose="04040605051002020D02" pitchFamily="82" charset="0"/>
              </a:rPr>
              <a:t>Nausea and vomiting</a:t>
            </a:r>
            <a:endParaRPr lang="en-US" sz="18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1800" b="0" i="0" dirty="0">
                <a:solidFill>
                  <a:srgbClr val="111111"/>
                </a:solidFill>
                <a:effectLst/>
                <a:latin typeface="Gabriola" panose="04040605051002020D02" pitchFamily="82" charset="0"/>
              </a:rPr>
              <a:t>Sweating</a:t>
            </a:r>
            <a:endParaRPr lang="en-US" sz="1800" b="0" i="0" dirty="0">
              <a:solidFill>
                <a:srgbClr val="111111"/>
              </a:solidFill>
              <a:effectLst/>
              <a:latin typeface="Gabriola" panose="04040605051002020D02" pitchFamily="82" charset="0"/>
            </a:endParaRPr>
          </a:p>
          <a:p>
            <a:pPr algn="l"/>
            <a:endParaRPr lang="en-US" sz="18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000" b="1" i="1" u="sng" dirty="0">
                <a:solidFill>
                  <a:srgbClr val="111111"/>
                </a:solidFill>
                <a:effectLst>
                  <a:outerShdw blurRad="38100" dist="38100" dir="2700000" algn="tl">
                    <a:srgbClr val="000000">
                      <a:alpha val="43137"/>
                    </a:srgbClr>
                  </a:outerShdw>
                </a:effectLst>
              </a:rPr>
              <a:t>Causes: </a:t>
            </a:r>
            <a:r>
              <a:rPr lang="en-US" sz="1800" b="0" i="0" dirty="0">
                <a:solidFill>
                  <a:srgbClr val="111111"/>
                </a:solidFill>
                <a:effectLst/>
                <a:latin typeface="Gabriola" panose="04040605051002020D02" pitchFamily="82" charset="0"/>
              </a:rPr>
              <a:t>Conditions that can cause myocardial ischemia include:</a:t>
            </a:r>
            <a:endParaRPr lang="en-US" sz="18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1800" b="1" i="0" dirty="0">
                <a:solidFill>
                  <a:srgbClr val="111111"/>
                </a:solidFill>
                <a:effectLst/>
                <a:latin typeface="Gabriola" panose="04040605051002020D02" pitchFamily="82" charset="0"/>
              </a:rPr>
              <a:t>Coronary artery disease (atherosclerosis).</a:t>
            </a:r>
            <a:r>
              <a:rPr lang="en-US" sz="1800" b="0" i="0" dirty="0">
                <a:solidFill>
                  <a:srgbClr val="111111"/>
                </a:solidFill>
                <a:effectLst/>
                <a:latin typeface="Gabriola" panose="04040605051002020D02" pitchFamily="82" charset="0"/>
              </a:rPr>
              <a:t> Plaques made up mostly of cholesterol build up on your artery walls and restrict blood flow.</a:t>
            </a:r>
            <a:endParaRPr lang="en-IN" sz="18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US" sz="1800" b="1" i="0" dirty="0">
                <a:solidFill>
                  <a:srgbClr val="111111"/>
                </a:solidFill>
                <a:effectLst/>
                <a:latin typeface="Gabriola" panose="04040605051002020D02" pitchFamily="82" charset="0"/>
              </a:rPr>
              <a:t>Blood clot.</a:t>
            </a:r>
            <a:r>
              <a:rPr lang="en-US" sz="1800" b="0" i="0" dirty="0">
                <a:solidFill>
                  <a:srgbClr val="111111"/>
                </a:solidFill>
                <a:effectLst/>
                <a:latin typeface="Gabriola" panose="04040605051002020D02" pitchFamily="82" charset="0"/>
              </a:rPr>
              <a:t> The plaques that develop in atherosclerosis can rupture, causing a blood clot.</a:t>
            </a:r>
            <a:endParaRPr lang="en-US" sz="18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r>
              <a:rPr lang="en-US" sz="1800" b="1" i="0" dirty="0">
                <a:solidFill>
                  <a:srgbClr val="111111"/>
                </a:solidFill>
                <a:effectLst/>
                <a:latin typeface="Gabriola" panose="04040605051002020D02" pitchFamily="82" charset="0"/>
              </a:rPr>
              <a:t>Coronary artery spasm(Uncommon Cause).</a:t>
            </a:r>
            <a:r>
              <a:rPr lang="en-US" sz="1800" b="0" i="0" dirty="0">
                <a:solidFill>
                  <a:srgbClr val="111111"/>
                </a:solidFill>
                <a:effectLst/>
                <a:latin typeface="Gabriola" panose="04040605051002020D02" pitchFamily="82" charset="0"/>
              </a:rPr>
              <a:t> This temporary tightening of the muscles in the artery wall can briefly decrease or even prevent blood flow to part of the heart muscle.</a:t>
            </a:r>
            <a:endParaRPr lang="en-US" sz="1800" b="0" i="0" dirty="0">
              <a:solidFill>
                <a:srgbClr val="111111"/>
              </a:solidFill>
              <a:effectLst/>
              <a:latin typeface="Gabriola" panose="04040605051002020D02" pitchFamily="82" charset="0"/>
            </a:endParaRPr>
          </a:p>
          <a:p>
            <a:pPr algn="l"/>
            <a:br>
              <a:rPr lang="en-US" dirty="0"/>
            </a:br>
            <a:endParaRPr lang="en-IN"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b="3566"/>
          <a:stretch>
            <a:fillRect/>
          </a:stretch>
        </p:blipFill>
        <p:spPr>
          <a:xfrm>
            <a:off x="8382358" y="1732847"/>
            <a:ext cx="3048964" cy="28099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464" y="0"/>
            <a:ext cx="11440672" cy="6554470"/>
          </a:xfrm>
          <a:prstGeom prst="rect">
            <a:avLst/>
          </a:prstGeom>
          <a:noFill/>
        </p:spPr>
        <p:txBody>
          <a:bodyPr wrap="square" rtlCol="0">
            <a:spAutoFit/>
          </a:bodyPr>
          <a:lstStyle/>
          <a:p>
            <a:pPr marL="285750" indent="-285750">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111111"/>
                </a:solidFill>
                <a:effectLst>
                  <a:outerShdw blurRad="38100" dist="38100" dir="2700000" algn="tl">
                    <a:srgbClr val="000000">
                      <a:alpha val="43137"/>
                    </a:srgbClr>
                  </a:outerShdw>
                </a:effectLst>
              </a:rPr>
              <a:t>Chest pain associated with myocardial ischemia can be triggered by:</a:t>
            </a:r>
            <a:endParaRPr lang="en-US" sz="2400" b="1" i="1" u="sng" dirty="0">
              <a:solidFill>
                <a:srgbClr val="111111"/>
              </a:solidFill>
              <a:effectLst>
                <a:outerShdw blurRad="38100" dist="38100" dir="2700000" algn="tl">
                  <a:srgbClr val="000000">
                    <a:alpha val="43137"/>
                  </a:srgbClr>
                </a:outerShdw>
              </a:effectLst>
            </a:endParaRPr>
          </a:p>
          <a:p>
            <a:pPr algn="l"/>
            <a:r>
              <a:rPr lang="en-US" sz="2000" dirty="0">
                <a:solidFill>
                  <a:srgbClr val="111111"/>
                </a:solidFill>
                <a:latin typeface="Gabriola" panose="04040605051002020D02" pitchFamily="82" charset="0"/>
              </a:rPr>
              <a:t>1.</a:t>
            </a:r>
            <a:r>
              <a:rPr lang="en-US" sz="2000" b="0" i="0" dirty="0">
                <a:solidFill>
                  <a:srgbClr val="111111"/>
                </a:solidFill>
                <a:effectLst/>
                <a:latin typeface="Gabriola" panose="04040605051002020D02" pitchFamily="82" charset="0"/>
              </a:rPr>
              <a:t>Physical exertion	2.Emotional stress	3.Cold temperatures	4.Cocaine use	5.Eating a heavy or large meal</a:t>
            </a:r>
            <a:endParaRPr lang="en-US" sz="2000" b="0" i="0" dirty="0">
              <a:solidFill>
                <a:srgbClr val="111111"/>
              </a:solidFill>
              <a:effectLst/>
              <a:latin typeface="Gabriola" panose="04040605051002020D02" pitchFamily="82" charset="0"/>
            </a:endParaRPr>
          </a:p>
          <a:p>
            <a:pPr algn="l"/>
            <a:r>
              <a:rPr lang="en-US" sz="2000" dirty="0">
                <a:solidFill>
                  <a:srgbClr val="111111"/>
                </a:solidFill>
                <a:latin typeface="Gabriola" panose="04040605051002020D02" pitchFamily="82" charset="0"/>
              </a:rPr>
              <a:t>6.</a:t>
            </a:r>
            <a:r>
              <a:rPr lang="en-US" sz="2000" b="0" i="0" dirty="0">
                <a:solidFill>
                  <a:srgbClr val="111111"/>
                </a:solidFill>
                <a:effectLst/>
                <a:latin typeface="Gabriola" panose="04040605051002020D02" pitchFamily="82" charset="0"/>
              </a:rPr>
              <a:t>Sexual intercourse</a:t>
            </a:r>
            <a:endParaRPr lang="en-US" sz="2000" b="0" i="0" dirty="0">
              <a:solidFill>
                <a:srgbClr val="111111"/>
              </a:solidFill>
              <a:effectLst/>
              <a:latin typeface="Gabriola" panose="04040605051002020D02" pitchFamily="82" charset="0"/>
            </a:endParaRPr>
          </a:p>
          <a:p>
            <a:pPr algn="l"/>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Risk factors:</a:t>
            </a:r>
            <a:endParaRPr lang="en-IN" sz="2400" b="1" i="1" u="sng" dirty="0">
              <a:solidFill>
                <a:srgbClr val="111111"/>
              </a:solidFill>
              <a:effectLst>
                <a:outerShdw blurRad="38100" dist="38100" dir="2700000" algn="tl">
                  <a:srgbClr val="000000">
                    <a:alpha val="43137"/>
                  </a:srgbClr>
                </a:outerShdw>
              </a:effectLst>
            </a:endParaRPr>
          </a:p>
          <a:p>
            <a:r>
              <a:rPr lang="en-IN" sz="2000" i="0" dirty="0">
                <a:solidFill>
                  <a:srgbClr val="111111"/>
                </a:solidFill>
                <a:effectLst/>
                <a:latin typeface="Gabriola" panose="04040605051002020D02" pitchFamily="82" charset="0"/>
              </a:rPr>
              <a:t>1.Tobacco	2.Diabetes</a:t>
            </a:r>
            <a:r>
              <a:rPr lang="en-IN" sz="2000" dirty="0">
                <a:solidFill>
                  <a:srgbClr val="111111"/>
                </a:solidFill>
                <a:latin typeface="Gabriola" panose="04040605051002020D02" pitchFamily="82" charset="0"/>
              </a:rPr>
              <a:t>	3.</a:t>
            </a:r>
            <a:r>
              <a:rPr lang="en-IN" sz="2000" i="0" dirty="0">
                <a:solidFill>
                  <a:srgbClr val="111111"/>
                </a:solidFill>
                <a:effectLst/>
                <a:latin typeface="Gabriola" panose="04040605051002020D02" pitchFamily="82" charset="0"/>
              </a:rPr>
              <a:t>High blood pressure</a:t>
            </a:r>
            <a:r>
              <a:rPr lang="en-IN" sz="2000" dirty="0">
                <a:solidFill>
                  <a:srgbClr val="111111"/>
                </a:solidFill>
                <a:latin typeface="Gabriola" panose="04040605051002020D02" pitchFamily="82" charset="0"/>
              </a:rPr>
              <a:t>	4.</a:t>
            </a:r>
            <a:r>
              <a:rPr lang="en-IN" sz="2000" i="0" dirty="0">
                <a:solidFill>
                  <a:srgbClr val="111111"/>
                </a:solidFill>
                <a:effectLst/>
                <a:latin typeface="Gabriola" panose="04040605051002020D02" pitchFamily="82" charset="0"/>
              </a:rPr>
              <a:t>High blood cholesterol </a:t>
            </a:r>
            <a:r>
              <a:rPr lang="en-IN" sz="2000" i="0" dirty="0" err="1">
                <a:solidFill>
                  <a:srgbClr val="111111"/>
                </a:solidFill>
                <a:effectLst/>
                <a:latin typeface="Gabriola" panose="04040605051002020D02" pitchFamily="82" charset="0"/>
              </a:rPr>
              <a:t>leve</a:t>
            </a:r>
            <a:r>
              <a:rPr lang="en-US" sz="2000" dirty="0">
                <a:solidFill>
                  <a:srgbClr val="111111"/>
                </a:solidFill>
                <a:latin typeface="Gabriola" panose="04040605051002020D02" pitchFamily="82" charset="0"/>
              </a:rPr>
              <a:t>l	5.</a:t>
            </a:r>
            <a:r>
              <a:rPr lang="en-IN" sz="2000" i="0" dirty="0">
                <a:solidFill>
                  <a:srgbClr val="111111"/>
                </a:solidFill>
                <a:effectLst/>
                <a:latin typeface="Gabriola" panose="04040605051002020D02" pitchFamily="82" charset="0"/>
              </a:rPr>
              <a:t>High blood triglyceride level	6.Obesity Waist circumference	7.Lack of physical activity</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Complications:</a:t>
            </a:r>
            <a:endParaRPr lang="en-IN" sz="2400" b="1" i="1" u="sng" dirty="0">
              <a:solidFill>
                <a:srgbClr val="111111"/>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attack</a:t>
            </a:r>
            <a:endParaRPr lang="en-IN" sz="200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Irregular heart rhythm (arrhythmia)</a:t>
            </a:r>
            <a:endParaRPr lang="en-IN" sz="2000" dirty="0">
              <a:solidFill>
                <a:srgbClr val="111111"/>
              </a:solidFill>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failure</a:t>
            </a:r>
            <a:endParaRPr lang="en-IN" sz="2000" i="0" dirty="0">
              <a:solidFill>
                <a:srgbClr val="111111"/>
              </a:solidFill>
              <a:effectLst/>
              <a:latin typeface="Gabriola" panose="04040605051002020D02" pitchFamily="82" charset="0"/>
            </a:endParaRPr>
          </a:p>
          <a:p>
            <a:endParaRPr lang="en-IN" sz="2400" b="1" i="1" u="sng" dirty="0">
              <a:solidFill>
                <a:srgbClr val="111111"/>
              </a:solidFill>
              <a:effectLst>
                <a:outerShdw blurRad="38100" dist="38100" dir="2700000" algn="tl">
                  <a:srgbClr val="000000">
                    <a:alpha val="43137"/>
                  </a:srgbClr>
                </a:outerShdw>
              </a:effectLst>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Detection:</a:t>
            </a:r>
            <a:endParaRPr lang="en-IN" sz="2400" b="1" i="1" u="sng" dirty="0">
              <a:solidFill>
                <a:srgbClr val="111111"/>
              </a:solidFill>
              <a:effectLst>
                <a:outerShdw blurRad="38100" dist="38100" dir="2700000" algn="tl">
                  <a:srgbClr val="000000">
                    <a:alpha val="43137"/>
                  </a:srgbClr>
                </a:outerShdw>
              </a:effectLst>
            </a:endParaRPr>
          </a:p>
          <a:p>
            <a:pPr algn="l"/>
            <a:r>
              <a:rPr lang="en-US" sz="2000" i="1" dirty="0">
                <a:solidFill>
                  <a:srgbClr val="000000"/>
                </a:solidFill>
                <a:latin typeface="Gabriola" panose="04040605051002020D02" pitchFamily="82" charset="0"/>
              </a:rPr>
              <a:t>Myocardial I</a:t>
            </a:r>
            <a:r>
              <a:rPr lang="en-US" sz="2000" i="1" dirty="0">
                <a:solidFill>
                  <a:srgbClr val="111111"/>
                </a:solidFill>
                <a:latin typeface="Gabriola" panose="04040605051002020D02" pitchFamily="82" charset="0"/>
              </a:rPr>
              <a:t>schemia </a:t>
            </a:r>
            <a:r>
              <a:rPr lang="en-US" sz="2000" i="1" dirty="0">
                <a:solidFill>
                  <a:srgbClr val="000000"/>
                </a:solidFill>
                <a:latin typeface="Gabriola" panose="04040605051002020D02" pitchFamily="82" charset="0"/>
              </a:rPr>
              <a:t> changes in ECG are:</a:t>
            </a:r>
            <a:endParaRPr lang="en-US" sz="2000" i="1" dirty="0">
              <a:solidFill>
                <a:srgbClr val="000000"/>
              </a:solidFill>
              <a:latin typeface="Gabriola" panose="04040605051002020D02" pitchFamily="82" charset="0"/>
            </a:endParaRPr>
          </a:p>
          <a:p>
            <a:pPr marL="342900" indent="-342900" algn="l">
              <a:buFont typeface="Arial" panose="020B0604020202020204" pitchFamily="34" charset="0"/>
              <a:buChar char="•"/>
            </a:pPr>
            <a:r>
              <a:rPr lang="en-US" sz="2000" dirty="0">
                <a:solidFill>
                  <a:srgbClr val="000000"/>
                </a:solidFill>
                <a:latin typeface="Gabriola" panose="04040605051002020D02" pitchFamily="82" charset="0"/>
              </a:rPr>
              <a:t>ST segment </a:t>
            </a:r>
            <a:r>
              <a:rPr lang="en-IN" altLang="en-US" sz="2000" dirty="0">
                <a:solidFill>
                  <a:srgbClr val="000000"/>
                </a:solidFill>
                <a:latin typeface="Gabriola" panose="04040605051002020D02" pitchFamily="82" charset="0"/>
              </a:rPr>
              <a:t>elevation or depression</a:t>
            </a:r>
            <a:r>
              <a:rPr lang="en-US" sz="2000" dirty="0">
                <a:solidFill>
                  <a:srgbClr val="000000"/>
                </a:solidFill>
                <a:latin typeface="Gabriola" panose="04040605051002020D02" pitchFamily="82" charset="0"/>
              </a:rPr>
              <a:t>.</a:t>
            </a:r>
            <a:endParaRPr lang="en-US" sz="2000" dirty="0">
              <a:solidFill>
                <a:srgbClr val="000000"/>
              </a:solidFill>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T wave inversion</a:t>
            </a:r>
            <a:endParaRPr lang="en-US" sz="2000" b="0" i="0" dirty="0">
              <a:solidFill>
                <a:srgbClr val="000000"/>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Appearance  of wide deep Q waves.</a:t>
            </a:r>
            <a:endParaRPr lang="en-US" sz="2000" b="0" i="0" dirty="0">
              <a:solidFill>
                <a:srgbClr val="000000"/>
              </a:solidFill>
              <a:effectLst/>
              <a:latin typeface="Gabriola" panose="04040605051002020D02" pitchFamily="82" charset="0"/>
            </a:endParaRPr>
          </a:p>
          <a:p>
            <a:endParaRPr lang="en-IN" sz="2000" dirty="0">
              <a:latin typeface="Gabriola" panose="04040605051002020D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46699" y="340470"/>
            <a:ext cx="11772156" cy="707886"/>
          </a:xfrm>
          <a:prstGeom prst="rect">
            <a:avLst/>
          </a:prstGeom>
          <a:noFill/>
        </p:spPr>
        <p:txBody>
          <a:bodyPr wrap="square" rtlCol="0">
            <a:spAutoFit/>
          </a:bodyPr>
          <a:lstStyle/>
          <a:p>
            <a:pPr algn="l"/>
            <a:endParaRPr lang="en-US" sz="2000" dirty="0">
              <a:solidFill>
                <a:srgbClr val="000000"/>
              </a:solidFill>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p:txBody>
      </p:sp>
      <p:pic>
        <p:nvPicPr>
          <p:cNvPr id="3" name="Picture 2"/>
          <p:cNvPicPr>
            <a:picLocks noChangeAspect="1"/>
          </p:cNvPicPr>
          <p:nvPr/>
        </p:nvPicPr>
        <p:blipFill>
          <a:blip r:embed="rId1"/>
          <a:stretch>
            <a:fillRect/>
          </a:stretch>
        </p:blipFill>
        <p:spPr>
          <a:xfrm>
            <a:off x="308755" y="192969"/>
            <a:ext cx="11574490" cy="3877216"/>
          </a:xfrm>
          <a:prstGeom prst="rect">
            <a:avLst/>
          </a:prstGeom>
        </p:spPr>
      </p:pic>
      <p:sp>
        <p:nvSpPr>
          <p:cNvPr id="4" name="TextBox 3"/>
          <p:cNvSpPr txBox="1"/>
          <p:nvPr/>
        </p:nvSpPr>
        <p:spPr>
          <a:xfrm>
            <a:off x="308755" y="4217686"/>
            <a:ext cx="11574490" cy="1569660"/>
          </a:xfrm>
          <a:prstGeom prst="rect">
            <a:avLst/>
          </a:prstGeom>
          <a:noFill/>
        </p:spPr>
        <p:txBody>
          <a:bodyPr wrap="square" rtlCol="0">
            <a:spAutoFit/>
          </a:bodyPr>
          <a:lstStyle/>
          <a:p>
            <a:r>
              <a:rPr lang="en-IN" sz="2400" b="1" i="1" u="sng" dirty="0">
                <a:effectLst>
                  <a:outerShdw blurRad="38100" dist="38100" dir="2700000" algn="tl">
                    <a:srgbClr val="000000">
                      <a:alpha val="43137"/>
                    </a:srgbClr>
                  </a:outerShdw>
                </a:effectLst>
              </a:rPr>
              <a:t>Treatment:</a:t>
            </a:r>
            <a:endParaRPr lang="en-IN" sz="2400" b="1" i="1" u="sng" dirty="0">
              <a:effectLst>
                <a:outerShdw blurRad="38100" dist="38100" dir="2700000" algn="tl">
                  <a:srgbClr val="000000">
                    <a:alpha val="43137"/>
                  </a:srgbClr>
                </a:outerShdw>
              </a:effectLst>
            </a:endParaRPr>
          </a:p>
          <a:p>
            <a:r>
              <a:rPr lang="en-US" sz="2400" b="0" i="0" dirty="0">
                <a:solidFill>
                  <a:srgbClr val="111111"/>
                </a:solidFill>
                <a:effectLst/>
                <a:latin typeface="Gabriola" panose="04040605051002020D02" pitchFamily="82" charset="0"/>
              </a:rPr>
              <a:t>Treatment for myocardial ischemia involves improving blood flow to the heart muscle. Treatment may include medications, a procedure to open blocked arteries (angioplasty) or bypass surgery.</a:t>
            </a:r>
            <a:endParaRPr lang="en-US" sz="2400" b="0" i="0" dirty="0">
              <a:solidFill>
                <a:srgbClr val="111111"/>
              </a:solidFill>
              <a:effectLst/>
              <a:latin typeface="Gabriola" panose="04040605051002020D02" pitchFamily="82" charset="0"/>
            </a:endParaRPr>
          </a:p>
          <a:p>
            <a:endParaRPr lang="en-IN" sz="2400" b="1" i="1" u="sng" dirty="0">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Courier New" panose="02070309020205020404" pitchFamily="49" charset="0"/>
              <a:buChar char="o"/>
            </a:pPr>
            <a:r>
              <a:rPr lang="en-IN" altLang="en-US" i="1" u="sng" dirty="0">
                <a:effectLst>
                  <a:outerShdw blurRad="38100" dist="38100" dir="2700000" algn="tl">
                    <a:srgbClr val="000000">
                      <a:alpha val="43137"/>
                    </a:srgbClr>
                  </a:outerShdw>
                </a:effectLst>
                <a:latin typeface="+mn-lt"/>
              </a:rPr>
              <a:t>Previous Work</a:t>
            </a:r>
            <a:endParaRPr lang="en-IN" altLang="en-US" i="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a:sym typeface="+mn-ea"/>
              </a:rPr>
              <a:t>https://www.banglajol.info/index.php/BJMP/article/download/39147/26626</a:t>
            </a:r>
            <a:endParaRPr lang="en-US"/>
          </a:p>
          <a:p>
            <a:r>
              <a:rPr lang="en-IN" altLang="en-US">
                <a:sym typeface="+mn-ea"/>
              </a:rPr>
              <a:t>They used ST slope for classification of ECG segments</a:t>
            </a:r>
            <a:endParaRPr lang="en-US"/>
          </a:p>
          <a:p>
            <a:r>
              <a:rPr lang="en-US">
                <a:sym typeface="+mn-ea"/>
              </a:rPr>
              <a:t>https://link.springer.com/article/10.1007/s10489-018-1179-1</a:t>
            </a:r>
            <a:endParaRPr lang="en-US"/>
          </a:p>
          <a:p>
            <a:r>
              <a:rPr lang="en-IN" altLang="en-US">
                <a:sym typeface="+mn-ea"/>
              </a:rPr>
              <a:t>They took images of ECG signal and fed it to a CNN and predicted whether the segment was normal or not.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14092</Words>
  <Application>WPS Presentation</Application>
  <PresentationFormat>Widescreen</PresentationFormat>
  <Paragraphs>312</Paragraphs>
  <Slides>32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5" baseType="lpstr">
      <vt:lpstr>Arial</vt:lpstr>
      <vt:lpstr>SimSun</vt:lpstr>
      <vt:lpstr>Wingdings</vt:lpstr>
      <vt:lpstr>Sylfaen</vt:lpstr>
      <vt:lpstr>Courier New</vt:lpstr>
      <vt:lpstr>Gabriola</vt:lpstr>
      <vt:lpstr>Calibri</vt:lpstr>
      <vt:lpstr>Times New Roman</vt:lpstr>
      <vt:lpstr>Microsoft YaHei</vt:lpstr>
      <vt:lpstr>Arial Unicode MS</vt:lpstr>
      <vt:lpstr>Calibri Light</vt:lpstr>
      <vt:lpstr>Office Theme</vt:lpstr>
      <vt:lpstr>Paint.Picture</vt:lpstr>
      <vt:lpstr>Statistical analysis of ECG signal for myocardial ischaemia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Previous Work</vt:lpstr>
      <vt:lpstr>Myocardial Ischemia Detection from Slope of ECG ST Segment </vt:lpstr>
      <vt:lpstr>ST segmentation</vt:lpstr>
      <vt:lpstr>Our proposed solution in 6th sem</vt:lpstr>
      <vt:lpstr>Sample ECG from dataset</vt:lpstr>
      <vt:lpstr>R peak detection using max by slicing every 200 points</vt:lpstr>
      <vt:lpstr>R peak detection using XQRS algorithm</vt:lpstr>
      <vt:lpstr>QRS segment detection</vt:lpstr>
      <vt:lpstr>Work done till 6th semester</vt:lpstr>
      <vt:lpstr>R peak detection using XQRS small slice</vt:lpstr>
      <vt:lpstr>Algorithm for ST segment detection in our project</vt:lpstr>
      <vt:lpstr>ST segment detection</vt:lpstr>
      <vt:lpstr>How we can proceed further from this step</vt:lpstr>
      <vt:lpstr>Detailed description of labelling the data</vt:lpstr>
      <vt:lpstr>Labelling of data for CNN</vt:lpstr>
      <vt:lpstr>Measuring the angle value of  r peak of abnormal segments.</vt:lpstr>
      <vt:lpstr>1D CNN model</vt:lpstr>
      <vt:lpstr>Architecture of the custom model we developed</vt:lpstr>
      <vt:lpstr>Model train accuracy curve</vt:lpstr>
      <vt:lpstr>Model train loss curve</vt:lpstr>
      <vt:lpstr>Metrics of the model on test data</vt:lpstr>
      <vt:lpstr>Test with individual manual input</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ECG signal for mycardial ischaemia and build solution to classify ECG</dc:title>
  <dc:creator/>
  <cp:lastModifiedBy>subro</cp:lastModifiedBy>
  <cp:revision>38</cp:revision>
  <dcterms:created xsi:type="dcterms:W3CDTF">2021-03-18T18:37:00Z</dcterms:created>
  <dcterms:modified xsi:type="dcterms:W3CDTF">2021-07-05T09:13:29Z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