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35"/>
  </p:notesMasterIdLst>
  <p:sldIdLst>
    <p:sldId id="273" r:id="rId3"/>
    <p:sldId id="260" r:id="rId4"/>
    <p:sldId id="262" r:id="rId5"/>
    <p:sldId id="263" r:id="rId6"/>
    <p:sldId id="257" r:id="rId7"/>
    <p:sldId id="266" r:id="rId8"/>
    <p:sldId id="274" r:id="rId9"/>
    <p:sldId id="278" r:id="rId10"/>
    <p:sldId id="276" r:id="rId11"/>
    <p:sldId id="275" r:id="rId12"/>
    <p:sldId id="277" r:id="rId13"/>
    <p:sldId id="279" r:id="rId14"/>
    <p:sldId id="280" r:id="rId15"/>
    <p:sldId id="281" r:id="rId16"/>
    <p:sldId id="282" r:id="rId17"/>
    <p:sldId id="294" r:id="rId18"/>
    <p:sldId id="284" r:id="rId19"/>
    <p:sldId id="283" r:id="rId20"/>
    <p:sldId id="285" r:id="rId21"/>
    <p:sldId id="286" r:id="rId22"/>
    <p:sldId id="287" r:id="rId23"/>
    <p:sldId id="288" r:id="rId24"/>
    <p:sldId id="289" r:id="rId25"/>
    <p:sldId id="290" r:id="rId26"/>
    <p:sldId id="291" r:id="rId27"/>
    <p:sldId id="292" r:id="rId28"/>
    <p:sldId id="297" r:id="rId29"/>
    <p:sldId id="299" r:id="rId30"/>
    <p:sldId id="298" r:id="rId31"/>
    <p:sldId id="295" r:id="rId32"/>
    <p:sldId id="296" r:id="rId33"/>
    <p:sldId id="293" r:id="rId3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p:cViewPr varScale="1">
        <p:scale>
          <a:sx n="103" d="100"/>
          <a:sy n="103" d="100"/>
        </p:scale>
        <p:origin x="35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DC2DC6-731C-4EB5-AC18-5BFA1F12EBDE}" type="datetimeFigureOut">
              <a:rPr lang="en-IN" smtClean="0"/>
              <a:t>01-05-2019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A510D0-1F1D-4378-BB3E-2D15B0A1747F}" type="slidenum">
              <a:rPr lang="en-IN" smtClean="0"/>
              <a:t>‹#›</a:t>
            </a:fld>
            <a:endParaRPr lang="en-IN"/>
          </a:p>
        </p:txBody>
      </p:sp>
    </p:spTree>
    <p:extLst>
      <p:ext uri="{BB962C8B-B14F-4D97-AF65-F5344CB8AC3E}">
        <p14:creationId xmlns:p14="http://schemas.microsoft.com/office/powerpoint/2010/main" val="536401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195EF6B-D496-44F9-BDD4-A5916FEB3BFA}"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0235779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t>5/1/2019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5/1/2019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3375"/>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p:cNvSpPr>
            <a:spLocks noGrp="1"/>
          </p:cNvSpPr>
          <p:nvPr>
            <p:ph type="dt" sz="half" idx="10"/>
          </p:nvPr>
        </p:nvSpPr>
        <p:spPr/>
        <p:txBody>
          <a:bodyPr/>
          <a:lstStyle/>
          <a:p>
            <a:fld id="{668C07AA-77F9-4F35-BACA-2E88928CB0BB}" type="datetimeFigureOut">
              <a:rPr lang="en-US" smtClean="0">
                <a:solidFill>
                  <a:prstClr val="black">
                    <a:tint val="75000"/>
                  </a:prstClr>
                </a:solidFill>
              </a:rPr>
              <a:pPr/>
              <a:t>5/1/2019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28AAC57-00F3-4895-995C-7AD63C005F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33842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t>5/1/2019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73" r:id="rId4"/>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5/1/2019</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5905" y="383482"/>
            <a:ext cx="5606415" cy="568088"/>
          </a:xfrm>
        </p:spPr>
        <p:txBody>
          <a:bodyPr>
            <a:noAutofit/>
          </a:bodyPr>
          <a:lstStyle/>
          <a:p>
            <a:br>
              <a:rPr lang="en-US" altLang="ko-KR" sz="2100" dirty="0">
                <a:solidFill>
                  <a:schemeClr val="tx1">
                    <a:lumMod val="75000"/>
                    <a:lumOff val="25000"/>
                  </a:schemeClr>
                </a:solidFill>
                <a:latin typeface="Times New Roman" panose="02020603050405020304" pitchFamily="18" charset="0"/>
                <a:ea typeface="맑은 고딕" pitchFamily="50" charset="-127"/>
                <a:cs typeface="Times New Roman" panose="02020603050405020304" pitchFamily="18" charset="0"/>
              </a:rPr>
            </a:br>
            <a:r>
              <a:rPr lang="en-US" altLang="ko-KR" sz="1800" dirty="0">
                <a:solidFill>
                  <a:schemeClr val="tx1">
                    <a:lumMod val="75000"/>
                    <a:lumOff val="25000"/>
                  </a:schemeClr>
                </a:solidFill>
                <a:latin typeface="Times New Roman" panose="02020603050405020304" pitchFamily="18" charset="0"/>
                <a:ea typeface="맑은 고딕" pitchFamily="50" charset="-127"/>
                <a:cs typeface="Times New Roman" panose="02020603050405020304" pitchFamily="18" charset="0"/>
              </a:rPr>
              <a:t>Human Computer Interaction </a:t>
            </a:r>
            <a:br>
              <a:rPr lang="en-US" altLang="ko-KR" sz="1800" dirty="0">
                <a:solidFill>
                  <a:schemeClr val="tx1">
                    <a:lumMod val="75000"/>
                    <a:lumOff val="25000"/>
                  </a:schemeClr>
                </a:solidFill>
                <a:latin typeface="Times New Roman" panose="02020603050405020304" pitchFamily="18" charset="0"/>
                <a:ea typeface="맑은 고딕" pitchFamily="50" charset="-127"/>
                <a:cs typeface="Times New Roman" panose="02020603050405020304" pitchFamily="18" charset="0"/>
              </a:rPr>
            </a:br>
            <a:r>
              <a:rPr lang="en-US" altLang="ko-KR" sz="1800" dirty="0">
                <a:solidFill>
                  <a:schemeClr val="tx1">
                    <a:lumMod val="75000"/>
                    <a:lumOff val="25000"/>
                  </a:schemeClr>
                </a:solidFill>
                <a:latin typeface="Times New Roman" panose="02020603050405020304" pitchFamily="18" charset="0"/>
                <a:ea typeface="맑은 고딕" pitchFamily="50" charset="-127"/>
                <a:cs typeface="Times New Roman" panose="02020603050405020304" pitchFamily="18" charset="0"/>
              </a:rPr>
              <a:t>Based On Eye Gaze Estimation</a:t>
            </a:r>
          </a:p>
        </p:txBody>
      </p:sp>
      <p:sp>
        <p:nvSpPr>
          <p:cNvPr id="3" name="Subtitle 2"/>
          <p:cNvSpPr>
            <a:spLocks noGrp="1"/>
          </p:cNvSpPr>
          <p:nvPr>
            <p:ph type="subTitle" idx="1"/>
          </p:nvPr>
        </p:nvSpPr>
        <p:spPr>
          <a:xfrm>
            <a:off x="1619672" y="951570"/>
            <a:ext cx="5994665" cy="3564396"/>
          </a:xfrm>
        </p:spPr>
        <p:txBody>
          <a:bodyPr>
            <a:normAutofit/>
          </a:bodyPr>
          <a:lstStyle/>
          <a:p>
            <a:r>
              <a:rPr lang="en-US" sz="1125" dirty="0">
                <a:latin typeface="Times New Roman" panose="02020603050405020304" pitchFamily="18" charset="0"/>
                <a:cs typeface="Times New Roman" panose="02020603050405020304" pitchFamily="18" charset="0"/>
              </a:rPr>
              <a:t>By</a:t>
            </a:r>
          </a:p>
          <a:p>
            <a:r>
              <a:rPr lang="en-IN" sz="1125" b="1" dirty="0">
                <a:latin typeface="Times New Roman" panose="02020603050405020304" pitchFamily="18" charset="0"/>
                <a:cs typeface="Times New Roman" panose="02020603050405020304" pitchFamily="18" charset="0"/>
              </a:rPr>
              <a:t>T MOHAMMED AAZAM </a:t>
            </a:r>
            <a:endParaRPr lang="en-US" sz="1125" b="1" dirty="0">
              <a:latin typeface="Times New Roman" panose="02020603050405020304" pitchFamily="18" charset="0"/>
              <a:cs typeface="Times New Roman" panose="02020603050405020304" pitchFamily="18" charset="0"/>
            </a:endParaRPr>
          </a:p>
          <a:p>
            <a:pPr>
              <a:spcBef>
                <a:spcPts val="0"/>
              </a:spcBef>
            </a:pPr>
            <a:r>
              <a:rPr lang="en-US" sz="1125" b="1" dirty="0">
                <a:latin typeface="Times New Roman" panose="02020603050405020304" pitchFamily="18" charset="0"/>
                <a:cs typeface="Times New Roman" panose="02020603050405020304" pitchFamily="18" charset="0"/>
              </a:rPr>
              <a:t>(15001A0501) </a:t>
            </a:r>
          </a:p>
          <a:p>
            <a:pPr>
              <a:spcBef>
                <a:spcPts val="0"/>
              </a:spcBef>
            </a:pPr>
            <a:endParaRPr lang="en-US" sz="1125" b="1" dirty="0">
              <a:latin typeface="Times New Roman" panose="02020603050405020304" pitchFamily="18" charset="0"/>
              <a:cs typeface="Times New Roman" panose="02020603050405020304" pitchFamily="18" charset="0"/>
            </a:endParaRPr>
          </a:p>
          <a:p>
            <a:pPr>
              <a:spcBef>
                <a:spcPts val="0"/>
              </a:spcBef>
            </a:pPr>
            <a:r>
              <a:rPr lang="en-IN" sz="1125" b="1" dirty="0">
                <a:latin typeface="Times New Roman" panose="02020603050405020304" pitchFamily="18" charset="0"/>
                <a:cs typeface="Times New Roman" panose="02020603050405020304" pitchFamily="18" charset="0"/>
              </a:rPr>
              <a:t>SUBRATA DAS</a:t>
            </a:r>
          </a:p>
          <a:p>
            <a:pPr>
              <a:spcBef>
                <a:spcPts val="0"/>
              </a:spcBef>
            </a:pPr>
            <a:r>
              <a:rPr lang="en-IN" sz="1125" b="1" dirty="0">
                <a:latin typeface="Times New Roman" panose="02020603050405020304" pitchFamily="18" charset="0"/>
                <a:cs typeface="Times New Roman" panose="02020603050405020304" pitchFamily="18" charset="0"/>
              </a:rPr>
              <a:t>(15001A0563)</a:t>
            </a:r>
            <a:endParaRPr lang="en-US" sz="1125" b="1" dirty="0">
              <a:latin typeface="Times New Roman" panose="02020603050405020304" pitchFamily="18" charset="0"/>
              <a:cs typeface="Times New Roman" panose="02020603050405020304" pitchFamily="18" charset="0"/>
            </a:endParaRPr>
          </a:p>
          <a:p>
            <a:endParaRPr lang="en-US" sz="1125" dirty="0">
              <a:latin typeface="Times New Roman" panose="02020603050405020304" pitchFamily="18" charset="0"/>
              <a:cs typeface="Times New Roman" panose="02020603050405020304" pitchFamily="18" charset="0"/>
            </a:endParaRPr>
          </a:p>
          <a:p>
            <a:r>
              <a:rPr lang="en-US" sz="1125" dirty="0">
                <a:latin typeface="Times New Roman" panose="02020603050405020304" pitchFamily="18" charset="0"/>
                <a:cs typeface="Times New Roman" panose="02020603050405020304" pitchFamily="18" charset="0"/>
              </a:rPr>
              <a:t>Under the guidance of </a:t>
            </a:r>
          </a:p>
          <a:p>
            <a:pPr>
              <a:lnSpc>
                <a:spcPct val="110000"/>
              </a:lnSpc>
              <a:spcBef>
                <a:spcPts val="0"/>
              </a:spcBef>
            </a:pPr>
            <a:r>
              <a:rPr lang="en-US" sz="1125" b="1" dirty="0">
                <a:latin typeface="Times New Roman" panose="02020603050405020304" pitchFamily="18" charset="0"/>
                <a:cs typeface="Times New Roman" panose="02020603050405020304" pitchFamily="18" charset="0"/>
              </a:rPr>
              <a:t>Dr. </a:t>
            </a:r>
            <a:r>
              <a:rPr lang="en-US" sz="1125" b="1">
                <a:latin typeface="Times New Roman" panose="02020603050405020304" pitchFamily="18" charset="0"/>
                <a:cs typeface="Times New Roman" panose="02020603050405020304" pitchFamily="18" charset="0"/>
              </a:rPr>
              <a:t>A. ANANDA </a:t>
            </a:r>
            <a:r>
              <a:rPr lang="en-US" sz="1125" b="1" dirty="0">
                <a:latin typeface="Times New Roman" panose="02020603050405020304" pitchFamily="18" charset="0"/>
                <a:cs typeface="Times New Roman" panose="02020603050405020304" pitchFamily="18" charset="0"/>
              </a:rPr>
              <a:t>RAO</a:t>
            </a:r>
            <a:r>
              <a:rPr lang="en-US" sz="1125" b="1" baseline="-25000" dirty="0">
                <a:latin typeface="Times New Roman" panose="02020603050405020304" pitchFamily="18" charset="0"/>
                <a:cs typeface="Times New Roman" panose="02020603050405020304" pitchFamily="18" charset="0"/>
              </a:rPr>
              <a:t>  B.Sc.,B.Tech.,</a:t>
            </a:r>
            <a:r>
              <a:rPr lang="en-US" sz="1125" b="1" baseline="-25000" dirty="0" err="1">
                <a:latin typeface="Times New Roman" panose="02020603050405020304" pitchFamily="18" charset="0"/>
                <a:cs typeface="Times New Roman" panose="02020603050405020304" pitchFamily="18" charset="0"/>
              </a:rPr>
              <a:t>M.Tech</a:t>
            </a:r>
            <a:r>
              <a:rPr lang="en-US" sz="1125" b="1" baseline="-25000" dirty="0">
                <a:latin typeface="Times New Roman" panose="02020603050405020304" pitchFamily="18" charset="0"/>
                <a:cs typeface="Times New Roman" panose="02020603050405020304" pitchFamily="18" charset="0"/>
              </a:rPr>
              <a:t>., </a:t>
            </a:r>
            <a:r>
              <a:rPr lang="en-US" sz="1125" b="1" baseline="-25000" dirty="0" err="1">
                <a:latin typeface="Times New Roman" panose="02020603050405020304" pitchFamily="18" charset="0"/>
                <a:cs typeface="Times New Roman" panose="02020603050405020304" pitchFamily="18" charset="0"/>
              </a:rPr>
              <a:t>Ph.D</a:t>
            </a:r>
            <a:r>
              <a:rPr lang="en-US" sz="1125" b="1" baseline="-25000" dirty="0">
                <a:latin typeface="Times New Roman" panose="02020603050405020304" pitchFamily="18" charset="0"/>
                <a:cs typeface="Times New Roman" panose="02020603050405020304" pitchFamily="18" charset="0"/>
              </a:rPr>
              <a:t>(IITM).</a:t>
            </a:r>
          </a:p>
          <a:p>
            <a:pPr>
              <a:lnSpc>
                <a:spcPct val="110000"/>
              </a:lnSpc>
              <a:spcBef>
                <a:spcPts val="0"/>
              </a:spcBef>
            </a:pPr>
            <a:r>
              <a:rPr lang="en-IN" sz="1125" b="1" dirty="0">
                <a:latin typeface="Times New Roman" panose="02020603050405020304" pitchFamily="18" charset="0"/>
                <a:cs typeface="Times New Roman" panose="02020603050405020304" pitchFamily="18" charset="0"/>
              </a:rPr>
              <a:t> Professor &amp; Director (Research and Development)</a:t>
            </a:r>
            <a:endParaRPr lang="en-US" sz="1125" b="1" dirty="0">
              <a:latin typeface="Times New Roman" panose="02020603050405020304" pitchFamily="18" charset="0"/>
              <a:cs typeface="Times New Roman" panose="02020603050405020304" pitchFamily="18" charset="0"/>
            </a:endParaRPr>
          </a:p>
          <a:p>
            <a:endParaRPr lang="en-US" sz="1125" b="1" dirty="0">
              <a:latin typeface="Times New Roman" panose="02020603050405020304" pitchFamily="18" charset="0"/>
              <a:cs typeface="Times New Roman" panose="02020603050405020304" pitchFamily="18" charset="0"/>
            </a:endParaRPr>
          </a:p>
          <a:p>
            <a:endParaRPr lang="en-US" sz="1125" b="1" dirty="0">
              <a:latin typeface="Times New Roman" panose="02020603050405020304" pitchFamily="18" charset="0"/>
              <a:cs typeface="Times New Roman" panose="02020603050405020304" pitchFamily="18" charset="0"/>
            </a:endParaRPr>
          </a:p>
          <a:p>
            <a:endParaRPr lang="en-US" sz="1125" b="1" dirty="0">
              <a:latin typeface="Times New Roman" panose="02020603050405020304" pitchFamily="18" charset="0"/>
              <a:cs typeface="Times New Roman" panose="02020603050405020304" pitchFamily="18" charset="0"/>
            </a:endParaRPr>
          </a:p>
          <a:p>
            <a:r>
              <a:rPr lang="en-US" sz="1125" b="1" dirty="0">
                <a:latin typeface="Times New Roman" panose="02020603050405020304" pitchFamily="18" charset="0"/>
                <a:cs typeface="Times New Roman" panose="02020603050405020304" pitchFamily="18" charset="0"/>
              </a:rPr>
              <a:t>   Department of Computer Science &amp; Engineering</a:t>
            </a:r>
          </a:p>
          <a:p>
            <a:r>
              <a:rPr lang="en-US" sz="1125" b="1" dirty="0">
                <a:latin typeface="Times New Roman" panose="02020603050405020304" pitchFamily="18" charset="0"/>
                <a:cs typeface="Times New Roman" panose="02020603050405020304" pitchFamily="18" charset="0"/>
              </a:rPr>
              <a:t>    JNTUA  College of Engineering, </a:t>
            </a:r>
            <a:r>
              <a:rPr lang="en-US" sz="1125" b="1" dirty="0" err="1">
                <a:latin typeface="Times New Roman" panose="02020603050405020304" pitchFamily="18" charset="0"/>
                <a:cs typeface="Times New Roman" panose="02020603050405020304" pitchFamily="18" charset="0"/>
              </a:rPr>
              <a:t>Ananthapuramu</a:t>
            </a:r>
            <a:r>
              <a:rPr lang="en-US" sz="1125" b="1" dirty="0">
                <a:latin typeface="Times New Roman" panose="02020603050405020304" pitchFamily="18" charset="0"/>
                <a:cs typeface="Times New Roman" panose="02020603050405020304" pitchFamily="18" charset="0"/>
              </a:rPr>
              <a:t>.</a:t>
            </a:r>
          </a:p>
          <a:p>
            <a:r>
              <a:rPr lang="en-US" sz="1125" b="1" i="1" dirty="0">
                <a:latin typeface="Times New Roman" panose="02020603050405020304" pitchFamily="18" charset="0"/>
                <a:cs typeface="Times New Roman" panose="02020603050405020304" pitchFamily="18" charset="0"/>
              </a:rPr>
              <a:t>(Autonomous)</a:t>
            </a:r>
          </a:p>
          <a:p>
            <a:r>
              <a:rPr lang="en-US" sz="1125" dirty="0">
                <a:latin typeface="Times New Roman" panose="02020603050405020304" pitchFamily="18" charset="0"/>
                <a:cs typeface="Times New Roman" panose="02020603050405020304" pitchFamily="18" charset="0"/>
              </a:rPr>
              <a:t>2018-2019</a:t>
            </a:r>
          </a:p>
          <a:p>
            <a:endParaRPr lang="en-US" sz="1125" b="1" dirty="0">
              <a:latin typeface="Times New Roman" panose="02020603050405020304" pitchFamily="18" charset="0"/>
              <a:cs typeface="Times New Roman" panose="02020603050405020304" pitchFamily="18" charset="0"/>
            </a:endParaRPr>
          </a:p>
          <a:p>
            <a:endParaRPr lang="en-US" sz="1125"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4283968" y="2931790"/>
            <a:ext cx="578571" cy="589286"/>
          </a:xfrm>
          <a:prstGeom prst="rect">
            <a:avLst/>
          </a:prstGeom>
        </p:spPr>
      </p:pic>
    </p:spTree>
    <p:extLst>
      <p:ext uri="{BB962C8B-B14F-4D97-AF65-F5344CB8AC3E}">
        <p14:creationId xmlns:p14="http://schemas.microsoft.com/office/powerpoint/2010/main" val="1072372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A222D-1477-40F0-9207-E3D5B19D635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Pooling :</a:t>
            </a:r>
            <a:endParaRPr lang="en-IN" dirty="0"/>
          </a:p>
        </p:txBody>
      </p:sp>
      <p:sp>
        <p:nvSpPr>
          <p:cNvPr id="6" name="Content Placeholder 5">
            <a:extLst>
              <a:ext uri="{FF2B5EF4-FFF2-40B4-BE49-F238E27FC236}">
                <a16:creationId xmlns:a16="http://schemas.microsoft.com/office/drawing/2014/main" id="{72BB2341-4722-476E-ADCE-49CB48F1ED0D}"/>
              </a:ext>
            </a:extLst>
          </p:cNvPr>
          <p:cNvSpPr>
            <a:spLocks noGrp="1"/>
          </p:cNvSpPr>
          <p:nvPr>
            <p:ph idx="10"/>
          </p:nvPr>
        </p:nvSpPr>
        <p:spPr>
          <a:xfrm>
            <a:off x="-108520" y="1275541"/>
            <a:ext cx="9289032" cy="4248537"/>
          </a:xfrm>
        </p:spPr>
        <p:txBody>
          <a:bodyPr/>
          <a:lstStyle/>
          <a:p>
            <a:r>
              <a:rPr lang="en-IN" sz="1600" dirty="0">
                <a:latin typeface="Times New Roman" panose="02020603050405020304" pitchFamily="18" charset="0"/>
                <a:cs typeface="Times New Roman" panose="02020603050405020304" pitchFamily="18" charset="0"/>
              </a:rPr>
              <a:t>The Pooling layer is also responsible for reducing the spatial size of the Convolved Feature.</a:t>
            </a:r>
          </a:p>
          <a:p>
            <a:r>
              <a:rPr lang="en-IN" sz="1600" dirty="0">
                <a:latin typeface="Times New Roman" panose="02020603050405020304" pitchFamily="18" charset="0"/>
                <a:cs typeface="Times New Roman" panose="02020603050405020304" pitchFamily="18" charset="0"/>
              </a:rPr>
              <a:t>There are two types of Pooling: </a:t>
            </a:r>
            <a:r>
              <a:rPr lang="en-IN" sz="1600" dirty="0">
                <a:solidFill>
                  <a:srgbClr val="FF0000"/>
                </a:solidFill>
                <a:latin typeface="Times New Roman" panose="02020603050405020304" pitchFamily="18" charset="0"/>
                <a:cs typeface="Times New Roman" panose="02020603050405020304" pitchFamily="18" charset="0"/>
              </a:rPr>
              <a:t>Max Pooling </a:t>
            </a:r>
            <a:r>
              <a:rPr lang="en-IN" sz="1600" dirty="0">
                <a:latin typeface="Times New Roman" panose="02020603050405020304" pitchFamily="18" charset="0"/>
                <a:cs typeface="Times New Roman" panose="02020603050405020304" pitchFamily="18" charset="0"/>
              </a:rPr>
              <a:t>and </a:t>
            </a:r>
            <a:r>
              <a:rPr lang="en-IN" sz="1600" dirty="0">
                <a:solidFill>
                  <a:srgbClr val="FF0000"/>
                </a:solidFill>
                <a:latin typeface="Times New Roman" panose="02020603050405020304" pitchFamily="18" charset="0"/>
                <a:cs typeface="Times New Roman" panose="02020603050405020304" pitchFamily="18" charset="0"/>
              </a:rPr>
              <a:t>Average Pooling</a:t>
            </a:r>
            <a:r>
              <a:rPr lang="en-IN" sz="1600" dirty="0">
                <a:latin typeface="Times New Roman" panose="02020603050405020304" pitchFamily="18" charset="0"/>
                <a:cs typeface="Times New Roman" panose="02020603050405020304" pitchFamily="18" charset="0"/>
              </a:rPr>
              <a:t>.</a:t>
            </a:r>
          </a:p>
          <a:p>
            <a:r>
              <a:rPr lang="en-IN" sz="1600" b="1" dirty="0">
                <a:latin typeface="Times New Roman" panose="02020603050405020304" pitchFamily="18" charset="0"/>
                <a:cs typeface="Times New Roman" panose="02020603050405020304" pitchFamily="18" charset="0"/>
              </a:rPr>
              <a:t>Max Pooling</a:t>
            </a:r>
            <a:r>
              <a:rPr lang="en-IN" sz="1600" dirty="0">
                <a:latin typeface="Times New Roman" panose="02020603050405020304" pitchFamily="18" charset="0"/>
                <a:cs typeface="Times New Roman" panose="02020603050405020304" pitchFamily="18" charset="0"/>
              </a:rPr>
              <a:t> returns the</a:t>
            </a:r>
            <a:r>
              <a:rPr lang="en-IN" sz="1600" dirty="0">
                <a:solidFill>
                  <a:srgbClr val="FF0000"/>
                </a:solidFill>
                <a:latin typeface="Times New Roman" panose="02020603050405020304" pitchFamily="18" charset="0"/>
                <a:cs typeface="Times New Roman" panose="02020603050405020304" pitchFamily="18" charset="0"/>
              </a:rPr>
              <a:t> </a:t>
            </a:r>
            <a:r>
              <a:rPr lang="en-IN" sz="1600" b="1" dirty="0">
                <a:solidFill>
                  <a:srgbClr val="FF0000"/>
                </a:solidFill>
                <a:latin typeface="Times New Roman" panose="02020603050405020304" pitchFamily="18" charset="0"/>
                <a:cs typeface="Times New Roman" panose="02020603050405020304" pitchFamily="18" charset="0"/>
              </a:rPr>
              <a:t>maximum value</a:t>
            </a:r>
            <a:r>
              <a:rPr lang="en-IN" sz="1600" dirty="0">
                <a:latin typeface="Times New Roman" panose="02020603050405020304" pitchFamily="18" charset="0"/>
                <a:cs typeface="Times New Roman" panose="02020603050405020304" pitchFamily="18" charset="0"/>
              </a:rPr>
              <a:t> from the portion of the image covered by the Kernel. Max </a:t>
            </a:r>
          </a:p>
          <a:p>
            <a:r>
              <a:rPr lang="en-IN" sz="1600" dirty="0">
                <a:latin typeface="Times New Roman" panose="02020603050405020304" pitchFamily="18" charset="0"/>
                <a:cs typeface="Times New Roman" panose="02020603050405020304" pitchFamily="18" charset="0"/>
              </a:rPr>
              <a:t>Pooling also performs as a</a:t>
            </a:r>
            <a:r>
              <a:rPr lang="en-IN" sz="1600" b="1" dirty="0">
                <a:latin typeface="Times New Roman" panose="02020603050405020304" pitchFamily="18" charset="0"/>
                <a:cs typeface="Times New Roman" panose="02020603050405020304" pitchFamily="18" charset="0"/>
              </a:rPr>
              <a:t> </a:t>
            </a:r>
            <a:r>
              <a:rPr lang="en-IN" sz="1600" b="1" dirty="0">
                <a:solidFill>
                  <a:srgbClr val="FF0000"/>
                </a:solidFill>
                <a:latin typeface="Times New Roman" panose="02020603050405020304" pitchFamily="18" charset="0"/>
                <a:cs typeface="Times New Roman" panose="02020603050405020304" pitchFamily="18" charset="0"/>
              </a:rPr>
              <a:t>Noise Suppressant</a:t>
            </a:r>
            <a:r>
              <a:rPr lang="en-IN" sz="1600" dirty="0">
                <a:solidFill>
                  <a:srgbClr val="FF0000"/>
                </a:solidFill>
                <a:latin typeface="Times New Roman" panose="02020603050405020304" pitchFamily="18" charset="0"/>
                <a:cs typeface="Times New Roman" panose="02020603050405020304" pitchFamily="18" charset="0"/>
              </a:rPr>
              <a:t>.</a:t>
            </a:r>
          </a:p>
          <a:p>
            <a:endParaRPr lang="en-IN" sz="1600" b="1"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Average Pooling </a:t>
            </a:r>
            <a:r>
              <a:rPr lang="en-IN" sz="1600" dirty="0">
                <a:latin typeface="Times New Roman" panose="02020603050405020304" pitchFamily="18" charset="0"/>
                <a:cs typeface="Times New Roman" panose="02020603050405020304" pitchFamily="18" charset="0"/>
              </a:rPr>
              <a:t>returns the </a:t>
            </a:r>
            <a:r>
              <a:rPr lang="en-IN" sz="1600" b="1" dirty="0">
                <a:latin typeface="Times New Roman" panose="02020603050405020304" pitchFamily="18" charset="0"/>
                <a:cs typeface="Times New Roman" panose="02020603050405020304" pitchFamily="18" charset="0"/>
              </a:rPr>
              <a:t>average of all the values </a:t>
            </a:r>
            <a:r>
              <a:rPr lang="en-IN" sz="1600" dirty="0">
                <a:latin typeface="Times New Roman" panose="02020603050405020304" pitchFamily="18" charset="0"/>
                <a:cs typeface="Times New Roman" panose="02020603050405020304" pitchFamily="18" charset="0"/>
              </a:rPr>
              <a:t>from</a:t>
            </a:r>
          </a:p>
          <a:p>
            <a:r>
              <a:rPr lang="en-IN" sz="1600" dirty="0">
                <a:latin typeface="Times New Roman" panose="02020603050405020304" pitchFamily="18" charset="0"/>
                <a:cs typeface="Times New Roman" panose="02020603050405020304" pitchFamily="18" charset="0"/>
              </a:rPr>
              <a:t>the portion of the image covered by the Kernel. Depending </a:t>
            </a:r>
          </a:p>
          <a:p>
            <a:r>
              <a:rPr lang="en-IN" sz="1600" dirty="0">
                <a:latin typeface="Times New Roman" panose="02020603050405020304" pitchFamily="18" charset="0"/>
                <a:cs typeface="Times New Roman" panose="02020603050405020304" pitchFamily="18" charset="0"/>
              </a:rPr>
              <a:t>on the complexities in the images, the number of such </a:t>
            </a:r>
          </a:p>
          <a:p>
            <a:r>
              <a:rPr lang="en-IN" sz="1600" dirty="0">
                <a:latin typeface="Times New Roman" panose="02020603050405020304" pitchFamily="18" charset="0"/>
                <a:cs typeface="Times New Roman" panose="02020603050405020304" pitchFamily="18" charset="0"/>
              </a:rPr>
              <a:t>layers may be increased for capturing low-levels details even</a:t>
            </a:r>
          </a:p>
          <a:p>
            <a:r>
              <a:rPr lang="en-IN" sz="1600" dirty="0">
                <a:latin typeface="Times New Roman" panose="02020603050405020304" pitchFamily="18" charset="0"/>
                <a:cs typeface="Times New Roman" panose="02020603050405020304" pitchFamily="18" charset="0"/>
              </a:rPr>
              <a:t>further, but at the cost of more computational power.</a:t>
            </a:r>
          </a:p>
          <a:p>
            <a:r>
              <a:rPr lang="en-IN" sz="1600" dirty="0">
                <a:latin typeface="Times New Roman" panose="02020603050405020304" pitchFamily="18" charset="0"/>
                <a:cs typeface="Times New Roman" panose="02020603050405020304" pitchFamily="18" charset="0"/>
              </a:rPr>
              <a:t> After that this neuron output is given to the next classification </a:t>
            </a:r>
          </a:p>
          <a:p>
            <a:r>
              <a:rPr lang="en-IN" sz="1600" dirty="0">
                <a:latin typeface="Times New Roman" panose="02020603050405020304" pitchFamily="18" charset="0"/>
                <a:cs typeface="Times New Roman" panose="02020603050405020304" pitchFamily="18" charset="0"/>
              </a:rPr>
              <a:t>Layer for detection .</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0EDF8EEE-132C-4358-98BD-347FB34DD9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2120" y="2355726"/>
            <a:ext cx="3231180" cy="2376264"/>
          </a:xfrm>
          <a:prstGeom prst="rect">
            <a:avLst/>
          </a:prstGeom>
        </p:spPr>
      </p:pic>
    </p:spTree>
    <p:extLst>
      <p:ext uri="{BB962C8B-B14F-4D97-AF65-F5344CB8AC3E}">
        <p14:creationId xmlns:p14="http://schemas.microsoft.com/office/powerpoint/2010/main" val="436142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additive="base">
                                        <p:cTn id="1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 calcmode="lin" valueType="num">
                                      <p:cBhvr additive="base">
                                        <p:cTn id="23"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 calcmode="lin" valueType="num">
                                      <p:cBhvr additive="base">
                                        <p:cTn id="27"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anim calcmode="lin" valueType="num">
                                      <p:cBhvr additive="base">
                                        <p:cTn id="31"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anim calcmode="lin" valueType="num">
                                      <p:cBhvr additive="base">
                                        <p:cTn id="35"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anim calcmode="lin" valueType="num">
                                      <p:cBhvr additive="base">
                                        <p:cTn id="39"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
                                            <p:txEl>
                                              <p:pRg st="10" end="10"/>
                                            </p:txEl>
                                          </p:spTgt>
                                        </p:tgtEl>
                                        <p:attrNameLst>
                                          <p:attrName>style.visibility</p:attrName>
                                        </p:attrNameLst>
                                      </p:cBhvr>
                                      <p:to>
                                        <p:strVal val="visible"/>
                                      </p:to>
                                    </p:set>
                                    <p:anim calcmode="lin" valueType="num">
                                      <p:cBhvr additive="base">
                                        <p:cTn id="43"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
                                            <p:txEl>
                                              <p:pRg st="11" end="11"/>
                                            </p:txEl>
                                          </p:spTgt>
                                        </p:tgtEl>
                                        <p:attrNameLst>
                                          <p:attrName>style.visibility</p:attrName>
                                        </p:attrNameLst>
                                      </p:cBhvr>
                                      <p:to>
                                        <p:strVal val="visible"/>
                                      </p:to>
                                    </p:set>
                                    <p:anim calcmode="lin" valueType="num">
                                      <p:cBhvr additive="base">
                                        <p:cTn id="47"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wipe(down)">
                                      <p:cBhvr>
                                        <p:cTn id="5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7925D-D611-4D74-92CC-D5B8F89C94F3}"/>
              </a:ext>
            </a:extLst>
          </p:cNvPr>
          <p:cNvSpPr>
            <a:spLocks noGrp="1"/>
          </p:cNvSpPr>
          <p:nvPr>
            <p:ph type="title"/>
          </p:nvPr>
        </p:nvSpPr>
        <p:spPr/>
        <p:txBody>
          <a:bodyPr/>
          <a:lstStyle/>
          <a:p>
            <a:r>
              <a:rPr lang="en-IN" sz="2800" dirty="0"/>
              <a:t>Classification — Fully Connected Layer:</a:t>
            </a:r>
          </a:p>
        </p:txBody>
      </p:sp>
      <p:sp>
        <p:nvSpPr>
          <p:cNvPr id="4" name="Content Placeholder 3">
            <a:extLst>
              <a:ext uri="{FF2B5EF4-FFF2-40B4-BE49-F238E27FC236}">
                <a16:creationId xmlns:a16="http://schemas.microsoft.com/office/drawing/2014/main" id="{AD69014B-F694-4127-9876-BE009D42376B}"/>
              </a:ext>
            </a:extLst>
          </p:cNvPr>
          <p:cNvSpPr>
            <a:spLocks noGrp="1"/>
          </p:cNvSpPr>
          <p:nvPr>
            <p:ph idx="10"/>
          </p:nvPr>
        </p:nvSpPr>
        <p:spPr>
          <a:xfrm>
            <a:off x="1403648" y="884466"/>
            <a:ext cx="7416824" cy="4464495"/>
          </a:xfrm>
        </p:spPr>
        <p:txBody>
          <a:bodyPr/>
          <a:lstStyle/>
          <a:p>
            <a:r>
              <a:rPr lang="en-IN" sz="1500" dirty="0">
                <a:latin typeface="Times New Roman" panose="02020603050405020304" pitchFamily="18" charset="0"/>
                <a:cs typeface="Times New Roman" panose="02020603050405020304" pitchFamily="18" charset="0"/>
              </a:rPr>
              <a:t>The fully connected (FC) layer in the CNN represents the feature vector for the input. </a:t>
            </a:r>
          </a:p>
          <a:p>
            <a:r>
              <a:rPr lang="en-IN" sz="1500" dirty="0">
                <a:latin typeface="Times New Roman" panose="02020603050405020304" pitchFamily="18" charset="0"/>
                <a:cs typeface="Times New Roman" panose="02020603050405020304" pitchFamily="18" charset="0"/>
              </a:rPr>
              <a:t>This feature vector/tensor/layer holds information that is vital to the input. </a:t>
            </a:r>
          </a:p>
          <a:p>
            <a:r>
              <a:rPr lang="en-IN" sz="1500" dirty="0">
                <a:latin typeface="Times New Roman" panose="02020603050405020304" pitchFamily="18" charset="0"/>
                <a:cs typeface="Times New Roman" panose="02020603050405020304" pitchFamily="18" charset="0"/>
              </a:rPr>
              <a:t>When the network gets trained, </a:t>
            </a:r>
          </a:p>
          <a:p>
            <a:pPr marL="285750" indent="-285750">
              <a:buFont typeface="Arial" panose="020B0604020202020204" pitchFamily="34" charset="0"/>
              <a:buChar char="•"/>
            </a:pPr>
            <a:r>
              <a:rPr lang="en-IN" sz="1500" dirty="0">
                <a:latin typeface="Times New Roman" panose="02020603050405020304" pitchFamily="18" charset="0"/>
                <a:cs typeface="Times New Roman" panose="02020603050405020304" pitchFamily="18" charset="0"/>
              </a:rPr>
              <a:t>this feature vector is then further use for classification, regression, or input into other </a:t>
            </a:r>
          </a:p>
          <a:p>
            <a:r>
              <a:rPr lang="en-IN" sz="1500" dirty="0">
                <a:latin typeface="Times New Roman" panose="02020603050405020304" pitchFamily="18" charset="0"/>
                <a:cs typeface="Times New Roman" panose="02020603050405020304" pitchFamily="18" charset="0"/>
              </a:rPr>
              <a:t>network like RNN for translating into other type of output, etc. </a:t>
            </a:r>
          </a:p>
          <a:p>
            <a:pPr marL="285750" indent="-285750">
              <a:buFont typeface="Arial" panose="020B0604020202020204" pitchFamily="34" charset="0"/>
              <a:buChar char="•"/>
            </a:pPr>
            <a:r>
              <a:rPr lang="en-IN" sz="1500" dirty="0">
                <a:latin typeface="Times New Roman" panose="02020603050405020304" pitchFamily="18" charset="0"/>
                <a:cs typeface="Times New Roman" panose="02020603050405020304" pitchFamily="18" charset="0"/>
              </a:rPr>
              <a:t>During training, this feature vector is being used to determine the loss, and help the</a:t>
            </a:r>
          </a:p>
          <a:p>
            <a:r>
              <a:rPr lang="en-IN" sz="1500" dirty="0">
                <a:latin typeface="Times New Roman" panose="02020603050405020304" pitchFamily="18" charset="0"/>
                <a:cs typeface="Times New Roman" panose="02020603050405020304" pitchFamily="18" charset="0"/>
              </a:rPr>
              <a:t>network to get train.</a:t>
            </a:r>
          </a:p>
          <a:p>
            <a:r>
              <a:rPr lang="en-IN" sz="1500" dirty="0">
                <a:latin typeface="Times New Roman" panose="02020603050405020304" pitchFamily="18" charset="0"/>
                <a:cs typeface="Times New Roman" panose="02020603050405020304" pitchFamily="18" charset="0"/>
              </a:rPr>
              <a:t>	The convolution layers before the FC layer(s) hold information regarding local features in the input image such as edges, blobs, shapes, etc. Each conv layer hold several</a:t>
            </a:r>
          </a:p>
          <a:p>
            <a:r>
              <a:rPr lang="en-IN" sz="1500" dirty="0">
                <a:latin typeface="Times New Roman" panose="02020603050405020304" pitchFamily="18" charset="0"/>
                <a:cs typeface="Times New Roman" panose="02020603050405020304" pitchFamily="18" charset="0"/>
              </a:rPr>
              <a:t> filters that represent one of the local features. </a:t>
            </a:r>
          </a:p>
          <a:p>
            <a:r>
              <a:rPr lang="en-IN" sz="1500" dirty="0">
                <a:latin typeface="Times New Roman" panose="02020603050405020304" pitchFamily="18" charset="0"/>
                <a:cs typeface="Times New Roman" panose="02020603050405020304" pitchFamily="18" charset="0"/>
              </a:rPr>
              <a:t>	The FC layer holds composite and aggregated information from all the conv </a:t>
            </a:r>
          </a:p>
          <a:p>
            <a:r>
              <a:rPr lang="en-IN" sz="1500" dirty="0">
                <a:latin typeface="Times New Roman" panose="02020603050405020304" pitchFamily="18" charset="0"/>
                <a:cs typeface="Times New Roman" panose="02020603050405020304" pitchFamily="18" charset="0"/>
              </a:rPr>
              <a:t>layers that matters the most.</a:t>
            </a:r>
          </a:p>
          <a:p>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2411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 calcmode="lin" valueType="num">
                                      <p:cBhvr additive="base">
                                        <p:cTn id="2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 calcmode="lin" valueType="num">
                                      <p:cBhvr additive="base">
                                        <p:cTn id="3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 calcmode="lin" valueType="num">
                                      <p:cBhvr additive="base">
                                        <p:cTn id="3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 calcmode="lin" valueType="num">
                                      <p:cBhvr additive="base">
                                        <p:cTn id="4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 calcmode="lin" valueType="num">
                                      <p:cBhvr additive="base">
                                        <p:cTn id="4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anim calcmode="lin" valueType="num">
                                      <p:cBhvr additive="base">
                                        <p:cTn id="51"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E8C92-4ECB-40A8-B7ED-50E5D6FB4796}"/>
              </a:ext>
            </a:extLst>
          </p:cNvPr>
          <p:cNvSpPr>
            <a:spLocks noGrp="1"/>
          </p:cNvSpPr>
          <p:nvPr>
            <p:ph type="title"/>
          </p:nvPr>
        </p:nvSpPr>
        <p:spPr/>
        <p:txBody>
          <a:bodyPr/>
          <a:lstStyle/>
          <a:p>
            <a:r>
              <a:rPr lang="en-IN" dirty="0"/>
              <a:t>TensorFlow Library :</a:t>
            </a:r>
          </a:p>
        </p:txBody>
      </p:sp>
      <p:sp>
        <p:nvSpPr>
          <p:cNvPr id="4" name="Content Placeholder 3">
            <a:extLst>
              <a:ext uri="{FF2B5EF4-FFF2-40B4-BE49-F238E27FC236}">
                <a16:creationId xmlns:a16="http://schemas.microsoft.com/office/drawing/2014/main" id="{2F7E9801-03E5-4F5D-895E-5675789DA53C}"/>
              </a:ext>
            </a:extLst>
          </p:cNvPr>
          <p:cNvSpPr>
            <a:spLocks noGrp="1"/>
          </p:cNvSpPr>
          <p:nvPr>
            <p:ph idx="10"/>
          </p:nvPr>
        </p:nvSpPr>
        <p:spPr>
          <a:xfrm>
            <a:off x="25152" y="1059582"/>
            <a:ext cx="8651304" cy="3816424"/>
          </a:xfrm>
        </p:spPr>
        <p:txBody>
          <a:bodyPr/>
          <a:lstStyle/>
          <a:p>
            <a:pPr marL="285750" indent="-285750">
              <a:buFont typeface="Wingdings" panose="05000000000000000000" pitchFamily="2" charset="2"/>
              <a:buChar char="v"/>
            </a:pPr>
            <a:r>
              <a:rPr lang="en-IN" dirty="0"/>
              <a:t>For fast numerical computation created and released by </a:t>
            </a:r>
          </a:p>
          <a:p>
            <a:r>
              <a:rPr lang="en-IN" dirty="0"/>
              <a:t>GOOGLE</a:t>
            </a:r>
          </a:p>
          <a:p>
            <a:pPr marL="285750" indent="-285750">
              <a:buFont typeface="Wingdings" panose="05000000000000000000" pitchFamily="2" charset="2"/>
              <a:buChar char="v"/>
            </a:pPr>
            <a:r>
              <a:rPr lang="en-IN" dirty="0"/>
              <a:t>It will create deep learning model. </a:t>
            </a:r>
          </a:p>
          <a:p>
            <a:pPr marL="285750" indent="-285750">
              <a:buFont typeface="Wingdings" panose="05000000000000000000" pitchFamily="2" charset="2"/>
              <a:buChar char="v"/>
            </a:pPr>
            <a:r>
              <a:rPr lang="en-IN" dirty="0"/>
              <a:t>Determine data flow form one node to another.</a:t>
            </a:r>
          </a:p>
          <a:p>
            <a:pPr marL="285750" indent="-285750">
              <a:buFont typeface="Wingdings" panose="05000000000000000000" pitchFamily="2" charset="2"/>
              <a:buChar char="v"/>
            </a:pPr>
            <a:r>
              <a:rPr lang="en-IN" dirty="0"/>
              <a:t>Node, edges, operation are calculated by the image or data set </a:t>
            </a:r>
          </a:p>
          <a:p>
            <a:pPr marL="285750" indent="-285750">
              <a:buFont typeface="Wingdings" panose="05000000000000000000" pitchFamily="2" charset="2"/>
              <a:buChar char="v"/>
            </a:pPr>
            <a:r>
              <a:rPr lang="en-IN" dirty="0"/>
              <a:t>Compute probability  of the layer for predicting object.</a:t>
            </a:r>
          </a:p>
          <a:p>
            <a:pPr marL="285750" indent="-285750">
              <a:buFont typeface="Wingdings" panose="05000000000000000000" pitchFamily="2" charset="2"/>
              <a:buChar char="v"/>
            </a:pPr>
            <a:r>
              <a:rPr lang="en-IN" dirty="0"/>
              <a:t>To make the image into a binary array.</a:t>
            </a:r>
          </a:p>
          <a:p>
            <a:r>
              <a:rPr lang="en-IN" dirty="0"/>
              <a:t>Tensor is an multi-dimensional array that can store different weights at</a:t>
            </a:r>
          </a:p>
          <a:p>
            <a:r>
              <a:rPr lang="en-IN" dirty="0"/>
              <a:t> a time in the array.</a:t>
            </a:r>
          </a:p>
          <a:p>
            <a:r>
              <a:rPr lang="en-IN" dirty="0"/>
              <a:t>Here in the tensor the weight “w” and</a:t>
            </a:r>
          </a:p>
          <a:p>
            <a:r>
              <a:rPr lang="en-IN" dirty="0"/>
              <a:t>The input “x” are added to the neural network.</a:t>
            </a:r>
          </a:p>
          <a:p>
            <a:endParaRPr lang="en-IN" dirty="0"/>
          </a:p>
        </p:txBody>
      </p:sp>
      <p:pic>
        <p:nvPicPr>
          <p:cNvPr id="6" name="Picture 5">
            <a:extLst>
              <a:ext uri="{FF2B5EF4-FFF2-40B4-BE49-F238E27FC236}">
                <a16:creationId xmlns:a16="http://schemas.microsoft.com/office/drawing/2014/main" id="{207CF78F-ED7F-4D8E-8A93-B01144AE774D}"/>
              </a:ext>
            </a:extLst>
          </p:cNvPr>
          <p:cNvPicPr>
            <a:picLocks noChangeAspect="1"/>
          </p:cNvPicPr>
          <p:nvPr/>
        </p:nvPicPr>
        <p:blipFill rotWithShape="1">
          <a:blip r:embed="rId2">
            <a:extLst>
              <a:ext uri="{28A0092B-C50C-407E-A947-70E740481C1C}">
                <a14:useLocalDpi xmlns:a14="http://schemas.microsoft.com/office/drawing/2010/main" val="0"/>
              </a:ext>
            </a:extLst>
          </a:blip>
          <a:srcRect l="12445" t="114" r="6223" b="-114"/>
          <a:stretch/>
        </p:blipFill>
        <p:spPr>
          <a:xfrm>
            <a:off x="6303388" y="987575"/>
            <a:ext cx="2823574" cy="4032447"/>
          </a:xfrm>
          <a:prstGeom prst="rect">
            <a:avLst/>
          </a:prstGeom>
        </p:spPr>
      </p:pic>
      <p:pic>
        <p:nvPicPr>
          <p:cNvPr id="10" name="Picture 9">
            <a:extLst>
              <a:ext uri="{FF2B5EF4-FFF2-40B4-BE49-F238E27FC236}">
                <a16:creationId xmlns:a16="http://schemas.microsoft.com/office/drawing/2014/main" id="{599F3C1D-3DC1-44FD-9391-046246E9218F}"/>
              </a:ext>
            </a:extLst>
          </p:cNvPr>
          <p:cNvPicPr>
            <a:picLocks noChangeAspect="1"/>
          </p:cNvPicPr>
          <p:nvPr/>
        </p:nvPicPr>
        <p:blipFill rotWithShape="1">
          <a:blip r:embed="rId3">
            <a:extLst>
              <a:ext uri="{28A0092B-C50C-407E-A947-70E740481C1C}">
                <a14:useLocalDpi xmlns:a14="http://schemas.microsoft.com/office/drawing/2010/main" val="0"/>
              </a:ext>
            </a:extLst>
          </a:blip>
          <a:srcRect l="62802" t="59807" r="15870" b="11784"/>
          <a:stretch/>
        </p:blipFill>
        <p:spPr>
          <a:xfrm>
            <a:off x="4572000" y="3291831"/>
            <a:ext cx="1296144" cy="1296143"/>
          </a:xfrm>
          <a:prstGeom prst="rect">
            <a:avLst/>
          </a:prstGeom>
        </p:spPr>
      </p:pic>
    </p:spTree>
    <p:extLst>
      <p:ext uri="{BB962C8B-B14F-4D97-AF65-F5344CB8AC3E}">
        <p14:creationId xmlns:p14="http://schemas.microsoft.com/office/powerpoint/2010/main" val="4264343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 calcmode="lin" valueType="num">
                                      <p:cBhvr additive="base">
                                        <p:cTn id="2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 calcmode="lin" valueType="num">
                                      <p:cBhvr additive="base">
                                        <p:cTn id="42"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
                                            <p:txEl>
                                              <p:pRg st="7" end="7"/>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4">
                                            <p:txEl>
                                              <p:pRg st="8" end="8"/>
                                            </p:txEl>
                                          </p:spTgt>
                                        </p:tgtEl>
                                        <p:attrNameLst>
                                          <p:attrName>style.visibility</p:attrName>
                                        </p:attrNameLst>
                                      </p:cBhvr>
                                      <p:to>
                                        <p:strVal val="visible"/>
                                      </p:to>
                                    </p:set>
                                    <p:anim calcmode="lin" valueType="num">
                                      <p:cBhvr additive="base">
                                        <p:cTn id="46"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4">
                                            <p:txEl>
                                              <p:pRg st="8" end="8"/>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4">
                                            <p:txEl>
                                              <p:pRg st="9" end="9"/>
                                            </p:txEl>
                                          </p:spTgt>
                                        </p:tgtEl>
                                        <p:attrNameLst>
                                          <p:attrName>style.visibility</p:attrName>
                                        </p:attrNameLst>
                                      </p:cBhvr>
                                      <p:to>
                                        <p:strVal val="visible"/>
                                      </p:to>
                                    </p:set>
                                    <p:anim calcmode="lin" valueType="num">
                                      <p:cBhvr additive="base">
                                        <p:cTn id="50"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4">
                                            <p:txEl>
                                              <p:pRg st="9" end="9"/>
                                            </p:txEl>
                                          </p:spTgt>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4">
                                            <p:txEl>
                                              <p:pRg st="10" end="10"/>
                                            </p:txEl>
                                          </p:spTgt>
                                        </p:tgtEl>
                                        <p:attrNameLst>
                                          <p:attrName>style.visibility</p:attrName>
                                        </p:attrNameLst>
                                      </p:cBhvr>
                                      <p:to>
                                        <p:strVal val="visible"/>
                                      </p:to>
                                    </p:set>
                                    <p:anim calcmode="lin" valueType="num">
                                      <p:cBhvr additive="base">
                                        <p:cTn id="54"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10"/>
                                        </p:tgtEl>
                                        <p:attrNameLst>
                                          <p:attrName>style.visibility</p:attrName>
                                        </p:attrNameLst>
                                      </p:cBhvr>
                                      <p:to>
                                        <p:strVal val="visible"/>
                                      </p:to>
                                    </p:set>
                                    <p:anim calcmode="lin" valueType="num">
                                      <p:cBhvr additive="base">
                                        <p:cTn id="60" dur="500" fill="hold"/>
                                        <p:tgtEl>
                                          <p:spTgt spid="10"/>
                                        </p:tgtEl>
                                        <p:attrNameLst>
                                          <p:attrName>ppt_x</p:attrName>
                                        </p:attrNameLst>
                                      </p:cBhvr>
                                      <p:tavLst>
                                        <p:tav tm="0">
                                          <p:val>
                                            <p:strVal val="#ppt_x"/>
                                          </p:val>
                                        </p:tav>
                                        <p:tav tm="100000">
                                          <p:val>
                                            <p:strVal val="#ppt_x"/>
                                          </p:val>
                                        </p:tav>
                                      </p:tavLst>
                                    </p:anim>
                                    <p:anim calcmode="lin" valueType="num">
                                      <p:cBhvr additive="base">
                                        <p:cTn id="6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69373-91A0-480F-BCA3-C385FC3AE196}"/>
              </a:ext>
            </a:extLst>
          </p:cNvPr>
          <p:cNvSpPr>
            <a:spLocks noGrp="1"/>
          </p:cNvSpPr>
          <p:nvPr>
            <p:ph type="title"/>
          </p:nvPr>
        </p:nvSpPr>
        <p:spPr/>
        <p:txBody>
          <a:bodyPr/>
          <a:lstStyle/>
          <a:p>
            <a:r>
              <a:rPr lang="en-IN" sz="3200" dirty="0"/>
              <a:t>Loss, Accuracy, Learning rate :</a:t>
            </a:r>
          </a:p>
        </p:txBody>
      </p:sp>
      <p:sp>
        <p:nvSpPr>
          <p:cNvPr id="4" name="Content Placeholder 3">
            <a:extLst>
              <a:ext uri="{FF2B5EF4-FFF2-40B4-BE49-F238E27FC236}">
                <a16:creationId xmlns:a16="http://schemas.microsoft.com/office/drawing/2014/main" id="{CE74FB62-199C-44E4-8148-131E045B8078}"/>
              </a:ext>
            </a:extLst>
          </p:cNvPr>
          <p:cNvSpPr>
            <a:spLocks noGrp="1"/>
          </p:cNvSpPr>
          <p:nvPr>
            <p:ph idx="10"/>
          </p:nvPr>
        </p:nvSpPr>
        <p:spPr>
          <a:xfrm>
            <a:off x="-88235" y="884466"/>
            <a:ext cx="9052723" cy="4135556"/>
          </a:xfrm>
        </p:spPr>
        <p:txBody>
          <a:bodyPr/>
          <a:lstStyle/>
          <a:p>
            <a:r>
              <a:rPr lang="en-IN" sz="1500" dirty="0">
                <a:latin typeface="Times New Roman" panose="02020603050405020304" pitchFamily="18" charset="0"/>
                <a:cs typeface="Times New Roman" panose="02020603050405020304" pitchFamily="18" charset="0"/>
              </a:rPr>
              <a:t>Data set is divided into </a:t>
            </a:r>
            <a:r>
              <a:rPr lang="en-IN" sz="1500" dirty="0">
                <a:solidFill>
                  <a:srgbClr val="FF0000"/>
                </a:solidFill>
                <a:latin typeface="Times New Roman" panose="02020603050405020304" pitchFamily="18" charset="0"/>
                <a:cs typeface="Times New Roman" panose="02020603050405020304" pitchFamily="18" charset="0"/>
              </a:rPr>
              <a:t>training</a:t>
            </a:r>
            <a:r>
              <a:rPr lang="en-IN" sz="1500" dirty="0">
                <a:solidFill>
                  <a:schemeClr val="tx1"/>
                </a:solidFill>
                <a:latin typeface="Times New Roman" panose="02020603050405020304" pitchFamily="18" charset="0"/>
                <a:cs typeface="Times New Roman" panose="02020603050405020304" pitchFamily="18" charset="0"/>
              </a:rPr>
              <a:t>,</a:t>
            </a:r>
            <a:r>
              <a:rPr lang="en-IN" sz="1500" dirty="0">
                <a:solidFill>
                  <a:srgbClr val="FF0000"/>
                </a:solidFill>
                <a:latin typeface="Times New Roman" panose="02020603050405020304" pitchFamily="18" charset="0"/>
                <a:cs typeface="Times New Roman" panose="02020603050405020304" pitchFamily="18" charset="0"/>
              </a:rPr>
              <a:t> validation </a:t>
            </a:r>
            <a:r>
              <a:rPr lang="en-IN" sz="1500" dirty="0">
                <a:solidFill>
                  <a:schemeClr val="tx1"/>
                </a:solidFill>
                <a:latin typeface="Times New Roman" panose="02020603050405020304" pitchFamily="18" charset="0"/>
                <a:cs typeface="Times New Roman" panose="02020603050405020304" pitchFamily="18" charset="0"/>
              </a:rPr>
              <a:t>and</a:t>
            </a:r>
            <a:r>
              <a:rPr lang="en-IN" sz="1500" dirty="0">
                <a:solidFill>
                  <a:srgbClr val="FF0000"/>
                </a:solidFill>
                <a:latin typeface="Times New Roman" panose="02020603050405020304" pitchFamily="18" charset="0"/>
                <a:cs typeface="Times New Roman" panose="02020603050405020304" pitchFamily="18" charset="0"/>
              </a:rPr>
              <a:t> testing .</a:t>
            </a:r>
            <a:endParaRPr lang="en-IN" sz="1500" dirty="0">
              <a:solidFill>
                <a:schemeClr val="tx1"/>
              </a:solidFill>
              <a:latin typeface="Times New Roman" panose="02020603050405020304" pitchFamily="18" charset="0"/>
              <a:cs typeface="Times New Roman" panose="02020603050405020304" pitchFamily="18" charset="0"/>
            </a:endParaRPr>
          </a:p>
          <a:p>
            <a:r>
              <a:rPr lang="en-IN" sz="1500" dirty="0">
                <a:solidFill>
                  <a:schemeClr val="tx1"/>
                </a:solidFill>
                <a:latin typeface="Times New Roman" panose="02020603050405020304" pitchFamily="18" charset="0"/>
                <a:cs typeface="Times New Roman" panose="02020603050405020304" pitchFamily="18" charset="0"/>
              </a:rPr>
              <a:t>At the time of validate the model what is used to get the </a:t>
            </a:r>
            <a:r>
              <a:rPr lang="en-IN" sz="1500" dirty="0">
                <a:solidFill>
                  <a:srgbClr val="FF0000"/>
                </a:solidFill>
                <a:latin typeface="Times New Roman" panose="02020603050405020304" pitchFamily="18" charset="0"/>
                <a:cs typeface="Times New Roman" panose="02020603050405020304" pitchFamily="18" charset="0"/>
              </a:rPr>
              <a:t>validation loss </a:t>
            </a:r>
            <a:r>
              <a:rPr lang="en-IN" sz="1500" dirty="0">
                <a:solidFill>
                  <a:schemeClr val="tx1"/>
                </a:solidFill>
                <a:latin typeface="Times New Roman" panose="02020603050405020304" pitchFamily="18" charset="0"/>
                <a:cs typeface="Times New Roman" panose="02020603050405020304" pitchFamily="18" charset="0"/>
              </a:rPr>
              <a:t>that will update the weight for the model</a:t>
            </a:r>
          </a:p>
          <a:p>
            <a:r>
              <a:rPr lang="en-IN" sz="1500" dirty="0">
                <a:solidFill>
                  <a:srgbClr val="FF0000"/>
                </a:solidFill>
                <a:latin typeface="Times New Roman" panose="02020603050405020304" pitchFamily="18" charset="0"/>
                <a:cs typeface="Times New Roman" panose="02020603050405020304" pitchFamily="18" charset="0"/>
              </a:rPr>
              <a:t>Validation accuracy </a:t>
            </a:r>
            <a:r>
              <a:rPr lang="en-IN" sz="1500" dirty="0">
                <a:solidFill>
                  <a:schemeClr val="tx1"/>
                </a:solidFill>
                <a:latin typeface="Times New Roman" panose="02020603050405020304" pitchFamily="18" charset="0"/>
                <a:cs typeface="Times New Roman" panose="02020603050405020304" pitchFamily="18" charset="0"/>
              </a:rPr>
              <a:t>is a parameter that will identify the accuracy at the time of feeding the model.</a:t>
            </a:r>
          </a:p>
          <a:p>
            <a:r>
              <a:rPr lang="en-IN" sz="1500" dirty="0">
                <a:solidFill>
                  <a:srgbClr val="00B0F0"/>
                </a:solidFill>
                <a:latin typeface="Times New Roman" panose="02020603050405020304" pitchFamily="18" charset="0"/>
                <a:cs typeface="Times New Roman" panose="02020603050405020304" pitchFamily="18" charset="0"/>
              </a:rPr>
              <a:t>Learning Rate…</a:t>
            </a:r>
          </a:p>
          <a:p>
            <a:pPr marL="285750" indent="-285750">
              <a:buFont typeface="Wingdings" panose="05000000000000000000" pitchFamily="2" charset="2"/>
              <a:buChar char="v"/>
            </a:pPr>
            <a:r>
              <a:rPr lang="en-IN" sz="1500" dirty="0">
                <a:solidFill>
                  <a:schemeClr val="tx1"/>
                </a:solidFill>
                <a:latin typeface="Times New Roman" panose="02020603050405020304" pitchFamily="18" charset="0"/>
                <a:cs typeface="Times New Roman" panose="02020603050405020304" pitchFamily="18" charset="0"/>
              </a:rPr>
              <a:t>How fast optimize the weight.</a:t>
            </a:r>
          </a:p>
          <a:p>
            <a:pPr marL="285750" indent="-285750">
              <a:buFont typeface="Wingdings" panose="05000000000000000000" pitchFamily="2" charset="2"/>
              <a:buChar char="v"/>
            </a:pPr>
            <a:r>
              <a:rPr lang="en-IN" sz="1500" dirty="0">
                <a:solidFill>
                  <a:schemeClr val="tx1"/>
                </a:solidFill>
                <a:latin typeface="Times New Roman" panose="02020603050405020304" pitchFamily="18" charset="0"/>
                <a:cs typeface="Times New Roman" panose="02020603050405020304" pitchFamily="18" charset="0"/>
              </a:rPr>
              <a:t>Too high model might skip the optimum solution.</a:t>
            </a:r>
          </a:p>
          <a:p>
            <a:pPr marL="285750" indent="-285750">
              <a:buFont typeface="Wingdings" panose="05000000000000000000" pitchFamily="2" charset="2"/>
              <a:buChar char="v"/>
            </a:pPr>
            <a:r>
              <a:rPr lang="en-IN" sz="1500" dirty="0">
                <a:solidFill>
                  <a:schemeClr val="tx1"/>
                </a:solidFill>
                <a:latin typeface="Times New Roman" panose="02020603050405020304" pitchFamily="18" charset="0"/>
                <a:cs typeface="Times New Roman" panose="02020603050405020304" pitchFamily="18" charset="0"/>
              </a:rPr>
              <a:t>Small learning rate too many iteration .</a:t>
            </a:r>
          </a:p>
          <a:p>
            <a:r>
              <a:rPr lang="en-IN" sz="1500" dirty="0">
                <a:solidFill>
                  <a:srgbClr val="00B0F0"/>
                </a:solidFill>
                <a:latin typeface="Times New Roman" panose="02020603050405020304" pitchFamily="18" charset="0"/>
                <a:cs typeface="Times New Roman" panose="02020603050405020304" pitchFamily="18" charset="0"/>
              </a:rPr>
              <a:t>Epoch</a:t>
            </a:r>
            <a:r>
              <a:rPr lang="en-IN" sz="1500" dirty="0">
                <a:solidFill>
                  <a:schemeClr val="tx1"/>
                </a:solidFill>
                <a:latin typeface="Times New Roman" panose="02020603050405020304" pitchFamily="18" charset="0"/>
                <a:cs typeface="Times New Roman" panose="02020603050405020304" pitchFamily="18" charset="0"/>
              </a:rPr>
              <a:t> is a hypo parameter which is defined before training a model.</a:t>
            </a:r>
          </a:p>
          <a:p>
            <a:r>
              <a:rPr lang="en-IN" sz="1500" dirty="0">
                <a:solidFill>
                  <a:schemeClr val="tx1"/>
                </a:solidFill>
                <a:latin typeface="Times New Roman" panose="02020603050405020304" pitchFamily="18" charset="0"/>
                <a:cs typeface="Times New Roman" panose="02020603050405020304" pitchFamily="18" charset="0"/>
              </a:rPr>
              <a:t>One epoch is when an entire dataset is passed both forward and </a:t>
            </a:r>
          </a:p>
          <a:p>
            <a:r>
              <a:rPr lang="en-IN" sz="1500" dirty="0">
                <a:solidFill>
                  <a:schemeClr val="tx1"/>
                </a:solidFill>
                <a:latin typeface="Times New Roman" panose="02020603050405020304" pitchFamily="18" charset="0"/>
                <a:cs typeface="Times New Roman" panose="02020603050405020304" pitchFamily="18" charset="0"/>
              </a:rPr>
              <a:t>Backward though Neural Network only once.</a:t>
            </a:r>
          </a:p>
          <a:p>
            <a:r>
              <a:rPr lang="en-IN" sz="1500" dirty="0">
                <a:solidFill>
                  <a:schemeClr val="tx1"/>
                </a:solidFill>
                <a:latin typeface="Times New Roman" panose="02020603050405020304" pitchFamily="18" charset="0"/>
                <a:cs typeface="Times New Roman" panose="02020603050405020304" pitchFamily="18" charset="0"/>
              </a:rPr>
              <a:t>So, divide </a:t>
            </a:r>
            <a:r>
              <a:rPr lang="en-IN" sz="1500" dirty="0">
                <a:solidFill>
                  <a:srgbClr val="00B0F0"/>
                </a:solidFill>
                <a:latin typeface="Times New Roman" panose="02020603050405020304" pitchFamily="18" charset="0"/>
                <a:cs typeface="Times New Roman" panose="02020603050405020304" pitchFamily="18" charset="0"/>
              </a:rPr>
              <a:t>it small batches </a:t>
            </a:r>
          </a:p>
          <a:p>
            <a:r>
              <a:rPr lang="en-IN" sz="1500" dirty="0">
                <a:solidFill>
                  <a:schemeClr val="tx1"/>
                </a:solidFill>
                <a:latin typeface="Times New Roman" panose="02020603050405020304" pitchFamily="18" charset="0"/>
                <a:cs typeface="Times New Roman" panose="02020603050405020304" pitchFamily="18" charset="0"/>
              </a:rPr>
              <a:t>A</a:t>
            </a:r>
            <a:r>
              <a:rPr lang="en-IN" sz="1500" dirty="0">
                <a:solidFill>
                  <a:srgbClr val="00B0F0"/>
                </a:solidFill>
                <a:latin typeface="Times New Roman" panose="02020603050405020304" pitchFamily="18" charset="0"/>
                <a:cs typeface="Times New Roman" panose="02020603050405020304" pitchFamily="18" charset="0"/>
              </a:rPr>
              <a:t> </a:t>
            </a:r>
            <a:r>
              <a:rPr lang="en-IN" sz="1500" dirty="0">
                <a:solidFill>
                  <a:schemeClr val="tx1"/>
                </a:solidFill>
                <a:latin typeface="Times New Roman" panose="02020603050405020304" pitchFamily="18" charset="0"/>
                <a:cs typeface="Times New Roman" panose="02020603050405020304" pitchFamily="18" charset="0"/>
              </a:rPr>
              <a:t>batch is the total number of training examples present in a single both</a:t>
            </a:r>
          </a:p>
          <a:p>
            <a:r>
              <a:rPr lang="en-IN" sz="1500" dirty="0">
                <a:solidFill>
                  <a:schemeClr val="tx1"/>
                </a:solidFill>
                <a:latin typeface="Times New Roman" panose="02020603050405020304" pitchFamily="18" charset="0"/>
                <a:cs typeface="Times New Roman" panose="02020603050405020304" pitchFamily="18" charset="0"/>
              </a:rPr>
              <a:t>and an iteration is the number of batches needed to complete one epoch.</a:t>
            </a:r>
          </a:p>
          <a:p>
            <a:r>
              <a:rPr lang="en-IN" sz="1800" b="1" i="1" u="sng" dirty="0">
                <a:solidFill>
                  <a:srgbClr val="00B050"/>
                </a:solidFill>
                <a:latin typeface="Times New Roman" panose="02020603050405020304" pitchFamily="18" charset="0"/>
                <a:cs typeface="Times New Roman" panose="02020603050405020304" pitchFamily="18" charset="0"/>
              </a:rPr>
              <a:t>2000 training   500 batches 4 Iteration for Feeding in one Epoch.</a:t>
            </a:r>
          </a:p>
          <a:p>
            <a:endParaRPr lang="en-IN" sz="1500" dirty="0">
              <a:solidFill>
                <a:schemeClr val="tx1"/>
              </a:solidFill>
              <a:latin typeface="Times New Roman" panose="02020603050405020304" pitchFamily="18" charset="0"/>
              <a:cs typeface="Times New Roman" panose="02020603050405020304" pitchFamily="18" charset="0"/>
            </a:endParaRPr>
          </a:p>
          <a:p>
            <a:endParaRPr lang="en-IN" sz="1500" dirty="0">
              <a:solidFill>
                <a:schemeClr val="tx1"/>
              </a:solidFill>
              <a:latin typeface="Times New Roman" panose="02020603050405020304" pitchFamily="18" charset="0"/>
              <a:cs typeface="Times New Roman" panose="02020603050405020304" pitchFamily="18" charset="0"/>
            </a:endParaRPr>
          </a:p>
          <a:p>
            <a:endParaRPr lang="en-IN" sz="1500" dirty="0">
              <a:solidFill>
                <a:schemeClr val="tx1"/>
              </a:solidFill>
              <a:latin typeface="Times New Roman" panose="02020603050405020304" pitchFamily="18" charset="0"/>
              <a:cs typeface="Times New Roman" panose="02020603050405020304" pitchFamily="18" charset="0"/>
            </a:endParaRPr>
          </a:p>
          <a:p>
            <a:endParaRPr lang="en-IN" sz="15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5EE5C18-95F6-4899-B829-BF5F49DAC3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8144" y="1779662"/>
            <a:ext cx="2965789" cy="2675026"/>
          </a:xfrm>
          <a:prstGeom prst="rect">
            <a:avLst/>
          </a:prstGeom>
        </p:spPr>
      </p:pic>
    </p:spTree>
    <p:extLst>
      <p:ext uri="{BB962C8B-B14F-4D97-AF65-F5344CB8AC3E}">
        <p14:creationId xmlns:p14="http://schemas.microsoft.com/office/powerpoint/2010/main" val="3521342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 calcmode="lin" valueType="num">
                                      <p:cBhvr additive="base">
                                        <p:cTn id="24"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 calcmode="lin" valueType="num">
                                      <p:cBhvr additive="base">
                                        <p:cTn id="28"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 calcmode="lin" valueType="num">
                                      <p:cBhvr additive="base">
                                        <p:cTn id="32"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 calcmode="lin" valueType="num">
                                      <p:cBhvr additive="base">
                                        <p:cTn id="36"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 calcmode="lin" valueType="num">
                                      <p:cBhvr additive="base">
                                        <p:cTn id="42"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
                                            <p:txEl>
                                              <p:pRg st="7" end="7"/>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4">
                                            <p:txEl>
                                              <p:pRg st="8" end="8"/>
                                            </p:txEl>
                                          </p:spTgt>
                                        </p:tgtEl>
                                        <p:attrNameLst>
                                          <p:attrName>style.visibility</p:attrName>
                                        </p:attrNameLst>
                                      </p:cBhvr>
                                      <p:to>
                                        <p:strVal val="visible"/>
                                      </p:to>
                                    </p:set>
                                    <p:anim calcmode="lin" valueType="num">
                                      <p:cBhvr additive="base">
                                        <p:cTn id="46"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4">
                                            <p:txEl>
                                              <p:pRg st="8" end="8"/>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4">
                                            <p:txEl>
                                              <p:pRg st="9" end="9"/>
                                            </p:txEl>
                                          </p:spTgt>
                                        </p:tgtEl>
                                        <p:attrNameLst>
                                          <p:attrName>style.visibility</p:attrName>
                                        </p:attrNameLst>
                                      </p:cBhvr>
                                      <p:to>
                                        <p:strVal val="visible"/>
                                      </p:to>
                                    </p:set>
                                    <p:anim calcmode="lin" valueType="num">
                                      <p:cBhvr additive="base">
                                        <p:cTn id="50"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4">
                                            <p:txEl>
                                              <p:pRg st="9" end="9"/>
                                            </p:txEl>
                                          </p:spTgt>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4">
                                            <p:txEl>
                                              <p:pRg st="10" end="10"/>
                                            </p:txEl>
                                          </p:spTgt>
                                        </p:tgtEl>
                                        <p:attrNameLst>
                                          <p:attrName>style.visibility</p:attrName>
                                        </p:attrNameLst>
                                      </p:cBhvr>
                                      <p:to>
                                        <p:strVal val="visible"/>
                                      </p:to>
                                    </p:set>
                                    <p:anim calcmode="lin" valueType="num">
                                      <p:cBhvr additive="base">
                                        <p:cTn id="54"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4">
                                            <p:txEl>
                                              <p:pRg st="11" end="11"/>
                                            </p:txEl>
                                          </p:spTgt>
                                        </p:tgtEl>
                                        <p:attrNameLst>
                                          <p:attrName>style.visibility</p:attrName>
                                        </p:attrNameLst>
                                      </p:cBhvr>
                                      <p:to>
                                        <p:strVal val="visible"/>
                                      </p:to>
                                    </p:set>
                                    <p:anim calcmode="lin" valueType="num">
                                      <p:cBhvr additive="base">
                                        <p:cTn id="60"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4">
                                            <p:txEl>
                                              <p:pRg st="12" end="12"/>
                                            </p:txEl>
                                          </p:spTgt>
                                        </p:tgtEl>
                                        <p:attrNameLst>
                                          <p:attrName>style.visibility</p:attrName>
                                        </p:attrNameLst>
                                      </p:cBhvr>
                                      <p:to>
                                        <p:strVal val="visible"/>
                                      </p:to>
                                    </p:set>
                                    <p:anim calcmode="lin" valueType="num">
                                      <p:cBhvr additive="base">
                                        <p:cTn id="64"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4">
                                            <p:txEl>
                                              <p:pRg st="13" end="13"/>
                                            </p:txEl>
                                          </p:spTgt>
                                        </p:tgtEl>
                                        <p:attrNameLst>
                                          <p:attrName>style.visibility</p:attrName>
                                        </p:attrNameLst>
                                      </p:cBhvr>
                                      <p:to>
                                        <p:strVal val="visible"/>
                                      </p:to>
                                    </p:set>
                                    <p:animEffect transition="in" filter="wipe(down)">
                                      <p:cBhvr>
                                        <p:cTn id="70"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307B2-FBC5-41AD-9D48-5ECABDDF6B6F}"/>
              </a:ext>
            </a:extLst>
          </p:cNvPr>
          <p:cNvSpPr>
            <a:spLocks noGrp="1"/>
          </p:cNvSpPr>
          <p:nvPr>
            <p:ph type="title"/>
          </p:nvPr>
        </p:nvSpPr>
        <p:spPr/>
        <p:txBody>
          <a:bodyPr/>
          <a:lstStyle/>
          <a:p>
            <a:r>
              <a:rPr lang="en-IN" sz="3200" dirty="0"/>
              <a:t>Confusion matrices:</a:t>
            </a:r>
          </a:p>
        </p:txBody>
      </p:sp>
      <p:sp>
        <p:nvSpPr>
          <p:cNvPr id="4" name="Content Placeholder 3">
            <a:extLst>
              <a:ext uri="{FF2B5EF4-FFF2-40B4-BE49-F238E27FC236}">
                <a16:creationId xmlns:a16="http://schemas.microsoft.com/office/drawing/2014/main" id="{03D9868F-28E1-48B4-A6AB-B9AEC18BB426}"/>
              </a:ext>
            </a:extLst>
          </p:cNvPr>
          <p:cNvSpPr>
            <a:spLocks noGrp="1"/>
          </p:cNvSpPr>
          <p:nvPr>
            <p:ph idx="10"/>
          </p:nvPr>
        </p:nvSpPr>
        <p:spPr>
          <a:xfrm>
            <a:off x="179512" y="987575"/>
            <a:ext cx="8723312" cy="3816424"/>
          </a:xfrm>
        </p:spPr>
        <p:txBody>
          <a:bodyPr/>
          <a:lstStyle/>
          <a:p>
            <a:pPr marL="285750" indent="-285750">
              <a:buFont typeface="Wingdings" panose="05000000000000000000" pitchFamily="2" charset="2"/>
              <a:buChar char="v"/>
            </a:pPr>
            <a:r>
              <a:rPr lang="en-IN" sz="1600" dirty="0"/>
              <a:t>Summary of prediction result on a classification problem</a:t>
            </a:r>
          </a:p>
          <a:p>
            <a:pPr marL="285750" indent="-285750">
              <a:buFont typeface="Wingdings" panose="05000000000000000000" pitchFamily="2" charset="2"/>
              <a:buChar char="v"/>
            </a:pPr>
            <a:r>
              <a:rPr lang="en-IN" sz="1600" dirty="0"/>
              <a:t>Correct and incorrect prediction are summarized with count values and broken down by </a:t>
            </a:r>
          </a:p>
          <a:p>
            <a:r>
              <a:rPr lang="en-IN" sz="1600" dirty="0"/>
              <a:t>each class.</a:t>
            </a:r>
          </a:p>
          <a:p>
            <a:pPr marL="285750" indent="-285750">
              <a:buFont typeface="Wingdings" panose="05000000000000000000" pitchFamily="2" charset="2"/>
              <a:buChar char="v"/>
            </a:pPr>
            <a:r>
              <a:rPr lang="en-IN" sz="1600" dirty="0"/>
              <a:t>When is the confusion and when is the prediction. </a:t>
            </a:r>
          </a:p>
          <a:p>
            <a:pPr marL="285750" indent="-285750">
              <a:buFont typeface="Wingdings" panose="05000000000000000000" pitchFamily="2" charset="2"/>
              <a:buChar char="v"/>
            </a:pPr>
            <a:r>
              <a:rPr lang="en-IN" sz="1600" dirty="0"/>
              <a:t>Error of classifier and the types of error are being mode.</a:t>
            </a:r>
          </a:p>
          <a:p>
            <a:endParaRPr lang="en-IN" sz="1600" dirty="0"/>
          </a:p>
          <a:p>
            <a:r>
              <a:rPr lang="en-IN" sz="1600" dirty="0"/>
              <a:t>By drawing confusion matrices we </a:t>
            </a:r>
          </a:p>
          <a:p>
            <a:r>
              <a:rPr lang="en-IN" sz="1600" dirty="0"/>
              <a:t>get an idea about the curve of overfitting</a:t>
            </a:r>
          </a:p>
          <a:p>
            <a:r>
              <a:rPr lang="en-IN" sz="1600" dirty="0"/>
              <a:t>Optimum and underfitting fitting graph </a:t>
            </a:r>
          </a:p>
          <a:p>
            <a:r>
              <a:rPr lang="en-IN" sz="1600" dirty="0"/>
              <a:t>Thus prediction will be more easy.</a:t>
            </a:r>
          </a:p>
          <a:p>
            <a:r>
              <a:rPr lang="en-IN" sz="1600" dirty="0"/>
              <a:t> </a:t>
            </a:r>
          </a:p>
        </p:txBody>
      </p:sp>
      <p:pic>
        <p:nvPicPr>
          <p:cNvPr id="6" name="Picture 5">
            <a:extLst>
              <a:ext uri="{FF2B5EF4-FFF2-40B4-BE49-F238E27FC236}">
                <a16:creationId xmlns:a16="http://schemas.microsoft.com/office/drawing/2014/main" id="{8558377A-6DD5-4A1A-B494-3A1E846D1E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976" y="2643758"/>
            <a:ext cx="4668957" cy="1738171"/>
          </a:xfrm>
          <a:prstGeom prst="rect">
            <a:avLst/>
          </a:prstGeom>
        </p:spPr>
      </p:pic>
    </p:spTree>
    <p:extLst>
      <p:ext uri="{BB962C8B-B14F-4D97-AF65-F5344CB8AC3E}">
        <p14:creationId xmlns:p14="http://schemas.microsoft.com/office/powerpoint/2010/main" val="1558408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arn(inVertical)">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fade">
                                      <p:cBhvr>
                                        <p:cTn id="34" dur="1000"/>
                                        <p:tgtEl>
                                          <p:spTgt spid="4">
                                            <p:txEl>
                                              <p:pRg st="6" end="6"/>
                                            </p:txEl>
                                          </p:spTgt>
                                        </p:tgtEl>
                                      </p:cBhvr>
                                    </p:animEffect>
                                    <p:anim calcmode="lin" valueType="num">
                                      <p:cBhvr>
                                        <p:cTn id="35"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4">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fade">
                                      <p:cBhvr>
                                        <p:cTn id="39" dur="1000"/>
                                        <p:tgtEl>
                                          <p:spTgt spid="4">
                                            <p:txEl>
                                              <p:pRg st="7" end="7"/>
                                            </p:txEl>
                                          </p:spTgt>
                                        </p:tgtEl>
                                      </p:cBhvr>
                                    </p:animEffect>
                                    <p:anim calcmode="lin" valueType="num">
                                      <p:cBhvr>
                                        <p:cTn id="40"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4">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4">
                                            <p:txEl>
                                              <p:pRg st="8" end="8"/>
                                            </p:txEl>
                                          </p:spTgt>
                                        </p:tgtEl>
                                        <p:attrNameLst>
                                          <p:attrName>style.visibility</p:attrName>
                                        </p:attrNameLst>
                                      </p:cBhvr>
                                      <p:to>
                                        <p:strVal val="visible"/>
                                      </p:to>
                                    </p:set>
                                    <p:animEffect transition="in" filter="fade">
                                      <p:cBhvr>
                                        <p:cTn id="44" dur="1000"/>
                                        <p:tgtEl>
                                          <p:spTgt spid="4">
                                            <p:txEl>
                                              <p:pRg st="8" end="8"/>
                                            </p:txEl>
                                          </p:spTgt>
                                        </p:tgtEl>
                                      </p:cBhvr>
                                    </p:animEffect>
                                    <p:anim calcmode="lin" valueType="num">
                                      <p:cBhvr>
                                        <p:cTn id="45"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4">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animEffect transition="in" filter="fade">
                                      <p:cBhvr>
                                        <p:cTn id="49" dur="1000"/>
                                        <p:tgtEl>
                                          <p:spTgt spid="4">
                                            <p:txEl>
                                              <p:pRg st="9" end="9"/>
                                            </p:txEl>
                                          </p:spTgt>
                                        </p:tgtEl>
                                      </p:cBhvr>
                                    </p:animEffect>
                                    <p:anim calcmode="lin" valueType="num">
                                      <p:cBhvr>
                                        <p:cTn id="50"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99B81-7350-4D20-B445-695F44A58157}"/>
              </a:ext>
            </a:extLst>
          </p:cNvPr>
          <p:cNvSpPr>
            <a:spLocks noGrp="1"/>
          </p:cNvSpPr>
          <p:nvPr>
            <p:ph type="title"/>
          </p:nvPr>
        </p:nvSpPr>
        <p:spPr/>
        <p:txBody>
          <a:bodyPr/>
          <a:lstStyle/>
          <a:p>
            <a:r>
              <a:rPr lang="en-IN" sz="3200" dirty="0"/>
              <a:t> KERAS</a:t>
            </a:r>
            <a:r>
              <a:rPr lang="en-IN" dirty="0"/>
              <a:t>: </a:t>
            </a:r>
          </a:p>
        </p:txBody>
      </p:sp>
      <p:sp>
        <p:nvSpPr>
          <p:cNvPr id="4" name="Content Placeholder 3">
            <a:extLst>
              <a:ext uri="{FF2B5EF4-FFF2-40B4-BE49-F238E27FC236}">
                <a16:creationId xmlns:a16="http://schemas.microsoft.com/office/drawing/2014/main" id="{AE121C3F-9ABC-4360-920F-8277ACA7A7BF}"/>
              </a:ext>
            </a:extLst>
          </p:cNvPr>
          <p:cNvSpPr>
            <a:spLocks noGrp="1"/>
          </p:cNvSpPr>
          <p:nvPr>
            <p:ph idx="10"/>
          </p:nvPr>
        </p:nvSpPr>
        <p:spPr>
          <a:xfrm>
            <a:off x="-139038" y="1275606"/>
            <a:ext cx="9251504" cy="3991540"/>
          </a:xfrm>
        </p:spPr>
        <p:txBody>
          <a:bodyPr/>
          <a:lstStyle/>
          <a:p>
            <a:r>
              <a:rPr lang="en-IN" sz="1600" dirty="0">
                <a:latin typeface="Times New Roman" panose="02020603050405020304" pitchFamily="18" charset="0"/>
                <a:cs typeface="Times New Roman" panose="02020603050405020304" pitchFamily="18" charset="0"/>
              </a:rPr>
              <a:t>High level neural network API (PYTHON language written)</a:t>
            </a:r>
          </a:p>
          <a:p>
            <a:pPr marL="285750" indent="-285750">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To RUN TensorFlow , CNTK or Theano</a:t>
            </a:r>
          </a:p>
          <a:p>
            <a:pPr marL="285750" indent="-285750">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Reduce the cognitive load.</a:t>
            </a:r>
          </a:p>
          <a:p>
            <a:pPr marL="285750" indent="-285750">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Reduce the number of use cases for API</a:t>
            </a:r>
          </a:p>
          <a:p>
            <a:pPr marL="285750" indent="-285750">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Turns model into product.</a:t>
            </a:r>
          </a:p>
          <a:p>
            <a:endParaRPr lang="en-IN" sz="1600" dirty="0">
              <a:latin typeface="Times New Roman" panose="02020603050405020304" pitchFamily="18" charset="0"/>
              <a:cs typeface="Times New Roman" panose="02020603050405020304" pitchFamily="18" charset="0"/>
            </a:endParaRPr>
          </a:p>
          <a:p>
            <a:r>
              <a:rPr lang="en-IN" sz="1600" dirty="0" err="1">
                <a:latin typeface="Times New Roman" panose="02020603050405020304" pitchFamily="18" charset="0"/>
                <a:cs typeface="Times New Roman" panose="02020603050405020304" pitchFamily="18" charset="0"/>
              </a:rPr>
              <a:t>Keras</a:t>
            </a:r>
            <a:r>
              <a:rPr lang="en-IN" sz="1600" dirty="0">
                <a:latin typeface="Times New Roman" panose="02020603050405020304" pitchFamily="18" charset="0"/>
                <a:cs typeface="Times New Roman" panose="02020603050405020304" pitchFamily="18" charset="0"/>
              </a:rPr>
              <a:t> model is the training and the </a:t>
            </a:r>
          </a:p>
          <a:p>
            <a:r>
              <a:rPr lang="en-IN" sz="1600" dirty="0">
                <a:latin typeface="Times New Roman" panose="02020603050405020304" pitchFamily="18" charset="0"/>
                <a:cs typeface="Times New Roman" panose="02020603050405020304" pitchFamily="18" charset="0"/>
              </a:rPr>
              <a:t>Evaluation model that works above the </a:t>
            </a:r>
          </a:p>
          <a:p>
            <a:r>
              <a:rPr lang="en-IN" sz="1600" dirty="0">
                <a:latin typeface="Times New Roman" panose="02020603050405020304" pitchFamily="18" charset="0"/>
                <a:cs typeface="Times New Roman" panose="02020603050405020304" pitchFamily="18" charset="0"/>
              </a:rPr>
              <a:t>TensorFlow GPU .</a:t>
            </a:r>
          </a:p>
          <a:p>
            <a:r>
              <a:rPr lang="en-IN" sz="1600" dirty="0">
                <a:latin typeface="Times New Roman" panose="02020603050405020304" pitchFamily="18" charset="0"/>
                <a:cs typeface="Times New Roman" panose="02020603050405020304" pitchFamily="18" charset="0"/>
              </a:rPr>
              <a:t>Python used as a connector of TensorFlow </a:t>
            </a:r>
          </a:p>
          <a:p>
            <a:r>
              <a:rPr lang="en-IN" sz="1600" dirty="0">
                <a:latin typeface="Times New Roman" panose="02020603050405020304" pitchFamily="18" charset="0"/>
                <a:cs typeface="Times New Roman" panose="02020603050405020304" pitchFamily="18" charset="0"/>
              </a:rPr>
              <a:t>And </a:t>
            </a:r>
            <a:r>
              <a:rPr lang="en-IN" sz="1600" dirty="0" err="1">
                <a:latin typeface="Times New Roman" panose="02020603050405020304" pitchFamily="18" charset="0"/>
                <a:cs typeface="Times New Roman" panose="02020603050405020304" pitchFamily="18" charset="0"/>
              </a:rPr>
              <a:t>Keras</a:t>
            </a:r>
            <a:r>
              <a:rPr lang="en-IN" sz="1600" dirty="0">
                <a:latin typeface="Times New Roman" panose="02020603050405020304" pitchFamily="18" charset="0"/>
                <a:cs typeface="Times New Roman" panose="02020603050405020304" pitchFamily="18" charset="0"/>
              </a:rPr>
              <a:t> model data.</a:t>
            </a:r>
          </a:p>
          <a:p>
            <a:pPr marL="285750" indent="-285750">
              <a:buFont typeface="Wingdings" panose="05000000000000000000" pitchFamily="2" charset="2"/>
              <a:buChar char="q"/>
            </a:pPr>
            <a:endParaRPr lang="en-IN" sz="1600" dirty="0">
              <a:latin typeface="Times New Roman" panose="02020603050405020304" pitchFamily="18" charset="0"/>
              <a:cs typeface="Times New Roman" panose="02020603050405020304" pitchFamily="18" charset="0"/>
            </a:endParaRPr>
          </a:p>
          <a:p>
            <a:endParaRPr lang="en-IN" sz="1600"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307913C-3FC4-46AF-BED9-D38B1F089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936" y="1635646"/>
            <a:ext cx="5053431" cy="3202887"/>
          </a:xfrm>
          <a:prstGeom prst="rect">
            <a:avLst/>
          </a:prstGeom>
        </p:spPr>
      </p:pic>
    </p:spTree>
    <p:extLst>
      <p:ext uri="{BB962C8B-B14F-4D97-AF65-F5344CB8AC3E}">
        <p14:creationId xmlns:p14="http://schemas.microsoft.com/office/powerpoint/2010/main" val="167636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1000"/>
                                        <p:tgtEl>
                                          <p:spTgt spid="4">
                                            <p:txEl>
                                              <p:pRg st="4" end="4"/>
                                            </p:txEl>
                                          </p:spTgt>
                                        </p:tgtEl>
                                      </p:cBhvr>
                                    </p:animEffect>
                                    <p:anim calcmode="lin" valueType="num">
                                      <p:cBhvr>
                                        <p:cTn id="2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 calcmode="lin" valueType="num">
                                      <p:cBhvr additive="base">
                                        <p:cTn id="32"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4">
                                            <p:txEl>
                                              <p:pRg st="7" end="7"/>
                                            </p:txEl>
                                          </p:spTgt>
                                        </p:tgtEl>
                                        <p:attrNameLst>
                                          <p:attrName>style.visibility</p:attrName>
                                        </p:attrNameLst>
                                      </p:cBhvr>
                                      <p:to>
                                        <p:strVal val="visible"/>
                                      </p:to>
                                    </p:set>
                                    <p:anim calcmode="lin" valueType="num">
                                      <p:cBhvr additive="base">
                                        <p:cTn id="36"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
                                            <p:txEl>
                                              <p:pRg st="7" end="7"/>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4">
                                            <p:txEl>
                                              <p:pRg st="8" end="8"/>
                                            </p:txEl>
                                          </p:spTgt>
                                        </p:tgtEl>
                                        <p:attrNameLst>
                                          <p:attrName>style.visibility</p:attrName>
                                        </p:attrNameLst>
                                      </p:cBhvr>
                                      <p:to>
                                        <p:strVal val="visible"/>
                                      </p:to>
                                    </p:set>
                                    <p:anim calcmode="lin" valueType="num">
                                      <p:cBhvr additive="base">
                                        <p:cTn id="40"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4">
                                            <p:txEl>
                                              <p:pRg st="8" end="8"/>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4">
                                            <p:txEl>
                                              <p:pRg st="9" end="9"/>
                                            </p:txEl>
                                          </p:spTgt>
                                        </p:tgtEl>
                                        <p:attrNameLst>
                                          <p:attrName>style.visibility</p:attrName>
                                        </p:attrNameLst>
                                      </p:cBhvr>
                                      <p:to>
                                        <p:strVal val="visible"/>
                                      </p:to>
                                    </p:set>
                                    <p:anim calcmode="lin" valueType="num">
                                      <p:cBhvr additive="base">
                                        <p:cTn id="44"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4">
                                            <p:txEl>
                                              <p:pRg st="9" end="9"/>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4">
                                            <p:txEl>
                                              <p:pRg st="10" end="10"/>
                                            </p:txEl>
                                          </p:spTgt>
                                        </p:tgtEl>
                                        <p:attrNameLst>
                                          <p:attrName>style.visibility</p:attrName>
                                        </p:attrNameLst>
                                      </p:cBhvr>
                                      <p:to>
                                        <p:strVal val="visible"/>
                                      </p:to>
                                    </p:set>
                                    <p:anim calcmode="lin" valueType="num">
                                      <p:cBhvr additive="base">
                                        <p:cTn id="48"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5"/>
                                        </p:tgtEl>
                                        <p:attrNameLst>
                                          <p:attrName>style.visibility</p:attrName>
                                        </p:attrNameLst>
                                      </p:cBhvr>
                                      <p:to>
                                        <p:strVal val="visible"/>
                                      </p:to>
                                    </p:set>
                                    <p:anim calcmode="lin" valueType="num">
                                      <p:cBhvr additive="base">
                                        <p:cTn id="54" dur="500" fill="hold"/>
                                        <p:tgtEl>
                                          <p:spTgt spid="5"/>
                                        </p:tgtEl>
                                        <p:attrNameLst>
                                          <p:attrName>ppt_x</p:attrName>
                                        </p:attrNameLst>
                                      </p:cBhvr>
                                      <p:tavLst>
                                        <p:tav tm="0">
                                          <p:val>
                                            <p:strVal val="#ppt_x"/>
                                          </p:val>
                                        </p:tav>
                                        <p:tav tm="100000">
                                          <p:val>
                                            <p:strVal val="#ppt_x"/>
                                          </p:val>
                                        </p:tav>
                                      </p:tavLst>
                                    </p:anim>
                                    <p:anim calcmode="lin" valueType="num">
                                      <p:cBhvr additive="base">
                                        <p:cTn id="5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51E6F-5BD8-430E-BA55-6920682A8582}"/>
              </a:ext>
            </a:extLst>
          </p:cNvPr>
          <p:cNvSpPr>
            <a:spLocks noGrp="1"/>
          </p:cNvSpPr>
          <p:nvPr>
            <p:ph type="title"/>
          </p:nvPr>
        </p:nvSpPr>
        <p:spPr/>
        <p:txBody>
          <a:bodyPr/>
          <a:lstStyle/>
          <a:p>
            <a:r>
              <a:rPr lang="en-IN" sz="2400" dirty="0">
                <a:latin typeface="Times New Roman" panose="02020603050405020304" pitchFamily="18" charset="0"/>
                <a:cs typeface="Times New Roman" panose="02020603050405020304" pitchFamily="18" charset="0"/>
              </a:rPr>
              <a:t>Conv1D convolution layer(e.g. temporal convolution):</a:t>
            </a:r>
            <a:endParaRPr lang="en-IN" sz="2400" dirty="0"/>
          </a:p>
        </p:txBody>
      </p:sp>
      <p:sp>
        <p:nvSpPr>
          <p:cNvPr id="4" name="Content Placeholder 3">
            <a:extLst>
              <a:ext uri="{FF2B5EF4-FFF2-40B4-BE49-F238E27FC236}">
                <a16:creationId xmlns:a16="http://schemas.microsoft.com/office/drawing/2014/main" id="{4D1CEBE9-C939-4F98-A4DD-C186D9B6D0D2}"/>
              </a:ext>
            </a:extLst>
          </p:cNvPr>
          <p:cNvSpPr>
            <a:spLocks noGrp="1"/>
          </p:cNvSpPr>
          <p:nvPr>
            <p:ph idx="10"/>
          </p:nvPr>
        </p:nvSpPr>
        <p:spPr>
          <a:xfrm>
            <a:off x="1632248" y="987574"/>
            <a:ext cx="7211144" cy="3775516"/>
          </a:xfrm>
        </p:spPr>
        <p:txBody>
          <a:bodyPr/>
          <a:lstStyle/>
          <a:p>
            <a:r>
              <a:rPr lang="en-IN" sz="1700" dirty="0">
                <a:latin typeface="Times New Roman" panose="02020603050405020304" pitchFamily="18" charset="0"/>
                <a:cs typeface="Times New Roman" panose="02020603050405020304" pitchFamily="18" charset="0"/>
              </a:rPr>
              <a:t>By using the library of KERAS  we can implement the layers :</a:t>
            </a:r>
          </a:p>
          <a:p>
            <a:pPr lvl="0" eaLnBrk="0" fontAlgn="base" latinLnBrk="0" hangingPunct="0">
              <a:spcBef>
                <a:spcPct val="0"/>
              </a:spcBef>
              <a:spcAft>
                <a:spcPct val="0"/>
              </a:spcAft>
            </a:pPr>
            <a:endParaRPr lang="en-US" altLang="en-US" sz="1700" dirty="0">
              <a:solidFill>
                <a:srgbClr val="404040"/>
              </a:solidFill>
              <a:latin typeface="Times New Roman" panose="02020603050405020304" pitchFamily="18" charset="0"/>
              <a:cs typeface="Times New Roman" panose="02020603050405020304" pitchFamily="18" charset="0"/>
            </a:endParaRPr>
          </a:p>
          <a:p>
            <a:pPr lvl="0" eaLnBrk="0" fontAlgn="base" latinLnBrk="0" hangingPunct="0">
              <a:spcBef>
                <a:spcPct val="0"/>
              </a:spcBef>
              <a:spcAft>
                <a:spcPct val="0"/>
              </a:spcAft>
            </a:pPr>
            <a:r>
              <a:rPr lang="en-US" altLang="en-US" sz="1700" b="1" dirty="0">
                <a:solidFill>
                  <a:srgbClr val="404040"/>
                </a:solidFill>
                <a:latin typeface="Times New Roman" panose="02020603050405020304" pitchFamily="18" charset="0"/>
                <a:cs typeface="Times New Roman" panose="02020603050405020304" pitchFamily="18" charset="0"/>
              </a:rPr>
              <a:t>CODE USED IN PROGRAM : </a:t>
            </a:r>
          </a:p>
          <a:p>
            <a:pPr lvl="0" eaLnBrk="0" fontAlgn="base" latinLnBrk="0" hangingPunct="0">
              <a:spcBef>
                <a:spcPct val="0"/>
              </a:spcBef>
              <a:spcAft>
                <a:spcPct val="0"/>
              </a:spcAft>
            </a:pPr>
            <a:r>
              <a:rPr lang="en-US" altLang="en-US" sz="1700" dirty="0">
                <a:solidFill>
                  <a:srgbClr val="00B050"/>
                </a:solidFill>
                <a:latin typeface="Times New Roman" panose="02020603050405020304" pitchFamily="18" charset="0"/>
                <a:cs typeface="Times New Roman" panose="02020603050405020304" pitchFamily="18" charset="0"/>
              </a:rPr>
              <a:t>from </a:t>
            </a:r>
            <a:r>
              <a:rPr lang="en-US" altLang="en-US" sz="1700" dirty="0" err="1">
                <a:solidFill>
                  <a:srgbClr val="00B050"/>
                </a:solidFill>
                <a:latin typeface="Times New Roman" panose="02020603050405020304" pitchFamily="18" charset="0"/>
                <a:cs typeface="Times New Roman" panose="02020603050405020304" pitchFamily="18" charset="0"/>
              </a:rPr>
              <a:t>keras.layers.convolutional</a:t>
            </a:r>
            <a:r>
              <a:rPr lang="en-US" altLang="en-US" sz="1700" dirty="0">
                <a:solidFill>
                  <a:srgbClr val="00B050"/>
                </a:solidFill>
                <a:latin typeface="Times New Roman" panose="02020603050405020304" pitchFamily="18" charset="0"/>
                <a:cs typeface="Times New Roman" panose="02020603050405020304" pitchFamily="18" charset="0"/>
              </a:rPr>
              <a:t> import Conv1D, MaxPooling1D, Conv2D, MaxPooling2D,ZeroPadding2D,AveragePooling2D</a:t>
            </a:r>
            <a:endParaRPr lang="en-IN" sz="1700" b="1" dirty="0">
              <a:latin typeface="Times New Roman" panose="02020603050405020304" pitchFamily="18" charset="0"/>
              <a:cs typeface="Times New Roman" panose="02020603050405020304" pitchFamily="18" charset="0"/>
            </a:endParaRPr>
          </a:p>
          <a:p>
            <a:endParaRPr lang="en-IN" sz="1700" b="1" dirty="0">
              <a:latin typeface="Times New Roman" panose="02020603050405020304" pitchFamily="18" charset="0"/>
              <a:cs typeface="Times New Roman" panose="02020603050405020304" pitchFamily="18" charset="0"/>
            </a:endParaRPr>
          </a:p>
          <a:p>
            <a:r>
              <a:rPr lang="en-IN" sz="1700" b="1" dirty="0">
                <a:latin typeface="Times New Roman" panose="02020603050405020304" pitchFamily="18" charset="0"/>
                <a:cs typeface="Times New Roman" panose="02020603050405020304" pitchFamily="18" charset="0"/>
              </a:rPr>
              <a:t>Conv1D convolution layer(e.g. temporal convolution):</a:t>
            </a:r>
          </a:p>
          <a:p>
            <a:r>
              <a:rPr lang="en-IN" sz="1700" dirty="0">
                <a:latin typeface="Times New Roman" panose="02020603050405020304" pitchFamily="18" charset="0"/>
                <a:cs typeface="Times New Roman" panose="02020603050405020304" pitchFamily="18" charset="0"/>
              </a:rPr>
              <a:t>This layer creates a convolution kernel that is convolved with the layer input over a single spatial (or temporal) dimension to produce a tensor of outputs.</a:t>
            </a:r>
          </a:p>
          <a:p>
            <a:r>
              <a:rPr lang="en-IN" sz="1700" b="1" dirty="0">
                <a:latin typeface="Times New Roman" panose="02020603050405020304" pitchFamily="18" charset="0"/>
                <a:cs typeface="Times New Roman" panose="02020603050405020304" pitchFamily="18" charset="0"/>
              </a:rPr>
              <a:t>Input shape : </a:t>
            </a:r>
            <a:r>
              <a:rPr lang="en-IN" sz="1700" dirty="0">
                <a:latin typeface="Times New Roman" panose="02020603050405020304" pitchFamily="18" charset="0"/>
                <a:cs typeface="Times New Roman" panose="02020603050405020304" pitchFamily="18" charset="0"/>
              </a:rPr>
              <a:t>3D shape(batch, steps, channels)</a:t>
            </a:r>
          </a:p>
          <a:p>
            <a:r>
              <a:rPr lang="en-IN" sz="1700" b="1" dirty="0">
                <a:latin typeface="Times New Roman" panose="02020603050405020304" pitchFamily="18" charset="0"/>
                <a:cs typeface="Times New Roman" panose="02020603050405020304" pitchFamily="18" charset="0"/>
              </a:rPr>
              <a:t>Output shape: </a:t>
            </a:r>
            <a:r>
              <a:rPr lang="en-IN" sz="1700" dirty="0">
                <a:latin typeface="Times New Roman" panose="02020603050405020304" pitchFamily="18" charset="0"/>
                <a:cs typeface="Times New Roman" panose="02020603050405020304" pitchFamily="18" charset="0"/>
              </a:rPr>
              <a:t>3D shape(batch, steps, channels)</a:t>
            </a:r>
          </a:p>
          <a:p>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9881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 calcmode="lin" valueType="num">
                                      <p:cBhvr additive="base">
                                        <p:cTn id="1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 calcmode="lin" valueType="num">
                                      <p:cBhvr additive="base">
                                        <p:cTn id="1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 calcmode="lin" valueType="num">
                                      <p:cBhvr additive="base">
                                        <p:cTn id="2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 calcmode="lin" valueType="num">
                                      <p:cBhvr additive="base">
                                        <p:cTn id="2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 calcmode="lin" valueType="num">
                                      <p:cBhvr additive="base">
                                        <p:cTn id="3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5615A-2D2E-499D-912A-3FD4DBEEEB18}"/>
              </a:ext>
            </a:extLst>
          </p:cNvPr>
          <p:cNvSpPr>
            <a:spLocks noGrp="1"/>
          </p:cNvSpPr>
          <p:nvPr>
            <p:ph type="title"/>
          </p:nvPr>
        </p:nvSpPr>
        <p:spPr/>
        <p:txBody>
          <a:bodyPr/>
          <a:lstStyle/>
          <a:p>
            <a:r>
              <a:rPr lang="en-IN" dirty="0"/>
              <a:t>KERAS:</a:t>
            </a:r>
          </a:p>
        </p:txBody>
      </p:sp>
      <p:sp>
        <p:nvSpPr>
          <p:cNvPr id="4" name="Content Placeholder 3">
            <a:extLst>
              <a:ext uri="{FF2B5EF4-FFF2-40B4-BE49-F238E27FC236}">
                <a16:creationId xmlns:a16="http://schemas.microsoft.com/office/drawing/2014/main" id="{2C265745-4A63-49EB-8F21-BE2F2E233669}"/>
              </a:ext>
            </a:extLst>
          </p:cNvPr>
          <p:cNvSpPr>
            <a:spLocks noGrp="1"/>
          </p:cNvSpPr>
          <p:nvPr>
            <p:ph idx="10"/>
          </p:nvPr>
        </p:nvSpPr>
        <p:spPr>
          <a:xfrm>
            <a:off x="1691680" y="843558"/>
            <a:ext cx="7200800" cy="4032448"/>
          </a:xfrm>
        </p:spPr>
        <p:txBody>
          <a:bodyPr/>
          <a:lstStyle/>
          <a:p>
            <a:pPr eaLnBrk="0" fontAlgn="base" latinLnBrk="0" hangingPunct="0">
              <a:spcBef>
                <a:spcPct val="0"/>
              </a:spcBef>
              <a:spcAft>
                <a:spcPct val="0"/>
              </a:spcAft>
            </a:pPr>
            <a:r>
              <a:rPr lang="en-IN" sz="1600" b="1" dirty="0">
                <a:latin typeface="Times New Roman" panose="02020603050405020304" pitchFamily="18" charset="0"/>
                <a:cs typeface="Times New Roman" panose="02020603050405020304" pitchFamily="18" charset="0"/>
              </a:rPr>
              <a:t>Conv2D:</a:t>
            </a:r>
          </a:p>
          <a:p>
            <a:pPr lvl="0" eaLnBrk="0" fontAlgn="base" latinLnBrk="0" hangingPunct="0">
              <a:spcBef>
                <a:spcPct val="0"/>
              </a:spcBef>
              <a:spcAft>
                <a:spcPct val="0"/>
              </a:spcAft>
            </a:pPr>
            <a:r>
              <a:rPr lang="en-US" altLang="en-US" sz="1600" dirty="0">
                <a:solidFill>
                  <a:srgbClr val="404040"/>
                </a:solidFill>
                <a:latin typeface="Times New Roman" panose="02020603050405020304" pitchFamily="18" charset="0"/>
                <a:cs typeface="Times New Roman" panose="02020603050405020304" pitchFamily="18" charset="0"/>
              </a:rPr>
              <a:t>This layer creates a convolution kernel that is convolved with the layer input to produce a tensor of outputs. If (</a:t>
            </a:r>
            <a:r>
              <a:rPr lang="en-US" altLang="en-US" sz="1600" dirty="0" err="1">
                <a:solidFill>
                  <a:srgbClr val="000000"/>
                </a:solidFill>
                <a:latin typeface="Times New Roman" panose="02020603050405020304" pitchFamily="18" charset="0"/>
                <a:cs typeface="Times New Roman" panose="02020603050405020304" pitchFamily="18" charset="0"/>
              </a:rPr>
              <a:t>use_bias</a:t>
            </a:r>
            <a:r>
              <a:rPr lang="en-US" altLang="en-US" sz="1600" dirty="0">
                <a:solidFill>
                  <a:srgbClr val="000000"/>
                </a:solidFill>
                <a:latin typeface="Times New Roman" panose="02020603050405020304" pitchFamily="18" charset="0"/>
                <a:cs typeface="Times New Roman" panose="02020603050405020304" pitchFamily="18" charset="0"/>
              </a:rPr>
              <a:t>)</a:t>
            </a:r>
            <a:r>
              <a:rPr lang="en-US" altLang="en-US" sz="1600" dirty="0">
                <a:solidFill>
                  <a:srgbClr val="404040"/>
                </a:solidFill>
                <a:latin typeface="Times New Roman" panose="02020603050405020304" pitchFamily="18" charset="0"/>
                <a:cs typeface="Times New Roman" panose="02020603050405020304" pitchFamily="18" charset="0"/>
              </a:rPr>
              <a:t> is True, a bias vector is created and added to the outputs. Finally, if </a:t>
            </a:r>
            <a:r>
              <a:rPr lang="en-US" altLang="en-US" sz="1600" dirty="0">
                <a:solidFill>
                  <a:srgbClr val="000000"/>
                </a:solidFill>
                <a:latin typeface="Times New Roman" panose="02020603050405020304" pitchFamily="18" charset="0"/>
                <a:cs typeface="Times New Roman" panose="02020603050405020304" pitchFamily="18" charset="0"/>
              </a:rPr>
              <a:t>activation</a:t>
            </a:r>
            <a:r>
              <a:rPr lang="en-US" altLang="en-US" sz="1600" dirty="0">
                <a:solidFill>
                  <a:srgbClr val="404040"/>
                </a:solidFill>
                <a:latin typeface="Times New Roman" panose="02020603050405020304" pitchFamily="18" charset="0"/>
                <a:cs typeface="Times New Roman" panose="02020603050405020304" pitchFamily="18" charset="0"/>
              </a:rPr>
              <a:t> is not </a:t>
            </a:r>
            <a:r>
              <a:rPr lang="en-US" altLang="en-US" sz="1600" dirty="0">
                <a:solidFill>
                  <a:srgbClr val="000000"/>
                </a:solidFill>
                <a:latin typeface="Times New Roman" panose="02020603050405020304" pitchFamily="18" charset="0"/>
                <a:cs typeface="Times New Roman" panose="02020603050405020304" pitchFamily="18" charset="0"/>
              </a:rPr>
              <a:t>None</a:t>
            </a:r>
            <a:r>
              <a:rPr lang="en-US" altLang="en-US" sz="1600" dirty="0">
                <a:solidFill>
                  <a:srgbClr val="404040"/>
                </a:solidFill>
                <a:latin typeface="Times New Roman" panose="02020603050405020304" pitchFamily="18" charset="0"/>
                <a:cs typeface="Times New Roman" panose="02020603050405020304" pitchFamily="18" charset="0"/>
              </a:rPr>
              <a:t>, it is applied to the outputs as well.</a:t>
            </a:r>
          </a:p>
          <a:p>
            <a:pPr eaLnBrk="0" fontAlgn="base" latinLnBrk="0" hangingPunct="0">
              <a:spcBef>
                <a:spcPct val="0"/>
              </a:spcBef>
              <a:spcAft>
                <a:spcPct val="0"/>
              </a:spcAft>
            </a:pPr>
            <a:r>
              <a:rPr lang="en-US" altLang="en-US" sz="1600" b="1" dirty="0">
                <a:solidFill>
                  <a:srgbClr val="404040"/>
                </a:solidFill>
                <a:latin typeface="Times New Roman" panose="02020603050405020304" pitchFamily="18" charset="0"/>
                <a:cs typeface="Times New Roman" panose="02020603050405020304" pitchFamily="18" charset="0"/>
              </a:rPr>
              <a:t>Input shape:</a:t>
            </a:r>
            <a:endParaRPr lang="en-US" altLang="en-US" sz="1600" dirty="0">
              <a:solidFill>
                <a:schemeClr val="tx1"/>
              </a:solidFill>
              <a:latin typeface="Times New Roman" panose="02020603050405020304" pitchFamily="18" charset="0"/>
              <a:cs typeface="Times New Roman" panose="02020603050405020304" pitchFamily="18" charset="0"/>
            </a:endParaRPr>
          </a:p>
          <a:p>
            <a:pPr eaLnBrk="0" fontAlgn="base" latinLnBrk="0" hangingPunct="0">
              <a:spcBef>
                <a:spcPct val="0"/>
              </a:spcBef>
              <a:spcAft>
                <a:spcPct val="0"/>
              </a:spcAft>
            </a:pPr>
            <a:r>
              <a:rPr lang="en-US" altLang="en-US" sz="1600" dirty="0">
                <a:solidFill>
                  <a:srgbClr val="404040"/>
                </a:solidFill>
                <a:latin typeface="Times New Roman" panose="02020603050405020304" pitchFamily="18" charset="0"/>
                <a:cs typeface="Times New Roman" panose="02020603050405020304" pitchFamily="18" charset="0"/>
              </a:rPr>
              <a:t>4D tensor with shape: </a:t>
            </a:r>
            <a:r>
              <a:rPr lang="en-US" altLang="en-US" sz="1600" dirty="0">
                <a:solidFill>
                  <a:srgbClr val="000000"/>
                </a:solidFill>
                <a:latin typeface="Times New Roman" panose="02020603050405020304" pitchFamily="18" charset="0"/>
                <a:cs typeface="Times New Roman" panose="02020603050405020304" pitchFamily="18" charset="0"/>
              </a:rPr>
              <a:t>(batch, channels, rows, cols)</a:t>
            </a:r>
            <a:r>
              <a:rPr lang="en-US" altLang="en-US" sz="1600" dirty="0">
                <a:solidFill>
                  <a:srgbClr val="404040"/>
                </a:solidFill>
                <a:latin typeface="Times New Roman" panose="02020603050405020304" pitchFamily="18" charset="0"/>
                <a:cs typeface="Times New Roman" panose="02020603050405020304" pitchFamily="18" charset="0"/>
              </a:rPr>
              <a:t> if </a:t>
            </a:r>
            <a:r>
              <a:rPr lang="en-US" altLang="en-US" sz="1600" dirty="0" err="1">
                <a:solidFill>
                  <a:srgbClr val="000000"/>
                </a:solidFill>
                <a:latin typeface="Times New Roman" panose="02020603050405020304" pitchFamily="18" charset="0"/>
                <a:cs typeface="Times New Roman" panose="02020603050405020304" pitchFamily="18" charset="0"/>
              </a:rPr>
              <a:t>data_format</a:t>
            </a:r>
            <a:r>
              <a:rPr lang="en-US" altLang="en-US" sz="1600" dirty="0">
                <a:solidFill>
                  <a:srgbClr val="404040"/>
                </a:solidFill>
                <a:latin typeface="Times New Roman" panose="02020603050405020304" pitchFamily="18" charset="0"/>
                <a:cs typeface="Times New Roman" panose="02020603050405020304" pitchFamily="18" charset="0"/>
              </a:rPr>
              <a:t> is </a:t>
            </a:r>
            <a:r>
              <a:rPr lang="en-US" altLang="en-US" sz="1600" dirty="0">
                <a:solidFill>
                  <a:srgbClr val="000000"/>
                </a:solidFill>
                <a:latin typeface="Times New Roman" panose="02020603050405020304" pitchFamily="18" charset="0"/>
                <a:cs typeface="Times New Roman" panose="02020603050405020304" pitchFamily="18" charset="0"/>
              </a:rPr>
              <a:t>"</a:t>
            </a:r>
            <a:r>
              <a:rPr lang="en-US" altLang="en-US" sz="1600" dirty="0" err="1">
                <a:solidFill>
                  <a:srgbClr val="000000"/>
                </a:solidFill>
                <a:latin typeface="Times New Roman" panose="02020603050405020304" pitchFamily="18" charset="0"/>
                <a:cs typeface="Times New Roman" panose="02020603050405020304" pitchFamily="18" charset="0"/>
              </a:rPr>
              <a:t>channels_first</a:t>
            </a:r>
            <a:r>
              <a:rPr lang="en-US" altLang="en-US" sz="1600" dirty="0">
                <a:solidFill>
                  <a:srgbClr val="000000"/>
                </a:solidFill>
                <a:latin typeface="Times New Roman" panose="02020603050405020304" pitchFamily="18" charset="0"/>
                <a:cs typeface="Times New Roman" panose="02020603050405020304" pitchFamily="18" charset="0"/>
              </a:rPr>
              <a:t>"</a:t>
            </a:r>
            <a:r>
              <a:rPr lang="en-US" altLang="en-US" sz="1600" dirty="0">
                <a:solidFill>
                  <a:srgbClr val="404040"/>
                </a:solidFill>
                <a:latin typeface="Times New Roman" panose="02020603050405020304" pitchFamily="18" charset="0"/>
                <a:cs typeface="Times New Roman" panose="02020603050405020304" pitchFamily="18" charset="0"/>
              </a:rPr>
              <a:t> or 4D tensor with shape: </a:t>
            </a:r>
            <a:r>
              <a:rPr lang="en-US" altLang="en-US" sz="1600" dirty="0">
                <a:solidFill>
                  <a:srgbClr val="000000"/>
                </a:solidFill>
                <a:latin typeface="Times New Roman" panose="02020603050405020304" pitchFamily="18" charset="0"/>
                <a:cs typeface="Times New Roman" panose="02020603050405020304" pitchFamily="18" charset="0"/>
              </a:rPr>
              <a:t>(batch, rows, cols, channels)</a:t>
            </a:r>
            <a:r>
              <a:rPr lang="en-US" altLang="en-US" sz="1600" dirty="0">
                <a:solidFill>
                  <a:srgbClr val="404040"/>
                </a:solidFill>
                <a:latin typeface="Times New Roman" panose="02020603050405020304" pitchFamily="18" charset="0"/>
                <a:cs typeface="Times New Roman" panose="02020603050405020304" pitchFamily="18" charset="0"/>
              </a:rPr>
              <a:t> if </a:t>
            </a:r>
            <a:r>
              <a:rPr lang="en-US" altLang="en-US" sz="1600" dirty="0" err="1">
                <a:solidFill>
                  <a:srgbClr val="000000"/>
                </a:solidFill>
                <a:latin typeface="Times New Roman" panose="02020603050405020304" pitchFamily="18" charset="0"/>
                <a:cs typeface="Times New Roman" panose="02020603050405020304" pitchFamily="18" charset="0"/>
              </a:rPr>
              <a:t>data_format</a:t>
            </a:r>
            <a:r>
              <a:rPr lang="en-US" altLang="en-US" sz="1600" dirty="0">
                <a:solidFill>
                  <a:srgbClr val="404040"/>
                </a:solidFill>
                <a:latin typeface="Times New Roman" panose="02020603050405020304" pitchFamily="18" charset="0"/>
                <a:cs typeface="Times New Roman" panose="02020603050405020304" pitchFamily="18" charset="0"/>
              </a:rPr>
              <a:t> is </a:t>
            </a:r>
            <a:r>
              <a:rPr lang="en-US" altLang="en-US" sz="1600" dirty="0">
                <a:solidFill>
                  <a:srgbClr val="000000"/>
                </a:solidFill>
                <a:latin typeface="Times New Roman" panose="02020603050405020304" pitchFamily="18" charset="0"/>
                <a:cs typeface="Times New Roman" panose="02020603050405020304" pitchFamily="18" charset="0"/>
              </a:rPr>
              <a:t>"</a:t>
            </a:r>
            <a:r>
              <a:rPr lang="en-US" altLang="en-US" sz="1600" dirty="0" err="1">
                <a:solidFill>
                  <a:srgbClr val="000000"/>
                </a:solidFill>
                <a:latin typeface="Times New Roman" panose="02020603050405020304" pitchFamily="18" charset="0"/>
                <a:cs typeface="Times New Roman" panose="02020603050405020304" pitchFamily="18" charset="0"/>
              </a:rPr>
              <a:t>channels_last</a:t>
            </a:r>
            <a:r>
              <a:rPr lang="en-US" altLang="en-US" sz="1600" dirty="0">
                <a:solidFill>
                  <a:srgbClr val="000000"/>
                </a:solidFill>
                <a:latin typeface="Times New Roman" panose="02020603050405020304" pitchFamily="18" charset="0"/>
                <a:cs typeface="Times New Roman" panose="02020603050405020304" pitchFamily="18" charset="0"/>
              </a:rPr>
              <a:t>"</a:t>
            </a:r>
            <a:r>
              <a:rPr lang="en-US" altLang="en-US" sz="1600" dirty="0">
                <a:solidFill>
                  <a:srgbClr val="404040"/>
                </a:solidFill>
                <a:latin typeface="Times New Roman" panose="02020603050405020304" pitchFamily="18" charset="0"/>
                <a:cs typeface="Times New Roman" panose="02020603050405020304" pitchFamily="18" charset="0"/>
              </a:rPr>
              <a:t>.</a:t>
            </a:r>
          </a:p>
          <a:p>
            <a:pPr lvl="0" eaLnBrk="0" fontAlgn="base" latinLnBrk="0" hangingPunct="0">
              <a:spcBef>
                <a:spcPct val="0"/>
              </a:spcBef>
              <a:spcAft>
                <a:spcPct val="0"/>
              </a:spcAft>
            </a:pPr>
            <a:r>
              <a:rPr lang="en-US" altLang="en-US" sz="1600" b="1" dirty="0">
                <a:solidFill>
                  <a:srgbClr val="404040"/>
                </a:solidFill>
                <a:latin typeface="Times New Roman" panose="02020603050405020304" pitchFamily="18" charset="0"/>
                <a:cs typeface="Times New Roman" panose="02020603050405020304" pitchFamily="18" charset="0"/>
              </a:rPr>
              <a:t>Output Shape :</a:t>
            </a:r>
          </a:p>
          <a:p>
            <a:pPr lvl="0" eaLnBrk="0" fontAlgn="base" latinLnBrk="0" hangingPunct="0">
              <a:spcBef>
                <a:spcPct val="0"/>
              </a:spcBef>
              <a:spcAft>
                <a:spcPct val="0"/>
              </a:spcAft>
            </a:pPr>
            <a:r>
              <a:rPr lang="en-US" altLang="en-US" sz="1600" dirty="0">
                <a:solidFill>
                  <a:srgbClr val="404040"/>
                </a:solidFill>
                <a:latin typeface="Times New Roman" panose="02020603050405020304" pitchFamily="18" charset="0"/>
                <a:cs typeface="Times New Roman" panose="02020603050405020304" pitchFamily="18" charset="0"/>
              </a:rPr>
              <a:t>4D tensor with shape: </a:t>
            </a:r>
            <a:r>
              <a:rPr lang="en-US" altLang="en-US" sz="1600" dirty="0">
                <a:solidFill>
                  <a:srgbClr val="000000"/>
                </a:solidFill>
                <a:latin typeface="Times New Roman" panose="02020603050405020304" pitchFamily="18" charset="0"/>
                <a:cs typeface="Times New Roman" panose="02020603050405020304" pitchFamily="18" charset="0"/>
              </a:rPr>
              <a:t>(batch, filters, </a:t>
            </a:r>
            <a:r>
              <a:rPr lang="en-US" altLang="en-US" sz="1600" dirty="0" err="1">
                <a:solidFill>
                  <a:srgbClr val="000000"/>
                </a:solidFill>
                <a:latin typeface="Times New Roman" panose="02020603050405020304" pitchFamily="18" charset="0"/>
                <a:cs typeface="Times New Roman" panose="02020603050405020304" pitchFamily="18" charset="0"/>
              </a:rPr>
              <a:t>new_rows</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dirty="0" err="1">
                <a:solidFill>
                  <a:srgbClr val="000000"/>
                </a:solidFill>
                <a:latin typeface="Times New Roman" panose="02020603050405020304" pitchFamily="18" charset="0"/>
                <a:cs typeface="Times New Roman" panose="02020603050405020304" pitchFamily="18" charset="0"/>
              </a:rPr>
              <a:t>new_cols</a:t>
            </a:r>
            <a:r>
              <a:rPr lang="en-US" altLang="en-US" sz="1600" dirty="0">
                <a:solidFill>
                  <a:srgbClr val="000000"/>
                </a:solidFill>
                <a:latin typeface="Times New Roman" panose="02020603050405020304" pitchFamily="18" charset="0"/>
                <a:cs typeface="Times New Roman" panose="02020603050405020304" pitchFamily="18" charset="0"/>
              </a:rPr>
              <a:t>)</a:t>
            </a:r>
            <a:r>
              <a:rPr lang="en-US" altLang="en-US" sz="1600" dirty="0">
                <a:solidFill>
                  <a:srgbClr val="404040"/>
                </a:solidFill>
                <a:latin typeface="Times New Roman" panose="02020603050405020304" pitchFamily="18" charset="0"/>
                <a:cs typeface="Times New Roman" panose="02020603050405020304" pitchFamily="18" charset="0"/>
              </a:rPr>
              <a:t> if </a:t>
            </a:r>
            <a:r>
              <a:rPr lang="en-US" altLang="en-US" sz="1600" dirty="0" err="1">
                <a:solidFill>
                  <a:srgbClr val="000000"/>
                </a:solidFill>
                <a:latin typeface="Times New Roman" panose="02020603050405020304" pitchFamily="18" charset="0"/>
                <a:cs typeface="Times New Roman" panose="02020603050405020304" pitchFamily="18" charset="0"/>
              </a:rPr>
              <a:t>data_format</a:t>
            </a:r>
            <a:r>
              <a:rPr lang="en-US" altLang="en-US" sz="1600" dirty="0">
                <a:solidFill>
                  <a:srgbClr val="404040"/>
                </a:solidFill>
                <a:latin typeface="Times New Roman" panose="02020603050405020304" pitchFamily="18" charset="0"/>
                <a:cs typeface="Times New Roman" panose="02020603050405020304" pitchFamily="18" charset="0"/>
              </a:rPr>
              <a:t> is </a:t>
            </a:r>
            <a:r>
              <a:rPr lang="en-US" altLang="en-US" sz="1600" dirty="0">
                <a:solidFill>
                  <a:srgbClr val="000000"/>
                </a:solidFill>
                <a:latin typeface="Times New Roman" panose="02020603050405020304" pitchFamily="18" charset="0"/>
                <a:cs typeface="Times New Roman" panose="02020603050405020304" pitchFamily="18" charset="0"/>
              </a:rPr>
              <a:t>"</a:t>
            </a:r>
            <a:r>
              <a:rPr lang="en-US" altLang="en-US" sz="1600" dirty="0" err="1">
                <a:solidFill>
                  <a:srgbClr val="000000"/>
                </a:solidFill>
                <a:latin typeface="Times New Roman" panose="02020603050405020304" pitchFamily="18" charset="0"/>
                <a:cs typeface="Times New Roman" panose="02020603050405020304" pitchFamily="18" charset="0"/>
              </a:rPr>
              <a:t>channels_first</a:t>
            </a:r>
            <a:r>
              <a:rPr lang="en-US" altLang="en-US" sz="1600" dirty="0">
                <a:solidFill>
                  <a:srgbClr val="000000"/>
                </a:solidFill>
                <a:latin typeface="Times New Roman" panose="02020603050405020304" pitchFamily="18" charset="0"/>
                <a:cs typeface="Times New Roman" panose="02020603050405020304" pitchFamily="18" charset="0"/>
              </a:rPr>
              <a:t>"</a:t>
            </a:r>
            <a:r>
              <a:rPr lang="en-US" altLang="en-US" sz="1600" dirty="0">
                <a:solidFill>
                  <a:srgbClr val="404040"/>
                </a:solidFill>
                <a:latin typeface="Times New Roman" panose="02020603050405020304" pitchFamily="18" charset="0"/>
                <a:cs typeface="Times New Roman" panose="02020603050405020304" pitchFamily="18" charset="0"/>
              </a:rPr>
              <a:t> or 4D tensor with shape: </a:t>
            </a:r>
            <a:r>
              <a:rPr lang="en-US" altLang="en-US" sz="1600" dirty="0">
                <a:solidFill>
                  <a:srgbClr val="000000"/>
                </a:solidFill>
                <a:latin typeface="Times New Roman" panose="02020603050405020304" pitchFamily="18" charset="0"/>
                <a:cs typeface="Times New Roman" panose="02020603050405020304" pitchFamily="18" charset="0"/>
              </a:rPr>
              <a:t>(batch, </a:t>
            </a:r>
            <a:r>
              <a:rPr lang="en-US" altLang="en-US" sz="1600" dirty="0" err="1">
                <a:solidFill>
                  <a:srgbClr val="000000"/>
                </a:solidFill>
                <a:latin typeface="Times New Roman" panose="02020603050405020304" pitchFamily="18" charset="0"/>
                <a:cs typeface="Times New Roman" panose="02020603050405020304" pitchFamily="18" charset="0"/>
              </a:rPr>
              <a:t>new_rows</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dirty="0" err="1">
                <a:solidFill>
                  <a:srgbClr val="000000"/>
                </a:solidFill>
                <a:latin typeface="Times New Roman" panose="02020603050405020304" pitchFamily="18" charset="0"/>
                <a:cs typeface="Times New Roman" panose="02020603050405020304" pitchFamily="18" charset="0"/>
              </a:rPr>
              <a:t>new_cols</a:t>
            </a:r>
            <a:r>
              <a:rPr lang="en-US" altLang="en-US" sz="1600" dirty="0">
                <a:solidFill>
                  <a:srgbClr val="000000"/>
                </a:solidFill>
                <a:latin typeface="Times New Roman" panose="02020603050405020304" pitchFamily="18" charset="0"/>
                <a:cs typeface="Times New Roman" panose="02020603050405020304" pitchFamily="18" charset="0"/>
              </a:rPr>
              <a:t>, filters)</a:t>
            </a:r>
            <a:r>
              <a:rPr lang="en-US" altLang="en-US" sz="1600" dirty="0">
                <a:solidFill>
                  <a:srgbClr val="404040"/>
                </a:solidFill>
                <a:latin typeface="Times New Roman" panose="02020603050405020304" pitchFamily="18" charset="0"/>
                <a:cs typeface="Times New Roman" panose="02020603050405020304" pitchFamily="18" charset="0"/>
              </a:rPr>
              <a:t> if </a:t>
            </a:r>
            <a:r>
              <a:rPr lang="en-US" altLang="en-US" sz="1600" dirty="0" err="1">
                <a:solidFill>
                  <a:srgbClr val="000000"/>
                </a:solidFill>
                <a:latin typeface="Times New Roman" panose="02020603050405020304" pitchFamily="18" charset="0"/>
                <a:cs typeface="Times New Roman" panose="02020603050405020304" pitchFamily="18" charset="0"/>
              </a:rPr>
              <a:t>data_format</a:t>
            </a:r>
            <a:r>
              <a:rPr lang="en-US" altLang="en-US" sz="1600" dirty="0">
                <a:solidFill>
                  <a:srgbClr val="404040"/>
                </a:solidFill>
                <a:latin typeface="Times New Roman" panose="02020603050405020304" pitchFamily="18" charset="0"/>
                <a:cs typeface="Times New Roman" panose="02020603050405020304" pitchFamily="18" charset="0"/>
              </a:rPr>
              <a:t> is </a:t>
            </a:r>
            <a:r>
              <a:rPr lang="en-US" altLang="en-US" sz="1600" dirty="0">
                <a:solidFill>
                  <a:srgbClr val="000000"/>
                </a:solidFill>
                <a:latin typeface="Times New Roman" panose="02020603050405020304" pitchFamily="18" charset="0"/>
                <a:cs typeface="Times New Roman" panose="02020603050405020304" pitchFamily="18" charset="0"/>
              </a:rPr>
              <a:t>"</a:t>
            </a:r>
            <a:r>
              <a:rPr lang="en-US" altLang="en-US" sz="1600" dirty="0" err="1">
                <a:solidFill>
                  <a:srgbClr val="000000"/>
                </a:solidFill>
                <a:latin typeface="Times New Roman" panose="02020603050405020304" pitchFamily="18" charset="0"/>
                <a:cs typeface="Times New Roman" panose="02020603050405020304" pitchFamily="18" charset="0"/>
              </a:rPr>
              <a:t>channels_last</a:t>
            </a:r>
            <a:r>
              <a:rPr lang="en-US" altLang="en-US" sz="1600" dirty="0">
                <a:solidFill>
                  <a:srgbClr val="000000"/>
                </a:solidFill>
                <a:latin typeface="Times New Roman" panose="02020603050405020304" pitchFamily="18" charset="0"/>
                <a:cs typeface="Times New Roman" panose="02020603050405020304" pitchFamily="18" charset="0"/>
              </a:rPr>
              <a:t>"</a:t>
            </a:r>
            <a:r>
              <a:rPr lang="en-US" altLang="en-US" sz="1600" dirty="0">
                <a:solidFill>
                  <a:srgbClr val="404040"/>
                </a:solidFill>
                <a:latin typeface="Times New Roman" panose="02020603050405020304" pitchFamily="18" charset="0"/>
                <a:cs typeface="Times New Roman" panose="02020603050405020304" pitchFamily="18" charset="0"/>
              </a:rPr>
              <a:t>. </a:t>
            </a:r>
            <a:r>
              <a:rPr lang="en-US" altLang="en-US" sz="1600" dirty="0" err="1">
                <a:solidFill>
                  <a:srgbClr val="000000"/>
                </a:solidFill>
                <a:latin typeface="Times New Roman" panose="02020603050405020304" pitchFamily="18" charset="0"/>
                <a:cs typeface="Times New Roman" panose="02020603050405020304" pitchFamily="18" charset="0"/>
              </a:rPr>
              <a:t>rows</a:t>
            </a:r>
            <a:r>
              <a:rPr lang="en-US" altLang="en-US" sz="1600" dirty="0" err="1">
                <a:solidFill>
                  <a:srgbClr val="404040"/>
                </a:solidFill>
                <a:latin typeface="Times New Roman" panose="02020603050405020304" pitchFamily="18" charset="0"/>
                <a:cs typeface="Times New Roman" panose="02020603050405020304" pitchFamily="18" charset="0"/>
              </a:rPr>
              <a:t>and</a:t>
            </a:r>
            <a:r>
              <a:rPr lang="en-US" altLang="en-US" sz="1600" dirty="0">
                <a:solidFill>
                  <a:srgbClr val="404040"/>
                </a:solidFill>
                <a:latin typeface="Times New Roman" panose="02020603050405020304" pitchFamily="18" charset="0"/>
                <a:cs typeface="Times New Roman" panose="02020603050405020304" pitchFamily="18" charset="0"/>
              </a:rPr>
              <a:t> </a:t>
            </a:r>
            <a:r>
              <a:rPr lang="en-US" altLang="en-US" sz="1600" dirty="0">
                <a:solidFill>
                  <a:srgbClr val="000000"/>
                </a:solidFill>
                <a:latin typeface="Times New Roman" panose="02020603050405020304" pitchFamily="18" charset="0"/>
                <a:cs typeface="Times New Roman" panose="02020603050405020304" pitchFamily="18" charset="0"/>
              </a:rPr>
              <a:t>cols</a:t>
            </a:r>
            <a:r>
              <a:rPr lang="en-US" altLang="en-US" sz="1600" dirty="0">
                <a:solidFill>
                  <a:srgbClr val="404040"/>
                </a:solidFill>
                <a:latin typeface="Times New Roman" panose="02020603050405020304" pitchFamily="18" charset="0"/>
                <a:cs typeface="Times New Roman" panose="02020603050405020304" pitchFamily="18" charset="0"/>
              </a:rPr>
              <a:t> values might have changed due to padding.</a:t>
            </a:r>
          </a:p>
          <a:p>
            <a:pPr lvl="0" eaLnBrk="0" fontAlgn="base" latinLnBrk="0" hangingPunct="0">
              <a:spcBef>
                <a:spcPct val="0"/>
              </a:spcBef>
              <a:spcAft>
                <a:spcPct val="0"/>
              </a:spcAft>
            </a:pPr>
            <a:br>
              <a:rPr lang="en-US" altLang="en-US" sz="1600" dirty="0">
                <a:solidFill>
                  <a:schemeClr val="tx1"/>
                </a:solidFill>
              </a:rPr>
            </a:br>
            <a:endParaRPr lang="en-US" altLang="en-US" sz="1600" dirty="0">
              <a:solidFill>
                <a:schemeClr val="tx1"/>
              </a:solidFill>
            </a:endParaRPr>
          </a:p>
          <a:p>
            <a:pPr eaLnBrk="0" fontAlgn="base" latinLnBrk="0" hangingPunct="0">
              <a:spcBef>
                <a:spcPct val="0"/>
              </a:spcBef>
              <a:spcAft>
                <a:spcPct val="0"/>
              </a:spcAft>
            </a:pPr>
            <a:endParaRPr lang="en-US" altLang="en-US" sz="1600" dirty="0">
              <a:solidFill>
                <a:srgbClr val="404040"/>
              </a:solidFill>
              <a:latin typeface="Times New Roman" panose="02020603050405020304" pitchFamily="18" charset="0"/>
              <a:cs typeface="Times New Roman" panose="02020603050405020304" pitchFamily="18" charset="0"/>
            </a:endParaRPr>
          </a:p>
          <a:p>
            <a:pPr eaLnBrk="0" fontAlgn="base" latinLnBrk="0" hangingPunct="0">
              <a:spcBef>
                <a:spcPct val="0"/>
              </a:spcBef>
              <a:spcAft>
                <a:spcPct val="0"/>
              </a:spcAft>
            </a:pPr>
            <a:endParaRPr lang="en-US" altLang="en-US" sz="1600" dirty="0">
              <a:solidFill>
                <a:schemeClr val="tx1"/>
              </a:solidFill>
              <a:latin typeface="Times New Roman" panose="02020603050405020304" pitchFamily="18" charset="0"/>
              <a:cs typeface="Times New Roman" panose="02020603050405020304" pitchFamily="18" charset="0"/>
            </a:endParaRPr>
          </a:p>
          <a:p>
            <a:pPr lvl="0" eaLnBrk="0" fontAlgn="base" latinLnBrk="0" hangingPunct="0">
              <a:spcBef>
                <a:spcPct val="0"/>
              </a:spcBef>
              <a:spcAft>
                <a:spcPct val="0"/>
              </a:spcAft>
            </a:pPr>
            <a:endParaRPr lang="en-US" altLang="en-US" sz="1600" dirty="0">
              <a:solidFill>
                <a:srgbClr val="404040"/>
              </a:solidFill>
              <a:latin typeface="Times New Roman" panose="02020603050405020304" pitchFamily="18" charset="0"/>
              <a:cs typeface="Times New Roman" panose="02020603050405020304" pitchFamily="18" charset="0"/>
            </a:endParaRPr>
          </a:p>
          <a:p>
            <a:pPr lvl="0" eaLnBrk="0" fontAlgn="base" latinLnBrk="0" hangingPunct="0">
              <a:spcBef>
                <a:spcPct val="0"/>
              </a:spcBef>
              <a:spcAft>
                <a:spcPct val="0"/>
              </a:spcAft>
            </a:pPr>
            <a:r>
              <a:rPr lang="en-US" altLang="en-US" sz="1600" dirty="0">
                <a:solidFill>
                  <a:schemeClr val="tx1"/>
                </a:solidFill>
                <a:latin typeface="Times New Roman" panose="02020603050405020304" pitchFamily="18" charset="0"/>
                <a:cs typeface="Times New Roman" panose="02020603050405020304" pitchFamily="18" charset="0"/>
              </a:rPr>
              <a:t> </a:t>
            </a:r>
          </a:p>
          <a:p>
            <a:endParaRPr lang="en-IN" sz="1600" dirty="0">
              <a:latin typeface="Times New Roman" panose="02020603050405020304" pitchFamily="18"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182043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 calcmode="lin" valueType="num">
                                      <p:cBhvr additive="base">
                                        <p:cTn id="2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anim calcmode="lin" valueType="num">
                                      <p:cBhvr additive="base">
                                        <p:cTn id="35"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500" fill="hold"/>
                                        <p:tgtEl>
                                          <p:spTgt spid="2"/>
                                        </p:tgtEl>
                                        <p:attrNameLst>
                                          <p:attrName>ppt_x</p:attrName>
                                        </p:attrNameLst>
                                      </p:cBhvr>
                                      <p:tavLst>
                                        <p:tav tm="0">
                                          <p:val>
                                            <p:strVal val="#ppt_x"/>
                                          </p:val>
                                        </p:tav>
                                        <p:tav tm="100000">
                                          <p:val>
                                            <p:strVal val="#ppt_x"/>
                                          </p:val>
                                        </p:tav>
                                      </p:tavLst>
                                    </p:anim>
                                    <p:anim calcmode="lin" valueType="num">
                                      <p:cBhvr additive="base">
                                        <p:cTn id="4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2F67-12EA-4389-B77C-7E313A28DBD2}"/>
              </a:ext>
            </a:extLst>
          </p:cNvPr>
          <p:cNvSpPr>
            <a:spLocks noGrp="1"/>
          </p:cNvSpPr>
          <p:nvPr>
            <p:ph type="title"/>
          </p:nvPr>
        </p:nvSpPr>
        <p:spPr/>
        <p:txBody>
          <a:bodyPr/>
          <a:lstStyle/>
          <a:p>
            <a:r>
              <a:rPr lang="en-IN" dirty="0"/>
              <a:t> KERAS:</a:t>
            </a:r>
          </a:p>
        </p:txBody>
      </p:sp>
      <p:sp>
        <p:nvSpPr>
          <p:cNvPr id="4" name="Content Placeholder 3">
            <a:extLst>
              <a:ext uri="{FF2B5EF4-FFF2-40B4-BE49-F238E27FC236}">
                <a16:creationId xmlns:a16="http://schemas.microsoft.com/office/drawing/2014/main" id="{797DF3A6-28D3-4089-AB91-8272070F817A}"/>
              </a:ext>
            </a:extLst>
          </p:cNvPr>
          <p:cNvSpPr>
            <a:spLocks noGrp="1"/>
          </p:cNvSpPr>
          <p:nvPr>
            <p:ph idx="10"/>
          </p:nvPr>
        </p:nvSpPr>
        <p:spPr>
          <a:xfrm>
            <a:off x="-108455" y="906662"/>
            <a:ext cx="9252455" cy="4187026"/>
          </a:xfrm>
        </p:spPr>
        <p:txBody>
          <a:bodyPr/>
          <a:lstStyle/>
          <a:p>
            <a:r>
              <a:rPr lang="en-IN" sz="1600" b="1" dirty="0"/>
              <a:t>MaxPooling1D:</a:t>
            </a:r>
            <a:endParaRPr lang="en-IN" sz="1500" b="1" dirty="0">
              <a:latin typeface="Times New Roman" panose="02020603050405020304" pitchFamily="18" charset="0"/>
              <a:cs typeface="Times New Roman" panose="02020603050405020304" pitchFamily="18" charset="0"/>
            </a:endParaRPr>
          </a:p>
          <a:p>
            <a:r>
              <a:rPr lang="en-IN" dirty="0"/>
              <a:t>Max pooling operation for temporal data.</a:t>
            </a:r>
          </a:p>
          <a:p>
            <a:r>
              <a:rPr lang="en-US" altLang="en-US" b="1" dirty="0">
                <a:solidFill>
                  <a:srgbClr val="404040"/>
                </a:solidFill>
                <a:latin typeface="Times New Roman" panose="02020603050405020304" pitchFamily="18" charset="0"/>
                <a:cs typeface="Times New Roman" panose="02020603050405020304" pitchFamily="18" charset="0"/>
              </a:rPr>
              <a:t>CODE USED IN PROGRAM :</a:t>
            </a:r>
          </a:p>
          <a:p>
            <a:r>
              <a:rPr lang="en-US" altLang="en-US" dirty="0">
                <a:solidFill>
                  <a:srgbClr val="00B050"/>
                </a:solidFill>
                <a:latin typeface="SFMono-Regular"/>
              </a:rPr>
              <a:t>keras.layers.MaxPooling1D(</a:t>
            </a:r>
            <a:r>
              <a:rPr lang="en-US" altLang="en-US" dirty="0" err="1">
                <a:solidFill>
                  <a:srgbClr val="00B050"/>
                </a:solidFill>
                <a:latin typeface="SFMono-Regular"/>
              </a:rPr>
              <a:t>pool_size</a:t>
            </a:r>
            <a:r>
              <a:rPr lang="en-US" altLang="en-US" dirty="0">
                <a:solidFill>
                  <a:srgbClr val="00B050"/>
                </a:solidFill>
                <a:latin typeface="SFMono-Regular"/>
              </a:rPr>
              <a:t>=2, strides=</a:t>
            </a:r>
            <a:r>
              <a:rPr lang="en-US" altLang="en-US" b="1" dirty="0">
                <a:solidFill>
                  <a:srgbClr val="00B050"/>
                </a:solidFill>
                <a:latin typeface="SFMono-Regular"/>
              </a:rPr>
              <a:t>None</a:t>
            </a:r>
            <a:r>
              <a:rPr lang="en-US" altLang="en-US" dirty="0">
                <a:solidFill>
                  <a:srgbClr val="00B050"/>
                </a:solidFill>
                <a:latin typeface="SFMono-Regular"/>
              </a:rPr>
              <a:t>, padding='valid', </a:t>
            </a:r>
            <a:r>
              <a:rPr lang="en-US" altLang="en-US" dirty="0" err="1">
                <a:solidFill>
                  <a:srgbClr val="00B050"/>
                </a:solidFill>
                <a:latin typeface="SFMono-Regular"/>
              </a:rPr>
              <a:t>data_format</a:t>
            </a:r>
            <a:r>
              <a:rPr lang="en-US" altLang="en-US" dirty="0">
                <a:solidFill>
                  <a:srgbClr val="00B050"/>
                </a:solidFill>
                <a:latin typeface="SFMono-Regular"/>
              </a:rPr>
              <a:t>='</a:t>
            </a:r>
            <a:r>
              <a:rPr lang="en-US" altLang="en-US" dirty="0" err="1">
                <a:solidFill>
                  <a:srgbClr val="00B050"/>
                </a:solidFill>
                <a:latin typeface="SFMono-Regular"/>
              </a:rPr>
              <a:t>channels_last</a:t>
            </a:r>
            <a:r>
              <a:rPr lang="en-US" altLang="en-US" dirty="0">
                <a:solidFill>
                  <a:srgbClr val="00B050"/>
                </a:solidFill>
                <a:latin typeface="SFMono-Regular"/>
              </a:rPr>
              <a:t>’)</a:t>
            </a:r>
          </a:p>
          <a:p>
            <a:pPr lvl="0" eaLnBrk="0" fontAlgn="base" latinLnBrk="0" hangingPunct="0">
              <a:spcBef>
                <a:spcPct val="0"/>
              </a:spcBef>
              <a:spcAft>
                <a:spcPct val="0"/>
              </a:spcAft>
            </a:pPr>
            <a:r>
              <a:rPr lang="en-US" altLang="en-US" sz="1600" b="1" dirty="0">
                <a:solidFill>
                  <a:srgbClr val="404040"/>
                </a:solidFill>
                <a:latin typeface="Times New Roman" panose="02020603050405020304" pitchFamily="18" charset="0"/>
                <a:cs typeface="Times New Roman" panose="02020603050405020304" pitchFamily="18" charset="0"/>
              </a:rPr>
              <a:t>Input shape:</a:t>
            </a:r>
            <a:endParaRPr lang="en-US" altLang="en-US" sz="1600" dirty="0">
              <a:solidFill>
                <a:schemeClr val="tx1"/>
              </a:solidFill>
              <a:latin typeface="Times New Roman" panose="02020603050405020304" pitchFamily="18" charset="0"/>
              <a:cs typeface="Times New Roman" panose="02020603050405020304" pitchFamily="18" charset="0"/>
            </a:endParaRPr>
          </a:p>
          <a:p>
            <a:pPr lvl="0" eaLnBrk="0" fontAlgn="base" latinLnBrk="0" hangingPunct="0">
              <a:spcBef>
                <a:spcPct val="0"/>
              </a:spcBef>
              <a:spcAft>
                <a:spcPct val="0"/>
              </a:spcAft>
              <a:buFontTx/>
              <a:buChar char="•"/>
            </a:pPr>
            <a:r>
              <a:rPr lang="en-US" altLang="en-US" dirty="0">
                <a:solidFill>
                  <a:srgbClr val="404040"/>
                </a:solidFill>
                <a:latin typeface="Times New Roman" panose="02020603050405020304" pitchFamily="18" charset="0"/>
                <a:cs typeface="Times New Roman" panose="02020603050405020304" pitchFamily="18" charset="0"/>
              </a:rPr>
              <a:t>If </a:t>
            </a:r>
            <a:r>
              <a:rPr lang="en-US" altLang="en-US" dirty="0" err="1">
                <a:solidFill>
                  <a:srgbClr val="000000"/>
                </a:solidFill>
                <a:latin typeface="Times New Roman" panose="02020603050405020304" pitchFamily="18" charset="0"/>
                <a:cs typeface="Times New Roman" panose="02020603050405020304" pitchFamily="18" charset="0"/>
              </a:rPr>
              <a:t>data_format</a:t>
            </a:r>
            <a:r>
              <a:rPr lang="en-US" altLang="en-US" dirty="0">
                <a:solidFill>
                  <a:srgbClr val="000000"/>
                </a:solidFill>
                <a:latin typeface="Times New Roman" panose="02020603050405020304" pitchFamily="18" charset="0"/>
                <a:cs typeface="Times New Roman" panose="02020603050405020304" pitchFamily="18" charset="0"/>
              </a:rPr>
              <a:t>='</a:t>
            </a:r>
            <a:r>
              <a:rPr lang="en-US" altLang="en-US" dirty="0" err="1">
                <a:solidFill>
                  <a:srgbClr val="000000"/>
                </a:solidFill>
                <a:latin typeface="Times New Roman" panose="02020603050405020304" pitchFamily="18" charset="0"/>
                <a:cs typeface="Times New Roman" panose="02020603050405020304" pitchFamily="18" charset="0"/>
              </a:rPr>
              <a:t>channels_last</a:t>
            </a:r>
            <a:r>
              <a:rPr lang="en-US" altLang="en-US" dirty="0">
                <a:solidFill>
                  <a:srgbClr val="000000"/>
                </a:solidFill>
                <a:latin typeface="Times New Roman" panose="02020603050405020304" pitchFamily="18" charset="0"/>
                <a:cs typeface="Times New Roman" panose="02020603050405020304" pitchFamily="18" charset="0"/>
              </a:rPr>
              <a:t>'</a:t>
            </a:r>
            <a:r>
              <a:rPr lang="en-US" altLang="en-US" dirty="0">
                <a:solidFill>
                  <a:srgbClr val="404040"/>
                </a:solidFill>
                <a:latin typeface="Times New Roman" panose="02020603050405020304" pitchFamily="18" charset="0"/>
                <a:cs typeface="Times New Roman" panose="02020603050405020304" pitchFamily="18" charset="0"/>
              </a:rPr>
              <a:t>: 3D tensor with shape: </a:t>
            </a:r>
            <a:r>
              <a:rPr lang="en-US" altLang="en-US" dirty="0">
                <a:solidFill>
                  <a:srgbClr val="000000"/>
                </a:solidFill>
                <a:latin typeface="Times New Roman" panose="02020603050405020304" pitchFamily="18" charset="0"/>
                <a:cs typeface="Times New Roman" panose="02020603050405020304" pitchFamily="18" charset="0"/>
              </a:rPr>
              <a:t>(</a:t>
            </a:r>
            <a:r>
              <a:rPr lang="en-US" altLang="en-US" dirty="0" err="1">
                <a:solidFill>
                  <a:srgbClr val="000000"/>
                </a:solidFill>
                <a:latin typeface="Times New Roman" panose="02020603050405020304" pitchFamily="18" charset="0"/>
                <a:cs typeface="Times New Roman" panose="02020603050405020304" pitchFamily="18" charset="0"/>
              </a:rPr>
              <a:t>batch_size</a:t>
            </a:r>
            <a:r>
              <a:rPr lang="en-US" altLang="en-US" dirty="0">
                <a:solidFill>
                  <a:srgbClr val="000000"/>
                </a:solidFill>
                <a:latin typeface="Times New Roman" panose="02020603050405020304" pitchFamily="18" charset="0"/>
                <a:cs typeface="Times New Roman" panose="02020603050405020304" pitchFamily="18" charset="0"/>
              </a:rPr>
              <a:t>, steps, features)</a:t>
            </a:r>
            <a:endParaRPr lang="en-US" altLang="en-US" dirty="0">
              <a:solidFill>
                <a:srgbClr val="404040"/>
              </a:solidFill>
              <a:latin typeface="Times New Roman" panose="02020603050405020304" pitchFamily="18" charset="0"/>
              <a:cs typeface="Times New Roman" panose="02020603050405020304" pitchFamily="18" charset="0"/>
            </a:endParaRPr>
          </a:p>
          <a:p>
            <a:pPr lvl="0" eaLnBrk="0" fontAlgn="base" latinLnBrk="0" hangingPunct="0">
              <a:spcBef>
                <a:spcPct val="0"/>
              </a:spcBef>
              <a:spcAft>
                <a:spcPct val="0"/>
              </a:spcAft>
              <a:buFontTx/>
              <a:buChar char="•"/>
            </a:pPr>
            <a:r>
              <a:rPr lang="en-US" altLang="en-US" dirty="0">
                <a:solidFill>
                  <a:srgbClr val="404040"/>
                </a:solidFill>
                <a:latin typeface="Times New Roman" panose="02020603050405020304" pitchFamily="18" charset="0"/>
                <a:cs typeface="Times New Roman" panose="02020603050405020304" pitchFamily="18" charset="0"/>
              </a:rPr>
              <a:t>If </a:t>
            </a:r>
            <a:r>
              <a:rPr lang="en-US" altLang="en-US" dirty="0" err="1">
                <a:solidFill>
                  <a:srgbClr val="000000"/>
                </a:solidFill>
                <a:latin typeface="Times New Roman" panose="02020603050405020304" pitchFamily="18" charset="0"/>
                <a:cs typeface="Times New Roman" panose="02020603050405020304" pitchFamily="18" charset="0"/>
              </a:rPr>
              <a:t>data_format</a:t>
            </a:r>
            <a:r>
              <a:rPr lang="en-US" altLang="en-US" dirty="0">
                <a:solidFill>
                  <a:srgbClr val="000000"/>
                </a:solidFill>
                <a:latin typeface="Times New Roman" panose="02020603050405020304" pitchFamily="18" charset="0"/>
                <a:cs typeface="Times New Roman" panose="02020603050405020304" pitchFamily="18" charset="0"/>
              </a:rPr>
              <a:t>='</a:t>
            </a:r>
            <a:r>
              <a:rPr lang="en-US" altLang="en-US" dirty="0" err="1">
                <a:solidFill>
                  <a:srgbClr val="000000"/>
                </a:solidFill>
                <a:latin typeface="Times New Roman" panose="02020603050405020304" pitchFamily="18" charset="0"/>
                <a:cs typeface="Times New Roman" panose="02020603050405020304" pitchFamily="18" charset="0"/>
              </a:rPr>
              <a:t>channels_first</a:t>
            </a:r>
            <a:r>
              <a:rPr lang="en-US" altLang="en-US" dirty="0">
                <a:solidFill>
                  <a:srgbClr val="000000"/>
                </a:solidFill>
                <a:latin typeface="Times New Roman" panose="02020603050405020304" pitchFamily="18" charset="0"/>
                <a:cs typeface="Times New Roman" panose="02020603050405020304" pitchFamily="18" charset="0"/>
              </a:rPr>
              <a:t>'</a:t>
            </a:r>
            <a:r>
              <a:rPr lang="en-US" altLang="en-US" dirty="0">
                <a:solidFill>
                  <a:srgbClr val="404040"/>
                </a:solidFill>
                <a:latin typeface="Times New Roman" panose="02020603050405020304" pitchFamily="18" charset="0"/>
                <a:cs typeface="Times New Roman" panose="02020603050405020304" pitchFamily="18" charset="0"/>
              </a:rPr>
              <a:t>: 3D tensor with shape: </a:t>
            </a:r>
            <a:r>
              <a:rPr lang="en-US" altLang="en-US" dirty="0">
                <a:solidFill>
                  <a:srgbClr val="000000"/>
                </a:solidFill>
                <a:latin typeface="Times New Roman" panose="02020603050405020304" pitchFamily="18" charset="0"/>
                <a:cs typeface="Times New Roman" panose="02020603050405020304" pitchFamily="18" charset="0"/>
              </a:rPr>
              <a:t>(</a:t>
            </a:r>
            <a:r>
              <a:rPr lang="en-US" altLang="en-US" dirty="0" err="1">
                <a:solidFill>
                  <a:srgbClr val="000000"/>
                </a:solidFill>
                <a:latin typeface="Times New Roman" panose="02020603050405020304" pitchFamily="18" charset="0"/>
                <a:cs typeface="Times New Roman" panose="02020603050405020304" pitchFamily="18" charset="0"/>
              </a:rPr>
              <a:t>batch_size</a:t>
            </a:r>
            <a:r>
              <a:rPr lang="en-US" altLang="en-US" dirty="0">
                <a:solidFill>
                  <a:srgbClr val="000000"/>
                </a:solidFill>
                <a:latin typeface="Times New Roman" panose="02020603050405020304" pitchFamily="18" charset="0"/>
                <a:cs typeface="Times New Roman" panose="02020603050405020304" pitchFamily="18" charset="0"/>
              </a:rPr>
              <a:t>, features, steps)</a:t>
            </a:r>
          </a:p>
          <a:p>
            <a:pPr lvl="0" eaLnBrk="0" fontAlgn="base" latinLnBrk="0" hangingPunct="0">
              <a:spcBef>
                <a:spcPct val="0"/>
              </a:spcBef>
              <a:spcAft>
                <a:spcPct val="0"/>
              </a:spcAft>
            </a:pPr>
            <a:r>
              <a:rPr lang="en-US" altLang="en-US" b="1" dirty="0">
                <a:solidFill>
                  <a:srgbClr val="404040"/>
                </a:solidFill>
                <a:latin typeface="Times New Roman" panose="02020603050405020304" pitchFamily="18" charset="0"/>
                <a:cs typeface="Times New Roman" panose="02020603050405020304" pitchFamily="18" charset="0"/>
              </a:rPr>
              <a:t>Output shape:</a:t>
            </a:r>
            <a:endParaRPr lang="en-US" altLang="en-US" dirty="0">
              <a:solidFill>
                <a:schemeClr val="tx1"/>
              </a:solidFill>
              <a:latin typeface="Times New Roman" panose="02020603050405020304" pitchFamily="18" charset="0"/>
              <a:cs typeface="Times New Roman" panose="02020603050405020304" pitchFamily="18" charset="0"/>
            </a:endParaRPr>
          </a:p>
          <a:p>
            <a:pPr lvl="0" eaLnBrk="0" fontAlgn="base" latinLnBrk="0" hangingPunct="0">
              <a:spcBef>
                <a:spcPct val="0"/>
              </a:spcBef>
              <a:spcAft>
                <a:spcPct val="0"/>
              </a:spcAft>
              <a:buFontTx/>
              <a:buChar char="•"/>
            </a:pPr>
            <a:r>
              <a:rPr lang="en-US" altLang="en-US" dirty="0">
                <a:solidFill>
                  <a:srgbClr val="404040"/>
                </a:solidFill>
                <a:latin typeface="Times New Roman" panose="02020603050405020304" pitchFamily="18" charset="0"/>
                <a:cs typeface="Times New Roman" panose="02020603050405020304" pitchFamily="18" charset="0"/>
              </a:rPr>
              <a:t>If </a:t>
            </a:r>
            <a:r>
              <a:rPr lang="en-US" altLang="en-US" dirty="0" err="1">
                <a:solidFill>
                  <a:srgbClr val="000000"/>
                </a:solidFill>
                <a:latin typeface="Times New Roman" panose="02020603050405020304" pitchFamily="18" charset="0"/>
                <a:cs typeface="Times New Roman" panose="02020603050405020304" pitchFamily="18" charset="0"/>
              </a:rPr>
              <a:t>data_format</a:t>
            </a:r>
            <a:r>
              <a:rPr lang="en-US" altLang="en-US" dirty="0">
                <a:solidFill>
                  <a:srgbClr val="000000"/>
                </a:solidFill>
                <a:latin typeface="Times New Roman" panose="02020603050405020304" pitchFamily="18" charset="0"/>
                <a:cs typeface="Times New Roman" panose="02020603050405020304" pitchFamily="18" charset="0"/>
              </a:rPr>
              <a:t>='</a:t>
            </a:r>
            <a:r>
              <a:rPr lang="en-US" altLang="en-US" dirty="0" err="1">
                <a:solidFill>
                  <a:srgbClr val="000000"/>
                </a:solidFill>
                <a:latin typeface="Times New Roman" panose="02020603050405020304" pitchFamily="18" charset="0"/>
                <a:cs typeface="Times New Roman" panose="02020603050405020304" pitchFamily="18" charset="0"/>
              </a:rPr>
              <a:t>channels_last</a:t>
            </a:r>
            <a:r>
              <a:rPr lang="en-US" altLang="en-US" dirty="0">
                <a:solidFill>
                  <a:srgbClr val="000000"/>
                </a:solidFill>
                <a:latin typeface="Times New Roman" panose="02020603050405020304" pitchFamily="18" charset="0"/>
                <a:cs typeface="Times New Roman" panose="02020603050405020304" pitchFamily="18" charset="0"/>
              </a:rPr>
              <a:t>'</a:t>
            </a:r>
            <a:r>
              <a:rPr lang="en-US" altLang="en-US" dirty="0">
                <a:solidFill>
                  <a:srgbClr val="404040"/>
                </a:solidFill>
                <a:latin typeface="Times New Roman" panose="02020603050405020304" pitchFamily="18" charset="0"/>
                <a:cs typeface="Times New Roman" panose="02020603050405020304" pitchFamily="18" charset="0"/>
              </a:rPr>
              <a:t>: 3D tensor with shape: </a:t>
            </a:r>
            <a:r>
              <a:rPr lang="en-US" altLang="en-US" dirty="0">
                <a:solidFill>
                  <a:srgbClr val="000000"/>
                </a:solidFill>
                <a:latin typeface="Times New Roman" panose="02020603050405020304" pitchFamily="18" charset="0"/>
                <a:cs typeface="Times New Roman" panose="02020603050405020304" pitchFamily="18" charset="0"/>
              </a:rPr>
              <a:t>(</a:t>
            </a:r>
            <a:r>
              <a:rPr lang="en-US" altLang="en-US" dirty="0" err="1">
                <a:solidFill>
                  <a:srgbClr val="000000"/>
                </a:solidFill>
                <a:latin typeface="Times New Roman" panose="02020603050405020304" pitchFamily="18" charset="0"/>
                <a:cs typeface="Times New Roman" panose="02020603050405020304" pitchFamily="18" charset="0"/>
              </a:rPr>
              <a:t>batch_size</a:t>
            </a: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err="1">
                <a:solidFill>
                  <a:srgbClr val="000000"/>
                </a:solidFill>
                <a:latin typeface="Times New Roman" panose="02020603050405020304" pitchFamily="18" charset="0"/>
                <a:cs typeface="Times New Roman" panose="02020603050405020304" pitchFamily="18" charset="0"/>
              </a:rPr>
              <a:t>downsampled_steps</a:t>
            </a:r>
            <a:r>
              <a:rPr lang="en-US" altLang="en-US" dirty="0">
                <a:solidFill>
                  <a:srgbClr val="000000"/>
                </a:solidFill>
                <a:latin typeface="Times New Roman" panose="02020603050405020304" pitchFamily="18" charset="0"/>
                <a:cs typeface="Times New Roman" panose="02020603050405020304" pitchFamily="18" charset="0"/>
              </a:rPr>
              <a:t>, features)</a:t>
            </a:r>
            <a:endParaRPr lang="en-US" altLang="en-US" dirty="0">
              <a:solidFill>
                <a:srgbClr val="404040"/>
              </a:solidFill>
              <a:latin typeface="Times New Roman" panose="02020603050405020304" pitchFamily="18" charset="0"/>
              <a:cs typeface="Times New Roman" panose="02020603050405020304" pitchFamily="18" charset="0"/>
            </a:endParaRPr>
          </a:p>
          <a:p>
            <a:pPr lvl="0" eaLnBrk="0" fontAlgn="base" latinLnBrk="0" hangingPunct="0">
              <a:spcBef>
                <a:spcPct val="0"/>
              </a:spcBef>
              <a:spcAft>
                <a:spcPct val="0"/>
              </a:spcAft>
              <a:buFontTx/>
              <a:buChar char="•"/>
            </a:pPr>
            <a:r>
              <a:rPr lang="en-US" altLang="en-US" dirty="0">
                <a:solidFill>
                  <a:srgbClr val="404040"/>
                </a:solidFill>
                <a:latin typeface="Times New Roman" panose="02020603050405020304" pitchFamily="18" charset="0"/>
                <a:cs typeface="Times New Roman" panose="02020603050405020304" pitchFamily="18" charset="0"/>
              </a:rPr>
              <a:t>If </a:t>
            </a:r>
            <a:r>
              <a:rPr lang="en-US" altLang="en-US" dirty="0" err="1">
                <a:solidFill>
                  <a:srgbClr val="000000"/>
                </a:solidFill>
                <a:latin typeface="Times New Roman" panose="02020603050405020304" pitchFamily="18" charset="0"/>
                <a:cs typeface="Times New Roman" panose="02020603050405020304" pitchFamily="18" charset="0"/>
              </a:rPr>
              <a:t>data_format</a:t>
            </a:r>
            <a:r>
              <a:rPr lang="en-US" altLang="en-US" dirty="0">
                <a:solidFill>
                  <a:srgbClr val="000000"/>
                </a:solidFill>
                <a:latin typeface="Times New Roman" panose="02020603050405020304" pitchFamily="18" charset="0"/>
                <a:cs typeface="Times New Roman" panose="02020603050405020304" pitchFamily="18" charset="0"/>
              </a:rPr>
              <a:t>='</a:t>
            </a:r>
            <a:r>
              <a:rPr lang="en-US" altLang="en-US" dirty="0" err="1">
                <a:solidFill>
                  <a:srgbClr val="000000"/>
                </a:solidFill>
                <a:latin typeface="Times New Roman" panose="02020603050405020304" pitchFamily="18" charset="0"/>
                <a:cs typeface="Times New Roman" panose="02020603050405020304" pitchFamily="18" charset="0"/>
              </a:rPr>
              <a:t>channels_first</a:t>
            </a:r>
            <a:r>
              <a:rPr lang="en-US" altLang="en-US" dirty="0">
                <a:solidFill>
                  <a:srgbClr val="000000"/>
                </a:solidFill>
                <a:latin typeface="Times New Roman" panose="02020603050405020304" pitchFamily="18" charset="0"/>
                <a:cs typeface="Times New Roman" panose="02020603050405020304" pitchFamily="18" charset="0"/>
              </a:rPr>
              <a:t>'</a:t>
            </a:r>
            <a:r>
              <a:rPr lang="en-US" altLang="en-US" dirty="0">
                <a:solidFill>
                  <a:srgbClr val="404040"/>
                </a:solidFill>
                <a:latin typeface="Times New Roman" panose="02020603050405020304" pitchFamily="18" charset="0"/>
                <a:cs typeface="Times New Roman" panose="02020603050405020304" pitchFamily="18" charset="0"/>
              </a:rPr>
              <a:t>: 3D tensor with shape: </a:t>
            </a:r>
            <a:r>
              <a:rPr lang="en-US" altLang="en-US" dirty="0">
                <a:solidFill>
                  <a:srgbClr val="000000"/>
                </a:solidFill>
                <a:latin typeface="Times New Roman" panose="02020603050405020304" pitchFamily="18" charset="0"/>
                <a:cs typeface="Times New Roman" panose="02020603050405020304" pitchFamily="18" charset="0"/>
              </a:rPr>
              <a:t>(</a:t>
            </a:r>
            <a:r>
              <a:rPr lang="en-US" altLang="en-US" dirty="0" err="1">
                <a:solidFill>
                  <a:srgbClr val="000000"/>
                </a:solidFill>
                <a:latin typeface="Times New Roman" panose="02020603050405020304" pitchFamily="18" charset="0"/>
                <a:cs typeface="Times New Roman" panose="02020603050405020304" pitchFamily="18" charset="0"/>
              </a:rPr>
              <a:t>batch_size</a:t>
            </a:r>
            <a:r>
              <a:rPr lang="en-US" altLang="en-US" dirty="0">
                <a:solidFill>
                  <a:srgbClr val="000000"/>
                </a:solidFill>
                <a:latin typeface="Times New Roman" panose="02020603050405020304" pitchFamily="18" charset="0"/>
                <a:cs typeface="Times New Roman" panose="02020603050405020304" pitchFamily="18" charset="0"/>
              </a:rPr>
              <a:t>, features, </a:t>
            </a:r>
            <a:r>
              <a:rPr lang="en-US" altLang="en-US" dirty="0" err="1">
                <a:solidFill>
                  <a:srgbClr val="000000"/>
                </a:solidFill>
                <a:latin typeface="Times New Roman" panose="02020603050405020304" pitchFamily="18" charset="0"/>
                <a:cs typeface="Times New Roman" panose="02020603050405020304" pitchFamily="18" charset="0"/>
              </a:rPr>
              <a:t>downsampled_steps</a:t>
            </a:r>
            <a:r>
              <a:rPr lang="en-US" altLang="en-US" dirty="0">
                <a:solidFill>
                  <a:srgbClr val="000000"/>
                </a:solidFill>
                <a:latin typeface="Times New Roman" panose="02020603050405020304" pitchFamily="18" charset="0"/>
                <a:cs typeface="Times New Roman" panose="02020603050405020304" pitchFamily="18" charset="0"/>
              </a:rPr>
              <a:t>)</a:t>
            </a:r>
          </a:p>
          <a:p>
            <a:pPr eaLnBrk="0" fontAlgn="base" latinLnBrk="0" hangingPunct="0">
              <a:spcBef>
                <a:spcPct val="0"/>
              </a:spcBef>
              <a:spcAft>
                <a:spcPct val="0"/>
              </a:spcAft>
            </a:pPr>
            <a:r>
              <a:rPr lang="en-IN" b="1" dirty="0"/>
              <a:t>MaxPooling2D:</a:t>
            </a:r>
          </a:p>
          <a:p>
            <a:r>
              <a:rPr lang="en-IN" dirty="0"/>
              <a:t>Max pooling operation for spatial data.</a:t>
            </a:r>
          </a:p>
          <a:p>
            <a:pPr lvl="0" eaLnBrk="0" fontAlgn="base" latinLnBrk="0" hangingPunct="0">
              <a:spcBef>
                <a:spcPct val="0"/>
              </a:spcBef>
              <a:spcAft>
                <a:spcPct val="0"/>
              </a:spcAft>
            </a:pPr>
            <a:r>
              <a:rPr lang="en-US" altLang="en-US" b="1" dirty="0">
                <a:solidFill>
                  <a:srgbClr val="404040"/>
                </a:solidFill>
                <a:latin typeface="Times New Roman" panose="02020603050405020304" pitchFamily="18" charset="0"/>
                <a:cs typeface="Times New Roman" panose="02020603050405020304" pitchFamily="18" charset="0"/>
              </a:rPr>
              <a:t>Input shape</a:t>
            </a:r>
            <a:endParaRPr lang="en-US" altLang="en-US" dirty="0">
              <a:solidFill>
                <a:schemeClr val="tx1"/>
              </a:solidFill>
              <a:latin typeface="Times New Roman" panose="02020603050405020304" pitchFamily="18" charset="0"/>
              <a:cs typeface="Times New Roman" panose="02020603050405020304" pitchFamily="18" charset="0"/>
            </a:endParaRPr>
          </a:p>
          <a:p>
            <a:pPr lvl="0" eaLnBrk="0" fontAlgn="base" latinLnBrk="0" hangingPunct="0">
              <a:spcBef>
                <a:spcPct val="0"/>
              </a:spcBef>
              <a:spcAft>
                <a:spcPct val="0"/>
              </a:spcAft>
              <a:buFontTx/>
              <a:buChar char="•"/>
            </a:pPr>
            <a:r>
              <a:rPr lang="en-US" altLang="en-US" dirty="0">
                <a:solidFill>
                  <a:srgbClr val="404040"/>
                </a:solidFill>
                <a:latin typeface="Times New Roman" panose="02020603050405020304" pitchFamily="18" charset="0"/>
                <a:cs typeface="Times New Roman" panose="02020603050405020304" pitchFamily="18" charset="0"/>
              </a:rPr>
              <a:t>If </a:t>
            </a:r>
            <a:r>
              <a:rPr lang="en-US" altLang="en-US" dirty="0" err="1">
                <a:solidFill>
                  <a:srgbClr val="000000"/>
                </a:solidFill>
                <a:latin typeface="Times New Roman" panose="02020603050405020304" pitchFamily="18" charset="0"/>
                <a:cs typeface="Times New Roman" panose="02020603050405020304" pitchFamily="18" charset="0"/>
              </a:rPr>
              <a:t>data_format</a:t>
            </a:r>
            <a:r>
              <a:rPr lang="en-US" altLang="en-US" dirty="0">
                <a:solidFill>
                  <a:srgbClr val="000000"/>
                </a:solidFill>
                <a:latin typeface="Times New Roman" panose="02020603050405020304" pitchFamily="18" charset="0"/>
                <a:cs typeface="Times New Roman" panose="02020603050405020304" pitchFamily="18" charset="0"/>
              </a:rPr>
              <a:t>='</a:t>
            </a:r>
            <a:r>
              <a:rPr lang="en-US" altLang="en-US" dirty="0" err="1">
                <a:solidFill>
                  <a:srgbClr val="000000"/>
                </a:solidFill>
                <a:latin typeface="Times New Roman" panose="02020603050405020304" pitchFamily="18" charset="0"/>
                <a:cs typeface="Times New Roman" panose="02020603050405020304" pitchFamily="18" charset="0"/>
              </a:rPr>
              <a:t>channels_last</a:t>
            </a:r>
            <a:r>
              <a:rPr lang="en-US" altLang="en-US" dirty="0">
                <a:solidFill>
                  <a:srgbClr val="000000"/>
                </a:solidFill>
                <a:latin typeface="Times New Roman" panose="02020603050405020304" pitchFamily="18" charset="0"/>
                <a:cs typeface="Times New Roman" panose="02020603050405020304" pitchFamily="18" charset="0"/>
              </a:rPr>
              <a:t>'</a:t>
            </a:r>
            <a:r>
              <a:rPr lang="en-US" altLang="en-US" dirty="0">
                <a:solidFill>
                  <a:srgbClr val="404040"/>
                </a:solidFill>
                <a:latin typeface="Times New Roman" panose="02020603050405020304" pitchFamily="18" charset="0"/>
                <a:cs typeface="Times New Roman" panose="02020603050405020304" pitchFamily="18" charset="0"/>
              </a:rPr>
              <a:t>: 4D tensor with shape: </a:t>
            </a:r>
            <a:r>
              <a:rPr lang="en-US" altLang="en-US" dirty="0">
                <a:solidFill>
                  <a:srgbClr val="000000"/>
                </a:solidFill>
                <a:latin typeface="Times New Roman" panose="02020603050405020304" pitchFamily="18" charset="0"/>
                <a:cs typeface="Times New Roman" panose="02020603050405020304" pitchFamily="18" charset="0"/>
              </a:rPr>
              <a:t>(</a:t>
            </a:r>
            <a:r>
              <a:rPr lang="en-US" altLang="en-US" dirty="0" err="1">
                <a:solidFill>
                  <a:srgbClr val="000000"/>
                </a:solidFill>
                <a:latin typeface="Times New Roman" panose="02020603050405020304" pitchFamily="18" charset="0"/>
                <a:cs typeface="Times New Roman" panose="02020603050405020304" pitchFamily="18" charset="0"/>
              </a:rPr>
              <a:t>batch_size</a:t>
            </a:r>
            <a:r>
              <a:rPr lang="en-US" altLang="en-US" dirty="0">
                <a:solidFill>
                  <a:srgbClr val="000000"/>
                </a:solidFill>
                <a:latin typeface="Times New Roman" panose="02020603050405020304" pitchFamily="18" charset="0"/>
                <a:cs typeface="Times New Roman" panose="02020603050405020304" pitchFamily="18" charset="0"/>
              </a:rPr>
              <a:t>, rows, cols, channels)</a:t>
            </a:r>
            <a:endParaRPr lang="en-US" altLang="en-US" dirty="0">
              <a:solidFill>
                <a:srgbClr val="404040"/>
              </a:solidFill>
              <a:latin typeface="Times New Roman" panose="02020603050405020304" pitchFamily="18" charset="0"/>
              <a:cs typeface="Times New Roman" panose="02020603050405020304" pitchFamily="18" charset="0"/>
            </a:endParaRPr>
          </a:p>
          <a:p>
            <a:pPr lvl="0" eaLnBrk="0" fontAlgn="base" latinLnBrk="0" hangingPunct="0">
              <a:spcBef>
                <a:spcPct val="0"/>
              </a:spcBef>
              <a:spcAft>
                <a:spcPct val="0"/>
              </a:spcAft>
              <a:buFontTx/>
              <a:buChar char="•"/>
            </a:pPr>
            <a:r>
              <a:rPr lang="en-US" altLang="en-US" dirty="0">
                <a:solidFill>
                  <a:srgbClr val="404040"/>
                </a:solidFill>
                <a:latin typeface="Times New Roman" panose="02020603050405020304" pitchFamily="18" charset="0"/>
                <a:cs typeface="Times New Roman" panose="02020603050405020304" pitchFamily="18" charset="0"/>
              </a:rPr>
              <a:t>If </a:t>
            </a:r>
            <a:r>
              <a:rPr lang="en-US" altLang="en-US" dirty="0" err="1">
                <a:solidFill>
                  <a:srgbClr val="000000"/>
                </a:solidFill>
                <a:latin typeface="Times New Roman" panose="02020603050405020304" pitchFamily="18" charset="0"/>
                <a:cs typeface="Times New Roman" panose="02020603050405020304" pitchFamily="18" charset="0"/>
              </a:rPr>
              <a:t>data_format</a:t>
            </a:r>
            <a:r>
              <a:rPr lang="en-US" altLang="en-US" dirty="0">
                <a:solidFill>
                  <a:srgbClr val="000000"/>
                </a:solidFill>
                <a:latin typeface="Times New Roman" panose="02020603050405020304" pitchFamily="18" charset="0"/>
                <a:cs typeface="Times New Roman" panose="02020603050405020304" pitchFamily="18" charset="0"/>
              </a:rPr>
              <a:t>='</a:t>
            </a:r>
            <a:r>
              <a:rPr lang="en-US" altLang="en-US" dirty="0" err="1">
                <a:solidFill>
                  <a:srgbClr val="000000"/>
                </a:solidFill>
                <a:latin typeface="Times New Roman" panose="02020603050405020304" pitchFamily="18" charset="0"/>
                <a:cs typeface="Times New Roman" panose="02020603050405020304" pitchFamily="18" charset="0"/>
              </a:rPr>
              <a:t>channels_first</a:t>
            </a:r>
            <a:r>
              <a:rPr lang="en-US" altLang="en-US" dirty="0">
                <a:solidFill>
                  <a:srgbClr val="000000"/>
                </a:solidFill>
                <a:latin typeface="Times New Roman" panose="02020603050405020304" pitchFamily="18" charset="0"/>
                <a:cs typeface="Times New Roman" panose="02020603050405020304" pitchFamily="18" charset="0"/>
              </a:rPr>
              <a:t>'</a:t>
            </a:r>
            <a:r>
              <a:rPr lang="en-US" altLang="en-US" dirty="0">
                <a:solidFill>
                  <a:srgbClr val="404040"/>
                </a:solidFill>
                <a:latin typeface="Times New Roman" panose="02020603050405020304" pitchFamily="18" charset="0"/>
                <a:cs typeface="Times New Roman" panose="02020603050405020304" pitchFamily="18" charset="0"/>
              </a:rPr>
              <a:t>: 4D tensor with shape: </a:t>
            </a:r>
            <a:r>
              <a:rPr lang="en-US" altLang="en-US" dirty="0">
                <a:solidFill>
                  <a:srgbClr val="000000"/>
                </a:solidFill>
                <a:latin typeface="Times New Roman" panose="02020603050405020304" pitchFamily="18" charset="0"/>
                <a:cs typeface="Times New Roman" panose="02020603050405020304" pitchFamily="18" charset="0"/>
              </a:rPr>
              <a:t>(</a:t>
            </a:r>
            <a:r>
              <a:rPr lang="en-US" altLang="en-US" dirty="0" err="1">
                <a:solidFill>
                  <a:srgbClr val="000000"/>
                </a:solidFill>
                <a:latin typeface="Times New Roman" panose="02020603050405020304" pitchFamily="18" charset="0"/>
                <a:cs typeface="Times New Roman" panose="02020603050405020304" pitchFamily="18" charset="0"/>
              </a:rPr>
              <a:t>batch_size</a:t>
            </a:r>
            <a:r>
              <a:rPr lang="en-US" altLang="en-US" dirty="0">
                <a:solidFill>
                  <a:srgbClr val="000000"/>
                </a:solidFill>
                <a:latin typeface="Times New Roman" panose="02020603050405020304" pitchFamily="18" charset="0"/>
                <a:cs typeface="Times New Roman" panose="02020603050405020304" pitchFamily="18" charset="0"/>
              </a:rPr>
              <a:t>, channels, rows, cols)</a:t>
            </a:r>
            <a:endParaRPr lang="en-US" altLang="en-US" dirty="0">
              <a:solidFill>
                <a:srgbClr val="404040"/>
              </a:solidFill>
              <a:latin typeface="Times New Roman" panose="02020603050405020304" pitchFamily="18" charset="0"/>
              <a:cs typeface="Times New Roman" panose="02020603050405020304" pitchFamily="18" charset="0"/>
            </a:endParaRPr>
          </a:p>
          <a:p>
            <a:pPr lvl="0" eaLnBrk="0" fontAlgn="base" latinLnBrk="0" hangingPunct="0">
              <a:spcBef>
                <a:spcPct val="0"/>
              </a:spcBef>
              <a:spcAft>
                <a:spcPct val="0"/>
              </a:spcAft>
            </a:pPr>
            <a:r>
              <a:rPr lang="en-US" altLang="en-US" b="1" dirty="0">
                <a:solidFill>
                  <a:srgbClr val="404040"/>
                </a:solidFill>
                <a:latin typeface="Times New Roman" panose="02020603050405020304" pitchFamily="18" charset="0"/>
                <a:cs typeface="Times New Roman" panose="02020603050405020304" pitchFamily="18" charset="0"/>
              </a:rPr>
              <a:t>Output shape</a:t>
            </a:r>
            <a:endParaRPr lang="en-US" altLang="en-US" dirty="0">
              <a:solidFill>
                <a:schemeClr val="tx1"/>
              </a:solidFill>
              <a:latin typeface="Times New Roman" panose="02020603050405020304" pitchFamily="18" charset="0"/>
              <a:cs typeface="Times New Roman" panose="02020603050405020304" pitchFamily="18" charset="0"/>
            </a:endParaRPr>
          </a:p>
          <a:p>
            <a:pPr lvl="0" eaLnBrk="0" fontAlgn="base" latinLnBrk="0" hangingPunct="0">
              <a:spcBef>
                <a:spcPct val="0"/>
              </a:spcBef>
              <a:spcAft>
                <a:spcPct val="0"/>
              </a:spcAft>
              <a:buFontTx/>
              <a:buChar char="•"/>
            </a:pPr>
            <a:r>
              <a:rPr lang="en-US" altLang="en-US" dirty="0">
                <a:solidFill>
                  <a:srgbClr val="404040"/>
                </a:solidFill>
                <a:latin typeface="Times New Roman" panose="02020603050405020304" pitchFamily="18" charset="0"/>
                <a:cs typeface="Times New Roman" panose="02020603050405020304" pitchFamily="18" charset="0"/>
              </a:rPr>
              <a:t>If </a:t>
            </a:r>
            <a:r>
              <a:rPr lang="en-US" altLang="en-US" dirty="0" err="1">
                <a:solidFill>
                  <a:srgbClr val="000000"/>
                </a:solidFill>
                <a:latin typeface="Times New Roman" panose="02020603050405020304" pitchFamily="18" charset="0"/>
                <a:cs typeface="Times New Roman" panose="02020603050405020304" pitchFamily="18" charset="0"/>
              </a:rPr>
              <a:t>data_format</a:t>
            </a:r>
            <a:r>
              <a:rPr lang="en-US" altLang="en-US" dirty="0">
                <a:solidFill>
                  <a:srgbClr val="000000"/>
                </a:solidFill>
                <a:latin typeface="Times New Roman" panose="02020603050405020304" pitchFamily="18" charset="0"/>
                <a:cs typeface="Times New Roman" panose="02020603050405020304" pitchFamily="18" charset="0"/>
              </a:rPr>
              <a:t>='</a:t>
            </a:r>
            <a:r>
              <a:rPr lang="en-US" altLang="en-US" dirty="0" err="1">
                <a:solidFill>
                  <a:srgbClr val="000000"/>
                </a:solidFill>
                <a:latin typeface="Times New Roman" panose="02020603050405020304" pitchFamily="18" charset="0"/>
                <a:cs typeface="Times New Roman" panose="02020603050405020304" pitchFamily="18" charset="0"/>
              </a:rPr>
              <a:t>channels_last</a:t>
            </a:r>
            <a:r>
              <a:rPr lang="en-US" altLang="en-US" dirty="0">
                <a:solidFill>
                  <a:srgbClr val="000000"/>
                </a:solidFill>
                <a:latin typeface="Times New Roman" panose="02020603050405020304" pitchFamily="18" charset="0"/>
                <a:cs typeface="Times New Roman" panose="02020603050405020304" pitchFamily="18" charset="0"/>
              </a:rPr>
              <a:t>'</a:t>
            </a:r>
            <a:r>
              <a:rPr lang="en-US" altLang="en-US" dirty="0">
                <a:solidFill>
                  <a:srgbClr val="404040"/>
                </a:solidFill>
                <a:latin typeface="Times New Roman" panose="02020603050405020304" pitchFamily="18" charset="0"/>
                <a:cs typeface="Times New Roman" panose="02020603050405020304" pitchFamily="18" charset="0"/>
              </a:rPr>
              <a:t>: 4D tensor with shape: </a:t>
            </a:r>
            <a:r>
              <a:rPr lang="en-US" altLang="en-US" dirty="0">
                <a:solidFill>
                  <a:srgbClr val="000000"/>
                </a:solidFill>
                <a:latin typeface="Times New Roman" panose="02020603050405020304" pitchFamily="18" charset="0"/>
                <a:cs typeface="Times New Roman" panose="02020603050405020304" pitchFamily="18" charset="0"/>
              </a:rPr>
              <a:t>(</a:t>
            </a:r>
            <a:r>
              <a:rPr lang="en-US" altLang="en-US" dirty="0" err="1">
                <a:solidFill>
                  <a:srgbClr val="000000"/>
                </a:solidFill>
                <a:latin typeface="Times New Roman" panose="02020603050405020304" pitchFamily="18" charset="0"/>
                <a:cs typeface="Times New Roman" panose="02020603050405020304" pitchFamily="18" charset="0"/>
              </a:rPr>
              <a:t>batch_size</a:t>
            </a: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err="1">
                <a:solidFill>
                  <a:srgbClr val="000000"/>
                </a:solidFill>
                <a:latin typeface="Times New Roman" panose="02020603050405020304" pitchFamily="18" charset="0"/>
                <a:cs typeface="Times New Roman" panose="02020603050405020304" pitchFamily="18" charset="0"/>
              </a:rPr>
              <a:t>pooled_rows</a:t>
            </a: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err="1">
                <a:solidFill>
                  <a:srgbClr val="000000"/>
                </a:solidFill>
                <a:latin typeface="Times New Roman" panose="02020603050405020304" pitchFamily="18" charset="0"/>
                <a:cs typeface="Times New Roman" panose="02020603050405020304" pitchFamily="18" charset="0"/>
              </a:rPr>
              <a:t>pooled_cols</a:t>
            </a:r>
            <a:r>
              <a:rPr lang="en-US" altLang="en-US" dirty="0">
                <a:solidFill>
                  <a:srgbClr val="000000"/>
                </a:solidFill>
                <a:latin typeface="Times New Roman" panose="02020603050405020304" pitchFamily="18" charset="0"/>
                <a:cs typeface="Times New Roman" panose="02020603050405020304" pitchFamily="18" charset="0"/>
              </a:rPr>
              <a:t>, channels)</a:t>
            </a:r>
            <a:endParaRPr lang="en-US" altLang="en-US" dirty="0">
              <a:solidFill>
                <a:srgbClr val="404040"/>
              </a:solidFill>
              <a:latin typeface="Times New Roman" panose="02020603050405020304" pitchFamily="18" charset="0"/>
              <a:cs typeface="Times New Roman" panose="02020603050405020304" pitchFamily="18" charset="0"/>
            </a:endParaRPr>
          </a:p>
          <a:p>
            <a:pPr lvl="0" eaLnBrk="0" fontAlgn="base" latinLnBrk="0" hangingPunct="0">
              <a:spcBef>
                <a:spcPct val="0"/>
              </a:spcBef>
              <a:spcAft>
                <a:spcPct val="0"/>
              </a:spcAft>
              <a:buFontTx/>
              <a:buChar char="•"/>
            </a:pPr>
            <a:r>
              <a:rPr lang="en-US" altLang="en-US" dirty="0">
                <a:solidFill>
                  <a:srgbClr val="404040"/>
                </a:solidFill>
                <a:latin typeface="Times New Roman" panose="02020603050405020304" pitchFamily="18" charset="0"/>
                <a:cs typeface="Times New Roman" panose="02020603050405020304" pitchFamily="18" charset="0"/>
              </a:rPr>
              <a:t>If </a:t>
            </a:r>
            <a:r>
              <a:rPr lang="en-US" altLang="en-US" dirty="0" err="1">
                <a:solidFill>
                  <a:srgbClr val="000000"/>
                </a:solidFill>
                <a:latin typeface="Times New Roman" panose="02020603050405020304" pitchFamily="18" charset="0"/>
                <a:cs typeface="Times New Roman" panose="02020603050405020304" pitchFamily="18" charset="0"/>
              </a:rPr>
              <a:t>data_format</a:t>
            </a:r>
            <a:r>
              <a:rPr lang="en-US" altLang="en-US" dirty="0">
                <a:solidFill>
                  <a:srgbClr val="000000"/>
                </a:solidFill>
                <a:latin typeface="Times New Roman" panose="02020603050405020304" pitchFamily="18" charset="0"/>
                <a:cs typeface="Times New Roman" panose="02020603050405020304" pitchFamily="18" charset="0"/>
              </a:rPr>
              <a:t>='</a:t>
            </a:r>
            <a:r>
              <a:rPr lang="en-US" altLang="en-US" dirty="0" err="1">
                <a:solidFill>
                  <a:srgbClr val="000000"/>
                </a:solidFill>
                <a:latin typeface="Times New Roman" panose="02020603050405020304" pitchFamily="18" charset="0"/>
                <a:cs typeface="Times New Roman" panose="02020603050405020304" pitchFamily="18" charset="0"/>
              </a:rPr>
              <a:t>channels_first</a:t>
            </a:r>
            <a:r>
              <a:rPr lang="en-US" altLang="en-US" dirty="0">
                <a:solidFill>
                  <a:srgbClr val="000000"/>
                </a:solidFill>
                <a:latin typeface="Times New Roman" panose="02020603050405020304" pitchFamily="18" charset="0"/>
                <a:cs typeface="Times New Roman" panose="02020603050405020304" pitchFamily="18" charset="0"/>
              </a:rPr>
              <a:t>'</a:t>
            </a:r>
            <a:r>
              <a:rPr lang="en-US" altLang="en-US" dirty="0">
                <a:solidFill>
                  <a:srgbClr val="404040"/>
                </a:solidFill>
                <a:latin typeface="Times New Roman" panose="02020603050405020304" pitchFamily="18" charset="0"/>
                <a:cs typeface="Times New Roman" panose="02020603050405020304" pitchFamily="18" charset="0"/>
              </a:rPr>
              <a:t>: 4D tensor with shape: </a:t>
            </a:r>
            <a:r>
              <a:rPr lang="en-US" altLang="en-US" dirty="0">
                <a:solidFill>
                  <a:srgbClr val="000000"/>
                </a:solidFill>
                <a:latin typeface="Times New Roman" panose="02020603050405020304" pitchFamily="18" charset="0"/>
                <a:cs typeface="Times New Roman" panose="02020603050405020304" pitchFamily="18" charset="0"/>
              </a:rPr>
              <a:t>(</a:t>
            </a:r>
            <a:r>
              <a:rPr lang="en-US" altLang="en-US" dirty="0" err="1">
                <a:solidFill>
                  <a:srgbClr val="000000"/>
                </a:solidFill>
                <a:latin typeface="Times New Roman" panose="02020603050405020304" pitchFamily="18" charset="0"/>
                <a:cs typeface="Times New Roman" panose="02020603050405020304" pitchFamily="18" charset="0"/>
              </a:rPr>
              <a:t>batch_size</a:t>
            </a:r>
            <a:r>
              <a:rPr lang="en-US" altLang="en-US" dirty="0">
                <a:solidFill>
                  <a:srgbClr val="000000"/>
                </a:solidFill>
                <a:latin typeface="Times New Roman" panose="02020603050405020304" pitchFamily="18" charset="0"/>
                <a:cs typeface="Times New Roman" panose="02020603050405020304" pitchFamily="18" charset="0"/>
              </a:rPr>
              <a:t>, channels, </a:t>
            </a:r>
            <a:r>
              <a:rPr lang="en-US" altLang="en-US" dirty="0" err="1">
                <a:solidFill>
                  <a:srgbClr val="000000"/>
                </a:solidFill>
                <a:latin typeface="Times New Roman" panose="02020603050405020304" pitchFamily="18" charset="0"/>
                <a:cs typeface="Times New Roman" panose="02020603050405020304" pitchFamily="18" charset="0"/>
              </a:rPr>
              <a:t>pooled_rows</a:t>
            </a: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err="1">
                <a:solidFill>
                  <a:srgbClr val="000000"/>
                </a:solidFill>
                <a:latin typeface="Times New Roman" panose="02020603050405020304" pitchFamily="18" charset="0"/>
                <a:cs typeface="Times New Roman" panose="02020603050405020304" pitchFamily="18" charset="0"/>
              </a:rPr>
              <a:t>pooled_cols</a:t>
            </a:r>
            <a:r>
              <a:rPr lang="en-US" altLang="en-US" dirty="0">
                <a:solidFill>
                  <a:srgbClr val="000000"/>
                </a:solidFill>
                <a:latin typeface="Times New Roman" panose="02020603050405020304" pitchFamily="18" charset="0"/>
                <a:cs typeface="Times New Roman" panose="02020603050405020304" pitchFamily="18" charset="0"/>
              </a:rPr>
              <a:t>)</a:t>
            </a:r>
            <a:endParaRPr lang="en-US" altLang="en-US" dirty="0">
              <a:solidFill>
                <a:srgbClr val="404040"/>
              </a:solidFill>
              <a:latin typeface="Times New Roman" panose="02020603050405020304" pitchFamily="18" charset="0"/>
              <a:cs typeface="Times New Roman" panose="02020603050405020304" pitchFamily="18" charset="0"/>
            </a:endParaRPr>
          </a:p>
          <a:p>
            <a:pPr lvl="0" eaLnBrk="0" fontAlgn="base" latinLnBrk="0" hangingPunct="0">
              <a:spcBef>
                <a:spcPct val="0"/>
              </a:spcBef>
              <a:spcAft>
                <a:spcPct val="0"/>
              </a:spcAft>
            </a:pPr>
            <a:endParaRPr lang="en-US" altLang="en-US" sz="3600" dirty="0">
              <a:solidFill>
                <a:schemeClr val="tx1"/>
              </a:solidFill>
            </a:endParaRPr>
          </a:p>
          <a:p>
            <a:endParaRPr lang="en-US" altLang="en-US" dirty="0">
              <a:solidFill>
                <a:srgbClr val="000000"/>
              </a:solidFill>
              <a:latin typeface="Times New Roman" panose="02020603050405020304" pitchFamily="18" charset="0"/>
              <a:cs typeface="Times New Roman" panose="02020603050405020304" pitchFamily="18" charset="0"/>
            </a:endParaRPr>
          </a:p>
          <a:p>
            <a:endParaRPr lang="en-US" altLang="en-US" dirty="0">
              <a:solidFill>
                <a:srgbClr val="000000"/>
              </a:solidFill>
              <a:latin typeface="Times New Roman" panose="02020603050405020304" pitchFamily="18" charset="0"/>
              <a:cs typeface="Times New Roman" panose="02020603050405020304" pitchFamily="18" charset="0"/>
            </a:endParaRPr>
          </a:p>
          <a:p>
            <a:pPr eaLnBrk="0" fontAlgn="base" latinLnBrk="0" hangingPunct="0">
              <a:spcBef>
                <a:spcPct val="0"/>
              </a:spcBef>
              <a:spcAft>
                <a:spcPct val="0"/>
              </a:spcAft>
            </a:pPr>
            <a:br>
              <a:rPr lang="en-US" altLang="en-US" dirty="0">
                <a:solidFill>
                  <a:schemeClr val="tx1"/>
                </a:solidFill>
                <a:latin typeface="Times New Roman" panose="02020603050405020304" pitchFamily="18" charset="0"/>
                <a:cs typeface="Times New Roman" panose="02020603050405020304" pitchFamily="18" charset="0"/>
              </a:rPr>
            </a:br>
            <a:endParaRPr lang="en-US" altLang="en-US" dirty="0">
              <a:solidFill>
                <a:schemeClr val="tx1"/>
              </a:solidFill>
              <a:latin typeface="Times New Roman" panose="02020603050405020304" pitchFamily="18" charset="0"/>
              <a:cs typeface="Times New Roman" panose="02020603050405020304" pitchFamily="18" charset="0"/>
            </a:endParaRPr>
          </a:p>
          <a:p>
            <a:pPr eaLnBrk="0" fontAlgn="base" latinLnBrk="0" hangingPunct="0">
              <a:spcBef>
                <a:spcPct val="0"/>
              </a:spcBef>
              <a:spcAft>
                <a:spcPct val="0"/>
              </a:spcAft>
            </a:pPr>
            <a:endParaRPr lang="en-IN" b="1" dirty="0"/>
          </a:p>
          <a:p>
            <a:pPr eaLnBrk="0" fontAlgn="base" latinLnBrk="0" hangingPunct="0">
              <a:spcBef>
                <a:spcPct val="0"/>
              </a:spcBef>
              <a:spcAft>
                <a:spcPct val="0"/>
              </a:spcAft>
            </a:pPr>
            <a:endParaRPr lang="en-IN" b="1" dirty="0"/>
          </a:p>
          <a:p>
            <a:pPr lvl="0" eaLnBrk="0" fontAlgn="base" latinLnBrk="0" hangingPunct="0">
              <a:spcBef>
                <a:spcPct val="0"/>
              </a:spcBef>
              <a:spcAft>
                <a:spcPct val="0"/>
              </a:spcAft>
            </a:pPr>
            <a:endParaRPr lang="en-US" altLang="en-US" dirty="0">
              <a:solidFill>
                <a:srgbClr val="000000"/>
              </a:solidFill>
              <a:latin typeface="Times New Roman" panose="02020603050405020304" pitchFamily="18" charset="0"/>
              <a:cs typeface="Times New Roman" panose="02020603050405020304" pitchFamily="18" charset="0"/>
            </a:endParaRPr>
          </a:p>
          <a:p>
            <a:pPr lvl="0" eaLnBrk="0" fontAlgn="base" latinLnBrk="0" hangingPunct="0">
              <a:spcBef>
                <a:spcPct val="0"/>
              </a:spcBef>
              <a:spcAft>
                <a:spcPct val="0"/>
              </a:spcAft>
            </a:pPr>
            <a:endParaRPr lang="en-US" altLang="en-US" dirty="0">
              <a:solidFill>
                <a:srgbClr val="404040"/>
              </a:solidFill>
              <a:latin typeface="Times New Roman" panose="02020603050405020304" pitchFamily="18" charset="0"/>
              <a:cs typeface="Times New Roman" panose="02020603050405020304" pitchFamily="18" charset="0"/>
            </a:endParaRPr>
          </a:p>
          <a:p>
            <a:pPr lvl="0" eaLnBrk="0" fontAlgn="base" latinLnBrk="0" hangingPunct="0">
              <a:spcBef>
                <a:spcPct val="0"/>
              </a:spcBef>
              <a:spcAft>
                <a:spcPct val="0"/>
              </a:spcAft>
            </a:pPr>
            <a:endParaRPr lang="en-US" altLang="en-US" sz="3600" dirty="0">
              <a:solidFill>
                <a:schemeClr val="tx1"/>
              </a:solidFill>
            </a:endParaRPr>
          </a:p>
          <a:p>
            <a:endParaRPr lang="en-US" altLang="en-US" dirty="0">
              <a:solidFill>
                <a:srgbClr val="00B050"/>
              </a:solidFill>
              <a:latin typeface="SFMono-Regular"/>
            </a:endParaRPr>
          </a:p>
          <a:p>
            <a:endParaRPr lang="en-US" altLang="en-US" b="1" dirty="0">
              <a:solidFill>
                <a:srgbClr val="404040"/>
              </a:solidFill>
              <a:latin typeface="Times New Roman" panose="02020603050405020304" pitchFamily="18" charset="0"/>
              <a:cs typeface="Times New Roman" panose="02020603050405020304" pitchFamily="18" charset="0"/>
            </a:endParaRPr>
          </a:p>
          <a:p>
            <a:endParaRPr lang="en-IN" dirty="0"/>
          </a:p>
          <a:p>
            <a:endParaRPr lang="en-IN" sz="1600" b="1" dirty="0"/>
          </a:p>
        </p:txBody>
      </p:sp>
      <p:sp>
        <p:nvSpPr>
          <p:cNvPr id="10" name="Rectangle 6">
            <a:extLst>
              <a:ext uri="{FF2B5EF4-FFF2-40B4-BE49-F238E27FC236}">
                <a16:creationId xmlns:a16="http://schemas.microsoft.com/office/drawing/2014/main" id="{A12AEEC3-87C6-42B4-B78C-35B8881EFC0A}"/>
              </a:ext>
            </a:extLst>
          </p:cNvPr>
          <p:cNvSpPr>
            <a:spLocks noChangeArrowheads="1"/>
          </p:cNvSpPr>
          <p:nvPr/>
        </p:nvSpPr>
        <p:spPr bwMode="auto">
          <a:xfrm>
            <a:off x="0" y="9174"/>
            <a:ext cx="65" cy="4388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6028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5296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arn(inVertical)">
                                      <p:cBhvr>
                                        <p:cTn id="10" dur="500"/>
                                        <p:tgtEl>
                                          <p:spTgt spid="4">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arn(inVertical)">
                                      <p:cBhvr>
                                        <p:cTn id="13" dur="500"/>
                                        <p:tgtEl>
                                          <p:spTgt spid="4">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barn(inVertical)">
                                      <p:cBhvr>
                                        <p:cTn id="16" dur="500"/>
                                        <p:tgtEl>
                                          <p:spTgt spid="4">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barn(inVertical)">
                                      <p:cBhvr>
                                        <p:cTn id="19" dur="500"/>
                                        <p:tgtEl>
                                          <p:spTgt spid="4">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arn(inVertical)">
                                      <p:cBhvr>
                                        <p:cTn id="22" dur="500"/>
                                        <p:tgtEl>
                                          <p:spTgt spid="4">
                                            <p:txEl>
                                              <p:pRg st="5" end="5"/>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barn(inVertical)">
                                      <p:cBhvr>
                                        <p:cTn id="25" dur="500"/>
                                        <p:tgtEl>
                                          <p:spTgt spid="4">
                                            <p:txEl>
                                              <p:pRg st="6" end="6"/>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barn(inVertical)">
                                      <p:cBhvr>
                                        <p:cTn id="28" dur="500"/>
                                        <p:tgtEl>
                                          <p:spTgt spid="4">
                                            <p:txEl>
                                              <p:pRg st="7" end="7"/>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barn(inVertical)">
                                      <p:cBhvr>
                                        <p:cTn id="31" dur="500"/>
                                        <p:tgtEl>
                                          <p:spTgt spid="4">
                                            <p:txEl>
                                              <p:pRg st="8" end="8"/>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barn(inVertical)">
                                      <p:cBhvr>
                                        <p:cTn id="34" dur="500"/>
                                        <p:tgtEl>
                                          <p:spTgt spid="4">
                                            <p:txEl>
                                              <p:pRg st="9" end="9"/>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barn(inVertical)">
                                      <p:cBhvr>
                                        <p:cTn id="37" dur="500"/>
                                        <p:tgtEl>
                                          <p:spTgt spid="4">
                                            <p:txEl>
                                              <p:pRg st="10" end="10"/>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barn(inVertical)">
                                      <p:cBhvr>
                                        <p:cTn id="40" dur="500"/>
                                        <p:tgtEl>
                                          <p:spTgt spid="4">
                                            <p:txEl>
                                              <p:pRg st="11" end="11"/>
                                            </p:txEl>
                                          </p:spTgt>
                                        </p:tgtEl>
                                      </p:cBhvr>
                                    </p:animEffect>
                                  </p:childTnLst>
                                </p:cTn>
                              </p:par>
                              <p:par>
                                <p:cTn id="41" presetID="16" presetClass="entr" presetSubtype="21"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barn(inVertical)">
                                      <p:cBhvr>
                                        <p:cTn id="43" dur="500"/>
                                        <p:tgtEl>
                                          <p:spTgt spid="4">
                                            <p:txEl>
                                              <p:pRg st="12" end="12"/>
                                            </p:txEl>
                                          </p:spTgt>
                                        </p:tgtEl>
                                      </p:cBhvr>
                                    </p:animEffect>
                                  </p:childTnLst>
                                </p:cTn>
                              </p:par>
                              <p:par>
                                <p:cTn id="44" presetID="16" presetClass="entr" presetSubtype="21" fill="hold"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barn(inVertical)">
                                      <p:cBhvr>
                                        <p:cTn id="46" dur="500"/>
                                        <p:tgtEl>
                                          <p:spTgt spid="4">
                                            <p:txEl>
                                              <p:pRg st="13" end="13"/>
                                            </p:txEl>
                                          </p:spTgt>
                                        </p:tgtEl>
                                      </p:cBhvr>
                                    </p:animEffect>
                                  </p:childTnLst>
                                </p:cTn>
                              </p:par>
                              <p:par>
                                <p:cTn id="47" presetID="16" presetClass="entr" presetSubtype="21" fill="hold" nodeType="withEffect">
                                  <p:stCondLst>
                                    <p:cond delay="0"/>
                                  </p:stCondLst>
                                  <p:childTnLst>
                                    <p:set>
                                      <p:cBhvr>
                                        <p:cTn id="48" dur="1" fill="hold">
                                          <p:stCondLst>
                                            <p:cond delay="0"/>
                                          </p:stCondLst>
                                        </p:cTn>
                                        <p:tgtEl>
                                          <p:spTgt spid="4">
                                            <p:txEl>
                                              <p:pRg st="14" end="14"/>
                                            </p:txEl>
                                          </p:spTgt>
                                        </p:tgtEl>
                                        <p:attrNameLst>
                                          <p:attrName>style.visibility</p:attrName>
                                        </p:attrNameLst>
                                      </p:cBhvr>
                                      <p:to>
                                        <p:strVal val="visible"/>
                                      </p:to>
                                    </p:set>
                                    <p:animEffect transition="in" filter="barn(inVertical)">
                                      <p:cBhvr>
                                        <p:cTn id="49" dur="500"/>
                                        <p:tgtEl>
                                          <p:spTgt spid="4">
                                            <p:txEl>
                                              <p:pRg st="14" end="14"/>
                                            </p:txEl>
                                          </p:spTgt>
                                        </p:tgtEl>
                                      </p:cBhvr>
                                    </p:animEffect>
                                  </p:childTnLst>
                                </p:cTn>
                              </p:par>
                              <p:par>
                                <p:cTn id="50" presetID="16" presetClass="entr" presetSubtype="21" fill="hold" nodeType="withEffect">
                                  <p:stCondLst>
                                    <p:cond delay="0"/>
                                  </p:stCondLst>
                                  <p:childTnLst>
                                    <p:set>
                                      <p:cBhvr>
                                        <p:cTn id="51" dur="1" fill="hold">
                                          <p:stCondLst>
                                            <p:cond delay="0"/>
                                          </p:stCondLst>
                                        </p:cTn>
                                        <p:tgtEl>
                                          <p:spTgt spid="4">
                                            <p:txEl>
                                              <p:pRg st="15" end="15"/>
                                            </p:txEl>
                                          </p:spTgt>
                                        </p:tgtEl>
                                        <p:attrNameLst>
                                          <p:attrName>style.visibility</p:attrName>
                                        </p:attrNameLst>
                                      </p:cBhvr>
                                      <p:to>
                                        <p:strVal val="visible"/>
                                      </p:to>
                                    </p:set>
                                    <p:animEffect transition="in" filter="barn(inVertical)">
                                      <p:cBhvr>
                                        <p:cTn id="52" dur="500"/>
                                        <p:tgtEl>
                                          <p:spTgt spid="4">
                                            <p:txEl>
                                              <p:pRg st="15" end="15"/>
                                            </p:txEl>
                                          </p:spTgt>
                                        </p:tgtEl>
                                      </p:cBhvr>
                                    </p:animEffect>
                                  </p:childTnLst>
                                </p:cTn>
                              </p:par>
                              <p:par>
                                <p:cTn id="53" presetID="16" presetClass="entr" presetSubtype="21" fill="hold" nodeType="withEffect">
                                  <p:stCondLst>
                                    <p:cond delay="0"/>
                                  </p:stCondLst>
                                  <p:childTnLst>
                                    <p:set>
                                      <p:cBhvr>
                                        <p:cTn id="54" dur="1" fill="hold">
                                          <p:stCondLst>
                                            <p:cond delay="0"/>
                                          </p:stCondLst>
                                        </p:cTn>
                                        <p:tgtEl>
                                          <p:spTgt spid="4">
                                            <p:txEl>
                                              <p:pRg st="16" end="16"/>
                                            </p:txEl>
                                          </p:spTgt>
                                        </p:tgtEl>
                                        <p:attrNameLst>
                                          <p:attrName>style.visibility</p:attrName>
                                        </p:attrNameLst>
                                      </p:cBhvr>
                                      <p:to>
                                        <p:strVal val="visible"/>
                                      </p:to>
                                    </p:set>
                                    <p:animEffect transition="in" filter="barn(inVertical)">
                                      <p:cBhvr>
                                        <p:cTn id="55" dur="500"/>
                                        <p:tgtEl>
                                          <p:spTgt spid="4">
                                            <p:txEl>
                                              <p:pRg st="16" end="16"/>
                                            </p:txEl>
                                          </p:spTgt>
                                        </p:tgtEl>
                                      </p:cBhvr>
                                    </p:animEffect>
                                  </p:childTnLst>
                                </p:cTn>
                              </p:par>
                              <p:par>
                                <p:cTn id="56" presetID="16" presetClass="entr" presetSubtype="21" fill="hold" nodeType="withEffect">
                                  <p:stCondLst>
                                    <p:cond delay="0"/>
                                  </p:stCondLst>
                                  <p:childTnLst>
                                    <p:set>
                                      <p:cBhvr>
                                        <p:cTn id="57" dur="1" fill="hold">
                                          <p:stCondLst>
                                            <p:cond delay="0"/>
                                          </p:stCondLst>
                                        </p:cTn>
                                        <p:tgtEl>
                                          <p:spTgt spid="4">
                                            <p:txEl>
                                              <p:pRg st="17" end="17"/>
                                            </p:txEl>
                                          </p:spTgt>
                                        </p:tgtEl>
                                        <p:attrNameLst>
                                          <p:attrName>style.visibility</p:attrName>
                                        </p:attrNameLst>
                                      </p:cBhvr>
                                      <p:to>
                                        <p:strVal val="visible"/>
                                      </p:to>
                                    </p:set>
                                    <p:animEffect transition="in" filter="barn(inVertical)">
                                      <p:cBhvr>
                                        <p:cTn id="58" dur="500"/>
                                        <p:tgtEl>
                                          <p:spTgt spid="4">
                                            <p:txEl>
                                              <p:pRg st="17" end="17"/>
                                            </p:txEl>
                                          </p:spTgt>
                                        </p:tgtEl>
                                      </p:cBhvr>
                                    </p:animEffect>
                                  </p:childTnLst>
                                </p:cTn>
                              </p:par>
                              <p:par>
                                <p:cTn id="59" presetID="16" presetClass="entr" presetSubtype="21" fill="hold" nodeType="withEffect">
                                  <p:stCondLst>
                                    <p:cond delay="0"/>
                                  </p:stCondLst>
                                  <p:childTnLst>
                                    <p:set>
                                      <p:cBhvr>
                                        <p:cTn id="60" dur="1" fill="hold">
                                          <p:stCondLst>
                                            <p:cond delay="0"/>
                                          </p:stCondLst>
                                        </p:cTn>
                                        <p:tgtEl>
                                          <p:spTgt spid="4">
                                            <p:txEl>
                                              <p:pRg st="21" end="21"/>
                                            </p:txEl>
                                          </p:spTgt>
                                        </p:tgtEl>
                                        <p:attrNameLst>
                                          <p:attrName>style.visibility</p:attrName>
                                        </p:attrNameLst>
                                      </p:cBhvr>
                                      <p:to>
                                        <p:strVal val="visible"/>
                                      </p:to>
                                    </p:set>
                                    <p:animEffect transition="in" filter="barn(inVertical)">
                                      <p:cBhvr>
                                        <p:cTn id="61" dur="500"/>
                                        <p:tgtEl>
                                          <p:spTgt spid="4">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799AD-2FF9-4F79-8DA3-5E5EF5971722}"/>
              </a:ext>
            </a:extLst>
          </p:cNvPr>
          <p:cNvSpPr>
            <a:spLocks noGrp="1"/>
          </p:cNvSpPr>
          <p:nvPr>
            <p:ph type="title"/>
          </p:nvPr>
        </p:nvSpPr>
        <p:spPr/>
        <p:txBody>
          <a:bodyPr/>
          <a:lstStyle/>
          <a:p>
            <a:r>
              <a:rPr lang="en-IN" dirty="0"/>
              <a:t>KERAS:</a:t>
            </a:r>
          </a:p>
        </p:txBody>
      </p:sp>
      <p:sp>
        <p:nvSpPr>
          <p:cNvPr id="4" name="Content Placeholder 3">
            <a:extLst>
              <a:ext uri="{FF2B5EF4-FFF2-40B4-BE49-F238E27FC236}">
                <a16:creationId xmlns:a16="http://schemas.microsoft.com/office/drawing/2014/main" id="{C0DC5D04-FAA9-40B2-8C21-BFF2D36748E4}"/>
              </a:ext>
            </a:extLst>
          </p:cNvPr>
          <p:cNvSpPr>
            <a:spLocks noGrp="1"/>
          </p:cNvSpPr>
          <p:nvPr>
            <p:ph idx="10"/>
          </p:nvPr>
        </p:nvSpPr>
        <p:spPr>
          <a:xfrm>
            <a:off x="107504" y="884467"/>
            <a:ext cx="9036496" cy="4063548"/>
          </a:xfrm>
        </p:spPr>
        <p:txBody>
          <a:bodyPr/>
          <a:lstStyle/>
          <a:p>
            <a:r>
              <a:rPr lang="en-IN" sz="1600" b="1" dirty="0">
                <a:latin typeface="Times New Roman" panose="02020603050405020304" pitchFamily="18" charset="0"/>
                <a:cs typeface="Times New Roman" panose="02020603050405020304" pitchFamily="18" charset="0"/>
              </a:rPr>
              <a:t>AveragePooling2D:</a:t>
            </a:r>
          </a:p>
          <a:p>
            <a:r>
              <a:rPr lang="en-US" altLang="en-US" sz="1600" dirty="0">
                <a:solidFill>
                  <a:srgbClr val="000000"/>
                </a:solidFill>
                <a:latin typeface="Times New Roman" panose="02020603050405020304" pitchFamily="18" charset="0"/>
                <a:cs typeface="Times New Roman" panose="02020603050405020304" pitchFamily="18" charset="0"/>
              </a:rPr>
              <a:t>keras.layers.AveragePooling2D(</a:t>
            </a:r>
            <a:r>
              <a:rPr lang="en-US" altLang="en-US" sz="1600" dirty="0" err="1">
                <a:solidFill>
                  <a:srgbClr val="000000"/>
                </a:solidFill>
                <a:latin typeface="Times New Roman" panose="02020603050405020304" pitchFamily="18" charset="0"/>
                <a:cs typeface="Times New Roman" panose="02020603050405020304" pitchFamily="18" charset="0"/>
              </a:rPr>
              <a:t>pool_size</a:t>
            </a:r>
            <a:r>
              <a:rPr lang="en-US" altLang="en-US" sz="1600" dirty="0">
                <a:solidFill>
                  <a:srgbClr val="000000"/>
                </a:solidFill>
                <a:latin typeface="Times New Roman" panose="02020603050405020304" pitchFamily="18" charset="0"/>
                <a:cs typeface="Times New Roman" panose="02020603050405020304" pitchFamily="18" charset="0"/>
              </a:rPr>
              <a:t>=(</a:t>
            </a:r>
            <a:r>
              <a:rPr lang="en-US" altLang="en-US" sz="1600" dirty="0">
                <a:solidFill>
                  <a:srgbClr val="008080"/>
                </a:solidFill>
                <a:latin typeface="Times New Roman" panose="02020603050405020304" pitchFamily="18" charset="0"/>
                <a:cs typeface="Times New Roman" panose="02020603050405020304" pitchFamily="18" charset="0"/>
              </a:rPr>
              <a:t>2</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dirty="0">
                <a:solidFill>
                  <a:srgbClr val="008080"/>
                </a:solidFill>
                <a:latin typeface="Times New Roman" panose="02020603050405020304" pitchFamily="18" charset="0"/>
                <a:cs typeface="Times New Roman" panose="02020603050405020304" pitchFamily="18" charset="0"/>
              </a:rPr>
              <a:t>2</a:t>
            </a:r>
            <a:r>
              <a:rPr lang="en-US" altLang="en-US" sz="1600" dirty="0">
                <a:solidFill>
                  <a:srgbClr val="000000"/>
                </a:solidFill>
                <a:latin typeface="Times New Roman" panose="02020603050405020304" pitchFamily="18" charset="0"/>
                <a:cs typeface="Times New Roman" panose="02020603050405020304" pitchFamily="18" charset="0"/>
              </a:rPr>
              <a:t>), strides=</a:t>
            </a:r>
            <a:r>
              <a:rPr lang="en-US" altLang="en-US" sz="1600" b="1" dirty="0">
                <a:solidFill>
                  <a:srgbClr val="333333"/>
                </a:solidFill>
                <a:latin typeface="Times New Roman" panose="02020603050405020304" pitchFamily="18" charset="0"/>
                <a:cs typeface="Times New Roman" panose="02020603050405020304" pitchFamily="18" charset="0"/>
              </a:rPr>
              <a:t>None</a:t>
            </a:r>
            <a:r>
              <a:rPr lang="en-US" altLang="en-US" sz="1600" dirty="0">
                <a:solidFill>
                  <a:srgbClr val="000000"/>
                </a:solidFill>
                <a:latin typeface="Times New Roman" panose="02020603050405020304" pitchFamily="18" charset="0"/>
                <a:cs typeface="Times New Roman" panose="02020603050405020304" pitchFamily="18" charset="0"/>
              </a:rPr>
              <a:t>, padding=</a:t>
            </a:r>
            <a:r>
              <a:rPr lang="en-US" altLang="en-US" sz="1600" dirty="0">
                <a:solidFill>
                  <a:srgbClr val="DD1144"/>
                </a:solidFill>
                <a:latin typeface="Times New Roman" panose="02020603050405020304" pitchFamily="18" charset="0"/>
                <a:cs typeface="Times New Roman" panose="02020603050405020304" pitchFamily="18" charset="0"/>
              </a:rPr>
              <a:t>'valid'</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dirty="0" err="1">
                <a:solidFill>
                  <a:srgbClr val="000000"/>
                </a:solidFill>
                <a:latin typeface="Times New Roman" panose="02020603050405020304" pitchFamily="18" charset="0"/>
                <a:cs typeface="Times New Roman" panose="02020603050405020304" pitchFamily="18" charset="0"/>
              </a:rPr>
              <a:t>data_format</a:t>
            </a:r>
            <a:r>
              <a:rPr lang="en-US" altLang="en-US" sz="1600" dirty="0">
                <a:solidFill>
                  <a:srgbClr val="000000"/>
                </a:solidFill>
                <a:latin typeface="Times New Roman" panose="02020603050405020304" pitchFamily="18" charset="0"/>
                <a:cs typeface="Times New Roman" panose="02020603050405020304" pitchFamily="18" charset="0"/>
              </a:rPr>
              <a:t>=</a:t>
            </a:r>
            <a:r>
              <a:rPr lang="en-US" altLang="en-US" sz="1600" b="1" dirty="0">
                <a:solidFill>
                  <a:srgbClr val="333333"/>
                </a:solidFill>
                <a:latin typeface="Times New Roman" panose="02020603050405020304" pitchFamily="18" charset="0"/>
                <a:cs typeface="Times New Roman" panose="02020603050405020304" pitchFamily="18" charset="0"/>
              </a:rPr>
              <a:t>None</a:t>
            </a:r>
            <a:r>
              <a:rPr lang="en-US" altLang="en-US" sz="1600" dirty="0">
                <a:solidFill>
                  <a:srgbClr val="000000"/>
                </a:solidFill>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Average pooling operation for spatial data.</a:t>
            </a:r>
          </a:p>
          <a:p>
            <a:pPr lvl="0" eaLnBrk="0" fontAlgn="base" latinLnBrk="0" hangingPunct="0">
              <a:spcBef>
                <a:spcPct val="0"/>
              </a:spcBef>
              <a:spcAft>
                <a:spcPct val="0"/>
              </a:spcAft>
            </a:pPr>
            <a:r>
              <a:rPr lang="en-US" altLang="en-US" sz="1600" b="1" dirty="0">
                <a:solidFill>
                  <a:srgbClr val="404040"/>
                </a:solidFill>
                <a:latin typeface="Times New Roman" panose="02020603050405020304" pitchFamily="18" charset="0"/>
                <a:cs typeface="Times New Roman" panose="02020603050405020304" pitchFamily="18" charset="0"/>
              </a:rPr>
              <a:t>Input shape</a:t>
            </a:r>
            <a:endParaRPr lang="en-US" altLang="en-US" sz="1600" dirty="0">
              <a:solidFill>
                <a:schemeClr val="tx1"/>
              </a:solidFill>
              <a:latin typeface="Times New Roman" panose="02020603050405020304" pitchFamily="18" charset="0"/>
              <a:cs typeface="Times New Roman" panose="02020603050405020304" pitchFamily="18" charset="0"/>
            </a:endParaRPr>
          </a:p>
          <a:p>
            <a:pPr lvl="0" eaLnBrk="0" fontAlgn="base" latinLnBrk="0" hangingPunct="0">
              <a:spcBef>
                <a:spcPct val="0"/>
              </a:spcBef>
              <a:spcAft>
                <a:spcPct val="0"/>
              </a:spcAft>
              <a:buFontTx/>
              <a:buChar char="•"/>
            </a:pPr>
            <a:r>
              <a:rPr lang="en-US" altLang="en-US" sz="1600" dirty="0">
                <a:solidFill>
                  <a:srgbClr val="404040"/>
                </a:solidFill>
                <a:latin typeface="Times New Roman" panose="02020603050405020304" pitchFamily="18" charset="0"/>
                <a:cs typeface="Times New Roman" panose="02020603050405020304" pitchFamily="18" charset="0"/>
              </a:rPr>
              <a:t>If </a:t>
            </a:r>
            <a:r>
              <a:rPr lang="en-US" altLang="en-US" sz="1600" dirty="0" err="1">
                <a:solidFill>
                  <a:srgbClr val="000000"/>
                </a:solidFill>
                <a:latin typeface="Times New Roman" panose="02020603050405020304" pitchFamily="18" charset="0"/>
                <a:cs typeface="Times New Roman" panose="02020603050405020304" pitchFamily="18" charset="0"/>
              </a:rPr>
              <a:t>data_format</a:t>
            </a:r>
            <a:r>
              <a:rPr lang="en-US" altLang="en-US" sz="1600" dirty="0">
                <a:solidFill>
                  <a:srgbClr val="000000"/>
                </a:solidFill>
                <a:latin typeface="Times New Roman" panose="02020603050405020304" pitchFamily="18" charset="0"/>
                <a:cs typeface="Times New Roman" panose="02020603050405020304" pitchFamily="18" charset="0"/>
              </a:rPr>
              <a:t>='</a:t>
            </a:r>
            <a:r>
              <a:rPr lang="en-US" altLang="en-US" sz="1600" dirty="0" err="1">
                <a:solidFill>
                  <a:srgbClr val="000000"/>
                </a:solidFill>
                <a:latin typeface="Times New Roman" panose="02020603050405020304" pitchFamily="18" charset="0"/>
                <a:cs typeface="Times New Roman" panose="02020603050405020304" pitchFamily="18" charset="0"/>
              </a:rPr>
              <a:t>channels_last</a:t>
            </a:r>
            <a:r>
              <a:rPr lang="en-US" altLang="en-US" sz="1600" dirty="0">
                <a:solidFill>
                  <a:srgbClr val="000000"/>
                </a:solidFill>
                <a:latin typeface="Times New Roman" panose="02020603050405020304" pitchFamily="18" charset="0"/>
                <a:cs typeface="Times New Roman" panose="02020603050405020304" pitchFamily="18" charset="0"/>
              </a:rPr>
              <a:t>'</a:t>
            </a:r>
            <a:r>
              <a:rPr lang="en-US" altLang="en-US" sz="1600" dirty="0">
                <a:solidFill>
                  <a:srgbClr val="404040"/>
                </a:solidFill>
                <a:latin typeface="Times New Roman" panose="02020603050405020304" pitchFamily="18" charset="0"/>
                <a:cs typeface="Times New Roman" panose="02020603050405020304" pitchFamily="18" charset="0"/>
              </a:rPr>
              <a:t>: 4D tensor with shape: </a:t>
            </a:r>
            <a:r>
              <a:rPr lang="en-US" altLang="en-US" sz="1600" dirty="0">
                <a:solidFill>
                  <a:srgbClr val="000000"/>
                </a:solidFill>
                <a:latin typeface="Times New Roman" panose="02020603050405020304" pitchFamily="18" charset="0"/>
                <a:cs typeface="Times New Roman" panose="02020603050405020304" pitchFamily="18" charset="0"/>
              </a:rPr>
              <a:t>(</a:t>
            </a:r>
            <a:r>
              <a:rPr lang="en-US" altLang="en-US" sz="1600" dirty="0" err="1">
                <a:solidFill>
                  <a:srgbClr val="000000"/>
                </a:solidFill>
                <a:latin typeface="Times New Roman" panose="02020603050405020304" pitchFamily="18" charset="0"/>
                <a:cs typeface="Times New Roman" panose="02020603050405020304" pitchFamily="18" charset="0"/>
              </a:rPr>
              <a:t>batch_size</a:t>
            </a:r>
            <a:r>
              <a:rPr lang="en-US" altLang="en-US" sz="1600" dirty="0">
                <a:solidFill>
                  <a:srgbClr val="000000"/>
                </a:solidFill>
                <a:latin typeface="Times New Roman" panose="02020603050405020304" pitchFamily="18" charset="0"/>
                <a:cs typeface="Times New Roman" panose="02020603050405020304" pitchFamily="18" charset="0"/>
              </a:rPr>
              <a:t>, rows, cols, channels)</a:t>
            </a:r>
            <a:endParaRPr lang="en-US" altLang="en-US" sz="1600" dirty="0">
              <a:solidFill>
                <a:srgbClr val="404040"/>
              </a:solidFill>
              <a:latin typeface="Times New Roman" panose="02020603050405020304" pitchFamily="18" charset="0"/>
              <a:cs typeface="Times New Roman" panose="02020603050405020304" pitchFamily="18" charset="0"/>
            </a:endParaRPr>
          </a:p>
          <a:p>
            <a:pPr lvl="0" eaLnBrk="0" fontAlgn="base" latinLnBrk="0" hangingPunct="0">
              <a:spcBef>
                <a:spcPct val="0"/>
              </a:spcBef>
              <a:spcAft>
                <a:spcPct val="0"/>
              </a:spcAft>
              <a:buFontTx/>
              <a:buChar char="•"/>
            </a:pPr>
            <a:r>
              <a:rPr lang="en-US" altLang="en-US" sz="1600" dirty="0">
                <a:solidFill>
                  <a:srgbClr val="404040"/>
                </a:solidFill>
                <a:latin typeface="Times New Roman" panose="02020603050405020304" pitchFamily="18" charset="0"/>
                <a:cs typeface="Times New Roman" panose="02020603050405020304" pitchFamily="18" charset="0"/>
              </a:rPr>
              <a:t>If </a:t>
            </a:r>
            <a:r>
              <a:rPr lang="en-US" altLang="en-US" sz="1600" dirty="0" err="1">
                <a:solidFill>
                  <a:srgbClr val="000000"/>
                </a:solidFill>
                <a:latin typeface="Times New Roman" panose="02020603050405020304" pitchFamily="18" charset="0"/>
                <a:cs typeface="Times New Roman" panose="02020603050405020304" pitchFamily="18" charset="0"/>
              </a:rPr>
              <a:t>data_format</a:t>
            </a:r>
            <a:r>
              <a:rPr lang="en-US" altLang="en-US" sz="1600" dirty="0">
                <a:solidFill>
                  <a:srgbClr val="000000"/>
                </a:solidFill>
                <a:latin typeface="Times New Roman" panose="02020603050405020304" pitchFamily="18" charset="0"/>
                <a:cs typeface="Times New Roman" panose="02020603050405020304" pitchFamily="18" charset="0"/>
              </a:rPr>
              <a:t>='</a:t>
            </a:r>
            <a:r>
              <a:rPr lang="en-US" altLang="en-US" sz="1600" dirty="0" err="1">
                <a:solidFill>
                  <a:srgbClr val="000000"/>
                </a:solidFill>
                <a:latin typeface="Times New Roman" panose="02020603050405020304" pitchFamily="18" charset="0"/>
                <a:cs typeface="Times New Roman" panose="02020603050405020304" pitchFamily="18" charset="0"/>
              </a:rPr>
              <a:t>channels_first</a:t>
            </a:r>
            <a:r>
              <a:rPr lang="en-US" altLang="en-US" sz="1600" dirty="0">
                <a:solidFill>
                  <a:srgbClr val="000000"/>
                </a:solidFill>
                <a:latin typeface="Times New Roman" panose="02020603050405020304" pitchFamily="18" charset="0"/>
                <a:cs typeface="Times New Roman" panose="02020603050405020304" pitchFamily="18" charset="0"/>
              </a:rPr>
              <a:t>'</a:t>
            </a:r>
            <a:r>
              <a:rPr lang="en-US" altLang="en-US" sz="1600" dirty="0">
                <a:solidFill>
                  <a:srgbClr val="404040"/>
                </a:solidFill>
                <a:latin typeface="Times New Roman" panose="02020603050405020304" pitchFamily="18" charset="0"/>
                <a:cs typeface="Times New Roman" panose="02020603050405020304" pitchFamily="18" charset="0"/>
              </a:rPr>
              <a:t>: 4D tensor with shape: </a:t>
            </a:r>
            <a:r>
              <a:rPr lang="en-US" altLang="en-US" sz="1600" dirty="0">
                <a:solidFill>
                  <a:srgbClr val="000000"/>
                </a:solidFill>
                <a:latin typeface="Times New Roman" panose="02020603050405020304" pitchFamily="18" charset="0"/>
                <a:cs typeface="Times New Roman" panose="02020603050405020304" pitchFamily="18" charset="0"/>
              </a:rPr>
              <a:t>(</a:t>
            </a:r>
            <a:r>
              <a:rPr lang="en-US" altLang="en-US" sz="1600" dirty="0" err="1">
                <a:solidFill>
                  <a:srgbClr val="000000"/>
                </a:solidFill>
                <a:latin typeface="Times New Roman" panose="02020603050405020304" pitchFamily="18" charset="0"/>
                <a:cs typeface="Times New Roman" panose="02020603050405020304" pitchFamily="18" charset="0"/>
              </a:rPr>
              <a:t>batch_size</a:t>
            </a:r>
            <a:r>
              <a:rPr lang="en-US" altLang="en-US" sz="1600" dirty="0">
                <a:solidFill>
                  <a:srgbClr val="000000"/>
                </a:solidFill>
                <a:latin typeface="Times New Roman" panose="02020603050405020304" pitchFamily="18" charset="0"/>
                <a:cs typeface="Times New Roman" panose="02020603050405020304" pitchFamily="18" charset="0"/>
              </a:rPr>
              <a:t>, channels, rows, cols)</a:t>
            </a:r>
            <a:endParaRPr lang="en-US" altLang="en-US" sz="1600" dirty="0">
              <a:solidFill>
                <a:srgbClr val="404040"/>
              </a:solidFill>
              <a:latin typeface="Times New Roman" panose="02020603050405020304" pitchFamily="18" charset="0"/>
              <a:cs typeface="Times New Roman" panose="02020603050405020304" pitchFamily="18" charset="0"/>
            </a:endParaRPr>
          </a:p>
          <a:p>
            <a:pPr lvl="0" eaLnBrk="0" fontAlgn="base" latinLnBrk="0" hangingPunct="0">
              <a:spcBef>
                <a:spcPct val="0"/>
              </a:spcBef>
              <a:spcAft>
                <a:spcPct val="0"/>
              </a:spcAft>
            </a:pPr>
            <a:r>
              <a:rPr lang="en-US" altLang="en-US" sz="1600" b="1" dirty="0">
                <a:solidFill>
                  <a:srgbClr val="404040"/>
                </a:solidFill>
                <a:latin typeface="Times New Roman" panose="02020603050405020304" pitchFamily="18" charset="0"/>
                <a:cs typeface="Times New Roman" panose="02020603050405020304" pitchFamily="18" charset="0"/>
              </a:rPr>
              <a:t>Output shape</a:t>
            </a:r>
            <a:endParaRPr lang="en-US" altLang="en-US" sz="1600" dirty="0">
              <a:solidFill>
                <a:schemeClr val="tx1"/>
              </a:solidFill>
              <a:latin typeface="Times New Roman" panose="02020603050405020304" pitchFamily="18" charset="0"/>
              <a:cs typeface="Times New Roman" panose="02020603050405020304" pitchFamily="18" charset="0"/>
            </a:endParaRPr>
          </a:p>
          <a:p>
            <a:pPr lvl="0" eaLnBrk="0" fontAlgn="base" latinLnBrk="0" hangingPunct="0">
              <a:spcBef>
                <a:spcPct val="0"/>
              </a:spcBef>
              <a:spcAft>
                <a:spcPct val="0"/>
              </a:spcAft>
              <a:buFontTx/>
              <a:buChar char="•"/>
            </a:pPr>
            <a:r>
              <a:rPr lang="en-US" altLang="en-US" sz="1600" dirty="0">
                <a:solidFill>
                  <a:srgbClr val="404040"/>
                </a:solidFill>
                <a:latin typeface="Times New Roman" panose="02020603050405020304" pitchFamily="18" charset="0"/>
                <a:cs typeface="Times New Roman" panose="02020603050405020304" pitchFamily="18" charset="0"/>
              </a:rPr>
              <a:t>If </a:t>
            </a:r>
            <a:r>
              <a:rPr lang="en-US" altLang="en-US" sz="1600" dirty="0" err="1">
                <a:solidFill>
                  <a:srgbClr val="000000"/>
                </a:solidFill>
                <a:latin typeface="Times New Roman" panose="02020603050405020304" pitchFamily="18" charset="0"/>
                <a:cs typeface="Times New Roman" panose="02020603050405020304" pitchFamily="18" charset="0"/>
              </a:rPr>
              <a:t>data_format</a:t>
            </a:r>
            <a:r>
              <a:rPr lang="en-US" altLang="en-US" sz="1600" dirty="0">
                <a:solidFill>
                  <a:srgbClr val="000000"/>
                </a:solidFill>
                <a:latin typeface="Times New Roman" panose="02020603050405020304" pitchFamily="18" charset="0"/>
                <a:cs typeface="Times New Roman" panose="02020603050405020304" pitchFamily="18" charset="0"/>
              </a:rPr>
              <a:t>='</a:t>
            </a:r>
            <a:r>
              <a:rPr lang="en-US" altLang="en-US" sz="1600" dirty="0" err="1">
                <a:solidFill>
                  <a:srgbClr val="000000"/>
                </a:solidFill>
                <a:latin typeface="Times New Roman" panose="02020603050405020304" pitchFamily="18" charset="0"/>
                <a:cs typeface="Times New Roman" panose="02020603050405020304" pitchFamily="18" charset="0"/>
              </a:rPr>
              <a:t>channels_last</a:t>
            </a:r>
            <a:r>
              <a:rPr lang="en-US" altLang="en-US" sz="1600" dirty="0">
                <a:solidFill>
                  <a:srgbClr val="000000"/>
                </a:solidFill>
                <a:latin typeface="Times New Roman" panose="02020603050405020304" pitchFamily="18" charset="0"/>
                <a:cs typeface="Times New Roman" panose="02020603050405020304" pitchFamily="18" charset="0"/>
              </a:rPr>
              <a:t>'</a:t>
            </a:r>
            <a:r>
              <a:rPr lang="en-US" altLang="en-US" sz="1600" dirty="0">
                <a:solidFill>
                  <a:srgbClr val="404040"/>
                </a:solidFill>
                <a:latin typeface="Times New Roman" panose="02020603050405020304" pitchFamily="18" charset="0"/>
                <a:cs typeface="Times New Roman" panose="02020603050405020304" pitchFamily="18" charset="0"/>
              </a:rPr>
              <a:t>: 4D tensor with shape: </a:t>
            </a:r>
            <a:r>
              <a:rPr lang="en-US" altLang="en-US" sz="1600" dirty="0">
                <a:solidFill>
                  <a:srgbClr val="000000"/>
                </a:solidFill>
                <a:latin typeface="Times New Roman" panose="02020603050405020304" pitchFamily="18" charset="0"/>
                <a:cs typeface="Times New Roman" panose="02020603050405020304" pitchFamily="18" charset="0"/>
              </a:rPr>
              <a:t>(</a:t>
            </a:r>
            <a:r>
              <a:rPr lang="en-US" altLang="en-US" sz="1600" dirty="0" err="1">
                <a:solidFill>
                  <a:srgbClr val="000000"/>
                </a:solidFill>
                <a:latin typeface="Times New Roman" panose="02020603050405020304" pitchFamily="18" charset="0"/>
                <a:cs typeface="Times New Roman" panose="02020603050405020304" pitchFamily="18" charset="0"/>
              </a:rPr>
              <a:t>batch_size</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dirty="0" err="1">
                <a:solidFill>
                  <a:srgbClr val="000000"/>
                </a:solidFill>
                <a:latin typeface="Times New Roman" panose="02020603050405020304" pitchFamily="18" charset="0"/>
                <a:cs typeface="Times New Roman" panose="02020603050405020304" pitchFamily="18" charset="0"/>
              </a:rPr>
              <a:t>pooled_rows</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dirty="0" err="1">
                <a:solidFill>
                  <a:srgbClr val="000000"/>
                </a:solidFill>
                <a:latin typeface="Times New Roman" panose="02020603050405020304" pitchFamily="18" charset="0"/>
                <a:cs typeface="Times New Roman" panose="02020603050405020304" pitchFamily="18" charset="0"/>
              </a:rPr>
              <a:t>pooled_cols</a:t>
            </a:r>
            <a:r>
              <a:rPr lang="en-US" altLang="en-US" sz="1600" dirty="0">
                <a:solidFill>
                  <a:srgbClr val="000000"/>
                </a:solidFill>
                <a:latin typeface="Times New Roman" panose="02020603050405020304" pitchFamily="18" charset="0"/>
                <a:cs typeface="Times New Roman" panose="02020603050405020304" pitchFamily="18" charset="0"/>
              </a:rPr>
              <a:t>, channels)</a:t>
            </a:r>
            <a:endParaRPr lang="en-US" altLang="en-US" sz="1600" dirty="0">
              <a:solidFill>
                <a:srgbClr val="404040"/>
              </a:solidFill>
              <a:latin typeface="Times New Roman" panose="02020603050405020304" pitchFamily="18" charset="0"/>
              <a:cs typeface="Times New Roman" panose="02020603050405020304" pitchFamily="18" charset="0"/>
            </a:endParaRPr>
          </a:p>
          <a:p>
            <a:pPr lvl="0" eaLnBrk="0" fontAlgn="base" latinLnBrk="0" hangingPunct="0">
              <a:spcBef>
                <a:spcPct val="0"/>
              </a:spcBef>
              <a:spcAft>
                <a:spcPct val="0"/>
              </a:spcAft>
              <a:buFontTx/>
              <a:buChar char="•"/>
            </a:pPr>
            <a:r>
              <a:rPr lang="en-US" altLang="en-US" sz="1600" dirty="0">
                <a:solidFill>
                  <a:srgbClr val="404040"/>
                </a:solidFill>
                <a:latin typeface="Times New Roman" panose="02020603050405020304" pitchFamily="18" charset="0"/>
                <a:cs typeface="Times New Roman" panose="02020603050405020304" pitchFamily="18" charset="0"/>
              </a:rPr>
              <a:t>If </a:t>
            </a:r>
            <a:r>
              <a:rPr lang="en-US" altLang="en-US" sz="1600" dirty="0" err="1">
                <a:solidFill>
                  <a:srgbClr val="000000"/>
                </a:solidFill>
                <a:latin typeface="Times New Roman" panose="02020603050405020304" pitchFamily="18" charset="0"/>
                <a:cs typeface="Times New Roman" panose="02020603050405020304" pitchFamily="18" charset="0"/>
              </a:rPr>
              <a:t>data_format</a:t>
            </a:r>
            <a:r>
              <a:rPr lang="en-US" altLang="en-US" sz="1600" dirty="0">
                <a:solidFill>
                  <a:srgbClr val="000000"/>
                </a:solidFill>
                <a:latin typeface="Times New Roman" panose="02020603050405020304" pitchFamily="18" charset="0"/>
                <a:cs typeface="Times New Roman" panose="02020603050405020304" pitchFamily="18" charset="0"/>
              </a:rPr>
              <a:t>='</a:t>
            </a:r>
            <a:r>
              <a:rPr lang="en-US" altLang="en-US" sz="1600" dirty="0" err="1">
                <a:solidFill>
                  <a:srgbClr val="000000"/>
                </a:solidFill>
                <a:latin typeface="Times New Roman" panose="02020603050405020304" pitchFamily="18" charset="0"/>
                <a:cs typeface="Times New Roman" panose="02020603050405020304" pitchFamily="18" charset="0"/>
              </a:rPr>
              <a:t>channels_first</a:t>
            </a:r>
            <a:r>
              <a:rPr lang="en-US" altLang="en-US" sz="1600" dirty="0">
                <a:solidFill>
                  <a:srgbClr val="000000"/>
                </a:solidFill>
                <a:latin typeface="Times New Roman" panose="02020603050405020304" pitchFamily="18" charset="0"/>
                <a:cs typeface="Times New Roman" panose="02020603050405020304" pitchFamily="18" charset="0"/>
              </a:rPr>
              <a:t>'</a:t>
            </a:r>
            <a:r>
              <a:rPr lang="en-US" altLang="en-US" sz="1600" dirty="0">
                <a:solidFill>
                  <a:srgbClr val="404040"/>
                </a:solidFill>
                <a:latin typeface="Times New Roman" panose="02020603050405020304" pitchFamily="18" charset="0"/>
                <a:cs typeface="Times New Roman" panose="02020603050405020304" pitchFamily="18" charset="0"/>
              </a:rPr>
              <a:t>: 4D tensor with shape: </a:t>
            </a:r>
            <a:r>
              <a:rPr lang="en-US" altLang="en-US" sz="1600" dirty="0">
                <a:solidFill>
                  <a:srgbClr val="000000"/>
                </a:solidFill>
                <a:latin typeface="Times New Roman" panose="02020603050405020304" pitchFamily="18" charset="0"/>
                <a:cs typeface="Times New Roman" panose="02020603050405020304" pitchFamily="18" charset="0"/>
              </a:rPr>
              <a:t>(</a:t>
            </a:r>
            <a:r>
              <a:rPr lang="en-US" altLang="en-US" sz="1600" dirty="0" err="1">
                <a:solidFill>
                  <a:srgbClr val="000000"/>
                </a:solidFill>
                <a:latin typeface="Times New Roman" panose="02020603050405020304" pitchFamily="18" charset="0"/>
                <a:cs typeface="Times New Roman" panose="02020603050405020304" pitchFamily="18" charset="0"/>
              </a:rPr>
              <a:t>batch_size</a:t>
            </a:r>
            <a:r>
              <a:rPr lang="en-US" altLang="en-US" sz="1600" dirty="0">
                <a:solidFill>
                  <a:srgbClr val="000000"/>
                </a:solidFill>
                <a:latin typeface="Times New Roman" panose="02020603050405020304" pitchFamily="18" charset="0"/>
                <a:cs typeface="Times New Roman" panose="02020603050405020304" pitchFamily="18" charset="0"/>
              </a:rPr>
              <a:t>, channels, </a:t>
            </a:r>
            <a:r>
              <a:rPr lang="en-US" altLang="en-US" sz="1600" dirty="0" err="1">
                <a:solidFill>
                  <a:srgbClr val="000000"/>
                </a:solidFill>
                <a:latin typeface="Times New Roman" panose="02020603050405020304" pitchFamily="18" charset="0"/>
                <a:cs typeface="Times New Roman" panose="02020603050405020304" pitchFamily="18" charset="0"/>
              </a:rPr>
              <a:t>pooled_rows</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dirty="0" err="1">
                <a:solidFill>
                  <a:srgbClr val="000000"/>
                </a:solidFill>
                <a:latin typeface="Times New Roman" panose="02020603050405020304" pitchFamily="18" charset="0"/>
                <a:cs typeface="Times New Roman" panose="02020603050405020304" pitchFamily="18" charset="0"/>
              </a:rPr>
              <a:t>pooled_cols</a:t>
            </a:r>
            <a:r>
              <a:rPr lang="en-US" altLang="en-US" sz="1600" dirty="0">
                <a:solidFill>
                  <a:srgbClr val="000000"/>
                </a:solidFill>
                <a:latin typeface="Times New Roman" panose="02020603050405020304" pitchFamily="18" charset="0"/>
                <a:cs typeface="Times New Roman" panose="02020603050405020304" pitchFamily="18" charset="0"/>
              </a:rPr>
              <a:t>)</a:t>
            </a:r>
          </a:p>
          <a:p>
            <a:pPr lvl="0" eaLnBrk="0" fontAlgn="base" latinLnBrk="0" hangingPunct="0">
              <a:spcBef>
                <a:spcPct val="0"/>
              </a:spcBef>
              <a:spcAft>
                <a:spcPct val="0"/>
              </a:spcAft>
            </a:pPr>
            <a:r>
              <a:rPr lang="en-US" altLang="en-US" sz="1600" b="1" dirty="0">
                <a:solidFill>
                  <a:srgbClr val="404040"/>
                </a:solidFill>
                <a:latin typeface="Times New Roman" panose="02020603050405020304" pitchFamily="18" charset="0"/>
                <a:cs typeface="Times New Roman" panose="02020603050405020304" pitchFamily="18" charset="0"/>
              </a:rPr>
              <a:t>ZeroPadding2D</a:t>
            </a:r>
          </a:p>
          <a:p>
            <a:pPr lvl="0" eaLnBrk="0" fontAlgn="base" latinLnBrk="0" hangingPunct="0">
              <a:spcBef>
                <a:spcPct val="0"/>
              </a:spcBef>
              <a:spcAft>
                <a:spcPct val="0"/>
              </a:spcAft>
            </a:pPr>
            <a:r>
              <a:rPr lang="en-US" altLang="en-US" sz="1600" dirty="0">
                <a:solidFill>
                  <a:srgbClr val="000000"/>
                </a:solidFill>
                <a:latin typeface="Times New Roman" panose="02020603050405020304" pitchFamily="18" charset="0"/>
                <a:cs typeface="Times New Roman" panose="02020603050405020304" pitchFamily="18" charset="0"/>
              </a:rPr>
              <a:t>keras.layers.ZeroPadding2D(padding=(</a:t>
            </a:r>
            <a:r>
              <a:rPr lang="en-US" altLang="en-US" sz="1600" dirty="0">
                <a:solidFill>
                  <a:srgbClr val="008080"/>
                </a:solidFill>
                <a:latin typeface="Times New Roman" panose="02020603050405020304" pitchFamily="18" charset="0"/>
                <a:cs typeface="Times New Roman" panose="02020603050405020304" pitchFamily="18" charset="0"/>
              </a:rPr>
              <a:t>1</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dirty="0">
                <a:solidFill>
                  <a:srgbClr val="008080"/>
                </a:solidFill>
                <a:latin typeface="Times New Roman" panose="02020603050405020304" pitchFamily="18" charset="0"/>
                <a:cs typeface="Times New Roman" panose="02020603050405020304" pitchFamily="18" charset="0"/>
              </a:rPr>
              <a:t>1</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dirty="0" err="1">
                <a:solidFill>
                  <a:srgbClr val="000000"/>
                </a:solidFill>
                <a:latin typeface="Times New Roman" panose="02020603050405020304" pitchFamily="18" charset="0"/>
                <a:cs typeface="Times New Roman" panose="02020603050405020304" pitchFamily="18" charset="0"/>
              </a:rPr>
              <a:t>data_format</a:t>
            </a:r>
            <a:r>
              <a:rPr lang="en-US" altLang="en-US" sz="1600" dirty="0">
                <a:solidFill>
                  <a:srgbClr val="000000"/>
                </a:solidFill>
                <a:latin typeface="Times New Roman" panose="02020603050405020304" pitchFamily="18" charset="0"/>
                <a:cs typeface="Times New Roman" panose="02020603050405020304" pitchFamily="18" charset="0"/>
              </a:rPr>
              <a:t>=</a:t>
            </a:r>
            <a:r>
              <a:rPr lang="en-US" altLang="en-US" sz="1600" b="1" dirty="0">
                <a:solidFill>
                  <a:srgbClr val="333333"/>
                </a:solidFill>
                <a:latin typeface="Times New Roman" panose="02020603050405020304" pitchFamily="18" charset="0"/>
                <a:cs typeface="Times New Roman" panose="02020603050405020304" pitchFamily="18" charset="0"/>
              </a:rPr>
              <a:t>None</a:t>
            </a:r>
            <a:r>
              <a:rPr lang="en-US" altLang="en-US" sz="1600" dirty="0">
                <a:solidFill>
                  <a:srgbClr val="000000"/>
                </a:solidFill>
                <a:latin typeface="Times New Roman" panose="02020603050405020304" pitchFamily="18" charset="0"/>
                <a:cs typeface="Times New Roman" panose="02020603050405020304" pitchFamily="18" charset="0"/>
              </a:rPr>
              <a:t>) </a:t>
            </a:r>
            <a:endParaRPr lang="en-US" altLang="en-US" sz="1600" dirty="0">
              <a:solidFill>
                <a:schemeClr val="tx1"/>
              </a:solidFill>
              <a:latin typeface="Times New Roman" panose="02020603050405020304" pitchFamily="18" charset="0"/>
              <a:cs typeface="Times New Roman" panose="02020603050405020304" pitchFamily="18" charset="0"/>
            </a:endParaRPr>
          </a:p>
          <a:p>
            <a:pPr lvl="0" eaLnBrk="0" fontAlgn="base" latinLnBrk="0" hangingPunct="0">
              <a:spcBef>
                <a:spcPct val="0"/>
              </a:spcBef>
              <a:spcAft>
                <a:spcPct val="0"/>
              </a:spcAft>
            </a:pPr>
            <a:r>
              <a:rPr lang="en-US" altLang="en-US" sz="1600" dirty="0">
                <a:solidFill>
                  <a:srgbClr val="404040"/>
                </a:solidFill>
                <a:latin typeface="Times New Roman" panose="02020603050405020304" pitchFamily="18" charset="0"/>
                <a:cs typeface="Times New Roman" panose="02020603050405020304" pitchFamily="18" charset="0"/>
              </a:rPr>
              <a:t>Zero-padding layer for 2D input (e.g. picture).</a:t>
            </a:r>
            <a:endParaRPr lang="en-US" altLang="en-US" sz="1600" dirty="0">
              <a:solidFill>
                <a:schemeClr val="tx1"/>
              </a:solidFill>
              <a:latin typeface="Times New Roman" panose="02020603050405020304" pitchFamily="18" charset="0"/>
              <a:cs typeface="Times New Roman" panose="02020603050405020304" pitchFamily="18" charset="0"/>
            </a:endParaRPr>
          </a:p>
          <a:p>
            <a:pPr lvl="0" eaLnBrk="0" fontAlgn="base" latinLnBrk="0" hangingPunct="0">
              <a:spcBef>
                <a:spcPct val="0"/>
              </a:spcBef>
              <a:spcAft>
                <a:spcPct val="0"/>
              </a:spcAft>
            </a:pPr>
            <a:r>
              <a:rPr lang="en-US" altLang="en-US" sz="1600" dirty="0">
                <a:solidFill>
                  <a:srgbClr val="404040"/>
                </a:solidFill>
                <a:latin typeface="Times New Roman" panose="02020603050405020304" pitchFamily="18" charset="0"/>
                <a:cs typeface="Times New Roman" panose="02020603050405020304" pitchFamily="18" charset="0"/>
              </a:rPr>
              <a:t>This layer can add rows and columns of zeros at the top, bottom, left and right side of an image tensor.</a:t>
            </a:r>
          </a:p>
          <a:p>
            <a:pPr lvl="0" eaLnBrk="0" fontAlgn="base" latinLnBrk="0" hangingPunct="0">
              <a:spcBef>
                <a:spcPct val="0"/>
              </a:spcBef>
              <a:spcAft>
                <a:spcPct val="0"/>
              </a:spcAft>
            </a:pPr>
            <a:endParaRPr lang="en-US" altLang="en-US" sz="1600" dirty="0">
              <a:solidFill>
                <a:srgbClr val="40404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7320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 calcmode="lin" valueType="num">
                                      <p:cBhvr additive="base">
                                        <p:cTn id="2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 calcmode="lin" valueType="num">
                                      <p:cBhvr additive="base">
                                        <p:cTn id="3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 calcmode="lin" valueType="num">
                                      <p:cBhvr additive="base">
                                        <p:cTn id="39"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anim calcmode="lin" valueType="num">
                                      <p:cBhvr additive="base">
                                        <p:cTn id="43"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 calcmode="lin" valueType="num">
                                      <p:cBhvr additive="base">
                                        <p:cTn id="4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anim calcmode="lin" valueType="num">
                                      <p:cBhvr additive="base">
                                        <p:cTn id="51"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anim calcmode="lin" valueType="num">
                                      <p:cBhvr additive="base">
                                        <p:cTn id="55"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INTRODUCTION</a:t>
            </a:r>
          </a:p>
        </p:txBody>
      </p:sp>
      <p:sp>
        <p:nvSpPr>
          <p:cNvPr id="3" name="Content Placeholder 2"/>
          <p:cNvSpPr>
            <a:spLocks noGrp="1"/>
          </p:cNvSpPr>
          <p:nvPr>
            <p:ph idx="1"/>
          </p:nvPr>
        </p:nvSpPr>
        <p:spPr>
          <a:xfrm>
            <a:off x="848072" y="1005576"/>
            <a:ext cx="6172200" cy="1410964"/>
          </a:xfrm>
        </p:spPr>
        <p:txBody>
          <a:bodyPr/>
          <a:lstStyle/>
          <a:p>
            <a:r>
              <a:rPr lang="en-IN" sz="2100" b="1" dirty="0">
                <a:latin typeface="Times New Roman" panose="02020603050405020304" pitchFamily="18" charset="0"/>
                <a:cs typeface="Times New Roman" panose="02020603050405020304" pitchFamily="18" charset="0"/>
              </a:rPr>
              <a:t>MACHINE LEARNING:</a:t>
            </a:r>
          </a:p>
          <a:p>
            <a:r>
              <a:rPr lang="en-IN" dirty="0">
                <a:latin typeface="Times New Roman" panose="02020603050405020304" pitchFamily="18" charset="0"/>
                <a:cs typeface="Times New Roman" panose="02020603050405020304" pitchFamily="18" charset="0"/>
              </a:rPr>
              <a:t>Machine learning (ML) is a method of…</a:t>
            </a:r>
          </a:p>
          <a:p>
            <a:pPr marL="257175" indent="-257175">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 analysis that automates analytics model building </a:t>
            </a:r>
          </a:p>
          <a:p>
            <a:pPr marL="257175" indent="-257175">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identifies new cases</a:t>
            </a:r>
          </a:p>
        </p:txBody>
      </p:sp>
      <p:pic>
        <p:nvPicPr>
          <p:cNvPr id="5" name="Content Placeholder 4"/>
          <p:cNvPicPr>
            <a:picLocks noGrp="1" noChangeAspect="1"/>
          </p:cNvPicPr>
          <p:nvPr>
            <p:ph idx="10"/>
          </p:nvPr>
        </p:nvPicPr>
        <p:blipFill>
          <a:blip r:embed="rId2" cstate="print">
            <a:extLst>
              <a:ext uri="{28A0092B-C50C-407E-A947-70E740481C1C}">
                <a14:useLocalDpi xmlns:a14="http://schemas.microsoft.com/office/drawing/2010/main" val="0"/>
              </a:ext>
            </a:extLst>
          </a:blip>
          <a:stretch>
            <a:fillRect/>
          </a:stretch>
        </p:blipFill>
        <p:spPr>
          <a:xfrm>
            <a:off x="3491880" y="2211710"/>
            <a:ext cx="5328592" cy="2723814"/>
          </a:xfrm>
        </p:spPr>
      </p:pic>
      <p:sp>
        <p:nvSpPr>
          <p:cNvPr id="6" name="TextBox 5"/>
          <p:cNvSpPr txBox="1"/>
          <p:nvPr/>
        </p:nvSpPr>
        <p:spPr>
          <a:xfrm>
            <a:off x="883366" y="2726961"/>
            <a:ext cx="2196935" cy="1015663"/>
          </a:xfrm>
          <a:prstGeom prst="rect">
            <a:avLst/>
          </a:prstGeom>
          <a:noFill/>
        </p:spPr>
        <p:txBody>
          <a:bodyPr wrap="square" rtlCol="0">
            <a:spAutoFit/>
          </a:bodyPr>
          <a:lstStyle/>
          <a:p>
            <a:r>
              <a:rPr lang="en-IN" sz="1500" dirty="0">
                <a:latin typeface="Times New Roman" panose="02020603050405020304" pitchFamily="18" charset="0"/>
                <a:cs typeface="Times New Roman" panose="02020603050405020304" pitchFamily="18" charset="0"/>
              </a:rPr>
              <a:t>In this method we can get </a:t>
            </a:r>
          </a:p>
          <a:p>
            <a:r>
              <a:rPr lang="en-IN" sz="1500" dirty="0">
                <a:latin typeface="Times New Roman" panose="02020603050405020304" pitchFamily="18" charset="0"/>
                <a:cs typeface="Times New Roman" panose="02020603050405020304" pitchFamily="18" charset="0"/>
              </a:rPr>
              <a:t>Two major parts…</a:t>
            </a:r>
          </a:p>
          <a:p>
            <a:pPr marL="257175" indent="-257175">
              <a:buFont typeface="Arial" panose="020B0604020202020204" pitchFamily="34" charset="0"/>
              <a:buChar char="•"/>
            </a:pPr>
            <a:r>
              <a:rPr lang="en-IN" sz="1500" dirty="0">
                <a:latin typeface="Times New Roman" panose="02020603050405020304" pitchFamily="18" charset="0"/>
                <a:cs typeface="Times New Roman" panose="02020603050405020304" pitchFamily="18" charset="0"/>
              </a:rPr>
              <a:t>Training </a:t>
            </a:r>
          </a:p>
          <a:p>
            <a:pPr marL="257175" indent="-257175">
              <a:buFont typeface="Arial" panose="020B0604020202020204" pitchFamily="34" charset="0"/>
              <a:buChar char="•"/>
            </a:pPr>
            <a:r>
              <a:rPr lang="en-IN" sz="1500" dirty="0">
                <a:latin typeface="Times New Roman" panose="02020603050405020304" pitchFamily="18" charset="0"/>
                <a:cs typeface="Times New Roman" panose="02020603050405020304" pitchFamily="18" charset="0"/>
              </a:rPr>
              <a:t>Prediction </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7915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85193-180F-4895-97C1-2D5188DECC67}"/>
              </a:ext>
            </a:extLst>
          </p:cNvPr>
          <p:cNvSpPr>
            <a:spLocks noGrp="1"/>
          </p:cNvSpPr>
          <p:nvPr>
            <p:ph type="title"/>
          </p:nvPr>
        </p:nvSpPr>
        <p:spPr>
          <a:xfrm>
            <a:off x="1547664" y="154615"/>
            <a:ext cx="7488832" cy="760951"/>
          </a:xfrm>
        </p:spPr>
        <p:txBody>
          <a:bodyPr/>
          <a:lstStyle/>
          <a:p>
            <a:r>
              <a:rPr lang="en-IN" sz="2800" dirty="0"/>
              <a:t>Multi-input and multi-output models:</a:t>
            </a:r>
            <a:br>
              <a:rPr lang="en-IN" sz="2800" dirty="0"/>
            </a:br>
            <a:endParaRPr lang="en-IN" sz="2800" dirty="0"/>
          </a:p>
        </p:txBody>
      </p:sp>
      <p:sp>
        <p:nvSpPr>
          <p:cNvPr id="4" name="Content Placeholder 3">
            <a:extLst>
              <a:ext uri="{FF2B5EF4-FFF2-40B4-BE49-F238E27FC236}">
                <a16:creationId xmlns:a16="http://schemas.microsoft.com/office/drawing/2014/main" id="{D25D0BC5-FC3F-43E7-9813-F7833605EAE0}"/>
              </a:ext>
            </a:extLst>
          </p:cNvPr>
          <p:cNvSpPr>
            <a:spLocks noGrp="1"/>
          </p:cNvSpPr>
          <p:nvPr>
            <p:ph idx="10"/>
          </p:nvPr>
        </p:nvSpPr>
        <p:spPr>
          <a:xfrm>
            <a:off x="1331640" y="919958"/>
            <a:ext cx="4680520" cy="4388096"/>
          </a:xfrm>
        </p:spPr>
        <p:txBody>
          <a:bodyPr/>
          <a:lstStyle/>
          <a:p>
            <a:r>
              <a:rPr lang="en-IN" sz="1500" dirty="0">
                <a:latin typeface="Times New Roman" panose="02020603050405020304" pitchFamily="18" charset="0"/>
                <a:cs typeface="Times New Roman" panose="02020603050405020304" pitchFamily="18" charset="0"/>
              </a:rPr>
              <a:t> The functional API: models with multiple inputs and </a:t>
            </a:r>
          </a:p>
          <a:p>
            <a:r>
              <a:rPr lang="en-IN" sz="1500" dirty="0">
                <a:latin typeface="Times New Roman" panose="02020603050405020304" pitchFamily="18" charset="0"/>
                <a:cs typeface="Times New Roman" panose="02020603050405020304" pitchFamily="18" charset="0"/>
              </a:rPr>
              <a:t>outputs. The functional API makes it easy to </a:t>
            </a:r>
          </a:p>
          <a:p>
            <a:r>
              <a:rPr lang="en-IN" sz="1500" dirty="0">
                <a:latin typeface="Times New Roman" panose="02020603050405020304" pitchFamily="18" charset="0"/>
                <a:cs typeface="Times New Roman" panose="02020603050405020304" pitchFamily="18" charset="0"/>
              </a:rPr>
              <a:t>manipulate a large number of intertwined data streams.</a:t>
            </a:r>
          </a:p>
          <a:p>
            <a:r>
              <a:rPr lang="en-IN" sz="1500" dirty="0">
                <a:latin typeface="Times New Roman" panose="02020603050405020304" pitchFamily="18" charset="0"/>
                <a:cs typeface="Times New Roman" panose="02020603050405020304" pitchFamily="18" charset="0"/>
              </a:rPr>
              <a:t>Let's consider the following model. To predict how </a:t>
            </a:r>
          </a:p>
          <a:p>
            <a:r>
              <a:rPr lang="en-IN" sz="1500" dirty="0">
                <a:latin typeface="Times New Roman" panose="02020603050405020304" pitchFamily="18" charset="0"/>
                <a:cs typeface="Times New Roman" panose="02020603050405020304" pitchFamily="18" charset="0"/>
              </a:rPr>
              <a:t>many right left operation. The main input to the model will be the headline itself, as a sequence of words, but to spice things up, our model will also have an </a:t>
            </a:r>
          </a:p>
          <a:p>
            <a:r>
              <a:rPr lang="en-IN" sz="1500" dirty="0">
                <a:latin typeface="Times New Roman" panose="02020603050405020304" pitchFamily="18" charset="0"/>
                <a:cs typeface="Times New Roman" panose="02020603050405020304" pitchFamily="18" charset="0"/>
              </a:rPr>
              <a:t>auxiliary input, receiving extra data such as the time of day when the headline was posted, etc. The model will also be supervised via two loss functions. Using the main loss function </a:t>
            </a:r>
          </a:p>
          <a:p>
            <a:r>
              <a:rPr lang="en-IN" sz="1500" dirty="0">
                <a:latin typeface="Times New Roman" panose="02020603050405020304" pitchFamily="18" charset="0"/>
                <a:cs typeface="Times New Roman" panose="02020603050405020304" pitchFamily="18" charset="0"/>
              </a:rPr>
              <a:t>earlier in a model is a good regularization mechanism for deep models.</a:t>
            </a:r>
          </a:p>
        </p:txBody>
      </p:sp>
      <p:pic>
        <p:nvPicPr>
          <p:cNvPr id="10" name="Picture 9">
            <a:extLst>
              <a:ext uri="{FF2B5EF4-FFF2-40B4-BE49-F238E27FC236}">
                <a16:creationId xmlns:a16="http://schemas.microsoft.com/office/drawing/2014/main" id="{441A43BF-36F5-47F2-BB4E-66B9C7E59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152" y="631926"/>
            <a:ext cx="3163352" cy="4356959"/>
          </a:xfrm>
          <a:prstGeom prst="rect">
            <a:avLst/>
          </a:prstGeom>
        </p:spPr>
      </p:pic>
    </p:spTree>
    <p:extLst>
      <p:ext uri="{BB962C8B-B14F-4D97-AF65-F5344CB8AC3E}">
        <p14:creationId xmlns:p14="http://schemas.microsoft.com/office/powerpoint/2010/main" val="1474747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1000"/>
                                        <p:tgtEl>
                                          <p:spTgt spid="4">
                                            <p:txEl>
                                              <p:pRg st="4" end="4"/>
                                            </p:txEl>
                                          </p:spTgt>
                                        </p:tgtEl>
                                      </p:cBhvr>
                                    </p:animEffect>
                                    <p:anim calcmode="lin" valueType="num">
                                      <p:cBhvr>
                                        <p:cTn id="27"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1000"/>
                                        <p:tgtEl>
                                          <p:spTgt spid="4">
                                            <p:txEl>
                                              <p:pRg st="5" end="5"/>
                                            </p:txEl>
                                          </p:spTgt>
                                        </p:tgtEl>
                                      </p:cBhvr>
                                    </p:animEffect>
                                    <p:anim calcmode="lin" valueType="num">
                                      <p:cBhvr>
                                        <p:cTn id="32"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fade">
                                      <p:cBhvr>
                                        <p:cTn id="36" dur="1000"/>
                                        <p:tgtEl>
                                          <p:spTgt spid="4">
                                            <p:txEl>
                                              <p:pRg st="6" end="6"/>
                                            </p:txEl>
                                          </p:spTgt>
                                        </p:tgtEl>
                                      </p:cBhvr>
                                    </p:animEffect>
                                    <p:anim calcmode="lin" valueType="num">
                                      <p:cBhvr>
                                        <p:cTn id="37"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6" end="6"/>
                                            </p:txEl>
                                          </p:spTgt>
                                        </p:tgtEl>
                                        <p:attrNameLst>
                                          <p:attrName>ppt_y</p:attrName>
                                        </p:attrNameLst>
                                      </p:cBhvr>
                                      <p:tavLst>
                                        <p:tav tm="0">
                                          <p:val>
                                            <p:strVal val="#ppt_y+.1"/>
                                          </p:val>
                                        </p:tav>
                                        <p:tav tm="100000">
                                          <p:val>
                                            <p:strVal val="#ppt_y"/>
                                          </p:val>
                                        </p:tav>
                                      </p:tavLst>
                                    </p:anim>
                                  </p:childTnLst>
                                </p:cTn>
                              </p:par>
                              <p:par>
                                <p:cTn id="39" presetID="6" presetClass="entr" presetSubtype="16"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circle(in)">
                                      <p:cBhvr>
                                        <p:cTn id="41"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8D5BB-8E22-4EA3-B063-73A8FE117431}"/>
              </a:ext>
            </a:extLst>
          </p:cNvPr>
          <p:cNvSpPr>
            <a:spLocks noGrp="1"/>
          </p:cNvSpPr>
          <p:nvPr>
            <p:ph type="title"/>
          </p:nvPr>
        </p:nvSpPr>
        <p:spPr/>
        <p:txBody>
          <a:bodyPr/>
          <a:lstStyle/>
          <a:p>
            <a:r>
              <a:rPr lang="en-IN" sz="3200" dirty="0"/>
              <a:t>How The program works :</a:t>
            </a:r>
          </a:p>
        </p:txBody>
      </p:sp>
      <p:sp>
        <p:nvSpPr>
          <p:cNvPr id="6" name="Content Placeholder 5">
            <a:extLst>
              <a:ext uri="{FF2B5EF4-FFF2-40B4-BE49-F238E27FC236}">
                <a16:creationId xmlns:a16="http://schemas.microsoft.com/office/drawing/2014/main" id="{133F19A4-49BF-4BF1-B53E-A88FCDF16DF0}"/>
              </a:ext>
            </a:extLst>
          </p:cNvPr>
          <p:cNvSpPr>
            <a:spLocks noGrp="1"/>
          </p:cNvSpPr>
          <p:nvPr>
            <p:ph idx="10"/>
          </p:nvPr>
        </p:nvSpPr>
        <p:spPr>
          <a:xfrm>
            <a:off x="-108520" y="884466"/>
            <a:ext cx="9252520" cy="4259034"/>
          </a:xfrm>
        </p:spPr>
        <p:txBody>
          <a:bodyPr/>
          <a:lstStyle/>
          <a:p>
            <a:r>
              <a:rPr lang="en-IN" b="1" dirty="0">
                <a:latin typeface="Times New Roman" panose="02020603050405020304" pitchFamily="18" charset="0"/>
                <a:cs typeface="Times New Roman" panose="02020603050405020304" pitchFamily="18" charset="0"/>
              </a:rPr>
              <a:t>Deep Learning :</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Need to import all the libraries that will support all the function.</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path should be defined  </a:t>
            </a:r>
            <a:r>
              <a:rPr lang="pt-BR" dirty="0">
                <a:latin typeface="SimSun-ExtB" panose="02010609060101010101" pitchFamily="49" charset="-122"/>
                <a:ea typeface="SimSun-ExtB" panose="02010609060101010101" pitchFamily="49" charset="-122"/>
                <a:cs typeface="Times New Roman" panose="02020603050405020304" pitchFamily="18" charset="0"/>
              </a:rPr>
              <a:t>data_dir_list = os.listdir(data_path)</a:t>
            </a:r>
          </a:p>
          <a:p>
            <a:pPr marL="342900" indent="-342900">
              <a:buFont typeface="+mj-lt"/>
              <a:buAutoNum type="arabicPeriod"/>
            </a:pPr>
            <a:r>
              <a:rPr lang="en-IN" dirty="0">
                <a:latin typeface="Times New Roman" panose="02020603050405020304" pitchFamily="18" charset="0"/>
                <a:ea typeface="SimSun-ExtB" panose="02010609060101010101" pitchFamily="49" charset="-122"/>
                <a:cs typeface="Times New Roman" panose="02020603050405020304" pitchFamily="18" charset="0"/>
              </a:rPr>
              <a:t>The images are transferred to the BGR to HSV colour-space.</a:t>
            </a:r>
          </a:p>
          <a:p>
            <a:pPr marL="342900" indent="-342900">
              <a:buFont typeface="+mj-lt"/>
              <a:buAutoNum type="arabicPeriod"/>
            </a:pPr>
            <a:r>
              <a:rPr lang="en-IN" dirty="0">
                <a:latin typeface="Times New Roman" panose="02020603050405020304" pitchFamily="18" charset="0"/>
                <a:ea typeface="SimSun-ExtB" panose="02010609060101010101" pitchFamily="49" charset="-122"/>
                <a:cs typeface="Times New Roman" panose="02020603050405020304" pitchFamily="18" charset="0"/>
              </a:rPr>
              <a:t>After transferring the images should be resized and until all the images are being converted the process is iterative.</a:t>
            </a:r>
          </a:p>
          <a:p>
            <a:pPr marL="342900" indent="-342900">
              <a:buFont typeface="+mj-lt"/>
              <a:buAutoNum type="arabicPeriod"/>
            </a:pPr>
            <a:r>
              <a:rPr lang="en-IN" dirty="0">
                <a:latin typeface="Times New Roman" panose="02020603050405020304" pitchFamily="18" charset="0"/>
                <a:ea typeface="SimSun-ExtB" panose="02010609060101010101" pitchFamily="49" charset="-122"/>
                <a:cs typeface="Times New Roman" panose="02020603050405020304" pitchFamily="18" charset="0"/>
              </a:rPr>
              <a:t>Both the eye will get the same data that are fed to the network.</a:t>
            </a:r>
          </a:p>
          <a:p>
            <a:pPr marL="342900" indent="-342900">
              <a:buFont typeface="+mj-lt"/>
              <a:buAutoNum type="arabicPeriod"/>
            </a:pPr>
            <a:r>
              <a:rPr lang="en-IN" dirty="0">
                <a:latin typeface="Times New Roman" panose="02020603050405020304" pitchFamily="18" charset="0"/>
                <a:ea typeface="SimSun-ExtB" panose="02010609060101010101" pitchFamily="49" charset="-122"/>
                <a:cs typeface="Times New Roman" panose="02020603050405020304" pitchFamily="18" charset="0"/>
              </a:rPr>
              <a:t>After that </a:t>
            </a:r>
            <a:r>
              <a:rPr lang="en-IN" dirty="0">
                <a:solidFill>
                  <a:srgbClr val="00B050"/>
                </a:solidFill>
                <a:latin typeface="SimSun" panose="02010600030101010101" pitchFamily="2" charset="-122"/>
                <a:ea typeface="SimSun" panose="02010600030101010101" pitchFamily="2" charset="-122"/>
                <a:cs typeface="Times New Roman" panose="02020603050405020304" pitchFamily="18" charset="0"/>
              </a:rPr>
              <a:t>from </a:t>
            </a:r>
            <a:r>
              <a:rPr lang="en-IN" dirty="0" err="1">
                <a:solidFill>
                  <a:srgbClr val="00B050"/>
                </a:solidFill>
                <a:latin typeface="SimSun" panose="02010600030101010101" pitchFamily="2" charset="-122"/>
                <a:ea typeface="SimSun" panose="02010600030101010101" pitchFamily="2" charset="-122"/>
                <a:cs typeface="Times New Roman" panose="02020603050405020304" pitchFamily="18" charset="0"/>
              </a:rPr>
              <a:t>keras.layers.core</a:t>
            </a:r>
            <a:r>
              <a:rPr lang="en-IN" dirty="0">
                <a:solidFill>
                  <a:srgbClr val="00B050"/>
                </a:solidFill>
                <a:latin typeface="SimSun" panose="02010600030101010101" pitchFamily="2" charset="-122"/>
                <a:ea typeface="SimSun" panose="02010600030101010101" pitchFamily="2" charset="-122"/>
                <a:cs typeface="Times New Roman" panose="02020603050405020304" pitchFamily="18" charset="0"/>
              </a:rPr>
              <a:t> import Dense, Dropout, Activation, Flatten and from </a:t>
            </a:r>
            <a:r>
              <a:rPr lang="en-IN" dirty="0" err="1">
                <a:solidFill>
                  <a:srgbClr val="00B050"/>
                </a:solidFill>
                <a:latin typeface="SimSun" panose="02010600030101010101" pitchFamily="2" charset="-122"/>
                <a:ea typeface="SimSun" panose="02010600030101010101" pitchFamily="2" charset="-122"/>
                <a:cs typeface="Times New Roman" panose="02020603050405020304" pitchFamily="18" charset="0"/>
              </a:rPr>
              <a:t>keras.laye</a:t>
            </a:r>
            <a:endParaRPr lang="en-IN" dirty="0">
              <a:solidFill>
                <a:srgbClr val="00B050"/>
              </a:solidFill>
              <a:latin typeface="SimSun" panose="02010600030101010101" pitchFamily="2" charset="-122"/>
              <a:ea typeface="SimSun" panose="02010600030101010101" pitchFamily="2" charset="-122"/>
              <a:cs typeface="Times New Roman" panose="02020603050405020304" pitchFamily="18" charset="0"/>
            </a:endParaRPr>
          </a:p>
          <a:p>
            <a:r>
              <a:rPr lang="en-IN" dirty="0" err="1">
                <a:solidFill>
                  <a:srgbClr val="00B050"/>
                </a:solidFill>
                <a:latin typeface="SimSun" panose="02010600030101010101" pitchFamily="2" charset="-122"/>
                <a:ea typeface="SimSun" panose="02010600030101010101" pitchFamily="2" charset="-122"/>
                <a:cs typeface="Times New Roman" panose="02020603050405020304" pitchFamily="18" charset="0"/>
              </a:rPr>
              <a:t>s.convolutional</a:t>
            </a:r>
            <a:r>
              <a:rPr lang="en-IN" dirty="0">
                <a:solidFill>
                  <a:srgbClr val="00B050"/>
                </a:solidFill>
                <a:latin typeface="SimSun" panose="02010600030101010101" pitchFamily="2" charset="-122"/>
                <a:ea typeface="SimSun" panose="02010600030101010101" pitchFamily="2" charset="-122"/>
                <a:cs typeface="Times New Roman" panose="02020603050405020304" pitchFamily="18" charset="0"/>
              </a:rPr>
              <a:t> </a:t>
            </a:r>
            <a:r>
              <a:rPr lang="en-IN" dirty="0">
                <a:latin typeface="SimSun" panose="02010600030101010101" pitchFamily="2" charset="-122"/>
                <a:ea typeface="SimSun" panose="02010600030101010101" pitchFamily="2" charset="-122"/>
                <a:cs typeface="Times New Roman" panose="02020603050405020304" pitchFamily="18" charset="0"/>
              </a:rPr>
              <a:t>import Convolution2D </a:t>
            </a:r>
            <a:r>
              <a:rPr lang="en-IN" dirty="0">
                <a:latin typeface="Times New Roman" panose="02020603050405020304" pitchFamily="18" charset="0"/>
                <a:ea typeface="SimSun" panose="02010600030101010101" pitchFamily="2" charset="-122"/>
                <a:cs typeface="Times New Roman" panose="02020603050405020304" pitchFamily="18" charset="0"/>
              </a:rPr>
              <a:t>functions will turn the output to the model and feeding is started to the</a:t>
            </a:r>
          </a:p>
          <a:p>
            <a:r>
              <a:rPr lang="en-IN" dirty="0">
                <a:latin typeface="Times New Roman" panose="02020603050405020304" pitchFamily="18" charset="0"/>
                <a:ea typeface="SimSun" panose="02010600030101010101" pitchFamily="2" charset="-122"/>
                <a:cs typeface="Times New Roman" panose="02020603050405020304" pitchFamily="18" charset="0"/>
              </a:rPr>
              <a:t>layer .</a:t>
            </a:r>
          </a:p>
          <a:p>
            <a:r>
              <a:rPr lang="en-IN" dirty="0">
                <a:latin typeface="Times New Roman" panose="02020603050405020304" pitchFamily="18" charset="0"/>
                <a:ea typeface="SimSun" panose="02010600030101010101" pitchFamily="2" charset="-122"/>
                <a:cs typeface="Times New Roman" panose="02020603050405020304" pitchFamily="18" charset="0"/>
              </a:rPr>
              <a:t>7.    Here 9 classes are initially defined and according to the analysis of the images, the prediction of gazes are detected.</a:t>
            </a:r>
          </a:p>
          <a:p>
            <a:pPr marL="342900" indent="-342900">
              <a:buAutoNum type="arabicPeriod" startAt="8"/>
            </a:pPr>
            <a:r>
              <a:rPr lang="en-IN" dirty="0">
                <a:latin typeface="Times New Roman" panose="02020603050405020304" pitchFamily="18" charset="0"/>
                <a:ea typeface="SimSun" panose="02010600030101010101" pitchFamily="2" charset="-122"/>
                <a:cs typeface="Times New Roman" panose="02020603050405020304" pitchFamily="18" charset="0"/>
              </a:rPr>
              <a:t>Split the data set into training , validation and testing are done and the weight is being calculated .</a:t>
            </a:r>
          </a:p>
          <a:p>
            <a:pPr marL="342900" indent="-342900">
              <a:buAutoNum type="arabicPeriod" startAt="8"/>
            </a:pPr>
            <a:r>
              <a:rPr lang="en-IN" dirty="0">
                <a:latin typeface="Times New Roman" panose="02020603050405020304" pitchFamily="18" charset="0"/>
                <a:ea typeface="SimSun" panose="02010600030101010101" pitchFamily="2" charset="-122"/>
                <a:cs typeface="Times New Roman" panose="02020603050405020304" pitchFamily="18" charset="0"/>
              </a:rPr>
              <a:t>Once weight is calculated then the data is put in activation layer , </a:t>
            </a:r>
            <a:r>
              <a:rPr lang="en-IN" dirty="0" err="1">
                <a:latin typeface="Times New Roman" panose="02020603050405020304" pitchFamily="18" charset="0"/>
                <a:ea typeface="SimSun" panose="02010600030101010101" pitchFamily="2" charset="-122"/>
                <a:cs typeface="Times New Roman" panose="02020603050405020304" pitchFamily="18" charset="0"/>
              </a:rPr>
              <a:t>ReLU</a:t>
            </a:r>
            <a:r>
              <a:rPr lang="en-IN" dirty="0">
                <a:latin typeface="Times New Roman" panose="02020603050405020304" pitchFamily="18" charset="0"/>
                <a:ea typeface="SimSun" panose="02010600030101010101" pitchFamily="2" charset="-122"/>
                <a:cs typeface="Times New Roman" panose="02020603050405020304" pitchFamily="18" charset="0"/>
              </a:rPr>
              <a:t> layer , </a:t>
            </a:r>
            <a:r>
              <a:rPr lang="en-IN" dirty="0" err="1">
                <a:latin typeface="Times New Roman" panose="02020603050405020304" pitchFamily="18" charset="0"/>
                <a:ea typeface="SimSun" panose="02010600030101010101" pitchFamily="2" charset="-122"/>
                <a:cs typeface="Times New Roman" panose="02020603050405020304" pitchFamily="18" charset="0"/>
              </a:rPr>
              <a:t>Maxpooling</a:t>
            </a:r>
            <a:r>
              <a:rPr lang="en-IN" dirty="0">
                <a:latin typeface="Times New Roman" panose="02020603050405020304" pitchFamily="18" charset="0"/>
                <a:ea typeface="SimSun" panose="02010600030101010101" pitchFamily="2" charset="-122"/>
                <a:cs typeface="Times New Roman" panose="02020603050405020304" pitchFamily="18" charset="0"/>
              </a:rPr>
              <a:t> layer and the next </a:t>
            </a:r>
          </a:p>
          <a:p>
            <a:r>
              <a:rPr lang="en-IN" dirty="0">
                <a:latin typeface="Times New Roman" panose="02020603050405020304" pitchFamily="18" charset="0"/>
                <a:ea typeface="SimSun" panose="02010600030101010101" pitchFamily="2" charset="-122"/>
                <a:cs typeface="Times New Roman" panose="02020603050405020304" pitchFamily="18" charset="0"/>
              </a:rPr>
              <a:t>forward weight for calculation is noted .</a:t>
            </a:r>
          </a:p>
          <a:p>
            <a:pPr marL="342900" indent="-342900">
              <a:buAutoNum type="arabicPeriod" startAt="10"/>
            </a:pPr>
            <a:r>
              <a:rPr lang="en-IN" dirty="0">
                <a:latin typeface="Times New Roman" panose="02020603050405020304" pitchFamily="18" charset="0"/>
                <a:ea typeface="SimSun" panose="02010600030101010101" pitchFamily="2" charset="-122"/>
                <a:cs typeface="Times New Roman" panose="02020603050405020304" pitchFamily="18" charset="0"/>
              </a:rPr>
              <a:t>Then the epoch is defined and the batch size is put manually to do the iteration process for several time to get the</a:t>
            </a:r>
          </a:p>
          <a:p>
            <a:r>
              <a:rPr lang="en-IN" dirty="0">
                <a:latin typeface="Times New Roman" panose="02020603050405020304" pitchFamily="18" charset="0"/>
                <a:ea typeface="SimSun" panose="02010600030101010101" pitchFamily="2" charset="-122"/>
                <a:cs typeface="Times New Roman" panose="02020603050405020304" pitchFamily="18" charset="0"/>
              </a:rPr>
              <a:t> appropriate weight .</a:t>
            </a:r>
          </a:p>
          <a:p>
            <a:endParaRPr lang="en-IN" dirty="0">
              <a:latin typeface="Times New Roman" panose="02020603050405020304" pitchFamily="18" charset="0"/>
              <a:ea typeface="SimSun" panose="02010600030101010101" pitchFamily="2" charset="-122"/>
              <a:cs typeface="Times New Roman" panose="02020603050405020304" pitchFamily="18" charset="0"/>
            </a:endParaRPr>
          </a:p>
          <a:p>
            <a:pPr marL="342900" indent="-342900">
              <a:buFont typeface="+mj-lt"/>
              <a:buAutoNum type="arabicPeriod"/>
            </a:pPr>
            <a:endParaRPr lang="en-IN" dirty="0">
              <a:latin typeface="Times New Roman" panose="02020603050405020304" pitchFamily="18" charset="0"/>
              <a:ea typeface="SimSun" panose="02010600030101010101" pitchFamily="2" charset="-122"/>
              <a:cs typeface="Times New Roman" panose="02020603050405020304" pitchFamily="18" charset="0"/>
            </a:endParaRPr>
          </a:p>
          <a:p>
            <a:pPr marL="342900" indent="-342900">
              <a:buFont typeface="+mj-lt"/>
              <a:buAutoNum type="arabicPeriod"/>
            </a:pPr>
            <a:endParaRPr lang="en-IN" dirty="0">
              <a:latin typeface="Times New Roman" panose="02020603050405020304" pitchFamily="18" charset="0"/>
              <a:ea typeface="SimSun-ExtB" panose="02010609060101010101" pitchFamily="49"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300819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 calcmode="lin" valueType="num">
                                      <p:cBhvr additive="base">
                                        <p:cTn id="1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 calcmode="lin" valueType="num">
                                      <p:cBhvr additive="base">
                                        <p:cTn id="1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 calcmode="lin" valueType="num">
                                      <p:cBhvr additive="base">
                                        <p:cTn id="23"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fade">
                                      <p:cBhvr>
                                        <p:cTn id="29" dur="1000"/>
                                        <p:tgtEl>
                                          <p:spTgt spid="6">
                                            <p:txEl>
                                              <p:pRg st="6" end="6"/>
                                            </p:txEl>
                                          </p:spTgt>
                                        </p:tgtEl>
                                      </p:cBhvr>
                                    </p:animEffect>
                                    <p:anim calcmode="lin" valueType="num">
                                      <p:cBhvr>
                                        <p:cTn id="3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6">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6">
                                            <p:txEl>
                                              <p:pRg st="7" end="7"/>
                                            </p:txEl>
                                          </p:spTgt>
                                        </p:tgtEl>
                                        <p:attrNameLst>
                                          <p:attrName>style.visibility</p:attrName>
                                        </p:attrNameLst>
                                      </p:cBhvr>
                                      <p:to>
                                        <p:strVal val="visible"/>
                                      </p:to>
                                    </p:set>
                                    <p:animEffect transition="in" filter="fade">
                                      <p:cBhvr>
                                        <p:cTn id="34" dur="1000"/>
                                        <p:tgtEl>
                                          <p:spTgt spid="6">
                                            <p:txEl>
                                              <p:pRg st="7" end="7"/>
                                            </p:txEl>
                                          </p:spTgt>
                                        </p:tgtEl>
                                      </p:cBhvr>
                                    </p:animEffect>
                                    <p:anim calcmode="lin" valueType="num">
                                      <p:cBhvr>
                                        <p:cTn id="35"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7" end="7"/>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animEffect transition="in" filter="fade">
                                      <p:cBhvr>
                                        <p:cTn id="39" dur="1000"/>
                                        <p:tgtEl>
                                          <p:spTgt spid="6">
                                            <p:txEl>
                                              <p:pRg st="8" end="8"/>
                                            </p:txEl>
                                          </p:spTgt>
                                        </p:tgtEl>
                                      </p:cBhvr>
                                    </p:animEffect>
                                    <p:anim calcmode="lin" valueType="num">
                                      <p:cBhvr>
                                        <p:cTn id="40"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6">
                                            <p:txEl>
                                              <p:pRg st="8" end="8"/>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6">
                                            <p:txEl>
                                              <p:pRg st="9" end="9"/>
                                            </p:txEl>
                                          </p:spTgt>
                                        </p:tgtEl>
                                        <p:attrNameLst>
                                          <p:attrName>style.visibility</p:attrName>
                                        </p:attrNameLst>
                                      </p:cBhvr>
                                      <p:to>
                                        <p:strVal val="visible"/>
                                      </p:to>
                                    </p:set>
                                    <p:animEffect transition="in" filter="fade">
                                      <p:cBhvr>
                                        <p:cTn id="44" dur="1000"/>
                                        <p:tgtEl>
                                          <p:spTgt spid="6">
                                            <p:txEl>
                                              <p:pRg st="9" end="9"/>
                                            </p:txEl>
                                          </p:spTgt>
                                        </p:tgtEl>
                                      </p:cBhvr>
                                    </p:animEffect>
                                    <p:anim calcmode="lin" valueType="num">
                                      <p:cBhvr>
                                        <p:cTn id="45"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46" dur="1000" fill="hold"/>
                                        <p:tgtEl>
                                          <p:spTgt spid="6">
                                            <p:txEl>
                                              <p:pRg st="9" end="9"/>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6">
                                            <p:txEl>
                                              <p:pRg st="10" end="10"/>
                                            </p:txEl>
                                          </p:spTgt>
                                        </p:tgtEl>
                                        <p:attrNameLst>
                                          <p:attrName>style.visibility</p:attrName>
                                        </p:attrNameLst>
                                      </p:cBhvr>
                                      <p:to>
                                        <p:strVal val="visible"/>
                                      </p:to>
                                    </p:set>
                                    <p:animEffect transition="in" filter="fade">
                                      <p:cBhvr>
                                        <p:cTn id="49" dur="1000"/>
                                        <p:tgtEl>
                                          <p:spTgt spid="6">
                                            <p:txEl>
                                              <p:pRg st="10" end="10"/>
                                            </p:txEl>
                                          </p:spTgt>
                                        </p:tgtEl>
                                      </p:cBhvr>
                                    </p:animEffect>
                                    <p:anim calcmode="lin" valueType="num">
                                      <p:cBhvr>
                                        <p:cTn id="50"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10" end="10"/>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6">
                                            <p:txEl>
                                              <p:pRg st="11" end="11"/>
                                            </p:txEl>
                                          </p:spTgt>
                                        </p:tgtEl>
                                        <p:attrNameLst>
                                          <p:attrName>style.visibility</p:attrName>
                                        </p:attrNameLst>
                                      </p:cBhvr>
                                      <p:to>
                                        <p:strVal val="visible"/>
                                      </p:to>
                                    </p:set>
                                    <p:animEffect transition="in" filter="fade">
                                      <p:cBhvr>
                                        <p:cTn id="54" dur="1000"/>
                                        <p:tgtEl>
                                          <p:spTgt spid="6">
                                            <p:txEl>
                                              <p:pRg st="11" end="11"/>
                                            </p:txEl>
                                          </p:spTgt>
                                        </p:tgtEl>
                                      </p:cBhvr>
                                    </p:animEffect>
                                    <p:anim calcmode="lin" valueType="num">
                                      <p:cBhvr>
                                        <p:cTn id="55" dur="1000" fill="hold"/>
                                        <p:tgtEl>
                                          <p:spTgt spid="6">
                                            <p:txEl>
                                              <p:pRg st="11" end="11"/>
                                            </p:txEl>
                                          </p:spTgt>
                                        </p:tgtEl>
                                        <p:attrNameLst>
                                          <p:attrName>ppt_x</p:attrName>
                                        </p:attrNameLst>
                                      </p:cBhvr>
                                      <p:tavLst>
                                        <p:tav tm="0">
                                          <p:val>
                                            <p:strVal val="#ppt_x"/>
                                          </p:val>
                                        </p:tav>
                                        <p:tav tm="100000">
                                          <p:val>
                                            <p:strVal val="#ppt_x"/>
                                          </p:val>
                                        </p:tav>
                                      </p:tavLst>
                                    </p:anim>
                                    <p:anim calcmode="lin" valueType="num">
                                      <p:cBhvr>
                                        <p:cTn id="56" dur="1000" fill="hold"/>
                                        <p:tgtEl>
                                          <p:spTgt spid="6">
                                            <p:txEl>
                                              <p:pRg st="11" end="11"/>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6">
                                            <p:txEl>
                                              <p:pRg st="12" end="12"/>
                                            </p:txEl>
                                          </p:spTgt>
                                        </p:tgtEl>
                                        <p:attrNameLst>
                                          <p:attrName>style.visibility</p:attrName>
                                        </p:attrNameLst>
                                      </p:cBhvr>
                                      <p:to>
                                        <p:strVal val="visible"/>
                                      </p:to>
                                    </p:set>
                                    <p:animEffect transition="in" filter="fade">
                                      <p:cBhvr>
                                        <p:cTn id="59" dur="1000"/>
                                        <p:tgtEl>
                                          <p:spTgt spid="6">
                                            <p:txEl>
                                              <p:pRg st="12" end="12"/>
                                            </p:txEl>
                                          </p:spTgt>
                                        </p:tgtEl>
                                      </p:cBhvr>
                                    </p:animEffect>
                                    <p:anim calcmode="lin" valueType="num">
                                      <p:cBhvr>
                                        <p:cTn id="60" dur="1000" fill="hold"/>
                                        <p:tgtEl>
                                          <p:spTgt spid="6">
                                            <p:txEl>
                                              <p:pRg st="12" end="12"/>
                                            </p:txEl>
                                          </p:spTgt>
                                        </p:tgtEl>
                                        <p:attrNameLst>
                                          <p:attrName>ppt_x</p:attrName>
                                        </p:attrNameLst>
                                      </p:cBhvr>
                                      <p:tavLst>
                                        <p:tav tm="0">
                                          <p:val>
                                            <p:strVal val="#ppt_x"/>
                                          </p:val>
                                        </p:tav>
                                        <p:tav tm="100000">
                                          <p:val>
                                            <p:strVal val="#ppt_x"/>
                                          </p:val>
                                        </p:tav>
                                      </p:tavLst>
                                    </p:anim>
                                    <p:anim calcmode="lin" valueType="num">
                                      <p:cBhvr>
                                        <p:cTn id="61" dur="1000" fill="hold"/>
                                        <p:tgtEl>
                                          <p:spTgt spid="6">
                                            <p:txEl>
                                              <p:pRg st="12" end="12"/>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6">
                                            <p:txEl>
                                              <p:pRg st="13" end="13"/>
                                            </p:txEl>
                                          </p:spTgt>
                                        </p:tgtEl>
                                        <p:attrNameLst>
                                          <p:attrName>style.visibility</p:attrName>
                                        </p:attrNameLst>
                                      </p:cBhvr>
                                      <p:to>
                                        <p:strVal val="visible"/>
                                      </p:to>
                                    </p:set>
                                    <p:animEffect transition="in" filter="fade">
                                      <p:cBhvr>
                                        <p:cTn id="64" dur="1000"/>
                                        <p:tgtEl>
                                          <p:spTgt spid="6">
                                            <p:txEl>
                                              <p:pRg st="13" end="13"/>
                                            </p:txEl>
                                          </p:spTgt>
                                        </p:tgtEl>
                                      </p:cBhvr>
                                    </p:animEffect>
                                    <p:anim calcmode="lin" valueType="num">
                                      <p:cBhvr>
                                        <p:cTn id="65" dur="1000" fill="hold"/>
                                        <p:tgtEl>
                                          <p:spTgt spid="6">
                                            <p:txEl>
                                              <p:pRg st="13" end="13"/>
                                            </p:txEl>
                                          </p:spTgt>
                                        </p:tgtEl>
                                        <p:attrNameLst>
                                          <p:attrName>ppt_x</p:attrName>
                                        </p:attrNameLst>
                                      </p:cBhvr>
                                      <p:tavLst>
                                        <p:tav tm="0">
                                          <p:val>
                                            <p:strVal val="#ppt_x"/>
                                          </p:val>
                                        </p:tav>
                                        <p:tav tm="100000">
                                          <p:val>
                                            <p:strVal val="#ppt_x"/>
                                          </p:val>
                                        </p:tav>
                                      </p:tavLst>
                                    </p:anim>
                                    <p:anim calcmode="lin" valueType="num">
                                      <p:cBhvr>
                                        <p:cTn id="66" dur="1000" fill="hold"/>
                                        <p:tgtEl>
                                          <p:spTgt spid="6">
                                            <p:txEl>
                                              <p:pRg st="13" end="13"/>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6">
                                            <p:txEl>
                                              <p:pRg st="14" end="14"/>
                                            </p:txEl>
                                          </p:spTgt>
                                        </p:tgtEl>
                                        <p:attrNameLst>
                                          <p:attrName>style.visibility</p:attrName>
                                        </p:attrNameLst>
                                      </p:cBhvr>
                                      <p:to>
                                        <p:strVal val="visible"/>
                                      </p:to>
                                    </p:set>
                                    <p:animEffect transition="in" filter="fade">
                                      <p:cBhvr>
                                        <p:cTn id="69" dur="1000"/>
                                        <p:tgtEl>
                                          <p:spTgt spid="6">
                                            <p:txEl>
                                              <p:pRg st="14" end="14"/>
                                            </p:txEl>
                                          </p:spTgt>
                                        </p:tgtEl>
                                      </p:cBhvr>
                                    </p:animEffect>
                                    <p:anim calcmode="lin" valueType="num">
                                      <p:cBhvr>
                                        <p:cTn id="70" dur="1000" fill="hold"/>
                                        <p:tgtEl>
                                          <p:spTgt spid="6">
                                            <p:txEl>
                                              <p:pRg st="14" end="14"/>
                                            </p:txEl>
                                          </p:spTgt>
                                        </p:tgtEl>
                                        <p:attrNameLst>
                                          <p:attrName>ppt_x</p:attrName>
                                        </p:attrNameLst>
                                      </p:cBhvr>
                                      <p:tavLst>
                                        <p:tav tm="0">
                                          <p:val>
                                            <p:strVal val="#ppt_x"/>
                                          </p:val>
                                        </p:tav>
                                        <p:tav tm="100000">
                                          <p:val>
                                            <p:strVal val="#ppt_x"/>
                                          </p:val>
                                        </p:tav>
                                      </p:tavLst>
                                    </p:anim>
                                    <p:anim calcmode="lin" valueType="num">
                                      <p:cBhvr>
                                        <p:cTn id="71" dur="1000" fill="hold"/>
                                        <p:tgtEl>
                                          <p:spTgt spid="6">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C4E4F-3BA0-4992-9292-7ECA10E5C1AC}"/>
              </a:ext>
            </a:extLst>
          </p:cNvPr>
          <p:cNvSpPr>
            <a:spLocks noGrp="1"/>
          </p:cNvSpPr>
          <p:nvPr>
            <p:ph type="title"/>
          </p:nvPr>
        </p:nvSpPr>
        <p:spPr/>
        <p:txBody>
          <a:bodyPr/>
          <a:lstStyle/>
          <a:p>
            <a:r>
              <a:rPr lang="en-IN" sz="3200" dirty="0"/>
              <a:t>How The program works (CONTD.):</a:t>
            </a:r>
          </a:p>
        </p:txBody>
      </p:sp>
      <p:sp>
        <p:nvSpPr>
          <p:cNvPr id="4" name="Content Placeholder 3">
            <a:extLst>
              <a:ext uri="{FF2B5EF4-FFF2-40B4-BE49-F238E27FC236}">
                <a16:creationId xmlns:a16="http://schemas.microsoft.com/office/drawing/2014/main" id="{773F1A89-1B6F-4995-BC3B-95EA9A8C7081}"/>
              </a:ext>
            </a:extLst>
          </p:cNvPr>
          <p:cNvSpPr>
            <a:spLocks noGrp="1"/>
          </p:cNvSpPr>
          <p:nvPr>
            <p:ph idx="10"/>
          </p:nvPr>
        </p:nvSpPr>
        <p:spPr>
          <a:xfrm>
            <a:off x="143508" y="1027483"/>
            <a:ext cx="8856984" cy="4083917"/>
          </a:xfrm>
        </p:spPr>
        <p:txBody>
          <a:bodyPr/>
          <a:lstStyle/>
          <a:p>
            <a:pPr marL="342900" indent="-342900">
              <a:buAutoNum type="arabicPeriod" startAt="11"/>
            </a:pPr>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Activate tensorflow-gpu2  </a:t>
            </a:r>
            <a:r>
              <a:rPr lang="en-IN" sz="1600" dirty="0">
                <a:latin typeface="Times New Roman" panose="02020603050405020304" pitchFamily="18" charset="0"/>
                <a:cs typeface="Times New Roman" panose="02020603050405020304" pitchFamily="18" charset="0"/>
              </a:rPr>
              <a:t>for getting the value in a 3D tensor </a:t>
            </a:r>
          </a:p>
          <a:p>
            <a:pPr marL="342900" indent="-342900">
              <a:buAutoNum type="arabicPeriod" startAt="11"/>
            </a:pPr>
            <a:r>
              <a:rPr lang="en-IN" sz="1600" dirty="0">
                <a:latin typeface="Times New Roman" panose="02020603050405020304" pitchFamily="18" charset="0"/>
                <a:cs typeface="Times New Roman" panose="02020603050405020304" pitchFamily="18" charset="0"/>
              </a:rPr>
              <a:t>TensorFlow </a:t>
            </a:r>
            <a:r>
              <a:rPr lang="en-IN" sz="1600" dirty="0" err="1">
                <a:latin typeface="Times New Roman" panose="02020603050405020304" pitchFamily="18" charset="0"/>
                <a:cs typeface="Times New Roman" panose="02020603050405020304" pitchFamily="18" charset="0"/>
              </a:rPr>
              <a:t>gpu</a:t>
            </a:r>
            <a:r>
              <a:rPr lang="en-IN" sz="1600" dirty="0">
                <a:latin typeface="Times New Roman" panose="02020603050405020304" pitchFamily="18" charset="0"/>
                <a:cs typeface="Times New Roman" panose="02020603050405020304" pitchFamily="18" charset="0"/>
              </a:rPr>
              <a:t> will accelerate the computation of the code. </a:t>
            </a:r>
          </a:p>
          <a:p>
            <a:pPr marL="342900" indent="-342900">
              <a:buAutoNum type="arabicPeriod" startAt="11"/>
            </a:pPr>
            <a:r>
              <a:rPr lang="en-IN" sz="1600" dirty="0">
                <a:latin typeface="Times New Roman" panose="02020603050405020304" pitchFamily="18" charset="0"/>
                <a:cs typeface="Times New Roman" panose="02020603050405020304" pitchFamily="18" charset="0"/>
              </a:rPr>
              <a:t>After calculating all the data , how well our code is performing , to manipulate that we plotted </a:t>
            </a:r>
          </a:p>
          <a:p>
            <a:r>
              <a:rPr lang="en-IN" sz="1600" dirty="0">
                <a:latin typeface="Times New Roman" panose="02020603050405020304" pitchFamily="18" charset="0"/>
                <a:cs typeface="Times New Roman" panose="02020603050405020304" pitchFamily="18" charset="0"/>
              </a:rPr>
              <a:t>The graph. </a:t>
            </a:r>
            <a:r>
              <a:rPr lang="en-IN" sz="1600" dirty="0" err="1">
                <a:latin typeface="Times New Roman" panose="02020603050405020304" pitchFamily="18" charset="0"/>
                <a:cs typeface="Times New Roman" panose="02020603050405020304" pitchFamily="18" charset="0"/>
              </a:rPr>
              <a:t>Training_loss</a:t>
            </a:r>
            <a:r>
              <a:rPr lang="en-IN" sz="1600" dirty="0">
                <a:latin typeface="Times New Roman" panose="02020603050405020304" pitchFamily="18" charset="0"/>
                <a:cs typeface="Times New Roman" panose="02020603050405020304" pitchFamily="18" charset="0"/>
              </a:rPr>
              <a:t> vs </a:t>
            </a:r>
            <a:r>
              <a:rPr lang="en-IN" sz="1600" dirty="0" err="1">
                <a:latin typeface="Times New Roman" panose="02020603050405020304" pitchFamily="18" charset="0"/>
                <a:cs typeface="Times New Roman" panose="02020603050405020304" pitchFamily="18" charset="0"/>
              </a:rPr>
              <a:t>Validation_loss</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true_label</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training_accuracy</a:t>
            </a:r>
            <a:r>
              <a:rPr lang="en-IN" sz="1600" dirty="0">
                <a:latin typeface="Times New Roman" panose="02020603050405020304" pitchFamily="18" charset="0"/>
                <a:cs typeface="Times New Roman" panose="02020603050405020304" pitchFamily="18" charset="0"/>
              </a:rPr>
              <a:t> vs validation _accuracy .</a:t>
            </a:r>
          </a:p>
          <a:p>
            <a:r>
              <a:rPr lang="en-IN" sz="1600" dirty="0" err="1">
                <a:latin typeface="Times New Roman" panose="02020603050405020304" pitchFamily="18" charset="0"/>
                <a:cs typeface="Times New Roman" panose="02020603050405020304" pitchFamily="18" charset="0"/>
              </a:rPr>
              <a:t>Normalization_confusion</a:t>
            </a:r>
            <a:r>
              <a:rPr lang="en-IN" sz="1600" dirty="0">
                <a:latin typeface="Times New Roman" panose="02020603050405020304" pitchFamily="18" charset="0"/>
                <a:cs typeface="Times New Roman" panose="02020603050405020304" pitchFamily="18" charset="0"/>
              </a:rPr>
              <a:t> matrix, average loss and the accuracy of the data set is increased in every </a:t>
            </a:r>
          </a:p>
          <a:p>
            <a:r>
              <a:rPr lang="en-IN" sz="1600" dirty="0">
                <a:latin typeface="Times New Roman" panose="02020603050405020304" pitchFamily="18" charset="0"/>
                <a:cs typeface="Times New Roman" panose="02020603050405020304" pitchFamily="18" charset="0"/>
              </a:rPr>
              <a:t>Epoch.</a:t>
            </a:r>
          </a:p>
          <a:p>
            <a:pPr marL="342900" indent="-342900">
              <a:buAutoNum type="arabicPeriod" startAt="14"/>
            </a:pPr>
            <a:r>
              <a:rPr lang="en-IN" sz="1600" dirty="0">
                <a:latin typeface="Times New Roman" panose="02020603050405020304" pitchFamily="18" charset="0"/>
                <a:cs typeface="Times New Roman" panose="02020603050405020304" pitchFamily="18" charset="0"/>
              </a:rPr>
              <a:t>Those data are saved in hdf5 file</a:t>
            </a:r>
          </a:p>
          <a:p>
            <a:pPr marL="342900" indent="-342900">
              <a:buAutoNum type="arabicPeriod" startAt="14"/>
            </a:pPr>
            <a:r>
              <a:rPr lang="en-IN" sz="1600" dirty="0">
                <a:latin typeface="Times New Roman" panose="02020603050405020304" pitchFamily="18" charset="0"/>
                <a:cs typeface="Times New Roman" panose="02020603050405020304" pitchFamily="18" charset="0"/>
              </a:rPr>
              <a:t>The graph is visualized by the </a:t>
            </a:r>
            <a:r>
              <a:rPr lang="en-IN" sz="1600" dirty="0">
                <a:solidFill>
                  <a:srgbClr val="00B050"/>
                </a:solidFill>
                <a:latin typeface="SimSun" panose="02010600030101010101" pitchFamily="2" charset="-122"/>
                <a:ea typeface="SimSun" panose="02010600030101010101" pitchFamily="2" charset="-122"/>
                <a:cs typeface="Times New Roman" panose="02020603050405020304" pitchFamily="18" charset="0"/>
              </a:rPr>
              <a:t>import </a:t>
            </a:r>
            <a:r>
              <a:rPr lang="en-IN" sz="1600" dirty="0" err="1">
                <a:solidFill>
                  <a:srgbClr val="00B050"/>
                </a:solidFill>
                <a:latin typeface="SimSun" panose="02010600030101010101" pitchFamily="2" charset="-122"/>
                <a:ea typeface="SimSun" panose="02010600030101010101" pitchFamily="2" charset="-122"/>
                <a:cs typeface="Times New Roman" panose="02020603050405020304" pitchFamily="18" charset="0"/>
              </a:rPr>
              <a:t>matplotlib.pyplot</a:t>
            </a:r>
            <a:r>
              <a:rPr lang="en-IN" sz="1600" dirty="0">
                <a:solidFill>
                  <a:srgbClr val="00B050"/>
                </a:solidFill>
                <a:latin typeface="SimSun" panose="02010600030101010101" pitchFamily="2" charset="-122"/>
                <a:ea typeface="SimSun" panose="02010600030101010101" pitchFamily="2" charset="-122"/>
                <a:cs typeface="Times New Roman" panose="02020603050405020304" pitchFamily="18" charset="0"/>
              </a:rPr>
              <a:t> as </a:t>
            </a:r>
            <a:r>
              <a:rPr lang="en-IN" sz="1600" dirty="0" err="1">
                <a:solidFill>
                  <a:srgbClr val="00B050"/>
                </a:solidFill>
                <a:latin typeface="SimSun" panose="02010600030101010101" pitchFamily="2" charset="-122"/>
                <a:ea typeface="SimSun" panose="02010600030101010101" pitchFamily="2" charset="-122"/>
                <a:cs typeface="Times New Roman" panose="02020603050405020304" pitchFamily="18" charset="0"/>
              </a:rPr>
              <a:t>plt</a:t>
            </a:r>
            <a:r>
              <a:rPr lang="en-IN" sz="1600" dirty="0">
                <a:solidFill>
                  <a:srgbClr val="00B050"/>
                </a:solidFill>
                <a:latin typeface="SimSun" panose="02010600030101010101" pitchFamily="2" charset="-122"/>
                <a:ea typeface="SimSun" panose="02010600030101010101" pitchFamily="2" charset="-122"/>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in the output window </a:t>
            </a:r>
          </a:p>
          <a:p>
            <a:pPr marL="342900" indent="-342900">
              <a:buAutoNum type="arabicPeriod" startAt="14"/>
            </a:pPr>
            <a:r>
              <a:rPr lang="en-IN" sz="16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Here one hot encoding is used .</a:t>
            </a:r>
          </a:p>
        </p:txBody>
      </p:sp>
    </p:spTree>
    <p:extLst>
      <p:ext uri="{BB962C8B-B14F-4D97-AF65-F5344CB8AC3E}">
        <p14:creationId xmlns:p14="http://schemas.microsoft.com/office/powerpoint/2010/main" val="2558607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anim calcmode="lin" valueType="num">
                                      <p:cBhvr additive="base">
                                        <p:cTn id="4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anim calcmode="lin" valueType="num">
                                      <p:cBhvr additive="base">
                                        <p:cTn id="4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C9C3C-B3B2-4344-A3C0-31B18B208A4E}"/>
              </a:ext>
            </a:extLst>
          </p:cNvPr>
          <p:cNvSpPr>
            <a:spLocks noGrp="1"/>
          </p:cNvSpPr>
          <p:nvPr>
            <p:ph type="title"/>
          </p:nvPr>
        </p:nvSpPr>
        <p:spPr/>
        <p:txBody>
          <a:bodyPr/>
          <a:lstStyle/>
          <a:p>
            <a:r>
              <a:rPr lang="en-IN" sz="3200" dirty="0"/>
              <a:t>One Hot Encoding:</a:t>
            </a:r>
          </a:p>
        </p:txBody>
      </p:sp>
      <p:sp>
        <p:nvSpPr>
          <p:cNvPr id="4" name="Content Placeholder 3">
            <a:extLst>
              <a:ext uri="{FF2B5EF4-FFF2-40B4-BE49-F238E27FC236}">
                <a16:creationId xmlns:a16="http://schemas.microsoft.com/office/drawing/2014/main" id="{F9AD856E-1177-4901-881C-55E2167DBB6D}"/>
              </a:ext>
            </a:extLst>
          </p:cNvPr>
          <p:cNvSpPr>
            <a:spLocks noGrp="1"/>
          </p:cNvSpPr>
          <p:nvPr>
            <p:ph idx="10"/>
          </p:nvPr>
        </p:nvSpPr>
        <p:spPr>
          <a:xfrm>
            <a:off x="1378496" y="1028482"/>
            <a:ext cx="7524328" cy="3775516"/>
          </a:xfrm>
        </p:spPr>
        <p:txBody>
          <a:bodyPr/>
          <a:lstStyle/>
          <a:p>
            <a:r>
              <a:rPr lang="en-IN" sz="1600" b="1" dirty="0">
                <a:latin typeface="Times New Roman" panose="02020603050405020304" pitchFamily="18" charset="0"/>
                <a:cs typeface="Times New Roman" panose="02020603050405020304" pitchFamily="18" charset="0"/>
              </a:rPr>
              <a:t>Why to use One Hot Encoding :</a:t>
            </a:r>
          </a:p>
          <a:p>
            <a:pPr marL="342900" indent="-342900">
              <a:buFont typeface="+mj-lt"/>
              <a:buAutoNum type="alphaLcParenR"/>
            </a:pPr>
            <a:r>
              <a:rPr lang="en-IN" sz="1600" dirty="0">
                <a:latin typeface="Times New Roman" panose="02020603050405020304" pitchFamily="18" charset="0"/>
                <a:cs typeface="Times New Roman" panose="02020603050405020304" pitchFamily="18" charset="0"/>
              </a:rPr>
              <a:t>Machine learning algorithm cannot work with categorical data at a time directly.</a:t>
            </a:r>
          </a:p>
          <a:p>
            <a:pPr marL="342900" indent="-342900">
              <a:buFont typeface="+mj-lt"/>
              <a:buAutoNum type="alphaLcParenR"/>
            </a:pPr>
            <a:r>
              <a:rPr lang="en-IN" sz="1600" dirty="0">
                <a:latin typeface="Times New Roman" panose="02020603050405020304" pitchFamily="18" charset="0"/>
                <a:cs typeface="Times New Roman" panose="02020603050405020304" pitchFamily="18" charset="0"/>
              </a:rPr>
              <a:t>Categorical data must be converted into numbers .</a:t>
            </a:r>
          </a:p>
          <a:p>
            <a:pPr marL="342900" indent="-342900">
              <a:buFont typeface="+mj-lt"/>
              <a:buAutoNum type="alphaLcParenR"/>
            </a:pPr>
            <a:r>
              <a:rPr lang="en-IN" sz="1600" dirty="0">
                <a:latin typeface="Times New Roman" panose="02020603050405020304" pitchFamily="18" charset="0"/>
                <a:cs typeface="Times New Roman" panose="02020603050405020304" pitchFamily="18" charset="0"/>
              </a:rPr>
              <a:t>This is required for both input and output variables that are categorical .</a:t>
            </a:r>
          </a:p>
          <a:p>
            <a:pPr marL="342900" indent="-342900">
              <a:buFont typeface="+mj-lt"/>
              <a:buAutoNum type="alphaLcParenR"/>
            </a:pPr>
            <a:r>
              <a:rPr lang="en-IN" sz="1600" dirty="0">
                <a:latin typeface="Times New Roman" panose="02020603050405020304" pitchFamily="18" charset="0"/>
                <a:cs typeface="Times New Roman" panose="02020603050405020304" pitchFamily="18" charset="0"/>
              </a:rPr>
              <a:t>If there are different categories then the data are divided to sub categories. </a:t>
            </a:r>
          </a:p>
          <a:p>
            <a:pPr marL="342900" indent="-342900">
              <a:buFont typeface="+mj-lt"/>
              <a:buAutoNum type="alphaLcParenR"/>
            </a:pPr>
            <a:r>
              <a:rPr lang="en-IN" sz="1600" dirty="0">
                <a:latin typeface="Times New Roman" panose="02020603050405020304" pitchFamily="18" charset="0"/>
                <a:cs typeface="Times New Roman" panose="02020603050405020304" pitchFamily="18" charset="0"/>
              </a:rPr>
              <a:t>The value should be decoded into binary vector.</a:t>
            </a:r>
          </a:p>
          <a:p>
            <a:pPr marL="342900" indent="-342900">
              <a:buFont typeface="+mj-lt"/>
              <a:buAutoNum type="alphaLcParenR"/>
            </a:pPr>
            <a:r>
              <a:rPr lang="en-IN" sz="1600" dirty="0">
                <a:latin typeface="Times New Roman" panose="02020603050405020304" pitchFamily="18" charset="0"/>
                <a:cs typeface="Times New Roman" panose="02020603050405020304" pitchFamily="18" charset="0"/>
              </a:rPr>
              <a:t>Running the code of block will prints the sequence labels.</a:t>
            </a:r>
          </a:p>
          <a:p>
            <a:pPr marL="342900" indent="-342900">
              <a:buFont typeface="+mj-lt"/>
              <a:buAutoNum type="alphaLcParenR"/>
            </a:pPr>
            <a:r>
              <a:rPr lang="en-IN" sz="1600" dirty="0">
                <a:latin typeface="Times New Roman" panose="02020603050405020304" pitchFamily="18" charset="0"/>
                <a:cs typeface="Times New Roman" panose="02020603050405020304" pitchFamily="18" charset="0"/>
              </a:rPr>
              <a:t>Then finally one hot encoding is done more efficiently by the deep learning </a:t>
            </a:r>
            <a:r>
              <a:rPr lang="en-IN" sz="1600" dirty="0" err="1">
                <a:latin typeface="Times New Roman" panose="02020603050405020304" pitchFamily="18" charset="0"/>
                <a:cs typeface="Times New Roman" panose="02020603050405020304" pitchFamily="18" charset="0"/>
              </a:rPr>
              <a:t>keras</a:t>
            </a:r>
            <a:r>
              <a:rPr lang="en-IN" sz="1600" dirty="0">
                <a:latin typeface="Times New Roman" panose="02020603050405020304" pitchFamily="18" charset="0"/>
                <a:cs typeface="Times New Roman" panose="02020603050405020304" pitchFamily="18" charset="0"/>
              </a:rPr>
              <a:t> library</a:t>
            </a:r>
          </a:p>
          <a:p>
            <a:pPr marL="342900" indent="-342900">
              <a:buFont typeface="+mj-lt"/>
              <a:buAutoNum type="alphaLcParenR"/>
            </a:pPr>
            <a:r>
              <a:rPr lang="en-IN" sz="1600" dirty="0">
                <a:latin typeface="Times New Roman" panose="02020603050405020304" pitchFamily="18" charset="0"/>
                <a:cs typeface="Times New Roman" panose="02020603050405020304" pitchFamily="18" charset="0"/>
              </a:rPr>
              <a:t>For building the tensor it is needed to convert the data to binary encoded function for eye gazed detection.</a:t>
            </a:r>
          </a:p>
          <a:p>
            <a:pPr marL="342900" indent="-342900">
              <a:buFont typeface="+mj-lt"/>
              <a:buAutoNum type="alphaLcParenR"/>
            </a:pPr>
            <a:endParaRPr lang="en-IN" sz="1600" dirty="0">
              <a:latin typeface="Times New Roman" panose="02020603050405020304" pitchFamily="18" charset="0"/>
              <a:cs typeface="Times New Roman" panose="02020603050405020304" pitchFamily="18" charset="0"/>
            </a:endParaRPr>
          </a:p>
          <a:p>
            <a:pPr marL="342900" indent="-342900">
              <a:buFont typeface="+mj-lt"/>
              <a:buAutoNum type="alphaLcParenR"/>
            </a:pPr>
            <a:endParaRPr lang="en-IN" sz="1600" dirty="0">
              <a:latin typeface="Times New Roman" panose="02020603050405020304" pitchFamily="18" charset="0"/>
              <a:cs typeface="Times New Roman" panose="02020603050405020304" pitchFamily="18" charset="0"/>
            </a:endParaRPr>
          </a:p>
          <a:p>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324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 calcmode="lin" valueType="num">
                                      <p:cBhvr additive="base">
                                        <p:cTn id="2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 calcmode="lin" valueType="num">
                                      <p:cBhvr additive="base">
                                        <p:cTn id="3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 calcmode="lin" valueType="num">
                                      <p:cBhvr additive="base">
                                        <p:cTn id="39"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D363-351D-4B18-8219-F57D80DFFAAF}"/>
              </a:ext>
            </a:extLst>
          </p:cNvPr>
          <p:cNvSpPr>
            <a:spLocks noGrp="1"/>
          </p:cNvSpPr>
          <p:nvPr>
            <p:ph type="title"/>
          </p:nvPr>
        </p:nvSpPr>
        <p:spPr/>
        <p:txBody>
          <a:bodyPr/>
          <a:lstStyle/>
          <a:p>
            <a:r>
              <a:rPr lang="en-IN" dirty="0"/>
              <a:t>HDF5:</a:t>
            </a:r>
          </a:p>
        </p:txBody>
      </p:sp>
      <p:sp>
        <p:nvSpPr>
          <p:cNvPr id="4" name="Content Placeholder 3">
            <a:extLst>
              <a:ext uri="{FF2B5EF4-FFF2-40B4-BE49-F238E27FC236}">
                <a16:creationId xmlns:a16="http://schemas.microsoft.com/office/drawing/2014/main" id="{1AFC3E1E-D83E-4C93-8EED-0F36166700AF}"/>
              </a:ext>
            </a:extLst>
          </p:cNvPr>
          <p:cNvSpPr>
            <a:spLocks noGrp="1"/>
          </p:cNvSpPr>
          <p:nvPr>
            <p:ph idx="10"/>
          </p:nvPr>
        </p:nvSpPr>
        <p:spPr>
          <a:xfrm>
            <a:off x="1378496" y="884466"/>
            <a:ext cx="7524328" cy="4063547"/>
          </a:xfrm>
        </p:spPr>
        <p:txBody>
          <a:bodyPr/>
          <a:lstStyle/>
          <a:p>
            <a:r>
              <a:rPr lang="en-IN" dirty="0">
                <a:latin typeface="Times New Roman" panose="02020603050405020304" pitchFamily="18" charset="0"/>
                <a:cs typeface="Times New Roman" panose="02020603050405020304" pitchFamily="18" charset="0"/>
              </a:rPr>
              <a:t>HDF5 is a unique technology suite that makes possible the management of extremely</a:t>
            </a:r>
          </a:p>
          <a:p>
            <a:r>
              <a:rPr lang="en-IN" dirty="0">
                <a:latin typeface="Times New Roman" panose="02020603050405020304" pitchFamily="18" charset="0"/>
                <a:cs typeface="Times New Roman" panose="02020603050405020304" pitchFamily="18" charset="0"/>
              </a:rPr>
              <a:t>large and complex data collections.</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The HDF5 technology suite includes:</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 versatile data model that can represent very complex data objects and a wide variety of</a:t>
            </a:r>
          </a:p>
          <a:p>
            <a:r>
              <a:rPr lang="en-IN" dirty="0">
                <a:latin typeface="Times New Roman" panose="02020603050405020304" pitchFamily="18" charset="0"/>
                <a:cs typeface="Times New Roman" panose="02020603050405020304" pitchFamily="18" charset="0"/>
              </a:rPr>
              <a:t>metadata.</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 completely portable file format with no limit</a:t>
            </a:r>
          </a:p>
          <a:p>
            <a:r>
              <a:rPr lang="en-IN" dirty="0">
                <a:latin typeface="Times New Roman" panose="02020603050405020304" pitchFamily="18" charset="0"/>
                <a:cs typeface="Times New Roman" panose="02020603050405020304" pitchFamily="18" charset="0"/>
              </a:rPr>
              <a:t> on the number or size of data objects in the </a:t>
            </a:r>
          </a:p>
          <a:p>
            <a:r>
              <a:rPr lang="en-IN" dirty="0">
                <a:latin typeface="Times New Roman" panose="02020603050405020304" pitchFamily="18" charset="0"/>
                <a:cs typeface="Times New Roman" panose="02020603050405020304" pitchFamily="18" charset="0"/>
              </a:rPr>
              <a:t>collection.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 rich set of integrated performance features</a:t>
            </a:r>
          </a:p>
          <a:p>
            <a:r>
              <a:rPr lang="en-IN" dirty="0">
                <a:latin typeface="Times New Roman" panose="02020603050405020304" pitchFamily="18" charset="0"/>
                <a:cs typeface="Times New Roman" panose="02020603050405020304" pitchFamily="18" charset="0"/>
              </a:rPr>
              <a:t>that allow for access time and storage space </a:t>
            </a:r>
          </a:p>
          <a:p>
            <a:r>
              <a:rPr lang="en-IN" dirty="0">
                <a:latin typeface="Times New Roman" panose="02020603050405020304" pitchFamily="18" charset="0"/>
                <a:cs typeface="Times New Roman" panose="02020603050405020304" pitchFamily="18" charset="0"/>
              </a:rPr>
              <a:t>optimizations.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Tools and applications for managing, </a:t>
            </a:r>
          </a:p>
          <a:p>
            <a:r>
              <a:rPr lang="en-IN" dirty="0">
                <a:latin typeface="Times New Roman" panose="02020603050405020304" pitchFamily="18" charset="0"/>
                <a:cs typeface="Times New Roman" panose="02020603050405020304" pitchFamily="18" charset="0"/>
              </a:rPr>
              <a:t>manipulating, viewing, and </a:t>
            </a:r>
            <a:r>
              <a:rPr lang="en-IN" dirty="0" err="1">
                <a:latin typeface="Times New Roman" panose="02020603050405020304" pitchFamily="18" charset="0"/>
                <a:cs typeface="Times New Roman" panose="02020603050405020304" pitchFamily="18" charset="0"/>
              </a:rPr>
              <a:t>analyzing</a:t>
            </a:r>
            <a:r>
              <a:rPr lang="en-IN" dirty="0">
                <a:latin typeface="Times New Roman" panose="02020603050405020304" pitchFamily="18" charset="0"/>
                <a:cs typeface="Times New Roman" panose="02020603050405020304" pitchFamily="18" charset="0"/>
              </a:rPr>
              <a:t> the data in </a:t>
            </a:r>
          </a:p>
          <a:p>
            <a:r>
              <a:rPr lang="en-IN" dirty="0">
                <a:latin typeface="Times New Roman" panose="02020603050405020304" pitchFamily="18" charset="0"/>
                <a:cs typeface="Times New Roman" panose="02020603050405020304" pitchFamily="18" charset="0"/>
              </a:rPr>
              <a:t>the collection.</a:t>
            </a:r>
          </a:p>
          <a:p>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C8CAA0E-B2E9-4AE3-A38E-C96ECE235E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1836" y="2355725"/>
            <a:ext cx="3600402" cy="2016225"/>
          </a:xfrm>
          <a:prstGeom prst="rect">
            <a:avLst/>
          </a:prstGeom>
        </p:spPr>
      </p:pic>
      <p:sp>
        <p:nvSpPr>
          <p:cNvPr id="7" name="TextBox 6">
            <a:extLst>
              <a:ext uri="{FF2B5EF4-FFF2-40B4-BE49-F238E27FC236}">
                <a16:creationId xmlns:a16="http://schemas.microsoft.com/office/drawing/2014/main" id="{B4975878-E882-4731-B802-243631669612}"/>
              </a:ext>
            </a:extLst>
          </p:cNvPr>
          <p:cNvSpPr txBox="1"/>
          <p:nvPr/>
        </p:nvSpPr>
        <p:spPr>
          <a:xfrm>
            <a:off x="8316416" y="4083918"/>
            <a:ext cx="665822" cy="369332"/>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3858909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 calcmode="lin" valueType="num">
                                      <p:cBhvr additive="base">
                                        <p:cTn id="1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 calcmode="lin" valueType="num">
                                      <p:cBhvr additive="base">
                                        <p:cTn id="2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additive="base">
                                        <p:cTn id="2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 calcmode="lin" valueType="num">
                                      <p:cBhvr additive="base">
                                        <p:cTn id="2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 calcmode="lin" valueType="num">
                                      <p:cBhvr additive="base">
                                        <p:cTn id="3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 calcmode="lin" valueType="num">
                                      <p:cBhvr additive="base">
                                        <p:cTn id="3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anim calcmode="lin" valueType="num">
                                      <p:cBhvr additive="base">
                                        <p:cTn id="4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anim calcmode="lin" valueType="num">
                                      <p:cBhvr additive="base">
                                        <p:cTn id="45"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anim calcmode="lin" valueType="num">
                                      <p:cBhvr additive="base">
                                        <p:cTn id="49"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
                                            <p:txEl>
                                              <p:pRg st="12" end="12"/>
                                            </p:txEl>
                                          </p:spTgt>
                                        </p:tgtEl>
                                        <p:attrNameLst>
                                          <p:attrName>style.visibility</p:attrName>
                                        </p:attrNameLst>
                                      </p:cBhvr>
                                      <p:to>
                                        <p:strVal val="visible"/>
                                      </p:to>
                                    </p:set>
                                    <p:anim calcmode="lin" valueType="num">
                                      <p:cBhvr additive="base">
                                        <p:cTn id="53"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12" end="12"/>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
                                            <p:txEl>
                                              <p:pRg st="13" end="13"/>
                                            </p:txEl>
                                          </p:spTgt>
                                        </p:tgtEl>
                                        <p:attrNameLst>
                                          <p:attrName>style.visibility</p:attrName>
                                        </p:attrNameLst>
                                      </p:cBhvr>
                                      <p:to>
                                        <p:strVal val="visible"/>
                                      </p:to>
                                    </p:set>
                                    <p:anim calcmode="lin" valueType="num">
                                      <p:cBhvr additive="base">
                                        <p:cTn id="57"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13" end="13"/>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4">
                                            <p:txEl>
                                              <p:pRg st="14" end="14"/>
                                            </p:txEl>
                                          </p:spTgt>
                                        </p:tgtEl>
                                        <p:attrNameLst>
                                          <p:attrName>style.visibility</p:attrName>
                                        </p:attrNameLst>
                                      </p:cBhvr>
                                      <p:to>
                                        <p:strVal val="visible"/>
                                      </p:to>
                                    </p:set>
                                    <p:anim calcmode="lin" valueType="num">
                                      <p:cBhvr additive="base">
                                        <p:cTn id="61"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14" end="14"/>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6"/>
                                        </p:tgtEl>
                                        <p:attrNameLst>
                                          <p:attrName>style.visibility</p:attrName>
                                        </p:attrNameLst>
                                      </p:cBhvr>
                                      <p:to>
                                        <p:strVal val="visible"/>
                                      </p:to>
                                    </p:set>
                                    <p:anim calcmode="lin" valueType="num">
                                      <p:cBhvr additive="base">
                                        <p:cTn id="65" dur="500" fill="hold"/>
                                        <p:tgtEl>
                                          <p:spTgt spid="6"/>
                                        </p:tgtEl>
                                        <p:attrNameLst>
                                          <p:attrName>ppt_x</p:attrName>
                                        </p:attrNameLst>
                                      </p:cBhvr>
                                      <p:tavLst>
                                        <p:tav tm="0">
                                          <p:val>
                                            <p:strVal val="#ppt_x"/>
                                          </p:val>
                                        </p:tav>
                                        <p:tav tm="100000">
                                          <p:val>
                                            <p:strVal val="#ppt_x"/>
                                          </p:val>
                                        </p:tav>
                                      </p:tavLst>
                                    </p:anim>
                                    <p:anim calcmode="lin" valueType="num">
                                      <p:cBhvr additive="base">
                                        <p:cTn id="6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F558B-90D0-400C-91EA-614BB36784CC}"/>
              </a:ext>
            </a:extLst>
          </p:cNvPr>
          <p:cNvSpPr>
            <a:spLocks noGrp="1"/>
          </p:cNvSpPr>
          <p:nvPr>
            <p:ph type="title"/>
          </p:nvPr>
        </p:nvSpPr>
        <p:spPr/>
        <p:txBody>
          <a:bodyPr/>
          <a:lstStyle/>
          <a:p>
            <a:r>
              <a:rPr lang="en-IN" dirty="0"/>
              <a:t>HDF5(CONTD.):</a:t>
            </a:r>
          </a:p>
        </p:txBody>
      </p:sp>
      <p:sp>
        <p:nvSpPr>
          <p:cNvPr id="5" name="Content Placeholder 4">
            <a:extLst>
              <a:ext uri="{FF2B5EF4-FFF2-40B4-BE49-F238E27FC236}">
                <a16:creationId xmlns:a16="http://schemas.microsoft.com/office/drawing/2014/main" id="{44AE3B78-6222-480D-91A9-EBCAB43E6D08}"/>
              </a:ext>
            </a:extLst>
          </p:cNvPr>
          <p:cNvSpPr>
            <a:spLocks noGrp="1"/>
          </p:cNvSpPr>
          <p:nvPr>
            <p:ph idx="10"/>
          </p:nvPr>
        </p:nvSpPr>
        <p:spPr>
          <a:xfrm>
            <a:off x="1619672" y="881440"/>
            <a:ext cx="7200800" cy="4176464"/>
          </a:xfrm>
        </p:spPr>
        <p:txBody>
          <a:bodyPr/>
          <a:lstStyle/>
          <a:p>
            <a:endParaRPr lang="en-IN" sz="1700" dirty="0">
              <a:latin typeface="Times New Roman" panose="02020603050405020304" pitchFamily="18" charset="0"/>
              <a:cs typeface="Times New Roman" panose="02020603050405020304" pitchFamily="18" charset="0"/>
            </a:endParaRPr>
          </a:p>
          <a:p>
            <a:r>
              <a:rPr lang="en-IN" sz="1700" dirty="0">
                <a:latin typeface="Times New Roman" panose="02020603050405020304" pitchFamily="18" charset="0"/>
                <a:cs typeface="Times New Roman" panose="02020603050405020304" pitchFamily="18" charset="0"/>
              </a:rPr>
              <a:t>Why to use……..</a:t>
            </a:r>
          </a:p>
          <a:p>
            <a:pPr marL="342900" indent="-342900">
              <a:buFont typeface="+mj-lt"/>
              <a:buAutoNum type="arabicPeriod"/>
            </a:pPr>
            <a:r>
              <a:rPr lang="en-IN" sz="1700" dirty="0">
                <a:latin typeface="Times New Roman" panose="02020603050405020304" pitchFamily="18" charset="0"/>
                <a:cs typeface="Times New Roman" panose="02020603050405020304" pitchFamily="18" charset="0"/>
              </a:rPr>
              <a:t>For high volume and complex data manipulation</a:t>
            </a:r>
          </a:p>
          <a:p>
            <a:pPr marL="342900" indent="-342900">
              <a:buFont typeface="+mj-lt"/>
              <a:buAutoNum type="arabicPeriod"/>
            </a:pPr>
            <a:r>
              <a:rPr lang="en-IN" sz="1700" dirty="0">
                <a:latin typeface="Times New Roman" panose="02020603050405020304" pitchFamily="18" charset="0"/>
                <a:cs typeface="Times New Roman" panose="02020603050405020304" pitchFamily="18" charset="0"/>
              </a:rPr>
              <a:t>For flexible, efficient storage</a:t>
            </a:r>
          </a:p>
          <a:p>
            <a:pPr marL="342900" indent="-342900">
              <a:buFont typeface="+mj-lt"/>
              <a:buAutoNum type="arabicPeriod"/>
            </a:pPr>
            <a:r>
              <a:rPr lang="en-IN" sz="1700" dirty="0">
                <a:latin typeface="Times New Roman" panose="02020603050405020304" pitchFamily="18" charset="0"/>
                <a:cs typeface="Times New Roman" panose="02020603050405020304" pitchFamily="18" charset="0"/>
              </a:rPr>
              <a:t>Enable application to evolve in new model</a:t>
            </a:r>
          </a:p>
          <a:p>
            <a:endParaRPr lang="en-IN" sz="1700" dirty="0">
              <a:latin typeface="Times New Roman" panose="02020603050405020304" pitchFamily="18" charset="0"/>
              <a:cs typeface="Times New Roman" panose="02020603050405020304" pitchFamily="18" charset="0"/>
            </a:endParaRPr>
          </a:p>
          <a:p>
            <a:r>
              <a:rPr lang="en-IN" sz="1700" dirty="0">
                <a:latin typeface="Times New Roman" panose="02020603050405020304" pitchFamily="18" charset="0"/>
                <a:cs typeface="Times New Roman" panose="02020603050405020304" pitchFamily="18" charset="0"/>
              </a:rPr>
              <a:t>To support long term data calculation </a:t>
            </a:r>
          </a:p>
          <a:p>
            <a:r>
              <a:rPr lang="en-IN" sz="1700" dirty="0">
                <a:latin typeface="Times New Roman" panose="02020603050405020304" pitchFamily="18" charset="0"/>
                <a:cs typeface="Times New Roman" panose="02020603050405020304" pitchFamily="18" charset="0"/>
              </a:rPr>
              <a:t>It has two parts…………</a:t>
            </a:r>
          </a:p>
          <a:p>
            <a:pPr marL="285750" indent="-285750">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Container that holds the HDF5 file.</a:t>
            </a:r>
          </a:p>
          <a:p>
            <a:pPr marL="285750" indent="-285750">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Array for holding the calculated weight .</a:t>
            </a:r>
          </a:p>
          <a:p>
            <a:r>
              <a:rPr lang="en-IN" sz="1700" dirty="0">
                <a:latin typeface="Times New Roman" panose="02020603050405020304" pitchFamily="18" charset="0"/>
                <a:cs typeface="Times New Roman" panose="02020603050405020304" pitchFamily="18" charset="0"/>
              </a:rPr>
              <a:t>NUMPY array is used to implement the array.</a:t>
            </a:r>
          </a:p>
          <a:p>
            <a:r>
              <a:rPr lang="en-IN" sz="1700" dirty="0">
                <a:latin typeface="Times New Roman" panose="02020603050405020304" pitchFamily="18" charset="0"/>
                <a:cs typeface="Times New Roman" panose="02020603050405020304" pitchFamily="18" charset="0"/>
              </a:rPr>
              <a:t>Later this file is used to classified the data in the new data set. </a:t>
            </a:r>
          </a:p>
          <a:p>
            <a:endParaRPr lang="en-IN" sz="1700" dirty="0">
              <a:latin typeface="Times New Roman" panose="02020603050405020304" pitchFamily="18" charset="0"/>
              <a:cs typeface="Times New Roman" panose="02020603050405020304" pitchFamily="18" charset="0"/>
            </a:endParaRPr>
          </a:p>
          <a:p>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564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 calcmode="lin" valueType="num">
                                      <p:cBhvr additive="base">
                                        <p:cTn id="1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fade">
                                      <p:cBhvr>
                                        <p:cTn id="25" dur="1000"/>
                                        <p:tgtEl>
                                          <p:spTgt spid="5">
                                            <p:txEl>
                                              <p:pRg st="6" end="6"/>
                                            </p:txEl>
                                          </p:spTgt>
                                        </p:tgtEl>
                                      </p:cBhvr>
                                    </p:animEffect>
                                    <p:anim calcmode="lin" valueType="num">
                                      <p:cBhvr>
                                        <p:cTn id="26"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6" end="6"/>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fade">
                                      <p:cBhvr>
                                        <p:cTn id="30" dur="1000"/>
                                        <p:tgtEl>
                                          <p:spTgt spid="5">
                                            <p:txEl>
                                              <p:pRg st="7" end="7"/>
                                            </p:txEl>
                                          </p:spTgt>
                                        </p:tgtEl>
                                      </p:cBhvr>
                                    </p:animEffect>
                                    <p:anim calcmode="lin" valueType="num">
                                      <p:cBhvr>
                                        <p:cTn id="31"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32" dur="1000" fill="hold"/>
                                        <p:tgtEl>
                                          <p:spTgt spid="5">
                                            <p:txEl>
                                              <p:pRg st="7" end="7"/>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fade">
                                      <p:cBhvr>
                                        <p:cTn id="35" dur="1000"/>
                                        <p:tgtEl>
                                          <p:spTgt spid="5">
                                            <p:txEl>
                                              <p:pRg st="8" end="8"/>
                                            </p:txEl>
                                          </p:spTgt>
                                        </p:tgtEl>
                                      </p:cBhvr>
                                    </p:animEffect>
                                    <p:anim calcmode="lin" valueType="num">
                                      <p:cBhvr>
                                        <p:cTn id="36"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8" end="8"/>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5">
                                            <p:txEl>
                                              <p:pRg st="9" end="9"/>
                                            </p:txEl>
                                          </p:spTgt>
                                        </p:tgtEl>
                                        <p:attrNameLst>
                                          <p:attrName>style.visibility</p:attrName>
                                        </p:attrNameLst>
                                      </p:cBhvr>
                                      <p:to>
                                        <p:strVal val="visible"/>
                                      </p:to>
                                    </p:set>
                                    <p:animEffect transition="in" filter="fade">
                                      <p:cBhvr>
                                        <p:cTn id="40" dur="1000"/>
                                        <p:tgtEl>
                                          <p:spTgt spid="5">
                                            <p:txEl>
                                              <p:pRg st="9" end="9"/>
                                            </p:txEl>
                                          </p:spTgt>
                                        </p:tgtEl>
                                      </p:cBhvr>
                                    </p:animEffect>
                                    <p:anim calcmode="lin" valueType="num">
                                      <p:cBhvr>
                                        <p:cTn id="41"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42" dur="1000" fill="hold"/>
                                        <p:tgtEl>
                                          <p:spTgt spid="5">
                                            <p:txEl>
                                              <p:pRg st="9" end="9"/>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5">
                                            <p:txEl>
                                              <p:pRg st="10" end="10"/>
                                            </p:txEl>
                                          </p:spTgt>
                                        </p:tgtEl>
                                        <p:attrNameLst>
                                          <p:attrName>style.visibility</p:attrName>
                                        </p:attrNameLst>
                                      </p:cBhvr>
                                      <p:to>
                                        <p:strVal val="visible"/>
                                      </p:to>
                                    </p:set>
                                    <p:animEffect transition="in" filter="fade">
                                      <p:cBhvr>
                                        <p:cTn id="45" dur="1000"/>
                                        <p:tgtEl>
                                          <p:spTgt spid="5">
                                            <p:txEl>
                                              <p:pRg st="10" end="10"/>
                                            </p:txEl>
                                          </p:spTgt>
                                        </p:tgtEl>
                                      </p:cBhvr>
                                    </p:animEffect>
                                    <p:anim calcmode="lin" valueType="num">
                                      <p:cBhvr>
                                        <p:cTn id="46"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47" dur="1000" fill="hold"/>
                                        <p:tgtEl>
                                          <p:spTgt spid="5">
                                            <p:txEl>
                                              <p:pRg st="10" end="10"/>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5">
                                            <p:txEl>
                                              <p:pRg st="11" end="11"/>
                                            </p:txEl>
                                          </p:spTgt>
                                        </p:tgtEl>
                                        <p:attrNameLst>
                                          <p:attrName>style.visibility</p:attrName>
                                        </p:attrNameLst>
                                      </p:cBhvr>
                                      <p:to>
                                        <p:strVal val="visible"/>
                                      </p:to>
                                    </p:set>
                                    <p:animEffect transition="in" filter="fade">
                                      <p:cBhvr>
                                        <p:cTn id="50" dur="1000"/>
                                        <p:tgtEl>
                                          <p:spTgt spid="5">
                                            <p:txEl>
                                              <p:pRg st="11" end="11"/>
                                            </p:txEl>
                                          </p:spTgt>
                                        </p:tgtEl>
                                      </p:cBhvr>
                                    </p:animEffect>
                                    <p:anim calcmode="lin" valueType="num">
                                      <p:cBhvr>
                                        <p:cTn id="51"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52" dur="1000" fill="hold"/>
                                        <p:tgtEl>
                                          <p:spTgt spid="5">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328ED-31D8-4353-ABC7-2AA9DD38D9BD}"/>
              </a:ext>
            </a:extLst>
          </p:cNvPr>
          <p:cNvSpPr>
            <a:spLocks noGrp="1"/>
          </p:cNvSpPr>
          <p:nvPr>
            <p:ph type="title"/>
          </p:nvPr>
        </p:nvSpPr>
        <p:spPr>
          <a:xfrm>
            <a:off x="1463486" y="309801"/>
            <a:ext cx="7524328" cy="884466"/>
          </a:xfrm>
        </p:spPr>
        <p:txBody>
          <a:bodyPr/>
          <a:lstStyle/>
          <a:p>
            <a:r>
              <a:rPr lang="en-IN" sz="3200" dirty="0"/>
              <a:t>Testing:</a:t>
            </a:r>
          </a:p>
        </p:txBody>
      </p:sp>
      <p:sp>
        <p:nvSpPr>
          <p:cNvPr id="4" name="Content Placeholder 3">
            <a:extLst>
              <a:ext uri="{FF2B5EF4-FFF2-40B4-BE49-F238E27FC236}">
                <a16:creationId xmlns:a16="http://schemas.microsoft.com/office/drawing/2014/main" id="{A8A9ECEB-54CD-443E-AC8A-D9CCB3F6B738}"/>
              </a:ext>
            </a:extLst>
          </p:cNvPr>
          <p:cNvSpPr>
            <a:spLocks noGrp="1"/>
          </p:cNvSpPr>
          <p:nvPr>
            <p:ph idx="10"/>
          </p:nvPr>
        </p:nvSpPr>
        <p:spPr>
          <a:xfrm>
            <a:off x="1259632" y="1203598"/>
            <a:ext cx="7704856" cy="3775516"/>
          </a:xfrm>
        </p:spPr>
        <p:txBody>
          <a:bodyPr/>
          <a:lstStyle/>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For testing the calculated weights and bias that are saved in .hdf5 file are given as an input : </a:t>
            </a:r>
          </a:p>
          <a:p>
            <a:r>
              <a:rPr lang="en-US" sz="1800" dirty="0" err="1">
                <a:latin typeface="SimSun" panose="02010600030101010101" pitchFamily="2" charset="-122"/>
                <a:ea typeface="SimSun" panose="02010600030101010101" pitchFamily="2" charset="-122"/>
                <a:cs typeface="Times New Roman" panose="02020603050405020304" pitchFamily="18" charset="0"/>
              </a:rPr>
              <a:t>loaded_merged_model</a:t>
            </a:r>
            <a:r>
              <a:rPr lang="en-US" sz="1800" dirty="0">
                <a:latin typeface="SimSun" panose="02010600030101010101" pitchFamily="2" charset="-122"/>
                <a:ea typeface="SimSun" panose="02010600030101010101" pitchFamily="2" charset="-122"/>
                <a:cs typeface="Times New Roman" panose="02020603050405020304" pitchFamily="18" charset="0"/>
              </a:rPr>
              <a:t>=</a:t>
            </a:r>
            <a:r>
              <a:rPr lang="en-US" sz="1800" dirty="0" err="1">
                <a:latin typeface="SimSun" panose="02010600030101010101" pitchFamily="2" charset="-122"/>
                <a:ea typeface="SimSun" panose="02010600030101010101" pitchFamily="2" charset="-122"/>
                <a:cs typeface="Times New Roman" panose="02020603050405020304" pitchFamily="18" charset="0"/>
              </a:rPr>
              <a:t>load_model</a:t>
            </a:r>
            <a:r>
              <a:rPr lang="en-US" sz="1800" dirty="0">
                <a:latin typeface="SimSun" panose="02010600030101010101" pitchFamily="2" charset="-122"/>
                <a:ea typeface="SimSun" panose="02010600030101010101" pitchFamily="2" charset="-122"/>
                <a:cs typeface="Times New Roman" panose="02020603050405020304" pitchFamily="18" charset="0"/>
              </a:rPr>
              <a:t>('my_model_our_dataset2_revised.hdf5’)</a:t>
            </a:r>
          </a:p>
          <a:p>
            <a:pPr marL="285750" indent="-285750">
              <a:buFont typeface="Arial" panose="020B0604020202020204" pitchFamily="34" charset="0"/>
              <a:buChar char="•"/>
            </a:pPr>
            <a:r>
              <a:rPr lang="en-US" sz="1800" dirty="0">
                <a:latin typeface="Times New Roman" panose="02020603050405020304" pitchFamily="18" charset="0"/>
                <a:ea typeface="SimSun" panose="02010600030101010101" pitchFamily="2" charset="-122"/>
                <a:cs typeface="Times New Roman" panose="02020603050405020304" pitchFamily="18" charset="0"/>
              </a:rPr>
              <a:t>Then the facial 68 points of the face that is saved in the </a:t>
            </a:r>
            <a:r>
              <a:rPr lang="en-US" sz="1800" dirty="0">
                <a:latin typeface="SimSun" panose="02010600030101010101" pitchFamily="2" charset="-122"/>
                <a:ea typeface="SimSun" panose="02010600030101010101" pitchFamily="2" charset="-122"/>
                <a:cs typeface="Times New Roman" panose="02020603050405020304" pitchFamily="18" charset="0"/>
              </a:rPr>
              <a:t>shape_predictor_68_face_landmarks.dat </a:t>
            </a:r>
            <a:r>
              <a:rPr lang="en-US" sz="1800" dirty="0">
                <a:latin typeface="Times New Roman" panose="02020603050405020304" pitchFamily="18" charset="0"/>
                <a:ea typeface="SimSun" panose="02010600030101010101" pitchFamily="2" charset="-122"/>
                <a:cs typeface="Times New Roman" panose="02020603050405020304" pitchFamily="18" charset="0"/>
              </a:rPr>
              <a:t>file is used to find the face and the eye locations .</a:t>
            </a:r>
          </a:p>
          <a:p>
            <a:pPr marL="285750" indent="-285750">
              <a:buFont typeface="Arial" panose="020B0604020202020204" pitchFamily="34" charset="0"/>
              <a:buChar char="•"/>
            </a:pPr>
            <a:r>
              <a:rPr lang="en-US" sz="1800" dirty="0">
                <a:latin typeface="Times New Roman" panose="02020603050405020304" pitchFamily="18" charset="0"/>
                <a:ea typeface="SimSun" panose="02010600030101010101" pitchFamily="2" charset="-122"/>
                <a:cs typeface="Times New Roman" panose="02020603050405020304" pitchFamily="18" charset="0"/>
              </a:rPr>
              <a:t>The convoluted layer, </a:t>
            </a:r>
            <a:r>
              <a:rPr lang="en-US" sz="1800" dirty="0" err="1">
                <a:latin typeface="Times New Roman" panose="02020603050405020304" pitchFamily="18" charset="0"/>
                <a:ea typeface="SimSun" panose="02010600030101010101" pitchFamily="2" charset="-122"/>
                <a:cs typeface="Times New Roman" panose="02020603050405020304" pitchFamily="18" charset="0"/>
              </a:rPr>
              <a:t>maxpooling</a:t>
            </a:r>
            <a:r>
              <a:rPr lang="en-US" sz="1800" dirty="0">
                <a:latin typeface="Times New Roman" panose="02020603050405020304" pitchFamily="18" charset="0"/>
                <a:ea typeface="SimSun" panose="02010600030101010101" pitchFamily="2" charset="-122"/>
                <a:cs typeface="Times New Roman" panose="02020603050405020304" pitchFamily="18" charset="0"/>
              </a:rPr>
              <a:t> and the </a:t>
            </a:r>
            <a:r>
              <a:rPr lang="en-US" sz="1800" dirty="0" err="1">
                <a:latin typeface="Times New Roman" panose="02020603050405020304" pitchFamily="18" charset="0"/>
                <a:ea typeface="SimSun" panose="02010600030101010101" pitchFamily="2" charset="-122"/>
                <a:cs typeface="Times New Roman" panose="02020603050405020304" pitchFamily="18" charset="0"/>
              </a:rPr>
              <a:t>ReLU</a:t>
            </a:r>
            <a:r>
              <a:rPr lang="en-US" sz="1800" dirty="0">
                <a:latin typeface="Times New Roman" panose="02020603050405020304" pitchFamily="18" charset="0"/>
                <a:ea typeface="SimSun" panose="02010600030101010101" pitchFamily="2" charset="-122"/>
                <a:cs typeface="Times New Roman" panose="02020603050405020304" pitchFamily="18" charset="0"/>
              </a:rPr>
              <a:t> layer are calculated with the weights in the </a:t>
            </a:r>
            <a:r>
              <a:rPr lang="en-US" sz="18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.hdf5 </a:t>
            </a:r>
            <a:r>
              <a:rPr lang="en-US" sz="1800" dirty="0">
                <a:latin typeface="Times New Roman" panose="02020603050405020304" pitchFamily="18" charset="0"/>
                <a:ea typeface="SimSun" panose="02010600030101010101" pitchFamily="2" charset="-122"/>
                <a:cs typeface="Times New Roman" panose="02020603050405020304" pitchFamily="18" charset="0"/>
              </a:rPr>
              <a:t>file .</a:t>
            </a:r>
          </a:p>
          <a:p>
            <a:pPr marL="285750" indent="-285750">
              <a:buFont typeface="Arial" panose="020B0604020202020204" pitchFamily="34" charset="0"/>
              <a:buChar char="•"/>
            </a:pPr>
            <a:r>
              <a:rPr lang="en-US" sz="1800" dirty="0">
                <a:latin typeface="Times New Roman" panose="02020603050405020304" pitchFamily="18" charset="0"/>
                <a:ea typeface="SimSun" panose="02010600030101010101" pitchFamily="2" charset="-122"/>
                <a:cs typeface="Times New Roman" panose="02020603050405020304" pitchFamily="18" charset="0"/>
              </a:rPr>
              <a:t>Most higher prediction value is the output of the direction.</a:t>
            </a:r>
            <a:br>
              <a:rPr lang="en-US" sz="1600" dirty="0">
                <a:latin typeface="Times New Roman" panose="02020603050405020304" pitchFamily="18" charset="0"/>
                <a:ea typeface="SimSun" panose="02010600030101010101" pitchFamily="2" charset="-122"/>
                <a:cs typeface="Times New Roman" panose="02020603050405020304" pitchFamily="18" charset="0"/>
              </a:rPr>
            </a:br>
            <a:endParaRPr lang="en-IN" sz="1600" dirty="0">
              <a:latin typeface="SimSun" panose="02010600030101010101" pitchFamily="2" charset="-122"/>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53155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3B914-072C-4258-AC0F-DA9B702987E3}"/>
              </a:ext>
            </a:extLst>
          </p:cNvPr>
          <p:cNvSpPr>
            <a:spLocks noGrp="1"/>
          </p:cNvSpPr>
          <p:nvPr>
            <p:ph type="title"/>
          </p:nvPr>
        </p:nvSpPr>
        <p:spPr/>
        <p:txBody>
          <a:bodyPr/>
          <a:lstStyle/>
          <a:p>
            <a:r>
              <a:rPr lang="en-IN" dirty="0"/>
              <a:t>Testing result :</a:t>
            </a:r>
          </a:p>
        </p:txBody>
      </p:sp>
      <p:pic>
        <p:nvPicPr>
          <p:cNvPr id="10" name="Picture 9">
            <a:extLst>
              <a:ext uri="{FF2B5EF4-FFF2-40B4-BE49-F238E27FC236}">
                <a16:creationId xmlns:a16="http://schemas.microsoft.com/office/drawing/2014/main" id="{D8BFB8C3-6878-43D4-9008-8A14AF3238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836" y="908824"/>
            <a:ext cx="7524328" cy="4230370"/>
          </a:xfrm>
          <a:prstGeom prst="rect">
            <a:avLst/>
          </a:prstGeom>
        </p:spPr>
      </p:pic>
      <p:pic>
        <p:nvPicPr>
          <p:cNvPr id="12" name="Picture 11">
            <a:extLst>
              <a:ext uri="{FF2B5EF4-FFF2-40B4-BE49-F238E27FC236}">
                <a16:creationId xmlns:a16="http://schemas.microsoft.com/office/drawing/2014/main" id="{9B6FC717-8D6D-4A77-924D-F61408C071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092" y="915566"/>
            <a:ext cx="7524328" cy="4230370"/>
          </a:xfrm>
          <a:prstGeom prst="rect">
            <a:avLst/>
          </a:prstGeom>
        </p:spPr>
      </p:pic>
    </p:spTree>
    <p:extLst>
      <p:ext uri="{BB962C8B-B14F-4D97-AF65-F5344CB8AC3E}">
        <p14:creationId xmlns:p14="http://schemas.microsoft.com/office/powerpoint/2010/main" val="2893038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ABFC7-B916-4DF9-BB92-EB89266CE3A8}"/>
              </a:ext>
            </a:extLst>
          </p:cNvPr>
          <p:cNvSpPr>
            <a:spLocks noGrp="1"/>
          </p:cNvSpPr>
          <p:nvPr>
            <p:ph type="title"/>
          </p:nvPr>
        </p:nvSpPr>
        <p:spPr/>
        <p:txBody>
          <a:bodyPr/>
          <a:lstStyle/>
          <a:p>
            <a:r>
              <a:rPr lang="en-IN" dirty="0"/>
              <a:t>Programs working by basic ML:</a:t>
            </a:r>
          </a:p>
        </p:txBody>
      </p:sp>
      <p:pic>
        <p:nvPicPr>
          <p:cNvPr id="5" name="Content Placeholder 4">
            <a:extLst>
              <a:ext uri="{FF2B5EF4-FFF2-40B4-BE49-F238E27FC236}">
                <a16:creationId xmlns:a16="http://schemas.microsoft.com/office/drawing/2014/main" id="{C68E2162-AADF-48F1-8EB1-CB17230A841B}"/>
              </a:ext>
            </a:extLst>
          </p:cNvPr>
          <p:cNvPicPr>
            <a:picLocks noGrp="1" noChangeAspect="1"/>
          </p:cNvPicPr>
          <p:nvPr>
            <p:ph idx="10"/>
          </p:nvPr>
        </p:nvPicPr>
        <p:blipFill>
          <a:blip r:embed="rId2" cstate="print">
            <a:extLst>
              <a:ext uri="{28A0092B-C50C-407E-A947-70E740481C1C}">
                <a14:useLocalDpi xmlns:a14="http://schemas.microsoft.com/office/drawing/2010/main" val="0"/>
              </a:ext>
            </a:extLst>
          </a:blip>
          <a:stretch>
            <a:fillRect/>
          </a:stretch>
        </p:blipFill>
        <p:spPr>
          <a:xfrm>
            <a:off x="893207" y="918160"/>
            <a:ext cx="7639233" cy="4188044"/>
          </a:xfrm>
        </p:spPr>
      </p:pic>
      <p:sp>
        <p:nvSpPr>
          <p:cNvPr id="6" name="TextBox 5">
            <a:extLst>
              <a:ext uri="{FF2B5EF4-FFF2-40B4-BE49-F238E27FC236}">
                <a16:creationId xmlns:a16="http://schemas.microsoft.com/office/drawing/2014/main" id="{59B109F3-B5FC-48F2-9690-8486EFBE3937}"/>
              </a:ext>
            </a:extLst>
          </p:cNvPr>
          <p:cNvSpPr txBox="1"/>
          <p:nvPr/>
        </p:nvSpPr>
        <p:spPr>
          <a:xfrm>
            <a:off x="323528" y="1419622"/>
            <a:ext cx="1512168" cy="615553"/>
          </a:xfrm>
          <a:prstGeom prst="rect">
            <a:avLst/>
          </a:prstGeom>
          <a:noFill/>
        </p:spPr>
        <p:txBody>
          <a:bodyPr wrap="square" rtlCol="0">
            <a:spAutoFit/>
          </a:bodyPr>
          <a:lstStyle/>
          <a:p>
            <a:r>
              <a:rPr lang="en-IN" sz="1700" b="1" i="1" dirty="0" err="1"/>
              <a:t>eye_chimera</a:t>
            </a:r>
            <a:r>
              <a:rPr lang="en-IN" sz="1700" b="1" i="1" dirty="0"/>
              <a:t> </a:t>
            </a:r>
            <a:r>
              <a:rPr lang="en-IN" sz="1700" b="1" i="1" dirty="0" err="1"/>
              <a:t>DataSet</a:t>
            </a:r>
            <a:endParaRPr lang="en-IN" sz="1700" b="1" i="1" dirty="0"/>
          </a:p>
        </p:txBody>
      </p:sp>
      <p:sp>
        <p:nvSpPr>
          <p:cNvPr id="7" name="TextBox 6">
            <a:extLst>
              <a:ext uri="{FF2B5EF4-FFF2-40B4-BE49-F238E27FC236}">
                <a16:creationId xmlns:a16="http://schemas.microsoft.com/office/drawing/2014/main" id="{24637E40-B0D9-4A31-9CD0-4DE38616E18F}"/>
              </a:ext>
            </a:extLst>
          </p:cNvPr>
          <p:cNvSpPr txBox="1"/>
          <p:nvPr/>
        </p:nvSpPr>
        <p:spPr>
          <a:xfrm>
            <a:off x="2201554" y="1297797"/>
            <a:ext cx="1296144" cy="584775"/>
          </a:xfrm>
          <a:prstGeom prst="rect">
            <a:avLst/>
          </a:prstGeom>
          <a:noFill/>
        </p:spPr>
        <p:txBody>
          <a:bodyPr wrap="square" rtlCol="0">
            <a:spAutoFit/>
          </a:bodyPr>
          <a:lstStyle/>
          <a:p>
            <a:r>
              <a:rPr lang="en-IN" sz="1600" b="1" i="1" dirty="0"/>
              <a:t>Our </a:t>
            </a:r>
            <a:r>
              <a:rPr lang="en-IN" sz="1600" b="1" i="1" dirty="0" err="1"/>
              <a:t>algo</a:t>
            </a:r>
            <a:endParaRPr lang="en-IN" sz="1600" b="1" i="1" dirty="0"/>
          </a:p>
          <a:p>
            <a:r>
              <a:rPr lang="en-IN" sz="1600" b="1" i="1" dirty="0"/>
              <a:t>Analysis</a:t>
            </a:r>
          </a:p>
        </p:txBody>
      </p:sp>
      <p:sp>
        <p:nvSpPr>
          <p:cNvPr id="8" name="Oval 7">
            <a:extLst>
              <a:ext uri="{FF2B5EF4-FFF2-40B4-BE49-F238E27FC236}">
                <a16:creationId xmlns:a16="http://schemas.microsoft.com/office/drawing/2014/main" id="{4ED897BC-63E3-47F2-A0C2-162D1C08942C}"/>
              </a:ext>
            </a:extLst>
          </p:cNvPr>
          <p:cNvSpPr/>
          <p:nvPr/>
        </p:nvSpPr>
        <p:spPr>
          <a:xfrm>
            <a:off x="3394596" y="1131590"/>
            <a:ext cx="1800200" cy="24482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A6ADAB3E-7020-40BC-BC0E-61DDCEFB8E3B}"/>
              </a:ext>
            </a:extLst>
          </p:cNvPr>
          <p:cNvSpPr txBox="1"/>
          <p:nvPr/>
        </p:nvSpPr>
        <p:spPr>
          <a:xfrm>
            <a:off x="1300034" y="2897629"/>
            <a:ext cx="2994662" cy="830997"/>
          </a:xfrm>
          <a:prstGeom prst="rect">
            <a:avLst/>
          </a:prstGeom>
          <a:noFill/>
        </p:spPr>
        <p:txBody>
          <a:bodyPr wrap="square" rtlCol="0">
            <a:spAutoFit/>
          </a:bodyPr>
          <a:lstStyle/>
          <a:p>
            <a:r>
              <a:rPr lang="en-IN" sz="1600" b="1" i="1" dirty="0"/>
              <a:t>Our </a:t>
            </a:r>
            <a:r>
              <a:rPr lang="en-IN" sz="1600" b="1" i="1" dirty="0" err="1"/>
              <a:t>algo</a:t>
            </a:r>
            <a:r>
              <a:rPr lang="en-IN" sz="1600" b="1" i="1" dirty="0"/>
              <a:t> </a:t>
            </a:r>
          </a:p>
          <a:p>
            <a:r>
              <a:rPr lang="en-IN" sz="1600" b="1" i="1" dirty="0"/>
              <a:t>Model building</a:t>
            </a:r>
          </a:p>
          <a:p>
            <a:endParaRPr lang="en-IN" sz="1600" b="1" i="1" dirty="0"/>
          </a:p>
        </p:txBody>
      </p:sp>
      <p:cxnSp>
        <p:nvCxnSpPr>
          <p:cNvPr id="11" name="Straight Arrow Connector 10">
            <a:extLst>
              <a:ext uri="{FF2B5EF4-FFF2-40B4-BE49-F238E27FC236}">
                <a16:creationId xmlns:a16="http://schemas.microsoft.com/office/drawing/2014/main" id="{79842163-D08B-4EC6-B15B-2FAFCC3C4411}"/>
              </a:ext>
            </a:extLst>
          </p:cNvPr>
          <p:cNvCxnSpPr>
            <a:cxnSpLocks/>
          </p:cNvCxnSpPr>
          <p:nvPr/>
        </p:nvCxnSpPr>
        <p:spPr>
          <a:xfrm flipH="1">
            <a:off x="7841915" y="2870779"/>
            <a:ext cx="690525" cy="359169"/>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4130793A-72B9-44F6-93C6-31CEF67530CC}"/>
              </a:ext>
            </a:extLst>
          </p:cNvPr>
          <p:cNvSpPr/>
          <p:nvPr/>
        </p:nvSpPr>
        <p:spPr>
          <a:xfrm>
            <a:off x="6876256" y="2859782"/>
            <a:ext cx="1440160" cy="9361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B86E42FB-61A0-4F1F-A2F2-BBD610959CB6}"/>
              </a:ext>
            </a:extLst>
          </p:cNvPr>
          <p:cNvSpPr txBox="1"/>
          <p:nvPr/>
        </p:nvSpPr>
        <p:spPr>
          <a:xfrm>
            <a:off x="8003959" y="2501447"/>
            <a:ext cx="1061509" cy="338554"/>
          </a:xfrm>
          <a:prstGeom prst="rect">
            <a:avLst/>
          </a:prstGeom>
          <a:noFill/>
        </p:spPr>
        <p:txBody>
          <a:bodyPr wrap="none" rtlCol="0">
            <a:spAutoFit/>
          </a:bodyPr>
          <a:lstStyle/>
          <a:p>
            <a:r>
              <a:rPr lang="en-IN" sz="1600" b="1" i="1" dirty="0"/>
              <a:t>.hdf5 file</a:t>
            </a:r>
          </a:p>
        </p:txBody>
      </p:sp>
      <p:cxnSp>
        <p:nvCxnSpPr>
          <p:cNvPr id="14" name="Straight Arrow Connector 13">
            <a:extLst>
              <a:ext uri="{FF2B5EF4-FFF2-40B4-BE49-F238E27FC236}">
                <a16:creationId xmlns:a16="http://schemas.microsoft.com/office/drawing/2014/main" id="{D5B3A277-1069-43B4-A492-3E741468A8D2}"/>
              </a:ext>
            </a:extLst>
          </p:cNvPr>
          <p:cNvCxnSpPr>
            <a:cxnSpLocks/>
          </p:cNvCxnSpPr>
          <p:nvPr/>
        </p:nvCxnSpPr>
        <p:spPr>
          <a:xfrm flipV="1">
            <a:off x="2443715" y="3012182"/>
            <a:ext cx="1200565" cy="93527"/>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2C90541-4CBA-49E3-AC74-ADDCDF832E5D}"/>
              </a:ext>
            </a:extLst>
          </p:cNvPr>
          <p:cNvCxnSpPr>
            <a:cxnSpLocks/>
          </p:cNvCxnSpPr>
          <p:nvPr/>
        </p:nvCxnSpPr>
        <p:spPr>
          <a:xfrm>
            <a:off x="1311704" y="1892909"/>
            <a:ext cx="360548" cy="326069"/>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2FF6BCE-649C-4BBF-926F-EB5BAC0F6A46}"/>
              </a:ext>
            </a:extLst>
          </p:cNvPr>
          <p:cNvCxnSpPr>
            <a:cxnSpLocks/>
          </p:cNvCxnSpPr>
          <p:nvPr/>
        </p:nvCxnSpPr>
        <p:spPr>
          <a:xfrm>
            <a:off x="2694549" y="1902918"/>
            <a:ext cx="360548" cy="326069"/>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74519DA-B921-4E7F-87CD-D1030BBA56F4}"/>
              </a:ext>
            </a:extLst>
          </p:cNvPr>
          <p:cNvSpPr txBox="1"/>
          <p:nvPr/>
        </p:nvSpPr>
        <p:spPr>
          <a:xfrm>
            <a:off x="169641" y="3744180"/>
            <a:ext cx="857927" cy="646331"/>
          </a:xfrm>
          <a:prstGeom prst="rect">
            <a:avLst/>
          </a:prstGeom>
          <a:noFill/>
        </p:spPr>
        <p:txBody>
          <a:bodyPr wrap="none" rtlCol="0">
            <a:spAutoFit/>
          </a:bodyPr>
          <a:lstStyle/>
          <a:p>
            <a:r>
              <a:rPr lang="en-IN" b="1" i="1" dirty="0"/>
              <a:t>Our </a:t>
            </a:r>
            <a:br>
              <a:rPr lang="en-IN" b="1" i="1" dirty="0"/>
            </a:br>
            <a:r>
              <a:rPr lang="en-IN" b="1" i="1" dirty="0"/>
              <a:t>image</a:t>
            </a:r>
          </a:p>
        </p:txBody>
      </p:sp>
      <p:cxnSp>
        <p:nvCxnSpPr>
          <p:cNvPr id="22" name="Straight Arrow Connector 21">
            <a:extLst>
              <a:ext uri="{FF2B5EF4-FFF2-40B4-BE49-F238E27FC236}">
                <a16:creationId xmlns:a16="http://schemas.microsoft.com/office/drawing/2014/main" id="{B3EEE6E2-CA57-407C-9BD6-49C0656D508A}"/>
              </a:ext>
            </a:extLst>
          </p:cNvPr>
          <p:cNvCxnSpPr>
            <a:cxnSpLocks/>
          </p:cNvCxnSpPr>
          <p:nvPr/>
        </p:nvCxnSpPr>
        <p:spPr>
          <a:xfrm>
            <a:off x="636564" y="4390511"/>
            <a:ext cx="360548" cy="326069"/>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8AC6159F-D284-42E5-B00D-D24D90146F16}"/>
              </a:ext>
            </a:extLst>
          </p:cNvPr>
          <p:cNvSpPr/>
          <p:nvPr/>
        </p:nvSpPr>
        <p:spPr>
          <a:xfrm>
            <a:off x="2274802" y="4340085"/>
            <a:ext cx="1224136" cy="7529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5" name="Straight Arrow Connector 24">
            <a:extLst>
              <a:ext uri="{FF2B5EF4-FFF2-40B4-BE49-F238E27FC236}">
                <a16:creationId xmlns:a16="http://schemas.microsoft.com/office/drawing/2014/main" id="{FFD43BAE-7979-4002-A841-112136A157F2}"/>
              </a:ext>
            </a:extLst>
          </p:cNvPr>
          <p:cNvCxnSpPr>
            <a:cxnSpLocks/>
          </p:cNvCxnSpPr>
          <p:nvPr/>
        </p:nvCxnSpPr>
        <p:spPr>
          <a:xfrm flipH="1">
            <a:off x="2690546" y="4067345"/>
            <a:ext cx="225778" cy="465627"/>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A175A23A-F216-459E-8AA0-F35FF91D8291}"/>
              </a:ext>
            </a:extLst>
          </p:cNvPr>
          <p:cNvSpPr txBox="1"/>
          <p:nvPr/>
        </p:nvSpPr>
        <p:spPr>
          <a:xfrm>
            <a:off x="2307704" y="3692016"/>
            <a:ext cx="1716817" cy="584775"/>
          </a:xfrm>
          <a:prstGeom prst="rect">
            <a:avLst/>
          </a:prstGeom>
          <a:noFill/>
        </p:spPr>
        <p:txBody>
          <a:bodyPr wrap="none" rtlCol="0">
            <a:spAutoFit/>
          </a:bodyPr>
          <a:lstStyle/>
          <a:p>
            <a:r>
              <a:rPr lang="en-IN" sz="1600" b="1" dirty="0" err="1"/>
              <a:t>Algo</a:t>
            </a:r>
            <a:r>
              <a:rPr lang="en-IN" sz="1600" b="1" dirty="0"/>
              <a:t> with </a:t>
            </a:r>
          </a:p>
          <a:p>
            <a:r>
              <a:rPr lang="en-IN" sz="1600" b="1" dirty="0"/>
              <a:t>shape predictor</a:t>
            </a:r>
          </a:p>
        </p:txBody>
      </p:sp>
      <p:sp>
        <p:nvSpPr>
          <p:cNvPr id="33" name="TextBox 32">
            <a:extLst>
              <a:ext uri="{FF2B5EF4-FFF2-40B4-BE49-F238E27FC236}">
                <a16:creationId xmlns:a16="http://schemas.microsoft.com/office/drawing/2014/main" id="{97855918-D571-429F-80C8-E18839BA94CD}"/>
              </a:ext>
            </a:extLst>
          </p:cNvPr>
          <p:cNvSpPr txBox="1"/>
          <p:nvPr/>
        </p:nvSpPr>
        <p:spPr>
          <a:xfrm>
            <a:off x="6981493" y="4424191"/>
            <a:ext cx="1476879" cy="584775"/>
          </a:xfrm>
          <a:prstGeom prst="rect">
            <a:avLst/>
          </a:prstGeom>
          <a:noFill/>
        </p:spPr>
        <p:txBody>
          <a:bodyPr wrap="none" rtlCol="0">
            <a:spAutoFit/>
          </a:bodyPr>
          <a:lstStyle/>
          <a:p>
            <a:r>
              <a:rPr lang="en-IN" sz="1600" b="1" i="1" dirty="0"/>
              <a:t>Up left right </a:t>
            </a:r>
          </a:p>
          <a:p>
            <a:r>
              <a:rPr lang="en-IN" sz="1600" b="1" i="1" dirty="0"/>
              <a:t>down centre</a:t>
            </a:r>
          </a:p>
        </p:txBody>
      </p:sp>
      <p:sp>
        <p:nvSpPr>
          <p:cNvPr id="34" name="Arrow: Right 33">
            <a:extLst>
              <a:ext uri="{FF2B5EF4-FFF2-40B4-BE49-F238E27FC236}">
                <a16:creationId xmlns:a16="http://schemas.microsoft.com/office/drawing/2014/main" id="{9BCA014D-9D26-4A61-A5F8-A70473B0CC1F}"/>
              </a:ext>
            </a:extLst>
          </p:cNvPr>
          <p:cNvSpPr/>
          <p:nvPr/>
        </p:nvSpPr>
        <p:spPr>
          <a:xfrm>
            <a:off x="6444208" y="4532972"/>
            <a:ext cx="537285" cy="33532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59669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2A33E-8F88-4C66-B4AD-8B23A9199B4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4" name="Content Placeholder 3">
            <a:extLst>
              <a:ext uri="{FF2B5EF4-FFF2-40B4-BE49-F238E27FC236}">
                <a16:creationId xmlns:a16="http://schemas.microsoft.com/office/drawing/2014/main" id="{E25CE766-6B01-4D81-98A7-97EC86968E72}"/>
              </a:ext>
            </a:extLst>
          </p:cNvPr>
          <p:cNvSpPr>
            <a:spLocks noGrp="1"/>
          </p:cNvSpPr>
          <p:nvPr>
            <p:ph idx="10"/>
          </p:nvPr>
        </p:nvSpPr>
        <p:spPr>
          <a:xfrm>
            <a:off x="0" y="1059582"/>
            <a:ext cx="9036496" cy="3888432"/>
          </a:xfrm>
        </p:spPr>
        <p:txBody>
          <a:bodyPr/>
          <a:lstStyle/>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Previous eye gaze detection techniques are intrusive and it is too hard to determine the </a:t>
            </a:r>
          </a:p>
          <a:p>
            <a:r>
              <a:rPr lang="en-IN" sz="1800" dirty="0">
                <a:latin typeface="Times New Roman" panose="02020603050405020304" pitchFamily="18" charset="0"/>
                <a:cs typeface="Times New Roman" panose="02020603050405020304" pitchFamily="18" charset="0"/>
              </a:rPr>
              <a:t>Eye movement accurately .Here simple camera is used to detect the eye from the whole </a:t>
            </a:r>
          </a:p>
          <a:p>
            <a:r>
              <a:rPr lang="en-IN" sz="1800" dirty="0">
                <a:latin typeface="Times New Roman" panose="02020603050405020304" pitchFamily="18" charset="0"/>
                <a:cs typeface="Times New Roman" panose="02020603050405020304" pitchFamily="18" charset="0"/>
              </a:rPr>
              <a:t>environment .</a:t>
            </a:r>
          </a:p>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Here the deep learning algorithm that depends on the Convolutional Neural Network has </a:t>
            </a:r>
          </a:p>
          <a:p>
            <a:r>
              <a:rPr lang="en-IN" sz="1800" dirty="0">
                <a:latin typeface="Times New Roman" panose="02020603050405020304" pitchFamily="18" charset="0"/>
                <a:cs typeface="Times New Roman" panose="02020603050405020304" pitchFamily="18" charset="0"/>
              </a:rPr>
              <a:t>out performed all state of the out results.</a:t>
            </a:r>
          </a:p>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If a deeper network is used for detection the accuracy might be increased but the system will become much slower . So a limited neuron based system is developed here.</a:t>
            </a:r>
          </a:p>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whole system has taken less cost because we have used the mobile camera to take </a:t>
            </a:r>
          </a:p>
          <a:p>
            <a:r>
              <a:rPr lang="en-IN" sz="1800" dirty="0">
                <a:latin typeface="Times New Roman" panose="02020603050405020304" pitchFamily="18" charset="0"/>
                <a:cs typeface="Times New Roman" panose="02020603050405020304" pitchFamily="18" charset="0"/>
              </a:rPr>
              <a:t>Input.</a:t>
            </a:r>
          </a:p>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If at the place of robotic car, the arm and the computer interaction module can be used </a:t>
            </a:r>
          </a:p>
          <a:p>
            <a:r>
              <a:rPr lang="en-IN" sz="1800" dirty="0">
                <a:latin typeface="Times New Roman" panose="02020603050405020304" pitchFamily="18" charset="0"/>
                <a:cs typeface="Times New Roman" panose="02020603050405020304" pitchFamily="18" charset="0"/>
              </a:rPr>
              <a:t>that can give the game controller and the support to the </a:t>
            </a:r>
            <a:r>
              <a:rPr lang="en-IN" sz="1800" dirty="0" err="1">
                <a:latin typeface="Times New Roman" panose="02020603050405020304" pitchFamily="18" charset="0"/>
                <a:cs typeface="Times New Roman" panose="02020603050405020304" pitchFamily="18" charset="0"/>
              </a:rPr>
              <a:t>handicaped</a:t>
            </a:r>
            <a:r>
              <a:rPr lang="en-IN" sz="1800" dirty="0">
                <a:latin typeface="Times New Roman" panose="02020603050405020304" pitchFamily="18" charset="0"/>
                <a:cs typeface="Times New Roman" panose="02020603050405020304" pitchFamily="18" charset="0"/>
              </a:rPr>
              <a:t> people .</a:t>
            </a:r>
          </a:p>
          <a:p>
            <a:endParaRPr lang="en-IN"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6862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INTRODUCTION(Contd.)</a:t>
            </a:r>
            <a:endParaRPr lang="en-US" dirty="0"/>
          </a:p>
        </p:txBody>
      </p:sp>
      <p:sp>
        <p:nvSpPr>
          <p:cNvPr id="4" name="Content Placeholder 3"/>
          <p:cNvSpPr>
            <a:spLocks noGrp="1"/>
          </p:cNvSpPr>
          <p:nvPr>
            <p:ph idx="10"/>
          </p:nvPr>
        </p:nvSpPr>
        <p:spPr>
          <a:xfrm>
            <a:off x="467544" y="1006971"/>
            <a:ext cx="6669360" cy="2700300"/>
          </a:xfrm>
        </p:spPr>
        <p:txBody>
          <a:bodyPr/>
          <a:lstStyle/>
          <a:p>
            <a:r>
              <a:rPr lang="en-IN" sz="1500" b="1" dirty="0">
                <a:latin typeface="Times New Roman" panose="02020603050405020304" pitchFamily="18" charset="0"/>
                <a:cs typeface="Times New Roman" panose="02020603050405020304" pitchFamily="18" charset="0"/>
              </a:rPr>
              <a:t>Convolution Neural Network:</a:t>
            </a:r>
          </a:p>
          <a:p>
            <a:r>
              <a:rPr lang="en-IN" sz="1275" dirty="0">
                <a:latin typeface="Times New Roman" panose="02020603050405020304" pitchFamily="18" charset="0"/>
                <a:cs typeface="Times New Roman" panose="02020603050405020304" pitchFamily="18" charset="0"/>
              </a:rPr>
              <a:t>            A Convolutional Neural Network (CNN) is comprised of one or more convolutional layers  and then followed by one or more fully connected layers as in a standard multilayer neural network.</a:t>
            </a:r>
          </a:p>
          <a:p>
            <a:endParaRPr lang="en-IN" sz="1275" dirty="0">
              <a:latin typeface="Times New Roman" panose="02020603050405020304" pitchFamily="18" charset="0"/>
              <a:cs typeface="Times New Roman" panose="02020603050405020304" pitchFamily="18" charset="0"/>
            </a:endParaRPr>
          </a:p>
          <a:p>
            <a:r>
              <a:rPr lang="en-IN" sz="1275" dirty="0">
                <a:latin typeface="Times New Roman" panose="02020603050405020304" pitchFamily="18" charset="0"/>
                <a:cs typeface="Times New Roman" panose="02020603050405020304" pitchFamily="18" charset="0"/>
              </a:rPr>
              <a:t>There are </a:t>
            </a:r>
            <a:r>
              <a:rPr lang="en-IN" sz="1275" b="1" dirty="0">
                <a:latin typeface="Times New Roman" panose="02020603050405020304" pitchFamily="18" charset="0"/>
                <a:cs typeface="Times New Roman" panose="02020603050405020304" pitchFamily="18" charset="0"/>
              </a:rPr>
              <a:t>four</a:t>
            </a:r>
            <a:r>
              <a:rPr lang="en-IN" sz="1275" dirty="0">
                <a:latin typeface="Times New Roman" panose="02020603050405020304" pitchFamily="18" charset="0"/>
                <a:cs typeface="Times New Roman" panose="02020603050405020304" pitchFamily="18" charset="0"/>
              </a:rPr>
              <a:t> layered </a:t>
            </a:r>
            <a:r>
              <a:rPr lang="en-IN" sz="1275" b="1" dirty="0">
                <a:latin typeface="Times New Roman" panose="02020603050405020304" pitchFamily="18" charset="0"/>
                <a:cs typeface="Times New Roman" panose="02020603050405020304" pitchFamily="18" charset="0"/>
              </a:rPr>
              <a:t>concepts</a:t>
            </a:r>
            <a:r>
              <a:rPr lang="en-IN" sz="1275" dirty="0">
                <a:latin typeface="Times New Roman" panose="02020603050405020304" pitchFamily="18" charset="0"/>
                <a:cs typeface="Times New Roman" panose="02020603050405020304" pitchFamily="18" charset="0"/>
              </a:rPr>
              <a:t> we should understand in Convolutional Neural Networks:</a:t>
            </a:r>
          </a:p>
          <a:p>
            <a:pPr marL="214313" indent="-214313">
              <a:buFont typeface="Arial" panose="020B0604020202020204" pitchFamily="34" charset="0"/>
              <a:buChar char="•"/>
            </a:pPr>
            <a:r>
              <a:rPr lang="en-IN" sz="1275" dirty="0">
                <a:latin typeface="Times New Roman" panose="02020603050405020304" pitchFamily="18" charset="0"/>
                <a:cs typeface="Times New Roman" panose="02020603050405020304" pitchFamily="18" charset="0"/>
              </a:rPr>
              <a:t>Convolution</a:t>
            </a:r>
          </a:p>
          <a:p>
            <a:pPr marL="214313" indent="-214313">
              <a:buFont typeface="Arial" panose="020B0604020202020204" pitchFamily="34" charset="0"/>
              <a:buChar char="•"/>
            </a:pPr>
            <a:r>
              <a:rPr lang="en-IN" sz="1275" dirty="0" err="1">
                <a:latin typeface="Times New Roman" panose="02020603050405020304" pitchFamily="18" charset="0"/>
                <a:cs typeface="Times New Roman" panose="02020603050405020304" pitchFamily="18" charset="0"/>
              </a:rPr>
              <a:t>ReLU</a:t>
            </a:r>
            <a:endParaRPr lang="en-IN" sz="1275" dirty="0">
              <a:latin typeface="Times New Roman" panose="02020603050405020304" pitchFamily="18" charset="0"/>
              <a:cs typeface="Times New Roman" panose="02020603050405020304" pitchFamily="18" charset="0"/>
            </a:endParaRPr>
          </a:p>
          <a:p>
            <a:pPr marL="214313" indent="-214313">
              <a:buFont typeface="Arial" panose="020B0604020202020204" pitchFamily="34" charset="0"/>
              <a:buChar char="•"/>
            </a:pPr>
            <a:r>
              <a:rPr lang="en-IN" sz="1275" dirty="0">
                <a:latin typeface="Times New Roman" panose="02020603050405020304" pitchFamily="18" charset="0"/>
                <a:cs typeface="Times New Roman" panose="02020603050405020304" pitchFamily="18" charset="0"/>
              </a:rPr>
              <a:t>Pooling </a:t>
            </a:r>
          </a:p>
          <a:p>
            <a:pPr marL="214313" indent="-214313">
              <a:buFont typeface="Arial" panose="020B0604020202020204" pitchFamily="34" charset="0"/>
              <a:buChar char="•"/>
            </a:pPr>
            <a:r>
              <a:rPr lang="en-IN" sz="1275" dirty="0">
                <a:latin typeface="Times New Roman" panose="02020603050405020304" pitchFamily="18" charset="0"/>
                <a:cs typeface="Times New Roman" panose="02020603050405020304" pitchFamily="18" charset="0"/>
              </a:rPr>
              <a:t>Full Connectedness</a:t>
            </a:r>
            <a:endParaRPr lang="en-US" sz="1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842" y="3407448"/>
            <a:ext cx="2590382" cy="145816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0312" y="2615338"/>
            <a:ext cx="2900363" cy="2428875"/>
          </a:xfrm>
          <a:prstGeom prst="rect">
            <a:avLst/>
          </a:prstGeom>
        </p:spPr>
      </p:pic>
      <p:sp>
        <p:nvSpPr>
          <p:cNvPr id="8" name="Right Arrow 7"/>
          <p:cNvSpPr/>
          <p:nvPr/>
        </p:nvSpPr>
        <p:spPr>
          <a:xfrm>
            <a:off x="4028293" y="3638368"/>
            <a:ext cx="677678" cy="648072"/>
          </a:xfrm>
          <a:prstGeom prst="rightArrow">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9662344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D73AF-8316-4F7E-BCB7-8C09E53D3EC1}"/>
              </a:ext>
            </a:extLst>
          </p:cNvPr>
          <p:cNvSpPr>
            <a:spLocks noGrp="1"/>
          </p:cNvSpPr>
          <p:nvPr>
            <p:ph type="title"/>
          </p:nvPr>
        </p:nvSpPr>
        <p:spPr/>
        <p:txBody>
          <a:bodyPr/>
          <a:lstStyle/>
          <a:p>
            <a:r>
              <a:rPr lang="en-IN" dirty="0"/>
              <a:t>References</a:t>
            </a:r>
          </a:p>
        </p:txBody>
      </p:sp>
      <p:sp>
        <p:nvSpPr>
          <p:cNvPr id="4" name="Content Placeholder 3">
            <a:extLst>
              <a:ext uri="{FF2B5EF4-FFF2-40B4-BE49-F238E27FC236}">
                <a16:creationId xmlns:a16="http://schemas.microsoft.com/office/drawing/2014/main" id="{FFC077DC-A44D-4C36-AB38-537A5EB0305E}"/>
              </a:ext>
            </a:extLst>
          </p:cNvPr>
          <p:cNvSpPr>
            <a:spLocks noGrp="1"/>
          </p:cNvSpPr>
          <p:nvPr>
            <p:ph idx="10"/>
          </p:nvPr>
        </p:nvSpPr>
        <p:spPr>
          <a:xfrm>
            <a:off x="1187624" y="699542"/>
            <a:ext cx="7776864" cy="4248472"/>
          </a:xfrm>
        </p:spPr>
        <p:txBody>
          <a:bodyPr/>
          <a:lstStyle/>
          <a:p>
            <a:endParaRPr lang="en-US" dirty="0"/>
          </a:p>
          <a:p>
            <a:r>
              <a:rPr lang="en-US" dirty="0"/>
              <a:t>1.Paralysis Facts &amp; Figures-Spinal Cord Injury-Paralysis Research Center. </a:t>
            </a:r>
            <a:r>
              <a:rPr lang="en-US" dirty="0" err="1"/>
              <a:t>Christopherreeve.org.Retrieved</a:t>
            </a:r>
            <a:r>
              <a:rPr lang="en-US" dirty="0"/>
              <a:t> 2013 02-19.</a:t>
            </a:r>
            <a:br>
              <a:rPr lang="en-US" dirty="0"/>
            </a:br>
            <a:r>
              <a:rPr lang="en-US" dirty="0"/>
              <a:t>2. cureresearch.com, Statistics by Country for Paralysis,[Online].2005. Available: www:</a:t>
            </a:r>
            <a:br>
              <a:rPr lang="en-US" dirty="0"/>
            </a:br>
            <a:r>
              <a:rPr lang="en-US" dirty="0" err="1"/>
              <a:t>cureresearch</a:t>
            </a:r>
            <a:r>
              <a:rPr lang="en-US" dirty="0"/>
              <a:t>: com =p = paralysis=stats-country </a:t>
            </a:r>
            <a:r>
              <a:rPr lang="en-US" dirty="0" err="1"/>
              <a:t>printer:html</a:t>
            </a:r>
            <a:r>
              <a:rPr lang="en-US" dirty="0"/>
              <a:t>:</a:t>
            </a:r>
            <a:br>
              <a:rPr lang="en-US" dirty="0"/>
            </a:br>
            <a:r>
              <a:rPr lang="en-US" dirty="0"/>
              <a:t>3. M. </a:t>
            </a:r>
            <a:r>
              <a:rPr lang="en-US" dirty="0" err="1"/>
              <a:t>Eizenman</a:t>
            </a:r>
            <a:r>
              <a:rPr lang="en-US" dirty="0"/>
              <a:t>, T. </a:t>
            </a:r>
            <a:r>
              <a:rPr lang="en-US" dirty="0" err="1"/>
              <a:t>Jares</a:t>
            </a:r>
            <a:r>
              <a:rPr lang="en-US" dirty="0"/>
              <a:t>, and A. Smiley, A new methodology for the analysis of eye </a:t>
            </a:r>
            <a:r>
              <a:rPr lang="en-US" dirty="0" err="1"/>
              <a:t>movementsand</a:t>
            </a:r>
            <a:r>
              <a:rPr lang="en-US" dirty="0"/>
              <a:t> visual scanning in drivers, in Proc. 31st An. Conf. Erg. &amp; Safety, Hall, Quebec, Canada,1999.</a:t>
            </a:r>
            <a:br>
              <a:rPr lang="en-US" dirty="0"/>
            </a:br>
            <a:r>
              <a:rPr lang="en-US" dirty="0"/>
              <a:t>4. J. L. </a:t>
            </a:r>
            <a:r>
              <a:rPr lang="en-US" dirty="0" err="1"/>
              <a:t>Harbluk</a:t>
            </a:r>
            <a:r>
              <a:rPr lang="en-US" dirty="0"/>
              <a:t>, I. Y. </a:t>
            </a:r>
            <a:r>
              <a:rPr lang="en-US" dirty="0" err="1"/>
              <a:t>Noy</a:t>
            </a:r>
            <a:r>
              <a:rPr lang="en-US" dirty="0"/>
              <a:t>, and M. </a:t>
            </a:r>
            <a:r>
              <a:rPr lang="en-US" dirty="0" err="1"/>
              <a:t>Eizenman</a:t>
            </a:r>
            <a:r>
              <a:rPr lang="en-US" dirty="0"/>
              <a:t>, The impact of cognitive distraction on driver </a:t>
            </a:r>
            <a:r>
              <a:rPr lang="en-US" dirty="0" err="1"/>
              <a:t>visualand</a:t>
            </a:r>
            <a:r>
              <a:rPr lang="en-US" dirty="0"/>
              <a:t> vehicle control, in Proc. Transp. Res. Board 81st An. Meet., Washington, DC, USA, Jan.2002.</a:t>
            </a:r>
            <a:br>
              <a:rPr lang="en-US" dirty="0"/>
            </a:br>
            <a:r>
              <a:rPr lang="en-US" dirty="0"/>
              <a:t>5. D. Cleveland, Unobtrusive eyelid closure and visual point of regard measurement system, </a:t>
            </a:r>
            <a:r>
              <a:rPr lang="en-US" dirty="0" err="1"/>
              <a:t>inProc</a:t>
            </a:r>
            <a:r>
              <a:rPr lang="en-US" dirty="0"/>
              <a:t>. Tech. Conf. on Ocular Measures of Driver Alertness, sponsored by The Federal </a:t>
            </a:r>
            <a:r>
              <a:rPr lang="en-US" dirty="0" err="1"/>
              <a:t>Highay</a:t>
            </a:r>
            <a:r>
              <a:rPr lang="en-US" dirty="0"/>
              <a:t> Administration Office of Motor Carrier and Highway Safety and The National Highway Traffic</a:t>
            </a:r>
            <a:br>
              <a:rPr lang="en-US" dirty="0"/>
            </a:br>
            <a:r>
              <a:rPr lang="en-US" dirty="0"/>
              <a:t>Safety Administration Office of Vehicle Safety Research, Herndon, VA, USA, 1999, pp. 57-</a:t>
            </a:r>
            <a:br>
              <a:rPr lang="en-US" dirty="0"/>
            </a:br>
            <a:r>
              <a:rPr lang="en-US" dirty="0"/>
              <a:t>74. </a:t>
            </a:r>
          </a:p>
          <a:p>
            <a:br>
              <a:rPr lang="en-US" dirty="0"/>
            </a:br>
            <a:endParaRPr lang="en-IN" dirty="0"/>
          </a:p>
        </p:txBody>
      </p:sp>
    </p:spTree>
    <p:extLst>
      <p:ext uri="{BB962C8B-B14F-4D97-AF65-F5344CB8AC3E}">
        <p14:creationId xmlns:p14="http://schemas.microsoft.com/office/powerpoint/2010/main" val="12607006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652EC-93E8-41ED-8220-7E4898B8692C}"/>
              </a:ext>
            </a:extLst>
          </p:cNvPr>
          <p:cNvSpPr>
            <a:spLocks noGrp="1"/>
          </p:cNvSpPr>
          <p:nvPr>
            <p:ph type="title"/>
          </p:nvPr>
        </p:nvSpPr>
        <p:spPr/>
        <p:txBody>
          <a:bodyPr/>
          <a:lstStyle/>
          <a:p>
            <a:r>
              <a:rPr lang="en-IN" dirty="0"/>
              <a:t>References</a:t>
            </a:r>
          </a:p>
        </p:txBody>
      </p:sp>
      <p:sp>
        <p:nvSpPr>
          <p:cNvPr id="4" name="Content Placeholder 3">
            <a:extLst>
              <a:ext uri="{FF2B5EF4-FFF2-40B4-BE49-F238E27FC236}">
                <a16:creationId xmlns:a16="http://schemas.microsoft.com/office/drawing/2014/main" id="{DCCD50D7-F263-4FCD-AE55-6446A5C3C955}"/>
              </a:ext>
            </a:extLst>
          </p:cNvPr>
          <p:cNvSpPr>
            <a:spLocks noGrp="1"/>
          </p:cNvSpPr>
          <p:nvPr>
            <p:ph idx="10"/>
          </p:nvPr>
        </p:nvSpPr>
        <p:spPr>
          <a:xfrm>
            <a:off x="1259632" y="884466"/>
            <a:ext cx="7776864" cy="3775516"/>
          </a:xfrm>
        </p:spPr>
        <p:txBody>
          <a:bodyPr/>
          <a:lstStyle/>
          <a:p>
            <a:r>
              <a:rPr lang="en-IN" dirty="0"/>
              <a:t>6. P. A. Wetzel, G. Krueger-Anderson, C. </a:t>
            </a:r>
            <a:r>
              <a:rPr lang="en-IN" dirty="0" err="1"/>
              <a:t>Poprik</a:t>
            </a:r>
            <a:r>
              <a:rPr lang="en-IN" dirty="0"/>
              <a:t>, and P. Bascom, An eye tracking system for</a:t>
            </a:r>
            <a:br>
              <a:rPr lang="en-IN" dirty="0"/>
            </a:br>
            <a:r>
              <a:rPr lang="en-IN" dirty="0"/>
              <a:t>analysis of pilots scan paths, United States Air Force Armstrong Laboratory, Tech. Rep.</a:t>
            </a:r>
            <a:br>
              <a:rPr lang="en-IN" dirty="0"/>
            </a:br>
            <a:r>
              <a:rPr lang="en-IN" dirty="0"/>
              <a:t>AL/HR-TR-1996-0145, Apr. 1997.</a:t>
            </a:r>
            <a:br>
              <a:rPr lang="en-IN" dirty="0"/>
            </a:br>
            <a:r>
              <a:rPr lang="en-IN" dirty="0"/>
              <a:t>7. J. H. Goldberg and X. P. </a:t>
            </a:r>
            <a:r>
              <a:rPr lang="en-IN" dirty="0" err="1"/>
              <a:t>Kotval</a:t>
            </a:r>
            <a:r>
              <a:rPr lang="en-IN" dirty="0"/>
              <a:t>, Computer interface evaluation using eye movements: methods and constructs, Int. J. Ind. Erg., vol. 24, no. 6, pp. 631-645, Oct. 1999. Parana, Entre Rios, Argentina, in 2000.</a:t>
            </a:r>
            <a:br>
              <a:rPr lang="en-IN" dirty="0"/>
            </a:br>
            <a:r>
              <a:rPr lang="en-IN" dirty="0"/>
              <a:t>8. Wedel, M.; Pieters, R. (2000). ”Eye fixations on advertisements and memory for brands: a</a:t>
            </a:r>
            <a:br>
              <a:rPr lang="en-IN" dirty="0"/>
            </a:br>
            <a:r>
              <a:rPr lang="en-IN" dirty="0"/>
              <a:t>model and findings”. Marketing Science.</a:t>
            </a:r>
            <a:br>
              <a:rPr lang="en-IN" dirty="0"/>
            </a:br>
            <a:r>
              <a:rPr lang="en-IN" dirty="0"/>
              <a:t>9. M. </a:t>
            </a:r>
            <a:r>
              <a:rPr lang="en-IN" dirty="0" err="1"/>
              <a:t>Eizenman</a:t>
            </a:r>
            <a:r>
              <a:rPr lang="en-IN" dirty="0"/>
              <a:t>, L. H. Yu, L. </a:t>
            </a:r>
            <a:r>
              <a:rPr lang="en-IN" dirty="0" err="1"/>
              <a:t>Grupp</a:t>
            </a:r>
            <a:r>
              <a:rPr lang="en-IN" dirty="0"/>
              <a:t>, E. </a:t>
            </a:r>
            <a:r>
              <a:rPr lang="en-IN" dirty="0" err="1"/>
              <a:t>Eizenman</a:t>
            </a:r>
            <a:r>
              <a:rPr lang="en-IN" dirty="0"/>
              <a:t>, M. </a:t>
            </a:r>
            <a:r>
              <a:rPr lang="en-IN" dirty="0" err="1"/>
              <a:t>Ellenbogen</a:t>
            </a:r>
            <a:r>
              <a:rPr lang="en-IN" dirty="0"/>
              <a:t>, M. </a:t>
            </a:r>
            <a:r>
              <a:rPr lang="en-IN" dirty="0" err="1"/>
              <a:t>Gemar</a:t>
            </a:r>
            <a:r>
              <a:rPr lang="en-IN" dirty="0"/>
              <a:t>, and R. D. Levitan, A naturalistic visual scanning approach to assess selective attention in major depressive</a:t>
            </a:r>
            <a:br>
              <a:rPr lang="en-IN" dirty="0"/>
            </a:br>
            <a:r>
              <a:rPr lang="en-IN" dirty="0"/>
              <a:t>disorder, </a:t>
            </a:r>
            <a:r>
              <a:rPr lang="en-IN" dirty="0" err="1"/>
              <a:t>Psychiat</a:t>
            </a:r>
            <a:r>
              <a:rPr lang="en-IN" dirty="0"/>
              <a:t>. Res., vol. 118, no. 2, pp. 117-128, May 2003.</a:t>
            </a:r>
            <a:br>
              <a:rPr lang="en-IN" dirty="0"/>
            </a:br>
            <a:r>
              <a:rPr lang="en-IN" dirty="0"/>
              <a:t>10. D. W. Hansen and Q. Ji. In the eye of the beholder: A survey of models for eyes and </a:t>
            </a:r>
            <a:r>
              <a:rPr lang="en-IN" dirty="0" err="1"/>
              <a:t>gaze.PAMI</a:t>
            </a:r>
            <a:r>
              <a:rPr lang="en-IN" dirty="0"/>
              <a:t>, 2010.</a:t>
            </a:r>
            <a:br>
              <a:rPr lang="en-IN" dirty="0"/>
            </a:br>
            <a:r>
              <a:rPr lang="en-IN" dirty="0"/>
              <a:t>11. E. D. </a:t>
            </a:r>
            <a:r>
              <a:rPr lang="en-IN" dirty="0" err="1"/>
              <a:t>Guestrin</a:t>
            </a:r>
            <a:r>
              <a:rPr lang="en-IN" dirty="0"/>
              <a:t> and M. </a:t>
            </a:r>
            <a:r>
              <a:rPr lang="en-IN" dirty="0" err="1"/>
              <a:t>Eizenman</a:t>
            </a:r>
            <a:r>
              <a:rPr lang="en-IN" dirty="0"/>
              <a:t>, ”General theory of remote gaze estimation using the </a:t>
            </a:r>
          </a:p>
          <a:p>
            <a:r>
              <a:rPr lang="en-IN" dirty="0"/>
              <a:t>pupil </a:t>
            </a:r>
            <a:r>
              <a:rPr lang="en-IN" dirty="0" err="1"/>
              <a:t>center</a:t>
            </a:r>
            <a:r>
              <a:rPr lang="en-IN" dirty="0"/>
              <a:t> and corneal reflections,” in IEEE Transactions on Biomedical Engineering, vol. 53, no.6, pp. 1124-1133, June 2006. </a:t>
            </a:r>
            <a:br>
              <a:rPr lang="en-IN" dirty="0"/>
            </a:br>
            <a:endParaRPr lang="en-IN" dirty="0"/>
          </a:p>
        </p:txBody>
      </p:sp>
    </p:spTree>
    <p:extLst>
      <p:ext uri="{BB962C8B-B14F-4D97-AF65-F5344CB8AC3E}">
        <p14:creationId xmlns:p14="http://schemas.microsoft.com/office/powerpoint/2010/main" val="40414562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B366D9-954D-486D-AD5D-8DDD333C03D4}"/>
              </a:ext>
            </a:extLst>
          </p:cNvPr>
          <p:cNvSpPr txBox="1"/>
          <p:nvPr/>
        </p:nvSpPr>
        <p:spPr>
          <a:xfrm>
            <a:off x="1835696" y="2248584"/>
            <a:ext cx="3312368" cy="646331"/>
          </a:xfrm>
          <a:prstGeom prst="rect">
            <a:avLst/>
          </a:prstGeom>
          <a:noFill/>
        </p:spPr>
        <p:txBody>
          <a:bodyPr wrap="square" rtlCol="0">
            <a:spAutoFit/>
          </a:bodyPr>
          <a:lstStyle/>
          <a:p>
            <a:r>
              <a:rPr lang="en-IN" sz="3600" dirty="0">
                <a:solidFill>
                  <a:schemeClr val="bg1"/>
                </a:solidFill>
              </a:rPr>
              <a:t>Thank </a:t>
            </a:r>
            <a:r>
              <a:rPr lang="en-IN" sz="3600" dirty="0">
                <a:solidFill>
                  <a:srgbClr val="00B050"/>
                </a:solidFill>
              </a:rPr>
              <a:t>you</a:t>
            </a:r>
            <a:r>
              <a:rPr lang="en-IN" sz="3600" dirty="0">
                <a:solidFill>
                  <a:schemeClr val="bg1"/>
                </a:solidFill>
              </a:rPr>
              <a:t> </a:t>
            </a:r>
            <a:r>
              <a:rPr lang="en-IN" sz="3600" dirty="0"/>
              <a:t>ALL</a:t>
            </a:r>
          </a:p>
        </p:txBody>
      </p:sp>
    </p:spTree>
    <p:extLst>
      <p:ext uri="{BB962C8B-B14F-4D97-AF65-F5344CB8AC3E}">
        <p14:creationId xmlns:p14="http://schemas.microsoft.com/office/powerpoint/2010/main" val="575667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EXISTING SYSTEM</a:t>
            </a:r>
            <a:endParaRPr lang="en-US" dirty="0"/>
          </a:p>
        </p:txBody>
      </p:sp>
      <p:sp>
        <p:nvSpPr>
          <p:cNvPr id="4" name="Content Placeholder 3"/>
          <p:cNvSpPr>
            <a:spLocks noGrp="1"/>
          </p:cNvSpPr>
          <p:nvPr>
            <p:ph idx="10"/>
          </p:nvPr>
        </p:nvSpPr>
        <p:spPr>
          <a:xfrm>
            <a:off x="539552" y="987574"/>
            <a:ext cx="8208912" cy="3867894"/>
          </a:xfrm>
        </p:spPr>
        <p:txBody>
          <a:bodyPr/>
          <a:lstStyle/>
          <a:p>
            <a:r>
              <a:rPr lang="en-IN" sz="1350" dirty="0">
                <a:latin typeface="Times New Roman" panose="02020603050405020304" pitchFamily="18" charset="0"/>
                <a:cs typeface="Times New Roman" panose="02020603050405020304" pitchFamily="18" charset="0"/>
              </a:rPr>
              <a:t>Eye Gaze Detection System for Impaired User GUI Control was implemented by using in</a:t>
            </a:r>
          </a:p>
          <a:p>
            <a:r>
              <a:rPr lang="en-IN" sz="1350" dirty="0">
                <a:latin typeface="Times New Roman" panose="02020603050405020304" pitchFamily="18" charset="0"/>
                <a:cs typeface="Times New Roman" panose="02020603050405020304" pitchFamily="18" charset="0"/>
              </a:rPr>
              <a:t>determining the point in space at which a person is </a:t>
            </a:r>
            <a:r>
              <a:rPr lang="en-IN" sz="1350" b="1" dirty="0">
                <a:latin typeface="Times New Roman" panose="02020603050405020304" pitchFamily="18" charset="0"/>
                <a:cs typeface="Times New Roman" panose="02020603050405020304" pitchFamily="18" charset="0"/>
              </a:rPr>
              <a:t>focusing visual attention.</a:t>
            </a:r>
          </a:p>
          <a:p>
            <a:r>
              <a:rPr lang="en-IN" sz="1350" dirty="0">
                <a:latin typeface="Times New Roman" panose="02020603050405020304" pitchFamily="18" charset="0"/>
                <a:cs typeface="Times New Roman" panose="02020603050405020304" pitchFamily="18" charset="0"/>
              </a:rPr>
              <a:t>This system is developed for………..</a:t>
            </a:r>
          </a:p>
          <a:p>
            <a:r>
              <a:rPr lang="en-IN" sz="1350" b="1" dirty="0">
                <a:latin typeface="Times New Roman" panose="02020603050405020304" pitchFamily="18" charset="0"/>
                <a:cs typeface="Times New Roman" panose="02020603050405020304" pitchFamily="18" charset="0"/>
              </a:rPr>
              <a:t>Empowering impaired users </a:t>
            </a:r>
            <a:r>
              <a:rPr lang="en-IN" sz="1350" dirty="0">
                <a:latin typeface="Times New Roman" panose="02020603050405020304" pitchFamily="18" charset="0"/>
                <a:cs typeface="Times New Roman" panose="02020603050405020304" pitchFamily="18" charset="0"/>
              </a:rPr>
              <a:t>with the </a:t>
            </a:r>
            <a:r>
              <a:rPr lang="en-IN" sz="1350" b="1" dirty="0">
                <a:latin typeface="Times New Roman" panose="02020603050405020304" pitchFamily="18" charset="0"/>
                <a:cs typeface="Times New Roman" panose="02020603050405020304" pitchFamily="18" charset="0"/>
              </a:rPr>
              <a:t>ability to control the pointing </a:t>
            </a:r>
            <a:r>
              <a:rPr lang="en-IN" sz="1350" dirty="0">
                <a:latin typeface="Times New Roman" panose="02020603050405020304" pitchFamily="18" charset="0"/>
                <a:cs typeface="Times New Roman" panose="02020603050405020304" pitchFamily="18" charset="0"/>
              </a:rPr>
              <a:t>and </a:t>
            </a:r>
            <a:r>
              <a:rPr lang="en-IN" sz="1350" b="1" dirty="0">
                <a:latin typeface="Times New Roman" panose="02020603050405020304" pitchFamily="18" charset="0"/>
                <a:cs typeface="Times New Roman" panose="02020603050405020304" pitchFamily="18" charset="0"/>
              </a:rPr>
              <a:t>selection of components </a:t>
            </a:r>
            <a:r>
              <a:rPr lang="en-IN" sz="1350" dirty="0">
                <a:latin typeface="Times New Roman" panose="02020603050405020304" pitchFamily="18" charset="0"/>
                <a:cs typeface="Times New Roman" panose="02020603050405020304" pitchFamily="18" charset="0"/>
              </a:rPr>
              <a:t> in a User Interface (UI) typically done by </a:t>
            </a:r>
            <a:r>
              <a:rPr lang="en-IN" sz="1350" b="1" dirty="0">
                <a:latin typeface="Times New Roman" panose="02020603050405020304" pitchFamily="18" charset="0"/>
                <a:cs typeface="Times New Roman" panose="02020603050405020304" pitchFamily="18" charset="0"/>
              </a:rPr>
              <a:t>mouse and keyboard, with eye movement. </a:t>
            </a:r>
          </a:p>
          <a:p>
            <a:r>
              <a:rPr lang="en-IN" sz="1350" dirty="0">
                <a:latin typeface="Times New Roman" panose="02020603050405020304" pitchFamily="18" charset="0"/>
                <a:cs typeface="Times New Roman" panose="02020603050405020304" pitchFamily="18" charset="0"/>
              </a:rPr>
              <a:t>In the existing system …..</a:t>
            </a:r>
          </a:p>
          <a:p>
            <a:pPr marL="214313" indent="-214313">
              <a:buFont typeface="Wingdings" panose="05000000000000000000" pitchFamily="2" charset="2"/>
              <a:buChar char="v"/>
            </a:pPr>
            <a:r>
              <a:rPr lang="en-IN" sz="1350" dirty="0">
                <a:latin typeface="Times New Roman" panose="02020603050405020304" pitchFamily="18" charset="0"/>
                <a:cs typeface="Times New Roman" panose="02020603050405020304" pitchFamily="18" charset="0"/>
              </a:rPr>
              <a:t>Eye Motion </a:t>
            </a:r>
          </a:p>
          <a:p>
            <a:pPr marL="214313" indent="-214313">
              <a:buFont typeface="Wingdings" panose="05000000000000000000" pitchFamily="2" charset="2"/>
              <a:buChar char="v"/>
            </a:pPr>
            <a:r>
              <a:rPr lang="en-IN" sz="1350" dirty="0">
                <a:latin typeface="Times New Roman" panose="02020603050405020304" pitchFamily="18" charset="0"/>
                <a:cs typeface="Times New Roman" panose="02020603050405020304" pitchFamily="18" charset="0"/>
              </a:rPr>
              <a:t>Non-intrusive Camera-based Systems</a:t>
            </a:r>
          </a:p>
          <a:p>
            <a:pPr marL="214313" indent="-214313">
              <a:buFont typeface="Wingdings" panose="05000000000000000000" pitchFamily="2" charset="2"/>
              <a:buChar char="v"/>
            </a:pPr>
            <a:r>
              <a:rPr lang="en-IN" sz="1350" dirty="0">
                <a:latin typeface="Times New Roman" panose="02020603050405020304" pitchFamily="18" charset="0"/>
                <a:cs typeface="Times New Roman" panose="02020603050405020304" pitchFamily="18" charset="0"/>
              </a:rPr>
              <a:t>Image Difference Method with Glint Detection</a:t>
            </a:r>
          </a:p>
          <a:p>
            <a:pPr marL="214313" indent="-214313">
              <a:buFont typeface="Wingdings" panose="05000000000000000000" pitchFamily="2" charset="2"/>
              <a:buChar char="v"/>
            </a:pPr>
            <a:r>
              <a:rPr lang="en-IN" sz="1350" dirty="0">
                <a:latin typeface="Times New Roman" panose="02020603050405020304" pitchFamily="18" charset="0"/>
                <a:cs typeface="Times New Roman" panose="02020603050405020304" pitchFamily="18" charset="0"/>
              </a:rPr>
              <a:t>Algorithm to detect pupil and pupil movement </a:t>
            </a:r>
          </a:p>
          <a:p>
            <a:pPr marL="214313" indent="-214313">
              <a:buFont typeface="Wingdings" panose="05000000000000000000" pitchFamily="2" charset="2"/>
              <a:buChar char="v"/>
            </a:pPr>
            <a:r>
              <a:rPr lang="en-IN" sz="1350" dirty="0">
                <a:latin typeface="Times New Roman" panose="02020603050405020304" pitchFamily="18" charset="0"/>
                <a:cs typeface="Times New Roman" panose="02020603050405020304" pitchFamily="18" charset="0"/>
              </a:rPr>
              <a:t> Gaze Selection</a:t>
            </a:r>
          </a:p>
          <a:p>
            <a:endParaRPr lang="en-IN" sz="1350" dirty="0">
              <a:latin typeface="Times New Roman" panose="02020603050405020304" pitchFamily="18" charset="0"/>
              <a:cs typeface="Times New Roman" panose="02020603050405020304" pitchFamily="18" charset="0"/>
            </a:endParaRPr>
          </a:p>
          <a:p>
            <a:endParaRPr lang="en-IN" sz="1350" dirty="0">
              <a:latin typeface="Times New Roman" panose="02020603050405020304" pitchFamily="18" charset="0"/>
              <a:cs typeface="Times New Roman" panose="02020603050405020304" pitchFamily="18" charset="0"/>
            </a:endParaRPr>
          </a:p>
          <a:p>
            <a:br>
              <a:rPr lang="en-IN" sz="1350" dirty="0">
                <a:latin typeface="Times New Roman" panose="02020603050405020304" pitchFamily="18" charset="0"/>
                <a:cs typeface="Times New Roman" panose="02020603050405020304" pitchFamily="18" charset="0"/>
              </a:rPr>
            </a:br>
            <a:endParaRPr lang="en-US" sz="135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133" t="24361" r="11067" b="29797"/>
          <a:stretch/>
        </p:blipFill>
        <p:spPr>
          <a:xfrm>
            <a:off x="1979712" y="3651870"/>
            <a:ext cx="6869557" cy="1296144"/>
          </a:xfrm>
          <a:prstGeom prst="rect">
            <a:avLst/>
          </a:prstGeom>
        </p:spPr>
      </p:pic>
    </p:spTree>
    <p:extLst>
      <p:ext uri="{BB962C8B-B14F-4D97-AF65-F5344CB8AC3E}">
        <p14:creationId xmlns:p14="http://schemas.microsoft.com/office/powerpoint/2010/main" val="2754079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6D0D8-E097-4DA8-A3C4-D8C1EF67FE47}"/>
              </a:ext>
            </a:extLst>
          </p:cNvPr>
          <p:cNvSpPr>
            <a:spLocks noGrp="1"/>
          </p:cNvSpPr>
          <p:nvPr>
            <p:ph type="title"/>
          </p:nvPr>
        </p:nvSpPr>
        <p:spPr/>
        <p:txBody>
          <a:bodyPr/>
          <a:lstStyle/>
          <a:p>
            <a:r>
              <a:rPr lang="en-IN" dirty="0"/>
              <a:t>Proposed System:</a:t>
            </a:r>
          </a:p>
        </p:txBody>
      </p:sp>
      <p:sp>
        <p:nvSpPr>
          <p:cNvPr id="4" name="Content Placeholder 3">
            <a:extLst>
              <a:ext uri="{FF2B5EF4-FFF2-40B4-BE49-F238E27FC236}">
                <a16:creationId xmlns:a16="http://schemas.microsoft.com/office/drawing/2014/main" id="{E04465C1-1F07-41E7-BB7C-9F0A91A5D6B6}"/>
              </a:ext>
            </a:extLst>
          </p:cNvPr>
          <p:cNvSpPr>
            <a:spLocks noGrp="1"/>
          </p:cNvSpPr>
          <p:nvPr>
            <p:ph idx="10"/>
          </p:nvPr>
        </p:nvSpPr>
        <p:spPr>
          <a:xfrm>
            <a:off x="-108520" y="1059583"/>
            <a:ext cx="9144000" cy="3744416"/>
          </a:xfrm>
        </p:spPr>
        <p:txBody>
          <a:bodyPr/>
          <a:lstStyle/>
          <a:p>
            <a:r>
              <a:rPr lang="en-IN" b="1" dirty="0"/>
              <a:t>OBJECTIVE:</a:t>
            </a:r>
          </a:p>
          <a:p>
            <a:r>
              <a:rPr lang="en-IN" dirty="0"/>
              <a:t>The Objective Of Our Project Is To Construct An Eye Gaze Direction Controlled Robotic Car With Help Of </a:t>
            </a:r>
          </a:p>
          <a:p>
            <a:r>
              <a:rPr lang="en-IN" dirty="0"/>
              <a:t>Convolutional Neural Network.</a:t>
            </a:r>
          </a:p>
          <a:p>
            <a:endParaRPr lang="en-IN" dirty="0"/>
          </a:p>
          <a:p>
            <a:r>
              <a:rPr lang="en-IN" b="1" dirty="0"/>
              <a:t>EYE DETECTION:</a:t>
            </a:r>
          </a:p>
          <a:p>
            <a:pPr marL="342900" indent="-342900">
              <a:buFont typeface="Wingdings" panose="05000000000000000000" pitchFamily="2" charset="2"/>
              <a:buChar char="v"/>
            </a:pPr>
            <a:r>
              <a:rPr lang="en-IN" dirty="0"/>
              <a:t>Appearance-based Method And Pattern based Methods </a:t>
            </a:r>
          </a:p>
          <a:p>
            <a:pPr marL="342900" indent="-342900">
              <a:buFont typeface="Wingdings" panose="05000000000000000000" pitchFamily="2" charset="2"/>
              <a:buChar char="v"/>
            </a:pPr>
            <a:r>
              <a:rPr lang="en-IN" dirty="0" err="1"/>
              <a:t>Cozzi</a:t>
            </a:r>
            <a:r>
              <a:rPr lang="en-IN" dirty="0"/>
              <a:t> Et Al. And In  Huang Et Al. Used Machine Learning Algorithm SVM On Extracted Features. </a:t>
            </a:r>
          </a:p>
          <a:p>
            <a:pPr marL="342900" indent="-342900">
              <a:buFont typeface="Wingdings" panose="05000000000000000000" pitchFamily="2" charset="2"/>
              <a:buChar char="v"/>
            </a:pPr>
            <a:r>
              <a:rPr lang="en-IN" dirty="0"/>
              <a:t>Some Researchers Tried To Detect Eye Region Using Convolutional Neural Network </a:t>
            </a:r>
          </a:p>
          <a:p>
            <a:endParaRPr lang="en-IN" dirty="0"/>
          </a:p>
          <a:p>
            <a:r>
              <a:rPr lang="en-IN" b="1" dirty="0"/>
              <a:t>Eye Gaze Estimation:</a:t>
            </a:r>
          </a:p>
          <a:p>
            <a:pPr marL="285750" indent="-285750">
              <a:buFont typeface="Wingdings" panose="05000000000000000000" pitchFamily="2" charset="2"/>
              <a:buChar char="v"/>
            </a:pPr>
            <a:r>
              <a:rPr lang="en-IN" dirty="0"/>
              <a:t>Three Approaches : Appearance-based ,Shape-based And Component Separation Zhang Et Al. Combine</a:t>
            </a:r>
          </a:p>
          <a:p>
            <a:pPr marL="285750" indent="-285750">
              <a:buFont typeface="Wingdings" panose="05000000000000000000" pitchFamily="2" charset="2"/>
              <a:buChar char="v"/>
            </a:pPr>
            <a:r>
              <a:rPr lang="en-IN" dirty="0"/>
              <a:t>The Data From Face Pose Estimator And Eye Region Using A CNN</a:t>
            </a:r>
          </a:p>
          <a:p>
            <a:pPr marL="285750" indent="-285750">
              <a:buFont typeface="Wingdings" panose="05000000000000000000" pitchFamily="2" charset="2"/>
              <a:buChar char="v"/>
            </a:pPr>
            <a:r>
              <a:rPr lang="en-IN" dirty="0"/>
              <a:t>Model And Trained A Regression Model In The Output Layer </a:t>
            </a:r>
            <a:br>
              <a:rPr lang="en-IN" dirty="0"/>
            </a:br>
            <a:br>
              <a:rPr lang="en-IN" dirty="0"/>
            </a:br>
            <a:br>
              <a:rPr lang="en-IN" dirty="0"/>
            </a:br>
            <a:endParaRPr lang="en-IN" dirty="0"/>
          </a:p>
          <a:p>
            <a:endParaRPr lang="en-IN" dirty="0"/>
          </a:p>
          <a:p>
            <a:endParaRPr lang="en-IN" dirty="0"/>
          </a:p>
          <a:p>
            <a:br>
              <a:rPr lang="en-IN" dirty="0"/>
            </a:br>
            <a:br>
              <a:rPr lang="en-IN" dirty="0"/>
            </a:br>
            <a:endParaRPr lang="en-IN" dirty="0"/>
          </a:p>
          <a:p>
            <a:endParaRPr lang="en-IN" dirty="0"/>
          </a:p>
          <a:p>
            <a:endParaRPr lang="en-IN" dirty="0"/>
          </a:p>
        </p:txBody>
      </p:sp>
    </p:spTree>
    <p:extLst>
      <p:ext uri="{BB962C8B-B14F-4D97-AF65-F5344CB8AC3E}">
        <p14:creationId xmlns:p14="http://schemas.microsoft.com/office/powerpoint/2010/main" val="1910960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PROPOSED SYSTEM</a:t>
            </a:r>
            <a:endParaRPr lang="en-US" dirty="0"/>
          </a:p>
        </p:txBody>
      </p:sp>
      <p:sp>
        <p:nvSpPr>
          <p:cNvPr id="5" name="Rectangle 4"/>
          <p:cNvSpPr/>
          <p:nvPr/>
        </p:nvSpPr>
        <p:spPr>
          <a:xfrm>
            <a:off x="1601670" y="1872428"/>
            <a:ext cx="1134126" cy="808253"/>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GETTING </a:t>
            </a:r>
          </a:p>
          <a:p>
            <a:pPr algn="ctr"/>
            <a:r>
              <a:rPr lang="en-IN" sz="1200" b="1" dirty="0"/>
              <a:t>IMAGE BY </a:t>
            </a:r>
          </a:p>
          <a:p>
            <a:pPr algn="ctr"/>
            <a:r>
              <a:rPr lang="en-IN" sz="1200" b="1" dirty="0"/>
              <a:t>CAMERA</a:t>
            </a:r>
            <a:endParaRPr lang="en-US" sz="1200" b="1" dirty="0"/>
          </a:p>
        </p:txBody>
      </p:sp>
      <p:sp>
        <p:nvSpPr>
          <p:cNvPr id="8" name="Rectangle 7"/>
          <p:cNvSpPr/>
          <p:nvPr/>
        </p:nvSpPr>
        <p:spPr>
          <a:xfrm>
            <a:off x="5112060" y="1871509"/>
            <a:ext cx="2592288" cy="808253"/>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Processing Of Image Using Deep Learning Based Gaze Estimation Algorithm In Python </a:t>
            </a:r>
          </a:p>
          <a:p>
            <a:pPr algn="ctr"/>
            <a:r>
              <a:rPr lang="en-IN" sz="1200" b="1" dirty="0"/>
              <a:t>Environment</a:t>
            </a:r>
          </a:p>
        </p:txBody>
      </p:sp>
      <p:sp>
        <p:nvSpPr>
          <p:cNvPr id="9" name="Rectangle 8"/>
          <p:cNvSpPr/>
          <p:nvPr/>
        </p:nvSpPr>
        <p:spPr>
          <a:xfrm>
            <a:off x="3398388" y="1869672"/>
            <a:ext cx="1119606" cy="808253"/>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Start </a:t>
            </a:r>
          </a:p>
          <a:p>
            <a:pPr algn="ctr"/>
            <a:r>
              <a:rPr lang="en-IN" sz="1200" b="1" dirty="0"/>
              <a:t>Processing</a:t>
            </a:r>
          </a:p>
          <a:p>
            <a:pPr algn="ctr"/>
            <a:r>
              <a:rPr lang="en-IN" sz="1200" b="1" dirty="0"/>
              <a:t> by machine</a:t>
            </a:r>
            <a:endParaRPr lang="en-US" sz="1200" b="1" dirty="0"/>
          </a:p>
        </p:txBody>
      </p:sp>
      <p:sp>
        <p:nvSpPr>
          <p:cNvPr id="11" name="Rectangle 10"/>
          <p:cNvSpPr/>
          <p:nvPr/>
        </p:nvSpPr>
        <p:spPr>
          <a:xfrm>
            <a:off x="6030162" y="3439065"/>
            <a:ext cx="1674186" cy="1017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b="1" dirty="0">
                <a:latin typeface="Times New Roman" panose="02020603050405020304" pitchFamily="18" charset="0"/>
                <a:cs typeface="Times New Roman" panose="02020603050405020304" pitchFamily="18" charset="0"/>
              </a:rPr>
              <a:t>Decode detected</a:t>
            </a:r>
          </a:p>
          <a:p>
            <a:pPr algn="ctr"/>
            <a:r>
              <a:rPr lang="en-IN" sz="1350" b="1" dirty="0">
                <a:latin typeface="Times New Roman" panose="02020603050405020304" pitchFamily="18" charset="0"/>
                <a:cs typeface="Times New Roman" panose="02020603050405020304" pitchFamily="18" charset="0"/>
              </a:rPr>
              <a:t> gaze </a:t>
            </a:r>
          </a:p>
          <a:p>
            <a:pPr algn="ctr"/>
            <a:r>
              <a:rPr lang="en-IN" sz="1350" b="1" dirty="0">
                <a:latin typeface="Times New Roman" panose="02020603050405020304" pitchFamily="18" charset="0"/>
                <a:cs typeface="Times New Roman" panose="02020603050405020304" pitchFamily="18" charset="0"/>
              </a:rPr>
              <a:t>in the image </a:t>
            </a:r>
            <a:endParaRPr lang="en-US" sz="1350" b="1" dirty="0">
              <a:latin typeface="Times New Roman" panose="02020603050405020304" pitchFamily="18" charset="0"/>
              <a:cs typeface="Times New Roman" panose="02020603050405020304" pitchFamily="18" charset="0"/>
            </a:endParaRPr>
          </a:p>
        </p:txBody>
      </p:sp>
      <p:sp>
        <p:nvSpPr>
          <p:cNvPr id="12" name="Rectangle 11"/>
          <p:cNvSpPr/>
          <p:nvPr/>
        </p:nvSpPr>
        <p:spPr>
          <a:xfrm>
            <a:off x="3791488" y="3435846"/>
            <a:ext cx="1428584" cy="1010667"/>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b="1" dirty="0"/>
              <a:t>Transmitting of information by Bluetooth </a:t>
            </a:r>
          </a:p>
          <a:p>
            <a:pPr algn="ctr"/>
            <a:r>
              <a:rPr lang="en-IN" sz="1350" b="1" dirty="0"/>
              <a:t>transmitter</a:t>
            </a:r>
            <a:endParaRPr lang="en-US" sz="1350" b="1" dirty="0"/>
          </a:p>
        </p:txBody>
      </p:sp>
      <p:sp>
        <p:nvSpPr>
          <p:cNvPr id="13" name="Rectangle 12"/>
          <p:cNvSpPr/>
          <p:nvPr/>
        </p:nvSpPr>
        <p:spPr>
          <a:xfrm>
            <a:off x="1655676" y="3439065"/>
            <a:ext cx="1404156" cy="1017858"/>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b="1" dirty="0"/>
              <a:t>Predefined </a:t>
            </a:r>
          </a:p>
          <a:p>
            <a:pPr algn="ctr"/>
            <a:r>
              <a:rPr lang="en-IN" sz="1350" b="1" dirty="0"/>
              <a:t>functions done by machine</a:t>
            </a:r>
            <a:endParaRPr lang="en-US" sz="1350" b="1" dirty="0"/>
          </a:p>
        </p:txBody>
      </p:sp>
      <p:sp>
        <p:nvSpPr>
          <p:cNvPr id="14" name="TextBox 13"/>
          <p:cNvSpPr txBox="1"/>
          <p:nvPr/>
        </p:nvSpPr>
        <p:spPr>
          <a:xfrm>
            <a:off x="1494018" y="1059582"/>
            <a:ext cx="551525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The system functionality flow is described below………. </a:t>
            </a:r>
            <a:endParaRPr lang="en-US" dirty="0">
              <a:latin typeface="Times New Roman" panose="02020603050405020304" pitchFamily="18" charset="0"/>
              <a:cs typeface="Times New Roman" panose="02020603050405020304" pitchFamily="18" charset="0"/>
            </a:endParaRPr>
          </a:p>
        </p:txBody>
      </p:sp>
      <p:sp>
        <p:nvSpPr>
          <p:cNvPr id="15" name="Right Arrow 14"/>
          <p:cNvSpPr/>
          <p:nvPr/>
        </p:nvSpPr>
        <p:spPr>
          <a:xfrm>
            <a:off x="2829288" y="2031690"/>
            <a:ext cx="500574" cy="484217"/>
          </a:xfrm>
          <a:prstGeom prst="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ight Arrow 15"/>
          <p:cNvSpPr/>
          <p:nvPr/>
        </p:nvSpPr>
        <p:spPr>
          <a:xfrm>
            <a:off x="4557615" y="2031690"/>
            <a:ext cx="500574" cy="484217"/>
          </a:xfrm>
          <a:prstGeom prst="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Left Arrow 17"/>
          <p:cNvSpPr/>
          <p:nvPr/>
        </p:nvSpPr>
        <p:spPr>
          <a:xfrm>
            <a:off x="5256985" y="3674369"/>
            <a:ext cx="719171" cy="54006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p>
        </p:txBody>
      </p:sp>
      <p:sp>
        <p:nvSpPr>
          <p:cNvPr id="20" name="Left Arrow 19"/>
          <p:cNvSpPr/>
          <p:nvPr/>
        </p:nvSpPr>
        <p:spPr>
          <a:xfrm>
            <a:off x="3123748" y="3620439"/>
            <a:ext cx="586730" cy="5939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Down Arrow 20"/>
          <p:cNvSpPr/>
          <p:nvPr/>
        </p:nvSpPr>
        <p:spPr>
          <a:xfrm>
            <a:off x="6570222" y="2787774"/>
            <a:ext cx="486054" cy="5400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223805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7043A-01E7-42F4-95E9-9FD0E97EEFB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Convolution Neural Network:</a:t>
            </a:r>
            <a:endParaRPr lang="en-IN" dirty="0"/>
          </a:p>
        </p:txBody>
      </p:sp>
      <p:sp>
        <p:nvSpPr>
          <p:cNvPr id="4" name="Content Placeholder 3">
            <a:extLst>
              <a:ext uri="{FF2B5EF4-FFF2-40B4-BE49-F238E27FC236}">
                <a16:creationId xmlns:a16="http://schemas.microsoft.com/office/drawing/2014/main" id="{8D13635B-1DB0-4569-B8A3-22A24BE0CC8D}"/>
              </a:ext>
            </a:extLst>
          </p:cNvPr>
          <p:cNvSpPr>
            <a:spLocks noGrp="1"/>
          </p:cNvSpPr>
          <p:nvPr>
            <p:ph idx="10"/>
          </p:nvPr>
        </p:nvSpPr>
        <p:spPr>
          <a:xfrm>
            <a:off x="-108520" y="987574"/>
            <a:ext cx="9144000" cy="4495596"/>
          </a:xfrm>
        </p:spPr>
        <p:txBody>
          <a:bodyPr/>
          <a:lstStyle/>
          <a:p>
            <a:r>
              <a:rPr lang="en-IN" sz="1600" dirty="0">
                <a:latin typeface="Times New Roman" panose="02020603050405020304" pitchFamily="18" charset="0"/>
                <a:cs typeface="Times New Roman" panose="02020603050405020304" pitchFamily="18" charset="0"/>
              </a:rPr>
              <a:t> A Convolutional Neural Network (CNN) is comprised of one or more convolutional layers  and then </a:t>
            </a:r>
            <a:r>
              <a:rPr lang="en-IN" sz="1600">
                <a:latin typeface="Times New Roman" panose="02020603050405020304" pitchFamily="18" charset="0"/>
                <a:cs typeface="Times New Roman" panose="02020603050405020304" pitchFamily="18" charset="0"/>
              </a:rPr>
              <a:t>followed by one </a:t>
            </a:r>
            <a:r>
              <a:rPr lang="en-IN" sz="1600" dirty="0">
                <a:latin typeface="Times New Roman" panose="02020603050405020304" pitchFamily="18" charset="0"/>
                <a:cs typeface="Times New Roman" panose="02020603050405020304" pitchFamily="18" charset="0"/>
              </a:rPr>
              <a:t>or more fully connected layers as in a standard multilayer neural network.</a:t>
            </a:r>
          </a:p>
          <a:p>
            <a:r>
              <a:rPr lang="en-IN" sz="1600" dirty="0">
                <a:latin typeface="Times New Roman" panose="02020603050405020304" pitchFamily="18" charset="0"/>
                <a:cs typeface="Times New Roman" panose="02020603050405020304" pitchFamily="18" charset="0"/>
              </a:rPr>
              <a:t>In CNN there are …</a:t>
            </a:r>
          </a:p>
          <a:p>
            <a:pPr marL="285750" indent="-285750">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Feature Learning </a:t>
            </a:r>
          </a:p>
          <a:p>
            <a:pPr marL="285750" indent="-285750">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Classification</a:t>
            </a:r>
          </a:p>
          <a:p>
            <a:r>
              <a:rPr lang="en-IN" sz="1600" b="1" dirty="0">
                <a:latin typeface="Times New Roman" panose="02020603050405020304" pitchFamily="18" charset="0"/>
                <a:cs typeface="Times New Roman" panose="02020603050405020304" pitchFamily="18" charset="0"/>
              </a:rPr>
              <a:t>Feature Learning :</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Convolution</a:t>
            </a:r>
          </a:p>
          <a:p>
            <a:pPr marL="285750" indent="-285750">
              <a:buFont typeface="Arial" panose="020B0604020202020204" pitchFamily="34" charset="0"/>
              <a:buChar char="•"/>
            </a:pPr>
            <a:r>
              <a:rPr lang="en-IN" sz="1600" dirty="0" err="1">
                <a:latin typeface="Times New Roman" panose="02020603050405020304" pitchFamily="18" charset="0"/>
                <a:cs typeface="Times New Roman" panose="02020603050405020304" pitchFamily="18" charset="0"/>
              </a:rPr>
              <a:t>ReLU</a:t>
            </a: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Pooling </a:t>
            </a:r>
          </a:p>
          <a:p>
            <a:r>
              <a:rPr lang="en-IN" sz="1600" b="1" dirty="0">
                <a:latin typeface="Times New Roman" panose="02020603050405020304" pitchFamily="18" charset="0"/>
                <a:cs typeface="Times New Roman" panose="02020603050405020304" pitchFamily="18" charset="0"/>
              </a:rPr>
              <a:t>Classification :</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Flatten </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Fully Connected </a:t>
            </a:r>
          </a:p>
          <a:p>
            <a:pPr marL="285750" indent="-285750">
              <a:buFont typeface="Arial" panose="020B0604020202020204" pitchFamily="34" charset="0"/>
              <a:buChar char="•"/>
            </a:pPr>
            <a:r>
              <a:rPr lang="en-IN" sz="1600" dirty="0" err="1">
                <a:latin typeface="Times New Roman" panose="02020603050405020304" pitchFamily="18" charset="0"/>
                <a:cs typeface="Times New Roman" panose="02020603050405020304" pitchFamily="18" charset="0"/>
              </a:rPr>
              <a:t>Softmax</a:t>
            </a:r>
            <a:endParaRPr lang="en-IN"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p>
        </p:txBody>
      </p:sp>
      <p:pic>
        <p:nvPicPr>
          <p:cNvPr id="5" name="Picture 4">
            <a:extLst>
              <a:ext uri="{FF2B5EF4-FFF2-40B4-BE49-F238E27FC236}">
                <a16:creationId xmlns:a16="http://schemas.microsoft.com/office/drawing/2014/main" id="{1E2DA5F0-5B1A-4576-927A-A23EC2D644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1995686"/>
            <a:ext cx="7056784" cy="2886763"/>
          </a:xfrm>
          <a:prstGeom prst="rect">
            <a:avLst/>
          </a:prstGeom>
        </p:spPr>
      </p:pic>
    </p:spTree>
    <p:extLst>
      <p:ext uri="{BB962C8B-B14F-4D97-AF65-F5344CB8AC3E}">
        <p14:creationId xmlns:p14="http://schemas.microsoft.com/office/powerpoint/2010/main" val="612761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 calcmode="lin" valueType="num">
                                      <p:cBhvr additive="base">
                                        <p:cTn id="2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 calcmode="lin" valueType="num">
                                      <p:cBhvr additive="base">
                                        <p:cTn id="3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 calcmode="lin" valueType="num">
                                      <p:cBhvr additive="base">
                                        <p:cTn id="39"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anim calcmode="lin" valueType="num">
                                      <p:cBhvr additive="base">
                                        <p:cTn id="43"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 calcmode="lin" valueType="num">
                                      <p:cBhvr additive="base">
                                        <p:cTn id="4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anim calcmode="lin" valueType="num">
                                      <p:cBhvr additive="base">
                                        <p:cTn id="51"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additive="base">
                                        <p:cTn id="57" dur="500" fill="hold"/>
                                        <p:tgtEl>
                                          <p:spTgt spid="5"/>
                                        </p:tgtEl>
                                        <p:attrNameLst>
                                          <p:attrName>ppt_x</p:attrName>
                                        </p:attrNameLst>
                                      </p:cBhvr>
                                      <p:tavLst>
                                        <p:tav tm="0">
                                          <p:val>
                                            <p:strVal val="#ppt_x"/>
                                          </p:val>
                                        </p:tav>
                                        <p:tav tm="100000">
                                          <p:val>
                                            <p:strVal val="#ppt_x"/>
                                          </p:val>
                                        </p:tav>
                                      </p:tavLst>
                                    </p:anim>
                                    <p:anim calcmode="lin" valueType="num">
                                      <p:cBhvr additive="base">
                                        <p:cTn id="5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2C283-0EB5-4EA4-AA08-1D7BA56263A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Convolution Layer :</a:t>
            </a:r>
            <a:endParaRPr lang="en-IN" dirty="0"/>
          </a:p>
        </p:txBody>
      </p:sp>
      <p:sp>
        <p:nvSpPr>
          <p:cNvPr id="4" name="Content Placeholder 3">
            <a:extLst>
              <a:ext uri="{FF2B5EF4-FFF2-40B4-BE49-F238E27FC236}">
                <a16:creationId xmlns:a16="http://schemas.microsoft.com/office/drawing/2014/main" id="{F9937DCD-B41F-4C0F-AF66-5275373F5C0F}"/>
              </a:ext>
            </a:extLst>
          </p:cNvPr>
          <p:cNvSpPr>
            <a:spLocks noGrp="1"/>
          </p:cNvSpPr>
          <p:nvPr>
            <p:ph idx="10"/>
          </p:nvPr>
        </p:nvSpPr>
        <p:spPr>
          <a:xfrm>
            <a:off x="-252536" y="884466"/>
            <a:ext cx="5112568" cy="4218097"/>
          </a:xfrm>
        </p:spPr>
        <p:txBody>
          <a:bodyPr/>
          <a:lstStyle/>
          <a:p>
            <a:r>
              <a:rPr lang="en-IN" sz="1500" dirty="0">
                <a:latin typeface="Times New Roman" panose="02020603050405020304" pitchFamily="18" charset="0"/>
                <a:cs typeface="Times New Roman" panose="02020603050405020304" pitchFamily="18" charset="0"/>
              </a:rPr>
              <a:t>A </a:t>
            </a:r>
            <a:r>
              <a:rPr lang="en-IN" sz="1500" dirty="0" err="1">
                <a:latin typeface="Times New Roman" panose="02020603050405020304" pitchFamily="18" charset="0"/>
                <a:cs typeface="Times New Roman" panose="02020603050405020304" pitchFamily="18" charset="0"/>
              </a:rPr>
              <a:t>ConvNet</a:t>
            </a:r>
            <a:r>
              <a:rPr lang="en-IN" sz="1500" dirty="0">
                <a:latin typeface="Times New Roman" panose="02020603050405020304" pitchFamily="18" charset="0"/>
                <a:cs typeface="Times New Roman" panose="02020603050405020304" pitchFamily="18" charset="0"/>
              </a:rPr>
              <a:t> is able to </a:t>
            </a:r>
            <a:r>
              <a:rPr lang="en-IN" sz="1500" b="1" dirty="0">
                <a:latin typeface="Times New Roman" panose="02020603050405020304" pitchFamily="18" charset="0"/>
                <a:cs typeface="Times New Roman" panose="02020603050405020304" pitchFamily="18" charset="0"/>
              </a:rPr>
              <a:t>successfully capture the Spatial</a:t>
            </a:r>
          </a:p>
          <a:p>
            <a:r>
              <a:rPr lang="en-IN" sz="1500" b="1" dirty="0">
                <a:latin typeface="Times New Roman" panose="02020603050405020304" pitchFamily="18" charset="0"/>
                <a:cs typeface="Times New Roman" panose="02020603050405020304" pitchFamily="18" charset="0"/>
              </a:rPr>
              <a:t>and Temporal dependencies</a:t>
            </a:r>
            <a:r>
              <a:rPr lang="en-IN" sz="1500" dirty="0">
                <a:latin typeface="Times New Roman" panose="02020603050405020304" pitchFamily="18" charset="0"/>
                <a:cs typeface="Times New Roman" panose="02020603050405020304" pitchFamily="18" charset="0"/>
              </a:rPr>
              <a:t> in an image through the</a:t>
            </a:r>
          </a:p>
          <a:p>
            <a:r>
              <a:rPr lang="en-IN" sz="1500" dirty="0">
                <a:latin typeface="Times New Roman" panose="02020603050405020304" pitchFamily="18" charset="0"/>
                <a:cs typeface="Times New Roman" panose="02020603050405020304" pitchFamily="18" charset="0"/>
              </a:rPr>
              <a:t>application and transfer it into a tensor data matrix </a:t>
            </a:r>
          </a:p>
          <a:p>
            <a:r>
              <a:rPr lang="en-IN" sz="1500" dirty="0">
                <a:latin typeface="Times New Roman" panose="02020603050405020304" pitchFamily="18" charset="0"/>
                <a:cs typeface="Times New Roman" panose="02020603050405020304" pitchFamily="18" charset="0"/>
              </a:rPr>
              <a:t>Here, Model will make filter and the filter is the dot product of the input matrix. </a:t>
            </a:r>
          </a:p>
          <a:p>
            <a:r>
              <a:rPr lang="en-IN" sz="1500" dirty="0">
                <a:latin typeface="Times New Roman" panose="02020603050405020304" pitchFamily="18" charset="0"/>
                <a:cs typeface="Times New Roman" panose="02020603050405020304" pitchFamily="18" charset="0"/>
              </a:rPr>
              <a:t>Filter will provide a bias matrix that is the output of the other neuron .</a:t>
            </a:r>
          </a:p>
          <a:p>
            <a:r>
              <a:rPr lang="en-IN" sz="1500" dirty="0">
                <a:latin typeface="Times New Roman" panose="02020603050405020304" pitchFamily="18" charset="0"/>
                <a:cs typeface="Times New Roman" panose="02020603050405020304" pitchFamily="18" charset="0"/>
              </a:rPr>
              <a:t>After that the output volume is created in the form of matrix.</a:t>
            </a:r>
          </a:p>
          <a:p>
            <a:r>
              <a:rPr lang="en-IN" sz="1500" dirty="0">
                <a:latin typeface="Times New Roman" panose="02020603050405020304" pitchFamily="18" charset="0"/>
                <a:cs typeface="Times New Roman" panose="02020603050405020304" pitchFamily="18" charset="0"/>
              </a:rPr>
              <a:t>Here ,</a:t>
            </a:r>
          </a:p>
          <a:p>
            <a:r>
              <a:rPr lang="en-IN" sz="1500" dirty="0">
                <a:latin typeface="Times New Roman" panose="02020603050405020304" pitchFamily="18" charset="0"/>
                <a:cs typeface="Times New Roman" panose="02020603050405020304" pitchFamily="18" charset="0"/>
              </a:rPr>
              <a:t>The </a:t>
            </a:r>
            <a:r>
              <a:rPr lang="en-IN" sz="1500" dirty="0">
                <a:solidFill>
                  <a:schemeClr val="tx2">
                    <a:lumMod val="60000"/>
                    <a:lumOff val="40000"/>
                  </a:schemeClr>
                </a:solidFill>
                <a:latin typeface="Times New Roman" panose="02020603050405020304" pitchFamily="18" charset="0"/>
                <a:cs typeface="Times New Roman" panose="02020603050405020304" pitchFamily="18" charset="0"/>
              </a:rPr>
              <a:t>objective</a:t>
            </a:r>
            <a:r>
              <a:rPr lang="en-IN" sz="1500" dirty="0">
                <a:latin typeface="Times New Roman" panose="02020603050405020304" pitchFamily="18" charset="0"/>
                <a:cs typeface="Times New Roman" panose="02020603050405020304" pitchFamily="18" charset="0"/>
              </a:rPr>
              <a:t> of the </a:t>
            </a:r>
            <a:r>
              <a:rPr lang="en-IN" sz="1500" dirty="0">
                <a:solidFill>
                  <a:schemeClr val="tx2">
                    <a:lumMod val="60000"/>
                    <a:lumOff val="40000"/>
                  </a:schemeClr>
                </a:solidFill>
                <a:latin typeface="Times New Roman" panose="02020603050405020304" pitchFamily="18" charset="0"/>
                <a:cs typeface="Times New Roman" panose="02020603050405020304" pitchFamily="18" charset="0"/>
              </a:rPr>
              <a:t>Convolution Operation is to extract the </a:t>
            </a:r>
          </a:p>
          <a:p>
            <a:r>
              <a:rPr lang="en-IN" sz="1500" dirty="0">
                <a:solidFill>
                  <a:schemeClr val="tx2">
                    <a:lumMod val="60000"/>
                    <a:lumOff val="40000"/>
                  </a:schemeClr>
                </a:solidFill>
                <a:latin typeface="Times New Roman" panose="02020603050405020304" pitchFamily="18" charset="0"/>
                <a:cs typeface="Times New Roman" panose="02020603050405020304" pitchFamily="18" charset="0"/>
              </a:rPr>
              <a:t>high-level features such as edges, from the input image. </a:t>
            </a:r>
          </a:p>
          <a:p>
            <a:r>
              <a:rPr lang="en-IN" sz="1500" dirty="0">
                <a:latin typeface="Times New Roman" panose="02020603050405020304" pitchFamily="18" charset="0"/>
                <a:cs typeface="Times New Roman" panose="02020603050405020304" pitchFamily="18" charset="0"/>
              </a:rPr>
              <a:t>In the built in Kernel of Convolution layer there are filters </a:t>
            </a:r>
          </a:p>
          <a:p>
            <a:r>
              <a:rPr lang="en-IN" sz="1500" dirty="0">
                <a:latin typeface="Times New Roman" panose="02020603050405020304" pitchFamily="18" charset="0"/>
                <a:cs typeface="Times New Roman" panose="02020603050405020304" pitchFamily="18" charset="0"/>
              </a:rPr>
              <a:t>That will convolute the image pixel value to the feature</a:t>
            </a:r>
          </a:p>
          <a:p>
            <a:r>
              <a:rPr lang="en-IN" sz="1500" dirty="0">
                <a:latin typeface="Times New Roman" panose="02020603050405020304" pitchFamily="18" charset="0"/>
                <a:cs typeface="Times New Roman" panose="02020603050405020304" pitchFamily="18" charset="0"/>
              </a:rPr>
              <a:t>matrix.</a:t>
            </a:r>
          </a:p>
          <a:p>
            <a:endParaRPr lang="en-IN" dirty="0">
              <a:latin typeface="Times New Roman" panose="02020603050405020304" pitchFamily="18" charset="0"/>
              <a:cs typeface="Times New Roman" panose="02020603050405020304" pitchFamily="18" charset="0"/>
            </a:endParaRPr>
          </a:p>
        </p:txBody>
      </p:sp>
      <p:pic>
        <p:nvPicPr>
          <p:cNvPr id="5" name="Screen Recording 4">
            <a:hlinkClick r:id="" action="ppaction://media"/>
            <a:extLst>
              <a:ext uri="{FF2B5EF4-FFF2-40B4-BE49-F238E27FC236}">
                <a16:creationId xmlns:a16="http://schemas.microsoft.com/office/drawing/2014/main" id="{8E366B2B-5A0C-43C1-9DF1-B0401DF4ADAC}"/>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4787232" y="987574"/>
            <a:ext cx="4393280" cy="4104456"/>
          </a:xfrm>
        </p:spPr>
      </p:pic>
      <p:sp>
        <p:nvSpPr>
          <p:cNvPr id="6" name="TextBox 5">
            <a:extLst>
              <a:ext uri="{FF2B5EF4-FFF2-40B4-BE49-F238E27FC236}">
                <a16:creationId xmlns:a16="http://schemas.microsoft.com/office/drawing/2014/main" id="{E41814B1-059E-40C5-8017-1157D9B36286}"/>
              </a:ext>
            </a:extLst>
          </p:cNvPr>
          <p:cNvSpPr txBox="1"/>
          <p:nvPr/>
        </p:nvSpPr>
        <p:spPr>
          <a:xfrm>
            <a:off x="7812360" y="3651870"/>
            <a:ext cx="1063182" cy="432048"/>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247899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 calcmode="lin" valueType="num">
                                      <p:cBhvr additive="base">
                                        <p:cTn id="2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 calcmode="lin" valueType="num">
                                      <p:cBhvr additive="base">
                                        <p:cTn id="3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 calcmode="lin" valueType="num">
                                      <p:cBhvr additive="base">
                                        <p:cTn id="39"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anim calcmode="lin" valueType="num">
                                      <p:cBhvr additive="base">
                                        <p:cTn id="43"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 calcmode="lin" valueType="num">
                                      <p:cBhvr additive="base">
                                        <p:cTn id="4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anim calcmode="lin" valueType="num">
                                      <p:cBhvr additive="base">
                                        <p:cTn id="51"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additive="base">
                                        <p:cTn id="57" dur="500" fill="hold"/>
                                        <p:tgtEl>
                                          <p:spTgt spid="5"/>
                                        </p:tgtEl>
                                        <p:attrNameLst>
                                          <p:attrName>ppt_x</p:attrName>
                                        </p:attrNameLst>
                                      </p:cBhvr>
                                      <p:tavLst>
                                        <p:tav tm="0">
                                          <p:val>
                                            <p:strVal val="#ppt_x"/>
                                          </p:val>
                                        </p:tav>
                                        <p:tav tm="100000">
                                          <p:val>
                                            <p:strVal val="#ppt_x"/>
                                          </p:val>
                                        </p:tav>
                                      </p:tavLst>
                                    </p:anim>
                                    <p:anim calcmode="lin" valueType="num">
                                      <p:cBhvr additive="base">
                                        <p:cTn id="5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video>
              <p:cMediaNode vol="80000">
                <p:cTn id="59" fill="hold" display="0">
                  <p:stCondLst>
                    <p:cond delay="indefinite"/>
                  </p:stCondLst>
                </p:cTn>
                <p:tgtEl>
                  <p:spTgt spid="5"/>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193FC-AA51-4F64-B1EB-0E7F6B3A5EFC}"/>
              </a:ext>
            </a:extLst>
          </p:cNvPr>
          <p:cNvSpPr>
            <a:spLocks noGrp="1"/>
          </p:cNvSpPr>
          <p:nvPr>
            <p:ph type="title"/>
          </p:nvPr>
        </p:nvSpPr>
        <p:spPr/>
        <p:txBody>
          <a:bodyPr/>
          <a:lstStyle/>
          <a:p>
            <a:r>
              <a:rPr lang="en-IN" dirty="0"/>
              <a:t>Rectified Linear Unit (</a:t>
            </a:r>
            <a:r>
              <a:rPr lang="en-IN" dirty="0" err="1"/>
              <a:t>ReLU</a:t>
            </a:r>
            <a:r>
              <a:rPr lang="en-IN" dirty="0"/>
              <a:t>):</a:t>
            </a:r>
          </a:p>
        </p:txBody>
      </p:sp>
      <p:sp>
        <p:nvSpPr>
          <p:cNvPr id="4" name="Content Placeholder 3">
            <a:extLst>
              <a:ext uri="{FF2B5EF4-FFF2-40B4-BE49-F238E27FC236}">
                <a16:creationId xmlns:a16="http://schemas.microsoft.com/office/drawing/2014/main" id="{F698A7A5-7456-4612-9062-0BFD4422299D}"/>
              </a:ext>
            </a:extLst>
          </p:cNvPr>
          <p:cNvSpPr>
            <a:spLocks noGrp="1"/>
          </p:cNvSpPr>
          <p:nvPr>
            <p:ph idx="10"/>
          </p:nvPr>
        </p:nvSpPr>
        <p:spPr>
          <a:xfrm>
            <a:off x="1571801" y="872852"/>
            <a:ext cx="7524328" cy="4363193"/>
          </a:xfrm>
        </p:spPr>
        <p:txBody>
          <a:bodyPr/>
          <a:lstStyle/>
          <a:p>
            <a:r>
              <a:rPr lang="en-IN" dirty="0">
                <a:latin typeface="Times New Roman" panose="02020603050405020304" pitchFamily="18" charset="0"/>
                <a:cs typeface="Times New Roman" panose="02020603050405020304" pitchFamily="18" charset="0"/>
              </a:rPr>
              <a:t>The Rectified Linear Unit, or </a:t>
            </a:r>
            <a:r>
              <a:rPr lang="en-IN" dirty="0" err="1">
                <a:latin typeface="Times New Roman" panose="02020603050405020304" pitchFamily="18" charset="0"/>
                <a:cs typeface="Times New Roman" panose="02020603050405020304" pitchFamily="18" charset="0"/>
              </a:rPr>
              <a:t>ReLU</a:t>
            </a:r>
            <a:r>
              <a:rPr lang="en-IN" dirty="0">
                <a:latin typeface="Times New Roman" panose="02020603050405020304" pitchFamily="18" charset="0"/>
                <a:cs typeface="Times New Roman" panose="02020603050405020304" pitchFamily="18" charset="0"/>
              </a:rPr>
              <a:t>, is not a separate component of the convolutional neural networks' process.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At the time of convolution there may be some missing of data or noisy data are found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If it is kept like that we can not perform feature extraction from the data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This problem is solved by rectified the image passing through the code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Exposer change, flatten the image is done by the layer for easily understandable by the </a:t>
            </a:r>
          </a:p>
          <a:p>
            <a:r>
              <a:rPr lang="en-IN" dirty="0">
                <a:latin typeface="Times New Roman" panose="02020603050405020304" pitchFamily="18" charset="0"/>
                <a:cs typeface="Times New Roman" panose="02020603050405020304" pitchFamily="18" charset="0"/>
              </a:rPr>
              <a:t>machine.</a:t>
            </a:r>
          </a:p>
          <a:p>
            <a:endParaRPr lang="en-IN" dirty="0"/>
          </a:p>
        </p:txBody>
      </p:sp>
      <p:sp>
        <p:nvSpPr>
          <p:cNvPr id="6" name="TextBox 5">
            <a:extLst>
              <a:ext uri="{FF2B5EF4-FFF2-40B4-BE49-F238E27FC236}">
                <a16:creationId xmlns:a16="http://schemas.microsoft.com/office/drawing/2014/main" id="{C6FC0D2E-6F2E-410E-A320-0526F61BA1EE}"/>
              </a:ext>
            </a:extLst>
          </p:cNvPr>
          <p:cNvSpPr txBox="1"/>
          <p:nvPr/>
        </p:nvSpPr>
        <p:spPr>
          <a:xfrm>
            <a:off x="7884368" y="3507854"/>
            <a:ext cx="1080120" cy="369332"/>
          </a:xfrm>
          <a:prstGeom prst="rect">
            <a:avLst/>
          </a:prstGeom>
          <a:solidFill>
            <a:schemeClr val="bg1"/>
          </a:solidFill>
        </p:spPr>
        <p:txBody>
          <a:bodyPr wrap="square" rtlCol="0">
            <a:spAutoFit/>
          </a:bodyPr>
          <a:lstStyle/>
          <a:p>
            <a:endParaRPr lang="en-IN" dirty="0"/>
          </a:p>
        </p:txBody>
      </p:sp>
      <p:pic>
        <p:nvPicPr>
          <p:cNvPr id="9" name="Picture 8">
            <a:extLst>
              <a:ext uri="{FF2B5EF4-FFF2-40B4-BE49-F238E27FC236}">
                <a16:creationId xmlns:a16="http://schemas.microsoft.com/office/drawing/2014/main" id="{B131FE93-6D37-4646-986F-00FBC7D099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6916" y="2619712"/>
            <a:ext cx="5463476" cy="2145615"/>
          </a:xfrm>
          <a:prstGeom prst="rect">
            <a:avLst/>
          </a:prstGeom>
        </p:spPr>
      </p:pic>
    </p:spTree>
    <p:extLst>
      <p:ext uri="{BB962C8B-B14F-4D97-AF65-F5344CB8AC3E}">
        <p14:creationId xmlns:p14="http://schemas.microsoft.com/office/powerpoint/2010/main" val="522573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 calcmode="lin" valueType="num">
                                      <p:cBhvr additive="base">
                                        <p:cTn id="2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1794</TotalTime>
  <Words>2286</Words>
  <Application>Microsoft Office PowerPoint</Application>
  <PresentationFormat>On-screen Show (16:9)</PresentationFormat>
  <Paragraphs>384</Paragraphs>
  <Slides>32</Slides>
  <Notes>1</Notes>
  <HiddenSlides>0</HiddenSlides>
  <MMClips>1</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32</vt:i4>
      </vt:variant>
    </vt:vector>
  </HeadingPairs>
  <TitlesOfParts>
    <vt:vector size="42" baseType="lpstr">
      <vt:lpstr>맑은 고딕</vt:lpstr>
      <vt:lpstr>SimSun</vt:lpstr>
      <vt:lpstr>SimSun-ExtB</vt:lpstr>
      <vt:lpstr>Arial</vt:lpstr>
      <vt:lpstr>Calibri</vt:lpstr>
      <vt:lpstr>SFMono-Regular</vt:lpstr>
      <vt:lpstr>Times New Roman</vt:lpstr>
      <vt:lpstr>Wingdings</vt:lpstr>
      <vt:lpstr>Office Theme</vt:lpstr>
      <vt:lpstr>Custom Design</vt:lpstr>
      <vt:lpstr> Human Computer Interaction  Based On Eye Gaze Estimation</vt:lpstr>
      <vt:lpstr>  INTRODUCTION</vt:lpstr>
      <vt:lpstr>  INTRODUCTION(Contd.)</vt:lpstr>
      <vt:lpstr> EXISTING SYSTEM</vt:lpstr>
      <vt:lpstr>Proposed System:</vt:lpstr>
      <vt:lpstr> PROPOSED SYSTEM</vt:lpstr>
      <vt:lpstr>Convolution Neural Network:</vt:lpstr>
      <vt:lpstr>Convolution Layer :</vt:lpstr>
      <vt:lpstr>Rectified Linear Unit (ReLU):</vt:lpstr>
      <vt:lpstr>Pooling :</vt:lpstr>
      <vt:lpstr>Classification — Fully Connected Layer:</vt:lpstr>
      <vt:lpstr>TensorFlow Library :</vt:lpstr>
      <vt:lpstr>Loss, Accuracy, Learning rate :</vt:lpstr>
      <vt:lpstr>Confusion matrices:</vt:lpstr>
      <vt:lpstr> KERAS: </vt:lpstr>
      <vt:lpstr>Conv1D convolution layer(e.g. temporal convolution):</vt:lpstr>
      <vt:lpstr>KERAS:</vt:lpstr>
      <vt:lpstr> KERAS:</vt:lpstr>
      <vt:lpstr>KERAS:</vt:lpstr>
      <vt:lpstr>Multi-input and multi-output models: </vt:lpstr>
      <vt:lpstr>How The program works :</vt:lpstr>
      <vt:lpstr>How The program works (CONTD.):</vt:lpstr>
      <vt:lpstr>One Hot Encoding:</vt:lpstr>
      <vt:lpstr>HDF5:</vt:lpstr>
      <vt:lpstr>HDF5(CONTD.):</vt:lpstr>
      <vt:lpstr>Testing:</vt:lpstr>
      <vt:lpstr>Testing result :</vt:lpstr>
      <vt:lpstr>Programs working by basic ML:</vt:lpstr>
      <vt:lpstr>CONCLUSION:</vt:lpstr>
      <vt:lpstr>References</vt:lpstr>
      <vt:lpstr>References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Subrata Das</cp:lastModifiedBy>
  <cp:revision>105</cp:revision>
  <dcterms:created xsi:type="dcterms:W3CDTF">2014-04-01T16:27:38Z</dcterms:created>
  <dcterms:modified xsi:type="dcterms:W3CDTF">2019-05-01T02:13:36Z</dcterms:modified>
</cp:coreProperties>
</file>