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8"/>
  </p:notesMasterIdLst>
  <p:sldIdLst>
    <p:sldId id="297" r:id="rId2"/>
    <p:sldId id="259" r:id="rId3"/>
    <p:sldId id="260" r:id="rId4"/>
    <p:sldId id="261" r:id="rId5"/>
    <p:sldId id="414" r:id="rId6"/>
    <p:sldId id="415" r:id="rId7"/>
    <p:sldId id="416" r:id="rId8"/>
    <p:sldId id="417" r:id="rId9"/>
    <p:sldId id="298" r:id="rId10"/>
    <p:sldId id="425" r:id="rId11"/>
    <p:sldId id="426" r:id="rId12"/>
    <p:sldId id="427" r:id="rId13"/>
    <p:sldId id="428" r:id="rId14"/>
    <p:sldId id="429" r:id="rId15"/>
    <p:sldId id="430" r:id="rId16"/>
    <p:sldId id="431" r:id="rId17"/>
    <p:sldId id="434" r:id="rId18"/>
    <p:sldId id="296" r:id="rId19"/>
    <p:sldId id="271" r:id="rId20"/>
    <p:sldId id="435" r:id="rId21"/>
    <p:sldId id="256" r:id="rId22"/>
    <p:sldId id="299" r:id="rId23"/>
    <p:sldId id="300" r:id="rId24"/>
    <p:sldId id="284" r:id="rId25"/>
    <p:sldId id="285" r:id="rId26"/>
    <p:sldId id="286" r:id="rId27"/>
    <p:sldId id="287" r:id="rId28"/>
    <p:sldId id="288" r:id="rId29"/>
    <p:sldId id="290" r:id="rId30"/>
    <p:sldId id="291" r:id="rId31"/>
    <p:sldId id="292" r:id="rId32"/>
    <p:sldId id="293" r:id="rId33"/>
    <p:sldId id="294" r:id="rId34"/>
    <p:sldId id="275" r:id="rId35"/>
    <p:sldId id="277"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66"/>
    <a:srgbClr val="FFFFFF"/>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7A1BD-705E-4A99-B8CA-A5399EAA130E}" v="1" dt="2019-01-22T07:41:00.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9dd9cda-b701-4e54-9d1d-ec89df7ac823" providerId="ADAL" clId="{BAB7A1BD-705E-4A99-B8CA-A5399EAA130E}"/>
    <pc:docChg chg="undo custSel addSld delSld modSld">
      <pc:chgData name=" " userId="79dd9cda-b701-4e54-9d1d-ec89df7ac823" providerId="ADAL" clId="{BAB7A1BD-705E-4A99-B8CA-A5399EAA130E}" dt="2019-01-22T07:41:00.939" v="69" actId="20577"/>
      <pc:docMkLst>
        <pc:docMk/>
      </pc:docMkLst>
      <pc:sldChg chg="modSp">
        <pc:chgData name=" " userId="79dd9cda-b701-4e54-9d1d-ec89df7ac823" providerId="ADAL" clId="{BAB7A1BD-705E-4A99-B8CA-A5399EAA130E}" dt="2019-01-19T17:39:33.353" v="47" actId="115"/>
        <pc:sldMkLst>
          <pc:docMk/>
          <pc:sldMk cId="581515280" sldId="261"/>
        </pc:sldMkLst>
        <pc:spChg chg="mod">
          <ac:chgData name=" " userId="79dd9cda-b701-4e54-9d1d-ec89df7ac823" providerId="ADAL" clId="{BAB7A1BD-705E-4A99-B8CA-A5399EAA130E}" dt="2019-01-19T17:39:33.353" v="47" actId="115"/>
          <ac:spMkLst>
            <pc:docMk/>
            <pc:sldMk cId="581515280" sldId="261"/>
            <ac:spMk id="3" creationId="{00000000-0000-0000-0000-000000000000}"/>
          </ac:spMkLst>
        </pc:spChg>
      </pc:sldChg>
      <pc:sldChg chg="modSp">
        <pc:chgData name=" " userId="79dd9cda-b701-4e54-9d1d-ec89df7ac823" providerId="ADAL" clId="{BAB7A1BD-705E-4A99-B8CA-A5399EAA130E}" dt="2019-01-22T07:41:00.939" v="69" actId="20577"/>
        <pc:sldMkLst>
          <pc:docMk/>
          <pc:sldMk cId="2019519174" sldId="277"/>
        </pc:sldMkLst>
        <pc:spChg chg="mod">
          <ac:chgData name=" " userId="79dd9cda-b701-4e54-9d1d-ec89df7ac823" providerId="ADAL" clId="{BAB7A1BD-705E-4A99-B8CA-A5399EAA130E}" dt="2019-01-22T07:41:00.939" v="69" actId="20577"/>
          <ac:spMkLst>
            <pc:docMk/>
            <pc:sldMk cId="2019519174" sldId="277"/>
            <ac:spMk id="3" creationId="{00000000-0000-0000-0000-000000000000}"/>
          </ac:spMkLst>
        </pc:spChg>
      </pc:sldChg>
      <pc:sldChg chg="delSp">
        <pc:chgData name=" " userId="79dd9cda-b701-4e54-9d1d-ec89df7ac823" providerId="ADAL" clId="{BAB7A1BD-705E-4A99-B8CA-A5399EAA130E}" dt="2019-01-19T17:39:43.441" v="48" actId="478"/>
        <pc:sldMkLst>
          <pc:docMk/>
          <pc:sldMk cId="3637277008" sldId="296"/>
        </pc:sldMkLst>
        <pc:spChg chg="del">
          <ac:chgData name=" " userId="79dd9cda-b701-4e54-9d1d-ec89df7ac823" providerId="ADAL" clId="{BAB7A1BD-705E-4A99-B8CA-A5399EAA130E}" dt="2019-01-19T17:39:43.441" v="48" actId="478"/>
          <ac:spMkLst>
            <pc:docMk/>
            <pc:sldMk cId="3637277008" sldId="296"/>
            <ac:spMk id="11" creationId="{00000000-0000-0000-0000-000000000000}"/>
          </ac:spMkLst>
        </pc:spChg>
      </pc:sldChg>
      <pc:sldChg chg="modSp">
        <pc:chgData name=" " userId="79dd9cda-b701-4e54-9d1d-ec89df7ac823" providerId="ADAL" clId="{BAB7A1BD-705E-4A99-B8CA-A5399EAA130E}" dt="2019-01-19T17:35:22.137" v="3" actId="20577"/>
        <pc:sldMkLst>
          <pc:docMk/>
          <pc:sldMk cId="863253693" sldId="297"/>
        </pc:sldMkLst>
        <pc:spChg chg="mod">
          <ac:chgData name=" " userId="79dd9cda-b701-4e54-9d1d-ec89df7ac823" providerId="ADAL" clId="{BAB7A1BD-705E-4A99-B8CA-A5399EAA130E}" dt="2019-01-19T17:35:22.137" v="3" actId="20577"/>
          <ac:spMkLst>
            <pc:docMk/>
            <pc:sldMk cId="863253693" sldId="297"/>
            <ac:spMk id="2" creationId="{00000000-0000-0000-0000-000000000000}"/>
          </ac:spMkLst>
        </pc:spChg>
      </pc:sldChg>
      <pc:sldChg chg="modSp add">
        <pc:chgData name=" " userId="79dd9cda-b701-4e54-9d1d-ec89df7ac823" providerId="ADAL" clId="{BAB7A1BD-705E-4A99-B8CA-A5399EAA130E}" dt="2019-01-19T17:38:08.243" v="46" actId="20577"/>
        <pc:sldMkLst>
          <pc:docMk/>
          <pc:sldMk cId="2670218756" sldId="299"/>
        </pc:sldMkLst>
        <pc:spChg chg="mod">
          <ac:chgData name=" " userId="79dd9cda-b701-4e54-9d1d-ec89df7ac823" providerId="ADAL" clId="{BAB7A1BD-705E-4A99-B8CA-A5399EAA130E}" dt="2019-01-19T17:38:08.243" v="46" actId="20577"/>
          <ac:spMkLst>
            <pc:docMk/>
            <pc:sldMk cId="2670218756" sldId="299"/>
            <ac:spMk id="2" creationId="{DBBDA225-993B-491B-86B3-CF6C624FE6EE}"/>
          </ac:spMkLst>
        </pc:spChg>
        <pc:spChg chg="mod">
          <ac:chgData name=" " userId="79dd9cda-b701-4e54-9d1d-ec89df7ac823" providerId="ADAL" clId="{BAB7A1BD-705E-4A99-B8CA-A5399EAA130E}" dt="2019-01-19T17:36:13.838" v="8" actId="20577"/>
          <ac:spMkLst>
            <pc:docMk/>
            <pc:sldMk cId="2670218756" sldId="299"/>
            <ac:spMk id="3" creationId="{685F85DA-DC1B-42FB-A868-767F591A0385}"/>
          </ac:spMkLst>
        </pc:spChg>
      </pc:sldChg>
      <pc:sldChg chg="modSp add">
        <pc:chgData name=" " userId="79dd9cda-b701-4e54-9d1d-ec89df7ac823" providerId="ADAL" clId="{BAB7A1BD-705E-4A99-B8CA-A5399EAA130E}" dt="2019-01-19T17:40:08.812" v="65" actId="20577"/>
        <pc:sldMkLst>
          <pc:docMk/>
          <pc:sldMk cId="3462213675" sldId="300"/>
        </pc:sldMkLst>
        <pc:spChg chg="mod">
          <ac:chgData name=" " userId="79dd9cda-b701-4e54-9d1d-ec89df7ac823" providerId="ADAL" clId="{BAB7A1BD-705E-4A99-B8CA-A5399EAA130E}" dt="2019-01-19T17:40:08.812" v="65" actId="20577"/>
          <ac:spMkLst>
            <pc:docMk/>
            <pc:sldMk cId="3462213675" sldId="300"/>
            <ac:spMk id="2" creationId="{63CF9314-2C64-4913-98F9-3CCAAA458676}"/>
          </ac:spMkLst>
        </pc:spChg>
        <pc:spChg chg="mod">
          <ac:chgData name=" " userId="79dd9cda-b701-4e54-9d1d-ec89df7ac823" providerId="ADAL" clId="{BAB7A1BD-705E-4A99-B8CA-A5399EAA130E}" dt="2019-01-19T17:37:53.411" v="22" actId="5793"/>
          <ac:spMkLst>
            <pc:docMk/>
            <pc:sldMk cId="3462213675" sldId="300"/>
            <ac:spMk id="3" creationId="{B822F6BB-FC0A-424E-8721-B028A8743676}"/>
          </ac:spMkLst>
        </pc:spChg>
      </pc:sldChg>
    </pc:docChg>
  </pc:docChgLst>
  <pc:docChgLst>
    <pc:chgData name="Md. Kishor Morol" userId="79dd9cda-b701-4e54-9d1d-ec89df7ac823" providerId="ADAL" clId="{BAB7A1BD-705E-4A99-B8CA-A5399EAA130E}"/>
    <pc:docChg chg="undo redo custSel addSld delSld modSld sldOrd">
      <pc:chgData name="Md. Kishor Morol" userId="79dd9cda-b701-4e54-9d1d-ec89df7ac823" providerId="ADAL" clId="{BAB7A1BD-705E-4A99-B8CA-A5399EAA130E}" dt="2019-01-19T17:29:25.072" v="483" actId="2696"/>
      <pc:docMkLst>
        <pc:docMk/>
      </pc:docMkLst>
      <pc:sldChg chg="ord">
        <pc:chgData name="Md. Kishor Morol" userId="79dd9cda-b701-4e54-9d1d-ec89df7ac823" providerId="ADAL" clId="{BAB7A1BD-705E-4A99-B8CA-A5399EAA130E}" dt="2019-01-19T15:06:39.857" v="367" actId="2696"/>
        <pc:sldMkLst>
          <pc:docMk/>
          <pc:sldMk cId="372039715" sldId="256"/>
        </pc:sldMkLst>
      </pc:sldChg>
      <pc:sldChg chg="add">
        <pc:chgData name="Md. Kishor Morol" userId="79dd9cda-b701-4e54-9d1d-ec89df7ac823" providerId="ADAL" clId="{BAB7A1BD-705E-4A99-B8CA-A5399EAA130E}" dt="2019-01-19T15:04:55.281" v="358" actId="2696"/>
        <pc:sldMkLst>
          <pc:docMk/>
          <pc:sldMk cId="2158409933" sldId="259"/>
        </pc:sldMkLst>
      </pc:sldChg>
      <pc:sldChg chg="add">
        <pc:chgData name="Md. Kishor Morol" userId="79dd9cda-b701-4e54-9d1d-ec89df7ac823" providerId="ADAL" clId="{BAB7A1BD-705E-4A99-B8CA-A5399EAA130E}" dt="2019-01-19T15:04:55.281" v="358" actId="2696"/>
        <pc:sldMkLst>
          <pc:docMk/>
          <pc:sldMk cId="2335610388" sldId="260"/>
        </pc:sldMkLst>
      </pc:sldChg>
      <pc:sldChg chg="add">
        <pc:chgData name="Md. Kishor Morol" userId="79dd9cda-b701-4e54-9d1d-ec89df7ac823" providerId="ADAL" clId="{BAB7A1BD-705E-4A99-B8CA-A5399EAA130E}" dt="2019-01-19T15:04:55.281" v="358" actId="2696"/>
        <pc:sldMkLst>
          <pc:docMk/>
          <pc:sldMk cId="581515280" sldId="261"/>
        </pc:sldMkLst>
      </pc:sldChg>
      <pc:sldChg chg="delSp modSp add">
        <pc:chgData name="Md. Kishor Morol" userId="79dd9cda-b701-4e54-9d1d-ec89df7ac823" providerId="ADAL" clId="{BAB7A1BD-705E-4A99-B8CA-A5399EAA130E}" dt="2019-01-19T14:46:16.624" v="347" actId="478"/>
        <pc:sldMkLst>
          <pc:docMk/>
          <pc:sldMk cId="4122203284" sldId="271"/>
        </pc:sldMkLst>
        <pc:spChg chg="del">
          <ac:chgData name="Md. Kishor Morol" userId="79dd9cda-b701-4e54-9d1d-ec89df7ac823" providerId="ADAL" clId="{BAB7A1BD-705E-4A99-B8CA-A5399EAA130E}" dt="2019-01-19T14:46:16.624" v="347" actId="478"/>
          <ac:spMkLst>
            <pc:docMk/>
            <pc:sldMk cId="4122203284" sldId="271"/>
            <ac:spMk id="11" creationId="{00000000-0000-0000-0000-000000000000}"/>
          </ac:spMkLst>
        </pc:spChg>
        <pc:graphicFrameChg chg="modGraphic">
          <ac:chgData name="Md. Kishor Morol" userId="79dd9cda-b701-4e54-9d1d-ec89df7ac823" providerId="ADAL" clId="{BAB7A1BD-705E-4A99-B8CA-A5399EAA130E}" dt="2019-01-19T14:45:59.432" v="346" actId="20577"/>
          <ac:graphicFrameMkLst>
            <pc:docMk/>
            <pc:sldMk cId="4122203284" sldId="271"/>
            <ac:graphicFrameMk id="7" creationId="{00000000-0000-0000-0000-000000000000}"/>
          </ac:graphicFrameMkLst>
        </pc:graphicFrameChg>
      </pc:sldChg>
      <pc:sldChg chg="modSp">
        <pc:chgData name="Md. Kishor Morol" userId="79dd9cda-b701-4e54-9d1d-ec89df7ac823" providerId="ADAL" clId="{BAB7A1BD-705E-4A99-B8CA-A5399EAA130E}" dt="2019-01-19T17:28:22.629" v="481" actId="27636"/>
        <pc:sldMkLst>
          <pc:docMk/>
          <pc:sldMk cId="2019519174" sldId="277"/>
        </pc:sldMkLst>
        <pc:spChg chg="mod">
          <ac:chgData name="Md. Kishor Morol" userId="79dd9cda-b701-4e54-9d1d-ec89df7ac823" providerId="ADAL" clId="{BAB7A1BD-705E-4A99-B8CA-A5399EAA130E}" dt="2019-01-19T17:28:22.629" v="481" actId="27636"/>
          <ac:spMkLst>
            <pc:docMk/>
            <pc:sldMk cId="2019519174" sldId="277"/>
            <ac:spMk id="3" creationId="{00000000-0000-0000-0000-000000000000}"/>
          </ac:spMkLst>
        </pc:spChg>
      </pc:sldChg>
      <pc:sldChg chg="modSp">
        <pc:chgData name="Md. Kishor Morol" userId="79dd9cda-b701-4e54-9d1d-ec89df7ac823" providerId="ADAL" clId="{BAB7A1BD-705E-4A99-B8CA-A5399EAA130E}" dt="2019-01-19T15:08:34.092" v="429" actId="5793"/>
        <pc:sldMkLst>
          <pc:docMk/>
          <pc:sldMk cId="2840990442" sldId="286"/>
        </pc:sldMkLst>
        <pc:spChg chg="mod">
          <ac:chgData name="Md. Kishor Morol" userId="79dd9cda-b701-4e54-9d1d-ec89df7ac823" providerId="ADAL" clId="{BAB7A1BD-705E-4A99-B8CA-A5399EAA130E}" dt="2019-01-19T15:08:34.092" v="429" actId="5793"/>
          <ac:spMkLst>
            <pc:docMk/>
            <pc:sldMk cId="2840990442" sldId="286"/>
            <ac:spMk id="3" creationId="{00000000-0000-0000-0000-000000000000}"/>
          </ac:spMkLst>
        </pc:spChg>
      </pc:sldChg>
      <pc:sldChg chg="modSp">
        <pc:chgData name="Md. Kishor Morol" userId="79dd9cda-b701-4e54-9d1d-ec89df7ac823" providerId="ADAL" clId="{BAB7A1BD-705E-4A99-B8CA-A5399EAA130E}" dt="2019-01-19T15:49:42.181" v="437" actId="255"/>
        <pc:sldMkLst>
          <pc:docMk/>
          <pc:sldMk cId="3855370902" sldId="288"/>
        </pc:sldMkLst>
        <pc:spChg chg="mod">
          <ac:chgData name="Md. Kishor Morol" userId="79dd9cda-b701-4e54-9d1d-ec89df7ac823" providerId="ADAL" clId="{BAB7A1BD-705E-4A99-B8CA-A5399EAA130E}" dt="2019-01-19T15:49:42.181" v="437" actId="255"/>
          <ac:spMkLst>
            <pc:docMk/>
            <pc:sldMk cId="3855370902" sldId="288"/>
            <ac:spMk id="3" creationId="{00000000-0000-0000-0000-000000000000}"/>
          </ac:spMkLst>
        </pc:spChg>
      </pc:sldChg>
      <pc:sldChg chg="modSp">
        <pc:chgData name="Md. Kishor Morol" userId="79dd9cda-b701-4e54-9d1d-ec89df7ac823" providerId="ADAL" clId="{BAB7A1BD-705E-4A99-B8CA-A5399EAA130E}" dt="2019-01-19T15:49:59.437" v="441" actId="14100"/>
        <pc:sldMkLst>
          <pc:docMk/>
          <pc:sldMk cId="3297378910" sldId="290"/>
        </pc:sldMkLst>
        <pc:spChg chg="mod">
          <ac:chgData name="Md. Kishor Morol" userId="79dd9cda-b701-4e54-9d1d-ec89df7ac823" providerId="ADAL" clId="{BAB7A1BD-705E-4A99-B8CA-A5399EAA130E}" dt="2019-01-19T15:49:52.005" v="439" actId="403"/>
          <ac:spMkLst>
            <pc:docMk/>
            <pc:sldMk cId="3297378910" sldId="290"/>
            <ac:spMk id="3" creationId="{00000000-0000-0000-0000-000000000000}"/>
          </ac:spMkLst>
        </pc:spChg>
        <pc:picChg chg="mod">
          <ac:chgData name="Md. Kishor Morol" userId="79dd9cda-b701-4e54-9d1d-ec89df7ac823" providerId="ADAL" clId="{BAB7A1BD-705E-4A99-B8CA-A5399EAA130E}" dt="2019-01-19T15:49:59.437" v="441" actId="14100"/>
          <ac:picMkLst>
            <pc:docMk/>
            <pc:sldMk cId="3297378910" sldId="290"/>
            <ac:picMk id="4" creationId="{00000000-0000-0000-0000-000000000000}"/>
          </ac:picMkLst>
        </pc:picChg>
      </pc:sldChg>
      <pc:sldChg chg="modSp">
        <pc:chgData name="Md. Kishor Morol" userId="79dd9cda-b701-4e54-9d1d-ec89df7ac823" providerId="ADAL" clId="{BAB7A1BD-705E-4A99-B8CA-A5399EAA130E}" dt="2019-01-19T15:50:07.457" v="442" actId="403"/>
        <pc:sldMkLst>
          <pc:docMk/>
          <pc:sldMk cId="2423722044" sldId="291"/>
        </pc:sldMkLst>
        <pc:spChg chg="mod">
          <ac:chgData name="Md. Kishor Morol" userId="79dd9cda-b701-4e54-9d1d-ec89df7ac823" providerId="ADAL" clId="{BAB7A1BD-705E-4A99-B8CA-A5399EAA130E}" dt="2019-01-19T15:50:07.457" v="442" actId="403"/>
          <ac:spMkLst>
            <pc:docMk/>
            <pc:sldMk cId="2423722044" sldId="291"/>
            <ac:spMk id="3" creationId="{00000000-0000-0000-0000-000000000000}"/>
          </ac:spMkLst>
        </pc:spChg>
      </pc:sldChg>
      <pc:sldChg chg="modSp">
        <pc:chgData name="Md. Kishor Morol" userId="79dd9cda-b701-4e54-9d1d-ec89df7ac823" providerId="ADAL" clId="{BAB7A1BD-705E-4A99-B8CA-A5399EAA130E}" dt="2019-01-19T17:27:44.262" v="476" actId="20577"/>
        <pc:sldMkLst>
          <pc:docMk/>
          <pc:sldMk cId="2037338788" sldId="292"/>
        </pc:sldMkLst>
        <pc:spChg chg="mod">
          <ac:chgData name="Md. Kishor Morol" userId="79dd9cda-b701-4e54-9d1d-ec89df7ac823" providerId="ADAL" clId="{BAB7A1BD-705E-4A99-B8CA-A5399EAA130E}" dt="2019-01-19T17:27:44.262" v="476" actId="20577"/>
          <ac:spMkLst>
            <pc:docMk/>
            <pc:sldMk cId="2037338788" sldId="292"/>
            <ac:spMk id="3" creationId="{00000000-0000-0000-0000-000000000000}"/>
          </ac:spMkLst>
        </pc:spChg>
      </pc:sldChg>
      <pc:sldChg chg="modSp add ord modAnim">
        <pc:chgData name="Md. Kishor Morol" userId="79dd9cda-b701-4e54-9d1d-ec89df7ac823" providerId="ADAL" clId="{BAB7A1BD-705E-4A99-B8CA-A5399EAA130E}" dt="2019-01-19T15:07:30.779" v="396" actId="2696"/>
        <pc:sldMkLst>
          <pc:docMk/>
          <pc:sldMk cId="3637277008" sldId="296"/>
        </pc:sldMkLst>
        <pc:spChg chg="mod">
          <ac:chgData name="Md. Kishor Morol" userId="79dd9cda-b701-4e54-9d1d-ec89df7ac823" providerId="ADAL" clId="{BAB7A1BD-705E-4A99-B8CA-A5399EAA130E}" dt="2019-01-19T14:46:57.352" v="349" actId="1076"/>
          <ac:spMkLst>
            <pc:docMk/>
            <pc:sldMk cId="3637277008" sldId="296"/>
            <ac:spMk id="3" creationId="{00000000-0000-0000-0000-000000000000}"/>
          </ac:spMkLst>
        </pc:spChg>
      </pc:sldChg>
      <pc:sldChg chg="modSp add ord">
        <pc:chgData name="Md. Kishor Morol" userId="79dd9cda-b701-4e54-9d1d-ec89df7ac823" providerId="ADAL" clId="{BAB7A1BD-705E-4A99-B8CA-A5399EAA130E}" dt="2019-01-19T14:54:12.568" v="353" actId="1076"/>
        <pc:sldMkLst>
          <pc:docMk/>
          <pc:sldMk cId="863253693" sldId="297"/>
        </pc:sldMkLst>
        <pc:spChg chg="mod">
          <ac:chgData name="Md. Kishor Morol" userId="79dd9cda-b701-4e54-9d1d-ec89df7ac823" providerId="ADAL" clId="{BAB7A1BD-705E-4A99-B8CA-A5399EAA130E}" dt="2019-01-19T14:54:05.737" v="352" actId="1076"/>
          <ac:spMkLst>
            <pc:docMk/>
            <pc:sldMk cId="863253693" sldId="297"/>
            <ac:spMk id="2" creationId="{00000000-0000-0000-0000-000000000000}"/>
          </ac:spMkLst>
        </pc:spChg>
        <pc:spChg chg="mod">
          <ac:chgData name="Md. Kishor Morol" userId="79dd9cda-b701-4e54-9d1d-ec89df7ac823" providerId="ADAL" clId="{BAB7A1BD-705E-4A99-B8CA-A5399EAA130E}" dt="2019-01-19T14:54:12.568" v="353" actId="1076"/>
          <ac:spMkLst>
            <pc:docMk/>
            <pc:sldMk cId="863253693" sldId="297"/>
            <ac:spMk id="3" creationId="{00000000-0000-0000-0000-000000000000}"/>
          </ac:spMkLst>
        </pc:spChg>
      </pc:sldChg>
      <pc:sldChg chg="delSp modSp add">
        <pc:chgData name="Md. Kishor Morol" userId="79dd9cda-b701-4e54-9d1d-ec89df7ac823" providerId="ADAL" clId="{BAB7A1BD-705E-4A99-B8CA-A5399EAA130E}" dt="2019-01-19T15:49:05.197" v="436" actId="20577"/>
        <pc:sldMkLst>
          <pc:docMk/>
          <pc:sldMk cId="2789968423" sldId="298"/>
        </pc:sldMkLst>
        <pc:spChg chg="mod">
          <ac:chgData name="Md. Kishor Morol" userId="79dd9cda-b701-4e54-9d1d-ec89df7ac823" providerId="ADAL" clId="{BAB7A1BD-705E-4A99-B8CA-A5399EAA130E}" dt="2019-01-19T15:49:05.197" v="436" actId="20577"/>
          <ac:spMkLst>
            <pc:docMk/>
            <pc:sldMk cId="2789968423" sldId="298"/>
            <ac:spMk id="2" creationId="{ED9022E8-3FBA-4D1B-95CA-204863C1C8BB}"/>
          </ac:spMkLst>
        </pc:spChg>
        <pc:spChg chg="del">
          <ac:chgData name="Md. Kishor Morol" userId="79dd9cda-b701-4e54-9d1d-ec89df7ac823" providerId="ADAL" clId="{BAB7A1BD-705E-4A99-B8CA-A5399EAA130E}" dt="2019-01-19T15:49:02.058" v="433" actId="478"/>
          <ac:spMkLst>
            <pc:docMk/>
            <pc:sldMk cId="2789968423" sldId="298"/>
            <ac:spMk id="3" creationId="{7B020701-ED97-4A16-A792-EC9D9BB30D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256F0-A21A-4238-A9F3-760FBF014CAA}"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351D-47C2-430B-89A2-C5F833BBF49C}" type="slidenum">
              <a:rPr lang="en-US" smtClean="0"/>
              <a:t>‹#›</a:t>
            </a:fld>
            <a:endParaRPr lang="en-US"/>
          </a:p>
        </p:txBody>
      </p:sp>
    </p:spTree>
    <p:extLst>
      <p:ext uri="{BB962C8B-B14F-4D97-AF65-F5344CB8AC3E}">
        <p14:creationId xmlns:p14="http://schemas.microsoft.com/office/powerpoint/2010/main" val="131864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pPr/>
              <a:t>1</a:t>
            </a:fld>
            <a:endParaRPr lang="en-US"/>
          </a:p>
        </p:txBody>
      </p:sp>
    </p:spTree>
    <p:extLst>
      <p:ext uri="{BB962C8B-B14F-4D97-AF65-F5344CB8AC3E}">
        <p14:creationId xmlns:p14="http://schemas.microsoft.com/office/powerpoint/2010/main" val="33657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D6A810-8C04-49C1-AF75-26581013DA20}" type="slidenum">
              <a:rPr lang="en-US" smtClean="0"/>
              <a:pPr/>
              <a:t>19</a:t>
            </a:fld>
            <a:endParaRPr lang="en-US"/>
          </a:p>
        </p:txBody>
      </p:sp>
    </p:spTree>
    <p:extLst>
      <p:ext uri="{BB962C8B-B14F-4D97-AF65-F5344CB8AC3E}">
        <p14:creationId xmlns:p14="http://schemas.microsoft.com/office/powerpoint/2010/main" val="37750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9006-BFB7-431D-9C4D-987971317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E5AD33-5A5E-4FC4-8134-3B6678E6C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272CD9-8D8E-47D5-AF2D-4FE294399AB8}"/>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68160D9F-5477-49F4-99BF-87B2E057F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2DF39-9DA0-4F5C-8AA5-E2D2763A7A16}"/>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19477421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41C7-9F38-4C92-99B4-93F5C8CB8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001104-A831-4CFE-BA0D-1D2E610A67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ABD76-D65F-4EDA-8218-441CCE8776B3}"/>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D1A31816-27B6-40FA-BE5D-3EDD490A9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106FF-872B-477E-86D0-FE902D2190EE}"/>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9202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AB65C-4F2F-43BF-A7EB-EADF3F5B1E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2B7EC0-FF56-48C1-B662-0AB0F1FBA4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5F222-0523-4C89-9D3F-7FB5E21C1BA9}"/>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1EC6F018-1B6F-474F-ADFF-3533E6E42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4107B-041E-4A9A-BFD2-B30554ED82FC}"/>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268941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CD50-0F09-40BF-8FDF-A55461947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243E5-C151-412B-B992-9F05BB30DE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3BBCA-38A8-4EF7-9A2D-2BC92D7AC360}"/>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6C0F1DAF-857D-45AF-9316-DA78E2026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0100C-EEC9-4DD7-BE05-970E98D82FB8}"/>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183951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102B-BB54-4DA4-AD4D-C14075D67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B8453-7256-4568-9FD8-2F571EC59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C01AC-3B4D-41C8-B5FE-58D726627247}"/>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0476D284-244E-4257-9A11-04F866526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75A30-F188-4BD4-83B5-902C62B2240E}"/>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40940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3A14-D391-4C31-8B4F-ED586F8DE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8E6FB-4295-45EB-8ADC-29471C19C3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288C6-596A-4A3C-AD69-820BDFAF39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586A3C-15DF-484A-B89E-35D0672FE0C5}"/>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6" name="Footer Placeholder 5">
            <a:extLst>
              <a:ext uri="{FF2B5EF4-FFF2-40B4-BE49-F238E27FC236}">
                <a16:creationId xmlns:a16="http://schemas.microsoft.com/office/drawing/2014/main" id="{94E96354-0795-4D78-8A30-60DA08901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FDF7E-CD5E-46BB-97C7-7827C9A45A1E}"/>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286632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AC75-6952-4AE2-8083-02D5B90AA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18978-BC01-4A9B-B1D3-944C61786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1ACF35-818C-4445-85E9-975FDCD7ED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78B8A-06B1-4D0B-B4DD-80C6F597E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21B5EE-8D5D-47E1-A036-67B9D4EE40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BBF25C-35A7-44AD-AF85-D6702724A35D}"/>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8" name="Footer Placeholder 7">
            <a:extLst>
              <a:ext uri="{FF2B5EF4-FFF2-40B4-BE49-F238E27FC236}">
                <a16:creationId xmlns:a16="http://schemas.microsoft.com/office/drawing/2014/main" id="{3A057E10-5D5A-46CF-A0CE-A6A9835CCB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B1CCD-D7DA-4980-9BEA-610331AE3549}"/>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2200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9243-B38E-4936-AD5F-61993FEFB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2936E0-D4A4-4AB3-B083-C3C95349EC7B}"/>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4" name="Footer Placeholder 3">
            <a:extLst>
              <a:ext uri="{FF2B5EF4-FFF2-40B4-BE49-F238E27FC236}">
                <a16:creationId xmlns:a16="http://schemas.microsoft.com/office/drawing/2014/main" id="{0DF4038C-6FD3-49AC-BA65-B96BC8673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31EA61-17E0-46EC-AC7C-3A82F72B42C6}"/>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31882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C1F72-D780-4BAE-83CF-DB9CD70CD28F}"/>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3" name="Footer Placeholder 2">
            <a:extLst>
              <a:ext uri="{FF2B5EF4-FFF2-40B4-BE49-F238E27FC236}">
                <a16:creationId xmlns:a16="http://schemas.microsoft.com/office/drawing/2014/main" id="{120636B9-931D-4CB6-937C-AF0FBC37F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124D1-94E1-42FF-9FC6-CEB2765BADCE}"/>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7851630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3CF4-F73F-4B1D-AEC2-CF81E7804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215B2-DF18-4D6F-9087-02F0FA4E5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0DB32-17DE-46C3-9788-5009CCA7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11C44-4373-4BAC-AC63-FD89032B20B4}"/>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6" name="Footer Placeholder 5">
            <a:extLst>
              <a:ext uri="{FF2B5EF4-FFF2-40B4-BE49-F238E27FC236}">
                <a16:creationId xmlns:a16="http://schemas.microsoft.com/office/drawing/2014/main" id="{EBE0D6C4-09E0-4854-B31E-F82FF2A3D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8B28D-090D-4E49-B9A9-2043307A416D}"/>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3940324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F81B-F84C-4061-976F-E9EF7E6E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CAAB3-DD60-4D68-8BD2-945142500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2500D-3116-4465-91F2-DC51EDEB4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8CD159-8D9D-4640-8A67-5CEAF24C3EA5}"/>
              </a:ext>
            </a:extLst>
          </p:cNvPr>
          <p:cNvSpPr>
            <a:spLocks noGrp="1"/>
          </p:cNvSpPr>
          <p:nvPr>
            <p:ph type="dt" sz="half" idx="10"/>
          </p:nvPr>
        </p:nvSpPr>
        <p:spPr/>
        <p:txBody>
          <a:bodyPr/>
          <a:lstStyle/>
          <a:p>
            <a:fld id="{EBD10136-264B-4718-A122-2AFB9098D58A}" type="datetimeFigureOut">
              <a:rPr lang="en-US" smtClean="0"/>
              <a:pPr/>
              <a:t>1/31/2022</a:t>
            </a:fld>
            <a:endParaRPr lang="en-US"/>
          </a:p>
        </p:txBody>
      </p:sp>
      <p:sp>
        <p:nvSpPr>
          <p:cNvPr id="6" name="Footer Placeholder 5">
            <a:extLst>
              <a:ext uri="{FF2B5EF4-FFF2-40B4-BE49-F238E27FC236}">
                <a16:creationId xmlns:a16="http://schemas.microsoft.com/office/drawing/2014/main" id="{9DBEFF74-0E13-4D0F-A598-62AE92BFC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D58EB-5CC2-4A6B-8621-57FA7831D074}"/>
              </a:ext>
            </a:extLst>
          </p:cNvPr>
          <p:cNvSpPr>
            <a:spLocks noGrp="1"/>
          </p:cNvSpPr>
          <p:nvPr>
            <p:ph type="sldNum" sz="quarter" idx="12"/>
          </p:nvPr>
        </p:nvSpPr>
        <p:spPr/>
        <p:txBody>
          <a:bodyPr/>
          <a:lstStyle/>
          <a:p>
            <a:fld id="{3807E188-21DA-48E3-B009-4905A5BE8872}" type="slidenum">
              <a:rPr lang="en-US" smtClean="0"/>
              <a:pPr/>
              <a:t>‹#›</a:t>
            </a:fld>
            <a:endParaRPr lang="en-US"/>
          </a:p>
        </p:txBody>
      </p:sp>
    </p:spTree>
    <p:extLst>
      <p:ext uri="{BB962C8B-B14F-4D97-AF65-F5344CB8AC3E}">
        <p14:creationId xmlns:p14="http://schemas.microsoft.com/office/powerpoint/2010/main" val="273900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CAE70-2DFF-4C98-AE75-DD8CAB12FC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B546A-84C5-4E3B-9BB2-C7B329A7A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BB927-CFE1-4A6C-8109-F9DB85A35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10136-264B-4718-A122-2AFB9098D58A}" type="datetimeFigureOut">
              <a:rPr lang="en-US" smtClean="0"/>
              <a:pPr/>
              <a:t>1/31/2022</a:t>
            </a:fld>
            <a:endParaRPr lang="en-US"/>
          </a:p>
        </p:txBody>
      </p:sp>
      <p:sp>
        <p:nvSpPr>
          <p:cNvPr id="5" name="Footer Placeholder 4">
            <a:extLst>
              <a:ext uri="{FF2B5EF4-FFF2-40B4-BE49-F238E27FC236}">
                <a16:creationId xmlns:a16="http://schemas.microsoft.com/office/drawing/2014/main" id="{A6C96DB3-8F47-430D-919A-5AE8C176E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F7DD8-8B3A-4240-9F07-0A82ADD1E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7E188-21DA-48E3-B009-4905A5BE8872}" type="slidenum">
              <a:rPr lang="en-US" smtClean="0"/>
              <a:pPr/>
              <a:t>‹#›</a:t>
            </a:fld>
            <a:endParaRPr lang="en-US"/>
          </a:p>
        </p:txBody>
      </p:sp>
    </p:spTree>
    <p:extLst>
      <p:ext uri="{BB962C8B-B14F-4D97-AF65-F5344CB8AC3E}">
        <p14:creationId xmlns:p14="http://schemas.microsoft.com/office/powerpoint/2010/main" val="28766112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3011"/>
            <a:ext cx="10515600" cy="2852737"/>
          </a:xfrm>
        </p:spPr>
        <p:txBody>
          <a:bodyPr>
            <a:normAutofit fontScale="90000"/>
          </a:bodyPr>
          <a:lstStyle/>
          <a:p>
            <a:r>
              <a:rPr lang="en-US" dirty="0"/>
              <a:t>	CSC 3224: Computer Graphics</a:t>
            </a:r>
            <a:br>
              <a:rPr lang="en-US" dirty="0"/>
            </a:br>
            <a:r>
              <a:rPr lang="en-US" dirty="0"/>
              <a:t>				   </a:t>
            </a:r>
            <a:r>
              <a:rPr lang="en-US" sz="2800" dirty="0"/>
              <a:t>Summer 2018-19</a:t>
            </a:r>
            <a:br>
              <a:rPr lang="en-US" sz="2800" dirty="0"/>
            </a:br>
            <a:br>
              <a:rPr lang="en-US" sz="4800" dirty="0"/>
            </a:br>
            <a:endParaRPr lang="en-US" sz="4000" dirty="0">
              <a:solidFill>
                <a:srgbClr val="0070C0"/>
              </a:solidFill>
            </a:endParaRPr>
          </a:p>
        </p:txBody>
      </p:sp>
      <p:sp>
        <p:nvSpPr>
          <p:cNvPr id="3" name="Text Placeholder 2"/>
          <p:cNvSpPr>
            <a:spLocks noGrp="1"/>
          </p:cNvSpPr>
          <p:nvPr>
            <p:ph type="body" idx="1"/>
          </p:nvPr>
        </p:nvSpPr>
        <p:spPr>
          <a:xfrm>
            <a:off x="838200" y="3429000"/>
            <a:ext cx="10515600" cy="2205232"/>
          </a:xfrm>
        </p:spPr>
        <p:txBody>
          <a:bodyPr>
            <a:normAutofit fontScale="92500" lnSpcReduction="20000"/>
          </a:bodyPr>
          <a:lstStyle/>
          <a:p>
            <a:pPr algn="ctr">
              <a:lnSpc>
                <a:spcPct val="120000"/>
              </a:lnSpc>
            </a:pPr>
            <a:r>
              <a:rPr lang="en-US" sz="3200" dirty="0">
                <a:solidFill>
                  <a:schemeClr val="tx1"/>
                </a:solidFill>
                <a:latin typeface="Consolas" panose="020B0609020204030204" pitchFamily="49" charset="0"/>
                <a:cs typeface="Times New Roman" panose="02020603050405020304" pitchFamily="18" charset="0"/>
              </a:rPr>
              <a:t>Md. </a:t>
            </a:r>
            <a:r>
              <a:rPr lang="en-US" sz="3200">
                <a:solidFill>
                  <a:schemeClr val="tx1"/>
                </a:solidFill>
                <a:latin typeface="Consolas" panose="020B0609020204030204" pitchFamily="49" charset="0"/>
                <a:cs typeface="Times New Roman" panose="02020603050405020304" pitchFamily="18" charset="0"/>
              </a:rPr>
              <a:t>Masum Billah</a:t>
            </a:r>
            <a:endParaRPr lang="en-US" sz="3200" dirty="0">
              <a:solidFill>
                <a:schemeClr val="tx1"/>
              </a:solidFill>
              <a:latin typeface="Consolas" panose="020B0609020204030204" pitchFamily="49" charset="0"/>
              <a:cs typeface="Times New Roman" panose="02020603050405020304" pitchFamily="18" charset="0"/>
            </a:endParaRPr>
          </a:p>
          <a:p>
            <a:pPr algn="ctr">
              <a:lnSpc>
                <a:spcPct val="120000"/>
              </a:lnSpc>
            </a:pPr>
            <a:r>
              <a:rPr lang="en-US" sz="1800" b="1" dirty="0">
                <a:solidFill>
                  <a:schemeClr val="tx1"/>
                </a:solidFill>
                <a:latin typeface="Consolas" panose="020B0609020204030204" pitchFamily="49" charset="0"/>
                <a:cs typeface="Times New Roman" panose="02020603050405020304" pitchFamily="18" charset="0"/>
              </a:rPr>
              <a:t>Lecturer</a:t>
            </a:r>
          </a:p>
          <a:p>
            <a:pPr algn="ctr">
              <a:lnSpc>
                <a:spcPct val="120000"/>
              </a:lnSpc>
            </a:pPr>
            <a:r>
              <a:rPr lang="en-US" sz="1800" dirty="0">
                <a:solidFill>
                  <a:schemeClr val="tx1"/>
                </a:solidFill>
                <a:latin typeface="Consolas" panose="020B0609020204030204" pitchFamily="49" charset="0"/>
                <a:cs typeface="Times New Roman" panose="02020603050405020304" pitchFamily="18" charset="0"/>
              </a:rPr>
              <a:t>Department of Computer Science</a:t>
            </a:r>
          </a:p>
          <a:p>
            <a:pPr algn="ctr">
              <a:lnSpc>
                <a:spcPct val="120000"/>
              </a:lnSpc>
            </a:pPr>
            <a:r>
              <a:rPr lang="en-US" sz="1800" dirty="0">
                <a:solidFill>
                  <a:schemeClr val="tx1"/>
                </a:solidFill>
                <a:latin typeface="Consolas" panose="020B0609020204030204" pitchFamily="49" charset="0"/>
                <a:cs typeface="Times New Roman" panose="02020603050405020304" pitchFamily="18" charset="0"/>
              </a:rPr>
              <a:t>Faculty of Science &amp; Information Technology</a:t>
            </a:r>
          </a:p>
          <a:p>
            <a:pPr algn="ctr">
              <a:lnSpc>
                <a:spcPct val="120000"/>
              </a:lnSpc>
            </a:pPr>
            <a:r>
              <a:rPr lang="en-US" sz="1800" dirty="0">
                <a:solidFill>
                  <a:schemeClr val="tx1"/>
                </a:solidFill>
                <a:latin typeface="Consolas" panose="020B0609020204030204" pitchFamily="49" charset="0"/>
                <a:cs typeface="Times New Roman" panose="02020603050405020304" pitchFamily="18" charset="0"/>
              </a:rPr>
              <a:t>American International University-Bangladesh (AIUB)</a:t>
            </a:r>
          </a:p>
        </p:txBody>
      </p:sp>
    </p:spTree>
    <p:extLst>
      <p:ext uri="{BB962C8B-B14F-4D97-AF65-F5344CB8AC3E}">
        <p14:creationId xmlns:p14="http://schemas.microsoft.com/office/powerpoint/2010/main" val="86325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latin typeface="Consolas" panose="020B0609020204030204" pitchFamily="49" charset="0"/>
              </a:rPr>
              <a:t>Attendance</a:t>
            </a:r>
          </a:p>
          <a:p>
            <a:pPr>
              <a:defRPr/>
            </a:pPr>
            <a:r>
              <a:rPr lang="en-US" dirty="0">
                <a:latin typeface="Consolas" panose="020B0609020204030204" pitchFamily="49" charset="0"/>
              </a:rPr>
              <a:t>Laboratory Policies</a:t>
            </a:r>
          </a:p>
          <a:p>
            <a:pPr>
              <a:defRPr/>
            </a:pPr>
            <a:r>
              <a:rPr lang="en-US" dirty="0">
                <a:latin typeface="Consolas" panose="020B0609020204030204" pitchFamily="49" charset="0"/>
              </a:rPr>
              <a:t>Makeup Evaluation (quiz, assignment, etc.)</a:t>
            </a:r>
          </a:p>
          <a:p>
            <a:pPr>
              <a:defRPr/>
            </a:pPr>
            <a:r>
              <a:rPr lang="en-US" dirty="0">
                <a:latin typeface="Consolas" panose="020B0609020204030204" pitchFamily="49" charset="0"/>
              </a:rPr>
              <a:t>Grading Policies</a:t>
            </a:r>
          </a:p>
          <a:p>
            <a:pPr>
              <a:defRPr/>
            </a:pPr>
            <a:r>
              <a:rPr lang="en-US" dirty="0">
                <a:latin typeface="Consolas" panose="020B0609020204030204" pitchFamily="49" charset="0"/>
              </a:rPr>
              <a:t>Dropping a Course</a:t>
            </a:r>
          </a:p>
          <a:p>
            <a:pPr>
              <a:defRPr/>
            </a:pPr>
            <a:endParaRPr lang="en-US"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85000" lnSpcReduction="10000"/>
          </a:bodyPr>
          <a:lstStyle/>
          <a:p>
            <a:pPr>
              <a:defRPr/>
            </a:pPr>
            <a:r>
              <a:rPr lang="en-US" i="1" dirty="0">
                <a:solidFill>
                  <a:srgbClr val="FF0000"/>
                </a:solidFill>
                <a:latin typeface="Consolas" panose="020B0609020204030204" pitchFamily="49" charset="0"/>
              </a:rPr>
              <a:t>At least</a:t>
            </a:r>
            <a:r>
              <a:rPr lang="en-US" dirty="0">
                <a:solidFill>
                  <a:srgbClr val="FF0000"/>
                </a:solidFill>
                <a:latin typeface="Consolas" panose="020B0609020204030204" pitchFamily="49" charset="0"/>
              </a:rPr>
              <a:t> 75% presence </a:t>
            </a:r>
            <a:r>
              <a:rPr lang="en-US" dirty="0">
                <a:latin typeface="Consolas" panose="020B0609020204030204" pitchFamily="49" charset="0"/>
              </a:rPr>
              <a:t>is required by the student. Absent classes must be defended by the student through application and proper documentation to the course teacher. </a:t>
            </a:r>
          </a:p>
          <a:p>
            <a:pPr>
              <a:defRPr/>
            </a:pPr>
            <a:r>
              <a:rPr lang="en-US" dirty="0">
                <a:latin typeface="Consolas" panose="020B0609020204030204" pitchFamily="49" charset="0"/>
              </a:rPr>
              <a:t>Single absences or absences within 25% range will be judged by the course teacher. </a:t>
            </a:r>
          </a:p>
          <a:p>
            <a:pPr>
              <a:defRPr/>
            </a:pPr>
            <a:r>
              <a:rPr lang="en-US" dirty="0">
                <a:latin typeface="Consolas" panose="020B0609020204030204" pitchFamily="49" charset="0"/>
              </a:rPr>
              <a:t>Long absences/irregular presence/absences out of 25% range must go through </a:t>
            </a:r>
            <a:r>
              <a:rPr lang="en-US" i="1" dirty="0">
                <a:latin typeface="Consolas" panose="020B0609020204030204" pitchFamily="49" charset="0"/>
              </a:rPr>
              <a:t>application procedures</a:t>
            </a:r>
            <a:r>
              <a:rPr lang="en-US" dirty="0">
                <a:latin typeface="Consolas" panose="020B0609020204030204" pitchFamily="49" charset="0"/>
              </a:rPr>
              <a:t> via department Head (+ probation office, if student is in </a:t>
            </a:r>
            <a:r>
              <a:rPr lang="en-US" i="1" dirty="0">
                <a:latin typeface="Consolas" panose="020B0609020204030204" pitchFamily="49" charset="0"/>
              </a:rPr>
              <a:t>probation</a:t>
            </a:r>
            <a:r>
              <a:rPr lang="en-US" dirty="0">
                <a:latin typeface="Consolas" panose="020B0609020204030204" pitchFamily="49" charset="0"/>
              </a:rPr>
              <a:t>) to attend the following classes.</a:t>
            </a:r>
          </a:p>
          <a:p>
            <a:pPr>
              <a:defRPr/>
            </a:pPr>
            <a:r>
              <a:rPr lang="en-US" dirty="0">
                <a:latin typeface="Consolas" panose="020B0609020204030204" pitchFamily="49" charset="0"/>
              </a:rPr>
              <a:t>Acceptance of an application for absence only gives permission to attend the following classes. This might still result in deduction of marks (for attendance) which will be judged by the course teacher.</a:t>
            </a:r>
          </a:p>
          <a:p>
            <a:pPr lvl="1">
              <a:defRPr/>
            </a:pPr>
            <a:endParaRPr lang="en-US" dirty="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92500" lnSpcReduction="20000"/>
          </a:bodyPr>
          <a:lstStyle/>
          <a:p>
            <a:pPr lvl="1">
              <a:defRPr/>
            </a:pPr>
            <a:r>
              <a:rPr lang="en-US" sz="1800" b="1" i="1" cap="small" dirty="0">
                <a:latin typeface="Consolas" panose="020B0609020204030204" pitchFamily="49" charset="0"/>
              </a:rPr>
              <a:t>Laboratory Classes:</a:t>
            </a:r>
          </a:p>
          <a:p>
            <a:pPr lvl="2">
              <a:defRPr/>
            </a:pPr>
            <a:r>
              <a:rPr lang="en-US" sz="1600" dirty="0">
                <a:latin typeface="Consolas" panose="020B0609020204030204" pitchFamily="49" charset="0"/>
              </a:rPr>
              <a:t>First 0.5 – 1 hour will be spent explaining the problems/task/experiment to be performed.</a:t>
            </a:r>
          </a:p>
          <a:p>
            <a:pPr lvl="2">
              <a:defRPr/>
            </a:pPr>
            <a:r>
              <a:rPr lang="en-US" sz="1600" dirty="0">
                <a:latin typeface="Consolas" panose="020B0609020204030204" pitchFamily="49" charset="0"/>
              </a:rPr>
              <a:t>Next 1 – 1.5 hour(s) will be spent by the students to complete the experiment.</a:t>
            </a:r>
          </a:p>
          <a:p>
            <a:pPr lvl="2">
              <a:defRPr/>
            </a:pPr>
            <a:r>
              <a:rPr lang="en-US" sz="1600" dirty="0">
                <a:latin typeface="Consolas" panose="020B0609020204030204" pitchFamily="49" charset="0"/>
              </a:rPr>
              <a:t>Next 0.5 – 1 hour will be spent in checking, marking, and discussing the solution.</a:t>
            </a:r>
          </a:p>
          <a:p>
            <a:pPr lvl="2">
              <a:defRPr/>
            </a:pPr>
            <a:r>
              <a:rPr lang="en-US" sz="1600" dirty="0">
                <a:latin typeface="Consolas" panose="020B0609020204030204" pitchFamily="49" charset="0"/>
              </a:rPr>
              <a:t>Students are allowed to discuss with each other (unless instructed not to) in solving problems.</a:t>
            </a:r>
          </a:p>
          <a:p>
            <a:pPr lvl="2">
              <a:defRPr/>
            </a:pPr>
            <a:r>
              <a:rPr lang="en-US" sz="1600" dirty="0">
                <a:latin typeface="Consolas" panose="020B0609020204030204" pitchFamily="49" charset="0"/>
              </a:rPr>
              <a:t>But the checking (executing/viva) &amp; marking will be with individual students only.</a:t>
            </a:r>
          </a:p>
          <a:p>
            <a:pPr lvl="1">
              <a:defRPr/>
            </a:pPr>
            <a:r>
              <a:rPr lang="en-US" sz="1800" b="1" i="1" cap="small" dirty="0">
                <a:latin typeface="Consolas" panose="020B0609020204030204" pitchFamily="49" charset="0"/>
              </a:rPr>
              <a:t>Laboratory Exam: </a:t>
            </a:r>
            <a:endParaRPr lang="en-US" sz="1800" dirty="0">
              <a:latin typeface="Consolas" panose="020B0609020204030204" pitchFamily="49" charset="0"/>
            </a:endParaRPr>
          </a:p>
          <a:p>
            <a:pPr lvl="2">
              <a:defRPr/>
            </a:pPr>
            <a:r>
              <a:rPr lang="en-US" sz="1600" dirty="0">
                <a:latin typeface="Consolas" panose="020B0609020204030204" pitchFamily="49" charset="0"/>
              </a:rPr>
              <a:t>Laboratory exams are scheduled in the week before the major exams during the normal laboratory hours.</a:t>
            </a:r>
          </a:p>
          <a:p>
            <a:pPr lvl="2">
              <a:defRPr/>
            </a:pPr>
            <a:r>
              <a:rPr lang="en-US" sz="1600" dirty="0">
                <a:latin typeface="Consolas" panose="020B0609020204030204" pitchFamily="49" charset="0"/>
              </a:rPr>
              <a:t>Generally students are given one/more problems to be solved of which at least one part is solved using computers.</a:t>
            </a:r>
          </a:p>
          <a:p>
            <a:pPr lvl="2">
              <a:defRPr/>
            </a:pPr>
            <a:r>
              <a:rPr lang="en-US" sz="1600" dirty="0">
                <a:latin typeface="Consolas" panose="020B0609020204030204" pitchFamily="49" charset="0"/>
              </a:rPr>
              <a:t>One hour is given to the students to solve the problem. And half hour to submit and viva. Generally 20 students in the first 1.5 hours and the other 20 students in the rest 1.5 hours.</a:t>
            </a:r>
          </a:p>
          <a:p>
            <a:pPr lvl="2">
              <a:defRPr/>
            </a:pPr>
            <a:r>
              <a:rPr lang="en-US" sz="1600" dirty="0">
                <a:latin typeface="Consolas" panose="020B0609020204030204" pitchFamily="49" charset="0"/>
              </a:rPr>
              <a:t>Students may be given choices to select the problem. At most 3 selection can be given to a student with 0, 2, and 4 marks deduction as a penalty for each selection respectively.</a:t>
            </a:r>
          </a:p>
          <a:p>
            <a:pPr lvl="2">
              <a:defRPr/>
            </a:pPr>
            <a:r>
              <a:rPr lang="en-US" sz="1600" dirty="0">
                <a:latin typeface="Consolas" panose="020B0609020204030204" pitchFamily="49" charset="0"/>
              </a:rPr>
              <a:t>Only in case of unavoidable circumstances, the laboratory exams may be taken in the off days or week after the major exams. </a:t>
            </a:r>
          </a:p>
          <a:p>
            <a:pPr>
              <a:defRPr/>
            </a:pPr>
            <a:endParaRPr lang="en-US" sz="2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0000" lnSpcReduction="20000"/>
          </a:bodyPr>
          <a:lstStyle/>
          <a:p>
            <a:pPr>
              <a:defRPr/>
            </a:pPr>
            <a:r>
              <a:rPr lang="en-US" dirty="0">
                <a:solidFill>
                  <a:srgbClr val="FF0000"/>
                </a:solidFill>
                <a:latin typeface="Consolas" panose="020B0609020204030204" pitchFamily="49" charset="0"/>
              </a:rPr>
              <a:t>There will be no makeup quiz </a:t>
            </a:r>
            <a:r>
              <a:rPr lang="en-US" dirty="0">
                <a:latin typeface="Consolas" panose="020B0609020204030204" pitchFamily="49" charset="0"/>
              </a:rPr>
              <a:t>as long as a student have appeared in 2 quizzes.</a:t>
            </a:r>
          </a:p>
          <a:p>
            <a:pPr>
              <a:defRPr/>
            </a:pPr>
            <a:r>
              <a:rPr lang="en-US" dirty="0">
                <a:latin typeface="Consolas" panose="020B0609020204030204" pitchFamily="49" charset="0"/>
              </a:rPr>
              <a:t>Makeup for missing evaluations like quizzes/assignment submission date/presentation date/viva date/etc., must go through valid application procedure with supporting document </a:t>
            </a:r>
            <a:r>
              <a:rPr lang="en-US" u="sng" dirty="0">
                <a:latin typeface="Consolas" panose="020B0609020204030204" pitchFamily="49" charset="0"/>
              </a:rPr>
              <a:t>within the deadline of the actual evaluation date</a:t>
            </a:r>
            <a:r>
              <a:rPr lang="en-US" dirty="0">
                <a:latin typeface="Consolas" panose="020B0609020204030204" pitchFamily="49" charset="0"/>
              </a:rPr>
              <a:t>. </a:t>
            </a:r>
          </a:p>
          <a:p>
            <a:pPr>
              <a:defRPr/>
            </a:pPr>
            <a:r>
              <a:rPr lang="en-US" dirty="0">
                <a:latin typeface="Consolas" panose="020B0609020204030204" pitchFamily="49" charset="0"/>
              </a:rPr>
              <a:t>Makeup for missing Midterm/Final term must go through </a:t>
            </a:r>
            <a:r>
              <a:rPr lang="en-US" u="sng" dirty="0">
                <a:latin typeface="Consolas" panose="020B0609020204030204" pitchFamily="49" charset="0"/>
              </a:rPr>
              <a:t>Set B form</a:t>
            </a:r>
            <a:r>
              <a:rPr lang="en-US" dirty="0">
                <a:latin typeface="Consolas" panose="020B0609020204030204" pitchFamily="49" charset="0"/>
              </a:rPr>
              <a:t> along with the supporting document within the 1</a:t>
            </a:r>
            <a:r>
              <a:rPr lang="en-US" baseline="30000" dirty="0">
                <a:latin typeface="Consolas" panose="020B0609020204030204" pitchFamily="49" charset="0"/>
              </a:rPr>
              <a:t>st</a:t>
            </a:r>
            <a:r>
              <a:rPr lang="en-US" dirty="0">
                <a:latin typeface="Consolas" panose="020B0609020204030204" pitchFamily="49" charset="0"/>
              </a:rPr>
              <a:t> working day after exam week. The set B exam is generally scheduled from the 2</a:t>
            </a:r>
            <a:r>
              <a:rPr lang="en-US" baseline="30000" dirty="0">
                <a:latin typeface="Consolas" panose="020B0609020204030204" pitchFamily="49" charset="0"/>
              </a:rPr>
              <a:t>nd</a:t>
            </a:r>
            <a:r>
              <a:rPr lang="en-US" dirty="0">
                <a:latin typeface="Consolas" panose="020B0609020204030204" pitchFamily="49" charset="0"/>
              </a:rPr>
              <a:t> working day after the exam week. Must get signature and exam date from the course teacher and get it approved by the department Head (monetary penalty might be imposed).</a:t>
            </a:r>
          </a:p>
          <a:p>
            <a:pPr>
              <a:defRPr/>
            </a:pPr>
            <a:r>
              <a:rPr lang="en-US" dirty="0">
                <a:latin typeface="Consolas" panose="020B0609020204030204" pitchFamily="49" charset="0"/>
              </a:rPr>
              <a:t>Students unable to attend the set B exam may apply for set C exam within the same time limit as set B. Such applications must be supported by very strong reason and documentation, as they are generally rejected. </a:t>
            </a:r>
          </a:p>
          <a:p>
            <a:pPr>
              <a:defRPr/>
            </a:pPr>
            <a:r>
              <a:rPr lang="en-US" dirty="0">
                <a:latin typeface="Consolas" panose="020B0609020204030204" pitchFamily="49" charset="0"/>
              </a:rPr>
              <a:t>The course teacher will be the judge of accepting/rejecting the request for makeup.</a:t>
            </a:r>
          </a:p>
          <a:p>
            <a:pPr>
              <a:defRPr/>
            </a:pPr>
            <a:endParaRPr lang="en-US" dirty="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77500" lnSpcReduction="20000"/>
          </a:bodyPr>
          <a:lstStyle/>
          <a:p>
            <a:pPr algn="just">
              <a:spcBef>
                <a:spcPts val="600"/>
              </a:spcBef>
              <a:defRPr/>
            </a:pPr>
            <a:r>
              <a:rPr lang="en-US" dirty="0">
                <a:latin typeface="Consolas" panose="020B0609020204030204" pitchFamily="49" charset="0"/>
              </a:rPr>
              <a:t>All the evaluation categories &amp; marks will be uploaded to the VUES within one week of the </a:t>
            </a:r>
            <a:r>
              <a:rPr lang="en-US" i="1" dirty="0">
                <a:latin typeface="Consolas" panose="020B0609020204030204" pitchFamily="49" charset="0"/>
              </a:rPr>
              <a:t>evaluation process</a:t>
            </a:r>
            <a:r>
              <a:rPr lang="en-US" dirty="0">
                <a:latin typeface="Consolas" panose="020B0609020204030204" pitchFamily="49" charset="0"/>
              </a:rPr>
              <a:t> except the attendance &amp; performance, which will be uploaded along with the major (mid/final term) written exam marks. </a:t>
            </a:r>
          </a:p>
          <a:p>
            <a:pPr algn="just">
              <a:spcBef>
                <a:spcPts val="600"/>
              </a:spcBef>
              <a:defRPr/>
            </a:pPr>
            <a:r>
              <a:rPr lang="en-US" dirty="0">
                <a:latin typeface="Consolas" panose="020B0609020204030204" pitchFamily="49" charset="0"/>
              </a:rPr>
              <a:t>Letter grades ‘</a:t>
            </a:r>
            <a:r>
              <a:rPr lang="en-US" b="1" dirty="0">
                <a:latin typeface="Consolas" panose="020B0609020204030204" pitchFamily="49" charset="0"/>
              </a:rPr>
              <a:t>A+</a:t>
            </a:r>
            <a:r>
              <a:rPr lang="en-US" dirty="0">
                <a:latin typeface="Consolas" panose="020B0609020204030204" pitchFamily="49" charset="0"/>
              </a:rPr>
              <a:t>’ through ‘</a:t>
            </a:r>
            <a:r>
              <a:rPr lang="en-US" b="1" dirty="0">
                <a:latin typeface="Consolas" panose="020B0609020204030204" pitchFamily="49" charset="0"/>
              </a:rPr>
              <a:t>F</a:t>
            </a:r>
            <a:r>
              <a:rPr lang="en-US" dirty="0">
                <a:latin typeface="Consolas" panose="020B0609020204030204" pitchFamily="49" charset="0"/>
              </a:rPr>
              <a:t>’ is counted as grades. Other grades ‘</a:t>
            </a:r>
            <a:r>
              <a:rPr lang="en-US" b="1" dirty="0">
                <a:latin typeface="Consolas" panose="020B0609020204030204" pitchFamily="49" charset="0"/>
              </a:rPr>
              <a:t>I</a:t>
            </a:r>
            <a:r>
              <a:rPr lang="en-US" dirty="0">
                <a:latin typeface="Consolas" panose="020B0609020204030204" pitchFamily="49" charset="0"/>
              </a:rPr>
              <a:t>’ and ‘</a:t>
            </a:r>
            <a:r>
              <a:rPr lang="en-US" b="1" dirty="0">
                <a:latin typeface="Consolas" panose="020B0609020204030204" pitchFamily="49" charset="0"/>
              </a:rPr>
              <a:t>UW</a:t>
            </a:r>
            <a:r>
              <a:rPr lang="en-US" dirty="0">
                <a:latin typeface="Consolas" panose="020B0609020204030204" pitchFamily="49" charset="0"/>
              </a:rPr>
              <a:t>’ are considered as temporary grades which are </a:t>
            </a:r>
            <a:r>
              <a:rPr lang="en-US" u="sng" dirty="0">
                <a:latin typeface="Consolas" panose="020B0609020204030204" pitchFamily="49" charset="0"/>
              </a:rPr>
              <a:t>counted/calculated as ‘</a:t>
            </a:r>
            <a:r>
              <a:rPr lang="en-US" b="1" u="sng" dirty="0">
                <a:latin typeface="Consolas" panose="020B0609020204030204" pitchFamily="49" charset="0"/>
              </a:rPr>
              <a:t>F</a:t>
            </a:r>
            <a:r>
              <a:rPr lang="en-US" u="sng" dirty="0">
                <a:latin typeface="Consolas" panose="020B0609020204030204" pitchFamily="49" charset="0"/>
              </a:rPr>
              <a:t>’ grade </a:t>
            </a:r>
            <a:r>
              <a:rPr lang="en-US" dirty="0">
                <a:latin typeface="Consolas" panose="020B0609020204030204" pitchFamily="49" charset="0"/>
              </a:rPr>
              <a:t>in the </a:t>
            </a:r>
            <a:r>
              <a:rPr lang="en-US" b="1" dirty="0">
                <a:latin typeface="Consolas" panose="020B0609020204030204" pitchFamily="49" charset="0"/>
              </a:rPr>
              <a:t>CGPA</a:t>
            </a:r>
            <a:r>
              <a:rPr lang="en-US" dirty="0">
                <a:latin typeface="Consolas" panose="020B0609020204030204" pitchFamily="49" charset="0"/>
              </a:rPr>
              <a:t>. These grades must/will be converted to the actual grades, i.e. ‘</a:t>
            </a:r>
            <a:r>
              <a:rPr lang="en-US" b="1" dirty="0">
                <a:latin typeface="Consolas" panose="020B0609020204030204" pitchFamily="49" charset="0"/>
              </a:rPr>
              <a:t>A+</a:t>
            </a:r>
            <a:r>
              <a:rPr lang="en-US" dirty="0">
                <a:latin typeface="Consolas" panose="020B0609020204030204" pitchFamily="49" charset="0"/>
              </a:rPr>
              <a:t>’ through ‘</a:t>
            </a:r>
            <a:r>
              <a:rPr lang="en-US" b="1" dirty="0">
                <a:latin typeface="Consolas" panose="020B0609020204030204" pitchFamily="49" charset="0"/>
              </a:rPr>
              <a:t>F</a:t>
            </a:r>
            <a:r>
              <a:rPr lang="en-US" dirty="0">
                <a:latin typeface="Consolas" panose="020B0609020204030204" pitchFamily="49" charset="0"/>
              </a:rPr>
              <a:t>’. </a:t>
            </a:r>
          </a:p>
          <a:p>
            <a:pPr algn="just">
              <a:spcBef>
                <a:spcPts val="600"/>
              </a:spcBef>
              <a:defRPr/>
            </a:pPr>
            <a:r>
              <a:rPr lang="en-US" dirty="0">
                <a:latin typeface="Consolas" panose="020B0609020204030204" pitchFamily="49" charset="0"/>
              </a:rPr>
              <a:t>‘</a:t>
            </a:r>
            <a:r>
              <a:rPr lang="en-US" b="1" dirty="0">
                <a:latin typeface="Consolas" panose="020B0609020204030204" pitchFamily="49" charset="0"/>
              </a:rPr>
              <a:t>I: INCOMPLETE</a:t>
            </a:r>
            <a:r>
              <a:rPr lang="en-US" dirty="0">
                <a:latin typeface="Consolas" panose="020B0609020204030204" pitchFamily="49" charset="0"/>
              </a:rPr>
              <a:t>’ is given to students who have </a:t>
            </a:r>
            <a:r>
              <a:rPr lang="en-US" i="1" dirty="0">
                <a:latin typeface="Consolas" panose="020B0609020204030204" pitchFamily="49" charset="0"/>
              </a:rPr>
              <a:t>missed </a:t>
            </a:r>
            <a:r>
              <a:rPr lang="en-US" dirty="0">
                <a:latin typeface="Consolas" panose="020B0609020204030204" pitchFamily="49" charset="0"/>
              </a:rPr>
              <a:t>at most 30% of </a:t>
            </a:r>
            <a:r>
              <a:rPr lang="en-US" i="1" dirty="0">
                <a:latin typeface="Consolas" panose="020B0609020204030204" pitchFamily="49" charset="0"/>
              </a:rPr>
              <a:t>evaluation categories</a:t>
            </a:r>
            <a:r>
              <a:rPr lang="en-US" dirty="0">
                <a:latin typeface="Consolas" panose="020B0609020204030204" pitchFamily="49" charset="0"/>
              </a:rPr>
              <a:t> (quiz/assignment/etc.).  Students must contact the course teacher for </a:t>
            </a:r>
            <a:r>
              <a:rPr lang="en-US" u="sng" dirty="0">
                <a:latin typeface="Consolas" panose="020B0609020204030204" pitchFamily="49" charset="0"/>
              </a:rPr>
              <a:t>makeup</a:t>
            </a:r>
            <a:r>
              <a:rPr lang="en-US" dirty="0">
                <a:latin typeface="Consolas" panose="020B0609020204030204" pitchFamily="49" charset="0"/>
              </a:rPr>
              <a:t>, through valid application procedures immediately after grade release.</a:t>
            </a:r>
          </a:p>
          <a:p>
            <a:pPr algn="just">
              <a:spcBef>
                <a:spcPts val="600"/>
              </a:spcBef>
              <a:defRPr/>
            </a:pPr>
            <a:r>
              <a:rPr lang="en-US" dirty="0">
                <a:latin typeface="Consolas" panose="020B0609020204030204" pitchFamily="49" charset="0"/>
              </a:rPr>
              <a:t>‘</a:t>
            </a:r>
            <a:r>
              <a:rPr lang="en-US" b="1" dirty="0">
                <a:latin typeface="Consolas" panose="020B0609020204030204" pitchFamily="49" charset="0"/>
              </a:rPr>
              <a:t>UW: UNOFFICIAL WITHDRAW</a:t>
            </a:r>
            <a:r>
              <a:rPr lang="en-US" dirty="0">
                <a:latin typeface="Consolas" panose="020B0609020204030204" pitchFamily="49" charset="0"/>
              </a:rPr>
              <a:t>’ is given when the </a:t>
            </a:r>
            <a:r>
              <a:rPr lang="en-US" i="1" dirty="0">
                <a:latin typeface="Consolas" panose="020B0609020204030204" pitchFamily="49" charset="0"/>
              </a:rPr>
              <a:t>missing evaluation categories</a:t>
            </a:r>
            <a:r>
              <a:rPr lang="en-US" dirty="0">
                <a:latin typeface="Consolas" panose="020B0609020204030204" pitchFamily="49" charset="0"/>
              </a:rPr>
              <a:t> are too high (more than 30%) to makeup. A student getting ‘UW’ has </a:t>
            </a:r>
            <a:r>
              <a:rPr lang="en-US" u="sng" dirty="0">
                <a:latin typeface="Consolas" panose="020B0609020204030204" pitchFamily="49" charset="0"/>
              </a:rPr>
              <a:t>no option</a:t>
            </a:r>
            <a:r>
              <a:rPr lang="en-US" dirty="0">
                <a:latin typeface="Consolas" panose="020B0609020204030204" pitchFamily="49" charset="0"/>
              </a:rPr>
              <a:t> but to </a:t>
            </a:r>
            <a:r>
              <a:rPr lang="en-US" u="sng" dirty="0">
                <a:latin typeface="Consolas" panose="020B0609020204030204" pitchFamily="49" charset="0"/>
              </a:rPr>
              <a:t>drop</a:t>
            </a:r>
            <a:r>
              <a:rPr lang="en-US" dirty="0">
                <a:latin typeface="Consolas" panose="020B0609020204030204" pitchFamily="49" charset="0"/>
              </a:rPr>
              <a:t> the course immediately after grade release</a:t>
            </a:r>
          </a:p>
          <a:p>
            <a:pPr marL="0" indent="0" algn="just">
              <a:buNone/>
              <a:defRPr/>
            </a:pPr>
            <a:endParaRPr lang="en-US"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10000"/>
          </a:bodyPr>
          <a:lstStyle/>
          <a:p>
            <a:pPr>
              <a:spcBef>
                <a:spcPts val="600"/>
              </a:spcBef>
              <a:defRPr/>
            </a:pPr>
            <a:r>
              <a:rPr lang="en-US" sz="3000" dirty="0">
                <a:latin typeface="Consolas" panose="020B0609020204030204" pitchFamily="49" charset="0"/>
              </a:rPr>
              <a:t>Once a student’s gets ‘I’ or ‘UW’ and unable to fulfill the requirements with the course teacher for makeup, </a:t>
            </a:r>
            <a:r>
              <a:rPr lang="en-US" sz="3000" u="sng" dirty="0">
                <a:latin typeface="Consolas" panose="020B0609020204030204" pitchFamily="49" charset="0"/>
              </a:rPr>
              <a:t>must drop the course</a:t>
            </a:r>
            <a:r>
              <a:rPr lang="en-US" sz="3000" dirty="0">
                <a:latin typeface="Consolas" panose="020B0609020204030204" pitchFamily="49" charset="0"/>
              </a:rPr>
              <a:t> within officially </a:t>
            </a:r>
            <a:r>
              <a:rPr lang="en-US" sz="3000" i="1" dirty="0">
                <a:latin typeface="Consolas" panose="020B0609020204030204" pitchFamily="49" charset="0"/>
              </a:rPr>
              <a:t>mentioned time period</a:t>
            </a:r>
            <a:r>
              <a:rPr lang="en-US" sz="3000" dirty="0">
                <a:latin typeface="Consolas" panose="020B0609020204030204" pitchFamily="49" charset="0"/>
              </a:rPr>
              <a:t> from the </a:t>
            </a:r>
            <a:r>
              <a:rPr lang="en-US" sz="3000" i="1" dirty="0">
                <a:latin typeface="Consolas" panose="020B0609020204030204" pitchFamily="49" charset="0"/>
              </a:rPr>
              <a:t>registration department</a:t>
            </a:r>
            <a:r>
              <a:rPr lang="en-US" sz="3000" dirty="0">
                <a:latin typeface="Consolas" panose="020B0609020204030204" pitchFamily="49" charset="0"/>
              </a:rPr>
              <a:t>. </a:t>
            </a:r>
          </a:p>
          <a:p>
            <a:pPr>
              <a:spcBef>
                <a:spcPts val="600"/>
              </a:spcBef>
              <a:defRPr/>
            </a:pPr>
            <a:r>
              <a:rPr lang="en-US" sz="3000" dirty="0">
                <a:latin typeface="Consolas" panose="020B0609020204030204" pitchFamily="49" charset="0"/>
              </a:rPr>
              <a:t>Students in probation or falls into the probation due to ‘I’/’UW’ grade are not allowed to drop the course.</a:t>
            </a:r>
          </a:p>
          <a:p>
            <a:pPr>
              <a:spcBef>
                <a:spcPts val="400"/>
              </a:spcBef>
              <a:defRPr/>
            </a:pPr>
            <a:r>
              <a:rPr lang="en-US" sz="3000" dirty="0">
                <a:latin typeface="Consolas" panose="020B0609020204030204" pitchFamily="49" charset="0"/>
              </a:rPr>
              <a:t>Unable to do so will result in the automatic conversion of the grades ‘</a:t>
            </a:r>
            <a:r>
              <a:rPr lang="en-US" sz="3000" b="1" dirty="0">
                <a:latin typeface="Consolas" panose="020B0609020204030204" pitchFamily="49" charset="0"/>
              </a:rPr>
              <a:t>I</a:t>
            </a:r>
            <a:r>
              <a:rPr lang="en-US" sz="3000" dirty="0">
                <a:latin typeface="Consolas" panose="020B0609020204030204" pitchFamily="49" charset="0"/>
              </a:rPr>
              <a:t>’/’</a:t>
            </a:r>
            <a:r>
              <a:rPr lang="en-US" sz="3000" b="1" dirty="0">
                <a:latin typeface="Consolas" panose="020B0609020204030204" pitchFamily="49" charset="0"/>
              </a:rPr>
              <a:t>UW</a:t>
            </a:r>
            <a:r>
              <a:rPr lang="en-US" sz="3000" dirty="0">
                <a:latin typeface="Consolas" panose="020B0609020204030204" pitchFamily="49" charset="0"/>
              </a:rPr>
              <a:t>’ to ‘</a:t>
            </a:r>
            <a:r>
              <a:rPr lang="en-US" sz="3000" b="1" dirty="0">
                <a:latin typeface="Consolas" panose="020B0609020204030204" pitchFamily="49" charset="0"/>
              </a:rPr>
              <a:t>F</a:t>
            </a:r>
            <a:r>
              <a:rPr lang="en-US" sz="3000" dirty="0">
                <a:latin typeface="Consolas" panose="020B0609020204030204" pitchFamily="49" charset="0"/>
              </a:rPr>
              <a:t>’ grade </a:t>
            </a:r>
            <a:r>
              <a:rPr lang="en-US" sz="3000" u="sng" dirty="0">
                <a:latin typeface="Consolas" panose="020B0609020204030204" pitchFamily="49" charset="0"/>
              </a:rPr>
              <a:t>after the 4</a:t>
            </a:r>
            <a:r>
              <a:rPr lang="en-US" sz="3000" u="sng" baseline="30000" dirty="0">
                <a:latin typeface="Consolas" panose="020B0609020204030204" pitchFamily="49" charset="0"/>
              </a:rPr>
              <a:t>th</a:t>
            </a:r>
            <a:r>
              <a:rPr lang="en-US" sz="3000" u="sng" dirty="0">
                <a:latin typeface="Consolas" panose="020B0609020204030204" pitchFamily="49" charset="0"/>
              </a:rPr>
              <a:t> week of the following semester</a:t>
            </a:r>
            <a:r>
              <a:rPr lang="en-US" sz="3000" dirty="0">
                <a:latin typeface="Consolas" panose="020B0609020204030204" pitchFamily="49" charset="0"/>
              </a:rPr>
              <a:t>.</a:t>
            </a:r>
          </a:p>
          <a:p>
            <a:pPr>
              <a:spcBef>
                <a:spcPts val="400"/>
              </a:spcBef>
              <a:defRPr/>
            </a:pPr>
            <a:r>
              <a:rPr lang="en-US" sz="3000" dirty="0">
                <a:latin typeface="Consolas" panose="020B0609020204030204" pitchFamily="49" charset="0"/>
              </a:rPr>
              <a:t>Any </a:t>
            </a:r>
            <a:r>
              <a:rPr lang="en-US" sz="3000" i="1" dirty="0">
                <a:latin typeface="Consolas" panose="020B0609020204030204" pitchFamily="49" charset="0"/>
              </a:rPr>
              <a:t>problem with the mark/grade</a:t>
            </a:r>
            <a:r>
              <a:rPr lang="en-US" sz="3000" dirty="0">
                <a:latin typeface="Consolas" panose="020B0609020204030204" pitchFamily="49" charset="0"/>
              </a:rPr>
              <a:t> </a:t>
            </a:r>
            <a:r>
              <a:rPr lang="en-US" sz="3000" u="sng" dirty="0">
                <a:latin typeface="Consolas" panose="020B0609020204030204" pitchFamily="49" charset="0"/>
              </a:rPr>
              <a:t>must be consulted</a:t>
            </a:r>
            <a:r>
              <a:rPr lang="en-US" sz="3000" dirty="0">
                <a:latin typeface="Consolas" panose="020B0609020204030204" pitchFamily="49" charset="0"/>
              </a:rPr>
              <a:t> with the course teacher within </a:t>
            </a:r>
            <a:r>
              <a:rPr lang="en-US" sz="3000" i="1" dirty="0">
                <a:latin typeface="Consolas" panose="020B0609020204030204" pitchFamily="49" charset="0"/>
              </a:rPr>
              <a:t>one week of the release of grades</a:t>
            </a:r>
            <a:r>
              <a:rPr lang="en-US" sz="3000" dirty="0">
                <a:latin typeface="Consolas" panose="020B0609020204030204" pitchFamily="49" charset="0"/>
              </a:rPr>
              <a:t>. </a:t>
            </a:r>
          </a:p>
          <a:p>
            <a:pPr>
              <a:defRPr/>
            </a:pPr>
            <a:endParaRPr lang="en-US" sz="3000"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a:xfrm>
            <a:off x="838200" y="1825625"/>
            <a:ext cx="10515600" cy="4923518"/>
          </a:xfrm>
        </p:spPr>
        <p:txBody>
          <a:bodyPr>
            <a:normAutofit fontScale="85000" lnSpcReduction="10000"/>
          </a:bodyPr>
          <a:lstStyle/>
          <a:p>
            <a:pPr algn="just">
              <a:defRPr/>
            </a:pPr>
            <a:r>
              <a:rPr lang="en-US" sz="2600" dirty="0">
                <a:latin typeface="Consolas" panose="020B0609020204030204" pitchFamily="49" charset="0"/>
              </a:rPr>
              <a:t>Apply online for dropping the course. </a:t>
            </a:r>
          </a:p>
          <a:p>
            <a:pPr algn="just">
              <a:defRPr/>
            </a:pPr>
            <a:r>
              <a:rPr lang="en-US" sz="2600" dirty="0">
                <a:latin typeface="Consolas" panose="020B0609020204030204" pitchFamily="49" charset="0"/>
              </a:rPr>
              <a:t>Incase of system error, you 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latin typeface="Consolas" panose="020B0609020204030204" pitchFamily="49" charset="0"/>
              </a:rPr>
              <a:t>The course teacher must write down the grades (if any) obtained in midterm, final, and grand total on the drop form.</a:t>
            </a:r>
          </a:p>
          <a:p>
            <a:pPr algn="just">
              <a:defRPr/>
            </a:pPr>
            <a:r>
              <a:rPr lang="en-US" sz="2600" dirty="0">
                <a:solidFill>
                  <a:srgbClr val="FF0000"/>
                </a:solidFill>
                <a:latin typeface="Consolas" panose="020B0609020204030204" pitchFamily="49" charset="0"/>
              </a:rPr>
              <a:t>No drop is accepted during the following periods:</a:t>
            </a:r>
          </a:p>
          <a:p>
            <a:pPr lvl="1" algn="just">
              <a:defRPr/>
            </a:pPr>
            <a:r>
              <a:rPr lang="en-US" sz="2600" dirty="0">
                <a:solidFill>
                  <a:srgbClr val="FF0000"/>
                </a:solidFill>
                <a:latin typeface="Consolas" panose="020B0609020204030204" pitchFamily="49" charset="0"/>
              </a:rPr>
              <a:t>One week before midterm exam – grade release date of midterm exam.</a:t>
            </a:r>
          </a:p>
          <a:p>
            <a:pPr lvl="1" algn="just">
              <a:defRPr/>
            </a:pPr>
            <a:r>
              <a:rPr lang="en-US" sz="2600" dirty="0">
                <a:solidFill>
                  <a:srgbClr val="FF0000"/>
                </a:solidFill>
                <a:latin typeface="Consolas" panose="020B0609020204030204" pitchFamily="49" charset="0"/>
              </a:rPr>
              <a:t>One week before final term exam – grade release date of final grade.</a:t>
            </a:r>
          </a:p>
          <a:p>
            <a:pPr algn="just">
              <a:defRPr/>
            </a:pPr>
            <a:r>
              <a:rPr lang="en-US" sz="2600" b="1" dirty="0">
                <a:latin typeface="Consolas" panose="020B0609020204030204" pitchFamily="49" charset="0"/>
              </a:rPr>
              <a:t>Student with ‘F’ grades in midterm, final term, or grand total cannot drop.</a:t>
            </a:r>
          </a:p>
          <a:p>
            <a:pPr algn="just">
              <a:defRPr/>
            </a:pPr>
            <a:r>
              <a:rPr lang="en-US" sz="2600" b="1" dirty="0">
                <a:latin typeface="Consolas" panose="020B0609020204030204" pitchFamily="49" charset="0"/>
              </a:rPr>
              <a:t>Probation student are not allowed to drop any course.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a:xfrm>
            <a:off x="838200" y="1825625"/>
            <a:ext cx="10515600" cy="4800258"/>
          </a:xfrm>
        </p:spPr>
        <p:txBody>
          <a:bodyPr>
            <a:normAutofit/>
          </a:bodyPr>
          <a:lstStyle/>
          <a:p>
            <a:pPr>
              <a:defRPr/>
            </a:pPr>
            <a:r>
              <a:rPr lang="en-US" sz="2000" dirty="0">
                <a:latin typeface="Consolas" panose="020B0609020204030204" pitchFamily="49" charset="0"/>
              </a:rPr>
              <a:t>For any problems that could not be solved/understood during the lecture,  students are advised to contact during the consultation hours and solve the problem.</a:t>
            </a:r>
          </a:p>
          <a:p>
            <a:pPr>
              <a:defRPr/>
            </a:pPr>
            <a:r>
              <a:rPr lang="en-US" sz="2000" dirty="0">
                <a:latin typeface="Consolas" panose="020B0609020204030204" pitchFamily="49" charset="0"/>
              </a:rPr>
              <a:t>For any </a:t>
            </a:r>
            <a:r>
              <a:rPr lang="en-US" sz="2000" u="sng" dirty="0">
                <a:latin typeface="Consolas" panose="020B0609020204030204" pitchFamily="49" charset="0"/>
              </a:rPr>
              <a:t>missing</a:t>
            </a:r>
            <a:r>
              <a:rPr lang="en-US" sz="2000" dirty="0">
                <a:latin typeface="Consolas" panose="020B0609020204030204" pitchFamily="49" charset="0"/>
              </a:rPr>
              <a:t> evaluation (quiz, assignment, etc.), classes, deadlines, etc. must contact/inform/notify the teacher </a:t>
            </a:r>
            <a:r>
              <a:rPr lang="en-US" sz="2000" u="sng" dirty="0">
                <a:latin typeface="Consolas" panose="020B0609020204030204" pitchFamily="49" charset="0"/>
              </a:rPr>
              <a:t>immediately after missing</a:t>
            </a:r>
            <a:r>
              <a:rPr lang="en-US" sz="2000" dirty="0">
                <a:latin typeface="Consolas" panose="020B0609020204030204" pitchFamily="49" charset="0"/>
              </a:rPr>
              <a:t> in the consulting hour, via email, or in unavoidable circumstances – through the guardian or friend.</a:t>
            </a:r>
          </a:p>
          <a:p>
            <a:pPr>
              <a:defRPr/>
            </a:pPr>
            <a:r>
              <a:rPr lang="en-US" sz="2000" dirty="0">
                <a:latin typeface="Consolas" panose="020B0609020204030204" pitchFamily="49" charset="0"/>
              </a:rPr>
              <a:t>Probation students must meet the course teacher once a week. So schedule your time with the teacher.</a:t>
            </a:r>
          </a:p>
          <a:p>
            <a:pPr>
              <a:defRPr/>
            </a:pPr>
            <a:r>
              <a:rPr lang="en-US" sz="2000" dirty="0">
                <a:latin typeface="Consolas" panose="020B0609020204030204" pitchFamily="49" charset="0"/>
              </a:rPr>
              <a:t>Any kind of dishonesty, plagiarism, misbehavior, misconduct, etc. will not be tolerated. Might result in deduction of marks, ‘F’ grade, or reported to the AIUB Disciplinary Committee for drastic punishment.</a:t>
            </a:r>
          </a:p>
          <a:p>
            <a:pPr>
              <a:defRPr/>
            </a:pPr>
            <a:r>
              <a:rPr lang="en-US" sz="2000" dirty="0">
                <a:latin typeface="Consolas" panose="020B0609020204030204" pitchFamily="49" charset="0"/>
              </a:rPr>
              <a:t>Always check/visit the AIUB home page for notices, rules &amp; regulations of academic/university policies and important announcement for deadlines (Course drop, Exam permit, Exam Schedule, etc.).</a:t>
            </a:r>
          </a:p>
          <a:p>
            <a:pPr>
              <a:defRPr/>
            </a:pPr>
            <a:endParaRPr lang="en-US" sz="1600" dirty="0">
              <a:latin typeface="Consolas" panose="020B0609020204030204" pitchFamily="49" charset="0"/>
            </a:endParaRPr>
          </a:p>
          <a:p>
            <a:pPr>
              <a:defRPr/>
            </a:pPr>
            <a:endParaRPr lang="en-US" sz="1600" dirty="0">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Policies</a:t>
            </a:r>
          </a:p>
        </p:txBody>
      </p:sp>
      <p:sp>
        <p:nvSpPr>
          <p:cNvPr id="3" name="Content Placeholder 2"/>
          <p:cNvSpPr>
            <a:spLocks noGrp="1"/>
          </p:cNvSpPr>
          <p:nvPr>
            <p:ph idx="1"/>
          </p:nvPr>
        </p:nvSpPr>
        <p:spPr>
          <a:xfrm>
            <a:off x="975164" y="1063624"/>
            <a:ext cx="11976100" cy="5794376"/>
          </a:xfrm>
        </p:spPr>
        <p:txBody>
          <a:bodyPr>
            <a:normAutofit/>
          </a:bodyPr>
          <a:lstStyle/>
          <a:p>
            <a:pPr marL="0" indent="0">
              <a:buNone/>
            </a:pPr>
            <a:endParaRPr lang="en-US" b="1" i="1" dirty="0"/>
          </a:p>
          <a:p>
            <a:pPr marL="0" indent="0">
              <a:buNone/>
            </a:pPr>
            <a:r>
              <a:rPr lang="en-US" b="1" i="1" dirty="0">
                <a:latin typeface="Consolas" panose="020B0609020204030204" pitchFamily="49" charset="0"/>
              </a:rPr>
              <a:t>Do’s</a:t>
            </a:r>
          </a:p>
          <a:p>
            <a:r>
              <a:rPr lang="en-US" b="1" i="1" dirty="0">
                <a:latin typeface="Consolas" panose="020B0609020204030204" pitchFamily="49" charset="0"/>
              </a:rPr>
              <a:t>Must </a:t>
            </a:r>
            <a:r>
              <a:rPr lang="en-US" dirty="0">
                <a:latin typeface="Consolas" panose="020B0609020204030204" pitchFamily="49" charset="0"/>
              </a:rPr>
              <a:t>be present inside the class in due time</a:t>
            </a:r>
          </a:p>
          <a:p>
            <a:r>
              <a:rPr lang="en-US" b="1" dirty="0">
                <a:latin typeface="Consolas" panose="020B0609020204030204" pitchFamily="49" charset="0"/>
              </a:rPr>
              <a:t>Asking question</a:t>
            </a:r>
          </a:p>
          <a:p>
            <a:r>
              <a:rPr lang="en-US" b="1" dirty="0">
                <a:latin typeface="Consolas" panose="020B0609020204030204" pitchFamily="49" charset="0"/>
              </a:rPr>
              <a:t>Consulting</a:t>
            </a:r>
          </a:p>
          <a:p>
            <a:r>
              <a:rPr lang="en-US" b="1" dirty="0">
                <a:latin typeface="Consolas" panose="020B0609020204030204" pitchFamily="49" charset="0"/>
              </a:rPr>
              <a:t>Due time submission</a:t>
            </a:r>
          </a:p>
          <a:p>
            <a:pPr marL="0" indent="0">
              <a:buNone/>
            </a:pPr>
            <a:r>
              <a:rPr lang="en-US" b="1" dirty="0">
                <a:solidFill>
                  <a:srgbClr val="FF0000"/>
                </a:solidFill>
                <a:highlight>
                  <a:srgbClr val="FFFF00"/>
                </a:highlight>
                <a:latin typeface="Consolas" panose="020B0609020204030204" pitchFamily="49" charset="0"/>
              </a:rPr>
              <a:t>Don’ts</a:t>
            </a:r>
          </a:p>
          <a:p>
            <a:r>
              <a:rPr lang="en-US" b="1" i="1" dirty="0">
                <a:solidFill>
                  <a:srgbClr val="FF0000"/>
                </a:solidFill>
                <a:latin typeface="Consolas" panose="020B0609020204030204" pitchFamily="49" charset="0"/>
              </a:rPr>
              <a:t>Coming late in class</a:t>
            </a:r>
            <a:endParaRPr lang="en-US" b="1" dirty="0">
              <a:solidFill>
                <a:srgbClr val="FF0000"/>
              </a:solidFill>
              <a:latin typeface="Consolas" panose="020B0609020204030204" pitchFamily="49" charset="0"/>
            </a:endParaRPr>
          </a:p>
          <a:p>
            <a:r>
              <a:rPr lang="en-US" b="1" dirty="0">
                <a:solidFill>
                  <a:srgbClr val="FF0000"/>
                </a:solidFill>
                <a:latin typeface="Consolas" panose="020B0609020204030204" pitchFamily="49" charset="0"/>
              </a:rPr>
              <a:t>Talking to each other</a:t>
            </a:r>
          </a:p>
          <a:p>
            <a:r>
              <a:rPr lang="en-US" b="1" dirty="0">
                <a:solidFill>
                  <a:srgbClr val="FF0000"/>
                </a:solidFill>
                <a:latin typeface="Consolas" panose="020B0609020204030204" pitchFamily="49" charset="0"/>
              </a:rPr>
              <a:t>Browsing social media </a:t>
            </a:r>
          </a:p>
          <a:p>
            <a:r>
              <a:rPr lang="en-US" b="1" dirty="0">
                <a:solidFill>
                  <a:srgbClr val="FF0000"/>
                </a:solidFill>
                <a:latin typeface="Consolas" panose="020B0609020204030204" pitchFamily="49" charset="0"/>
              </a:rPr>
              <a:t>COPYING CODE</a:t>
            </a:r>
          </a:p>
          <a:p>
            <a:endParaRPr lang="en-US" dirty="0"/>
          </a:p>
          <a:p>
            <a:endParaRPr lang="en-US" dirty="0"/>
          </a:p>
        </p:txBody>
      </p:sp>
    </p:spTree>
    <p:extLst>
      <p:ext uri="{BB962C8B-B14F-4D97-AF65-F5344CB8AC3E}">
        <p14:creationId xmlns:p14="http://schemas.microsoft.com/office/powerpoint/2010/main" val="363727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3313566"/>
              </p:ext>
            </p:extLst>
          </p:nvPr>
        </p:nvGraphicFramePr>
        <p:xfrm>
          <a:off x="223367" y="832630"/>
          <a:ext cx="11744332" cy="5547360"/>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val="20000"/>
                    </a:ext>
                  </a:extLst>
                </a:gridCol>
                <a:gridCol w="6972302">
                  <a:extLst>
                    <a:ext uri="{9D8B030D-6E8A-4147-A177-3AD203B41FA5}">
                      <a16:colId xmlns:a16="http://schemas.microsoft.com/office/drawing/2014/main" val="20001"/>
                    </a:ext>
                  </a:extLst>
                </a:gridCol>
                <a:gridCol w="1492546">
                  <a:extLst>
                    <a:ext uri="{9D8B030D-6E8A-4147-A177-3AD203B41FA5}">
                      <a16:colId xmlns:a16="http://schemas.microsoft.com/office/drawing/2014/main" val="20002"/>
                    </a:ext>
                  </a:extLst>
                </a:gridCol>
                <a:gridCol w="1022059">
                  <a:extLst>
                    <a:ext uri="{9D8B030D-6E8A-4147-A177-3AD203B41FA5}">
                      <a16:colId xmlns:a16="http://schemas.microsoft.com/office/drawing/2014/main" val="20003"/>
                    </a:ext>
                  </a:extLst>
                </a:gridCol>
              </a:tblGrid>
              <a:tr h="402802">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2 Quizzes (Best One)</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latin typeface="+mn-lt"/>
                          <a:ea typeface="+mn-ea"/>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mn-lt"/>
                          <a:ea typeface="MS Mincho" panose="02020609040205080304" pitchFamily="49" charset="-128"/>
                        </a:rPr>
                        <a:t>Lab Performance &amp; Assignment </a:t>
                      </a: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02802">
                <a:tc>
                  <a:txBody>
                    <a:bodyPr/>
                    <a:lstStyle/>
                    <a:p>
                      <a:pPr marL="0" marR="0">
                        <a:spcBef>
                          <a:spcPts val="0"/>
                        </a:spcBef>
                        <a:spcAft>
                          <a:spcPts val="0"/>
                        </a:spcAft>
                      </a:pP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mn-lt"/>
                          <a:ea typeface="MS Mincho" panose="02020609040205080304" pitchFamily="49" charset="-128"/>
                        </a:rPr>
                        <a:t>Lab Exam</a:t>
                      </a: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effectLst/>
                          <a:latin typeface="+mn-lt"/>
                          <a:ea typeface="+mn-ea"/>
                        </a:rPr>
                        <a:t>10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02802">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2 Quizzes (Best One)</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latin typeface="+mn-lt"/>
                          <a:ea typeface="+mn-ea"/>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mn-lt"/>
                          <a:ea typeface="MS Mincho" panose="02020609040205080304" pitchFamily="49" charset="-128"/>
                        </a:rPr>
                        <a:t>Lab Performance &amp; Assignment </a:t>
                      </a: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02802">
                <a:tc>
                  <a:txBody>
                    <a:bodyPr/>
                    <a:lstStyle/>
                    <a:p>
                      <a:pPr marL="0" marR="0">
                        <a:spcBef>
                          <a:spcPts val="0"/>
                        </a:spcBef>
                        <a:spcAft>
                          <a:spcPts val="0"/>
                        </a:spcAft>
                      </a:pP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effectLst/>
                          <a:latin typeface="+mn-lt"/>
                          <a:ea typeface="MS Mincho" panose="02020609040205080304" pitchFamily="49" charset="-128"/>
                        </a:rPr>
                        <a:t>Project Demo</a:t>
                      </a: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effectLst/>
                          <a:latin typeface="+mn-lt"/>
                          <a:ea typeface="+mn-ea"/>
                        </a:rPr>
                        <a:t>10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Times New Roman" panose="02020603050405020304" pitchFamily="18" charset="0"/>
                          <a:ea typeface="MS Mincho" panose="02020609040205080304" pitchFamily="49" charset="-128"/>
                        </a:rPr>
                        <a:t>Project &amp; Viva</a:t>
                      </a:r>
                    </a:p>
                  </a:txBody>
                  <a:tcPr marL="68580" marR="68580" marT="0" marB="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r h="402802">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1"/>
                  </a:ext>
                </a:extLst>
              </a:tr>
              <a:tr h="402802">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222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Educational Background</a:t>
            </a:r>
          </a:p>
        </p:txBody>
      </p:sp>
      <p:sp>
        <p:nvSpPr>
          <p:cNvPr id="3" name="Content Placeholder 2"/>
          <p:cNvSpPr>
            <a:spLocks noGrp="1"/>
          </p:cNvSpPr>
          <p:nvPr>
            <p:ph idx="1"/>
          </p:nvPr>
        </p:nvSpPr>
        <p:spPr>
          <a:xfrm>
            <a:off x="888286" y="1596122"/>
            <a:ext cx="10465514" cy="3987444"/>
          </a:xfrm>
        </p:spPr>
        <p:txBody>
          <a:bodyPr>
            <a:normAutofit/>
          </a:bodyPr>
          <a:lstStyle/>
          <a:p>
            <a:pPr marL="0" indent="0">
              <a:buNone/>
            </a:pPr>
            <a:endParaRPr lang="en-US" sz="2800" b="1" dirty="0">
              <a:latin typeface="Consolas" panose="020B0609020204030204" pitchFamily="49" charset="0"/>
            </a:endParaRPr>
          </a:p>
          <a:p>
            <a:pPr marL="0" indent="0">
              <a:buNone/>
            </a:pPr>
            <a:r>
              <a:rPr lang="en-US" sz="2800" b="1" dirty="0">
                <a:latin typeface="Consolas" panose="020B0609020204030204" pitchFamily="49" charset="0"/>
              </a:rPr>
              <a:t>MSc in Computer Science</a:t>
            </a:r>
          </a:p>
          <a:p>
            <a:pPr marL="0" indent="0">
              <a:buNone/>
            </a:pPr>
            <a:r>
              <a:rPr lang="en-US" sz="2000" dirty="0">
                <a:latin typeface="Consolas" panose="020B0609020204030204" pitchFamily="49" charset="0"/>
              </a:rPr>
              <a:t>Major:  Machine Learning</a:t>
            </a:r>
          </a:p>
          <a:p>
            <a:pPr marL="0" indent="0">
              <a:buNone/>
            </a:pPr>
            <a:r>
              <a:rPr lang="en-US" dirty="0">
                <a:latin typeface="Consolas" panose="020B0609020204030204" pitchFamily="49" charset="0"/>
              </a:rPr>
              <a:t>American International University-Bangladesh (AIUB)</a:t>
            </a:r>
            <a:endParaRPr lang="en-US" sz="2000" dirty="0">
              <a:latin typeface="Consolas" panose="020B0609020204030204" pitchFamily="49" charset="0"/>
            </a:endParaRPr>
          </a:p>
          <a:p>
            <a:pPr marL="0" indent="0">
              <a:buNone/>
            </a:pPr>
            <a:r>
              <a:rPr lang="en-US" sz="2800" b="1" dirty="0">
                <a:latin typeface="Consolas" panose="020B0609020204030204" pitchFamily="49" charset="0"/>
              </a:rPr>
              <a:t>BSc in Computer Science</a:t>
            </a:r>
          </a:p>
          <a:p>
            <a:pPr marL="0" indent="0">
              <a:buNone/>
            </a:pPr>
            <a:r>
              <a:rPr lang="en-US" sz="2000" dirty="0">
                <a:latin typeface="Consolas" panose="020B0609020204030204" pitchFamily="49" charset="0"/>
              </a:rPr>
              <a:t>Major: Artificial Intelligence</a:t>
            </a:r>
          </a:p>
          <a:p>
            <a:pPr marL="0" indent="0">
              <a:buNone/>
            </a:pPr>
            <a:r>
              <a:rPr lang="en-US" dirty="0">
                <a:latin typeface="Consolas" panose="020B0609020204030204" pitchFamily="49" charset="0"/>
              </a:rPr>
              <a:t>American International University-Bangladesh (AIUB)</a:t>
            </a:r>
            <a:endParaRPr lang="en-US" b="1"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840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3342-61D9-478F-B385-560011E2B560}"/>
              </a:ext>
            </a:extLst>
          </p:cNvPr>
          <p:cNvSpPr>
            <a:spLocks noGrp="1"/>
          </p:cNvSpPr>
          <p:nvPr>
            <p:ph type="title"/>
          </p:nvPr>
        </p:nvSpPr>
        <p:spPr/>
        <p:txBody>
          <a:bodyPr>
            <a:normAutofit/>
          </a:bodyPr>
          <a:lstStyle/>
          <a:p>
            <a:r>
              <a:rPr lang="en-US" sz="5400" dirty="0"/>
              <a:t>Important days to be noted </a:t>
            </a:r>
          </a:p>
        </p:txBody>
      </p:sp>
      <p:sp>
        <p:nvSpPr>
          <p:cNvPr id="3" name="Content Placeholder 2">
            <a:extLst>
              <a:ext uri="{FF2B5EF4-FFF2-40B4-BE49-F238E27FC236}">
                <a16:creationId xmlns:a16="http://schemas.microsoft.com/office/drawing/2014/main" id="{A2CC7D8A-48CA-44B9-9201-2E471E34827B}"/>
              </a:ext>
            </a:extLst>
          </p:cNvPr>
          <p:cNvSpPr>
            <a:spLocks noGrp="1"/>
          </p:cNvSpPr>
          <p:nvPr>
            <p:ph idx="1"/>
          </p:nvPr>
        </p:nvSpPr>
        <p:spPr>
          <a:xfrm>
            <a:off x="838200" y="1825624"/>
            <a:ext cx="10515600" cy="4879975"/>
          </a:xfrm>
        </p:spPr>
        <p:txBody>
          <a:bodyPr>
            <a:normAutofit/>
          </a:bodyPr>
          <a:lstStyle/>
          <a:p>
            <a:r>
              <a:rPr lang="en-US" sz="4000" dirty="0">
                <a:latin typeface="Consolas" panose="020B0609020204030204" pitchFamily="49" charset="0"/>
              </a:rPr>
              <a:t>Midterm </a:t>
            </a:r>
          </a:p>
          <a:p>
            <a:pPr lvl="1"/>
            <a:r>
              <a:rPr lang="en-US" sz="3600" dirty="0">
                <a:latin typeface="Consolas" panose="020B0609020204030204" pitchFamily="49" charset="0"/>
              </a:rPr>
              <a:t>Quiz 1: 4</a:t>
            </a:r>
            <a:r>
              <a:rPr lang="en-US" sz="3600" baseline="30000" dirty="0">
                <a:latin typeface="Consolas" panose="020B0609020204030204" pitchFamily="49" charset="0"/>
              </a:rPr>
              <a:t>th</a:t>
            </a:r>
            <a:r>
              <a:rPr lang="en-US" sz="3600" dirty="0">
                <a:latin typeface="Consolas" panose="020B0609020204030204" pitchFamily="49" charset="0"/>
              </a:rPr>
              <a:t> Week ( Theory Class )</a:t>
            </a:r>
          </a:p>
          <a:p>
            <a:pPr lvl="1"/>
            <a:r>
              <a:rPr lang="en-US" sz="3600" dirty="0">
                <a:latin typeface="Consolas" panose="020B0609020204030204" pitchFamily="49" charset="0"/>
              </a:rPr>
              <a:t>Quiz 2: 6</a:t>
            </a:r>
            <a:r>
              <a:rPr lang="en-US" sz="3600" baseline="30000" dirty="0">
                <a:latin typeface="Consolas" panose="020B0609020204030204" pitchFamily="49" charset="0"/>
              </a:rPr>
              <a:t>th</a:t>
            </a:r>
            <a:r>
              <a:rPr lang="en-US" sz="3600" dirty="0">
                <a:latin typeface="Consolas" panose="020B0609020204030204" pitchFamily="49" charset="0"/>
              </a:rPr>
              <a:t> Week ( Theory Class )</a:t>
            </a:r>
          </a:p>
          <a:p>
            <a:pPr lvl="1"/>
            <a:r>
              <a:rPr lang="en-US" sz="3600" dirty="0">
                <a:latin typeface="Consolas" panose="020B0609020204030204" pitchFamily="49" charset="0"/>
              </a:rPr>
              <a:t>Mid Lab Final: 6</a:t>
            </a:r>
            <a:r>
              <a:rPr lang="en-US" sz="3600" baseline="30000" dirty="0">
                <a:latin typeface="Consolas" panose="020B0609020204030204" pitchFamily="49" charset="0"/>
              </a:rPr>
              <a:t>Th</a:t>
            </a:r>
            <a:r>
              <a:rPr lang="en-US" sz="3600" dirty="0">
                <a:latin typeface="Consolas" panose="020B0609020204030204" pitchFamily="49" charset="0"/>
              </a:rPr>
              <a:t> Week (Lab Class)</a:t>
            </a:r>
          </a:p>
          <a:p>
            <a:r>
              <a:rPr lang="en-US" sz="4000" dirty="0">
                <a:latin typeface="Consolas" panose="020B0609020204030204" pitchFamily="49" charset="0"/>
              </a:rPr>
              <a:t>Final Term </a:t>
            </a:r>
          </a:p>
          <a:p>
            <a:pPr lvl="1"/>
            <a:r>
              <a:rPr lang="en-US" sz="3600" dirty="0">
                <a:latin typeface="Consolas" panose="020B0609020204030204" pitchFamily="49" charset="0"/>
              </a:rPr>
              <a:t>Quiz 1: 10</a:t>
            </a:r>
            <a:r>
              <a:rPr lang="en-US" sz="3600" baseline="30000" dirty="0">
                <a:latin typeface="Consolas" panose="020B0609020204030204" pitchFamily="49" charset="0"/>
              </a:rPr>
              <a:t>th</a:t>
            </a:r>
            <a:r>
              <a:rPr lang="en-US" sz="3600" dirty="0">
                <a:latin typeface="Consolas" panose="020B0609020204030204" pitchFamily="49" charset="0"/>
              </a:rPr>
              <a:t> Week ( Theory Class )</a:t>
            </a:r>
          </a:p>
          <a:p>
            <a:pPr lvl="1"/>
            <a:r>
              <a:rPr lang="en-US" sz="3600" dirty="0">
                <a:latin typeface="Consolas" panose="020B0609020204030204" pitchFamily="49" charset="0"/>
              </a:rPr>
              <a:t>Quiz 2: 13</a:t>
            </a:r>
            <a:r>
              <a:rPr lang="en-US" sz="3600" baseline="30000" dirty="0">
                <a:latin typeface="Consolas" panose="020B0609020204030204" pitchFamily="49" charset="0"/>
              </a:rPr>
              <a:t>th</a:t>
            </a:r>
            <a:r>
              <a:rPr lang="en-US" sz="3600" dirty="0">
                <a:latin typeface="Consolas" panose="020B0609020204030204" pitchFamily="49" charset="0"/>
              </a:rPr>
              <a:t> Week ( Theory Class )</a:t>
            </a:r>
          </a:p>
          <a:p>
            <a:pPr lvl="1"/>
            <a:r>
              <a:rPr lang="en-US" sz="3600" dirty="0">
                <a:latin typeface="Consolas" panose="020B0609020204030204" pitchFamily="49" charset="0"/>
              </a:rPr>
              <a:t>Project Demo: 13</a:t>
            </a:r>
            <a:r>
              <a:rPr lang="en-US" sz="3600" baseline="30000" dirty="0">
                <a:latin typeface="Consolas" panose="020B0609020204030204" pitchFamily="49" charset="0"/>
              </a:rPr>
              <a:t>Th</a:t>
            </a:r>
            <a:r>
              <a:rPr lang="en-US" sz="3600" dirty="0">
                <a:latin typeface="Consolas" panose="020B0609020204030204" pitchFamily="49" charset="0"/>
              </a:rPr>
              <a:t> Week (Lab Class)</a:t>
            </a:r>
          </a:p>
          <a:p>
            <a:pPr marL="457200" lvl="1" indent="0">
              <a:buNone/>
            </a:pPr>
            <a:endParaRPr lang="en-US" sz="3600" dirty="0">
              <a:latin typeface="Consolas" panose="020B0609020204030204" pitchFamily="49" charset="0"/>
            </a:endParaRPr>
          </a:p>
        </p:txBody>
      </p:sp>
    </p:spTree>
    <p:extLst>
      <p:ext uri="{BB962C8B-B14F-4D97-AF65-F5344CB8AC3E}">
        <p14:creationId xmlns:p14="http://schemas.microsoft.com/office/powerpoint/2010/main" val="5011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dirty="0">
                <a:solidFill>
                  <a:schemeClr val="tx1"/>
                </a:solidFill>
                <a:latin typeface="BankGothic Md BT" panose="020B0807020203060204" pitchFamily="34" charset="0"/>
              </a:rPr>
              <a:t>Computer Graphics</a:t>
            </a:r>
            <a:br>
              <a:rPr lang="en-US" sz="6000" dirty="0">
                <a:solidFill>
                  <a:srgbClr val="00B0F0"/>
                </a:solidFill>
              </a:rPr>
            </a:br>
            <a:r>
              <a:rPr lang="en-US" sz="4000" dirty="0">
                <a:solidFill>
                  <a:schemeClr val="bg1"/>
                </a:solidFill>
                <a:latin typeface="BankGothic Md BT" panose="020B0807020203060204" pitchFamily="34" charset="0"/>
              </a:rPr>
              <a:t>CSC 3224</a:t>
            </a:r>
          </a:p>
        </p:txBody>
      </p:sp>
      <p:sp>
        <p:nvSpPr>
          <p:cNvPr id="5" name="Subtitle 4">
            <a:extLst>
              <a:ext uri="{FF2B5EF4-FFF2-40B4-BE49-F238E27FC236}">
                <a16:creationId xmlns:a16="http://schemas.microsoft.com/office/drawing/2014/main" id="{145DCE11-8EAC-443E-B5E4-6A9391289B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3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A225-993B-491B-86B3-CF6C624FE6EE}"/>
              </a:ext>
            </a:extLst>
          </p:cNvPr>
          <p:cNvSpPr>
            <a:spLocks noGrp="1"/>
          </p:cNvSpPr>
          <p:nvPr>
            <p:ph type="title"/>
          </p:nvPr>
        </p:nvSpPr>
        <p:spPr/>
        <p:txBody>
          <a:bodyPr/>
          <a:lstStyle/>
          <a:p>
            <a:r>
              <a:rPr lang="en-US" dirty="0"/>
              <a:t>Objective of this course</a:t>
            </a:r>
          </a:p>
        </p:txBody>
      </p:sp>
      <p:sp>
        <p:nvSpPr>
          <p:cNvPr id="3" name="Content Placeholder 2">
            <a:extLst>
              <a:ext uri="{FF2B5EF4-FFF2-40B4-BE49-F238E27FC236}">
                <a16:creationId xmlns:a16="http://schemas.microsoft.com/office/drawing/2014/main" id="{685F85DA-DC1B-42FB-A868-767F591A0385}"/>
              </a:ext>
            </a:extLst>
          </p:cNvPr>
          <p:cNvSpPr>
            <a:spLocks noGrp="1"/>
          </p:cNvSpPr>
          <p:nvPr>
            <p:ph idx="1"/>
          </p:nvPr>
        </p:nvSpPr>
        <p:spPr/>
        <p:txBody>
          <a:bodyPr/>
          <a:lstStyle/>
          <a:p>
            <a:r>
              <a:rPr lang="en-US" dirty="0"/>
              <a:t>This course provides a broad overview of the basic concepts of computer graphics. Both 2D raster graphics and 3D graphics will be covered.  Topics from raster graphics include transformations, color theory and scan conversion of lines and polygons. Topics from 3D graphics include projective geometry, representations of curves and surfaces, modeling   and   viewing   transformations, hidden   surface removal algorithms, reflection models and illumination algorithms.  In addition, with this a practical glimpse of computer graphics will be given using OpenGL.</a:t>
            </a:r>
          </a:p>
          <a:p>
            <a:endParaRPr lang="en-US" dirty="0"/>
          </a:p>
        </p:txBody>
      </p:sp>
    </p:spTree>
    <p:extLst>
      <p:ext uri="{BB962C8B-B14F-4D97-AF65-F5344CB8AC3E}">
        <p14:creationId xmlns:p14="http://schemas.microsoft.com/office/powerpoint/2010/main" val="267021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9314-2C64-4913-98F9-3CCAAA458676}"/>
              </a:ext>
            </a:extLst>
          </p:cNvPr>
          <p:cNvSpPr>
            <a:spLocks noGrp="1"/>
          </p:cNvSpPr>
          <p:nvPr>
            <p:ph type="title"/>
          </p:nvPr>
        </p:nvSpPr>
        <p:spPr/>
        <p:txBody>
          <a:bodyPr>
            <a:normAutofit/>
          </a:bodyPr>
          <a:lstStyle/>
          <a:p>
            <a:r>
              <a:rPr lang="en-US" b="1" dirty="0"/>
              <a:t>At the end of the course, you will be able to</a:t>
            </a:r>
            <a:endParaRPr lang="en-US" dirty="0"/>
          </a:p>
        </p:txBody>
      </p:sp>
      <p:sp>
        <p:nvSpPr>
          <p:cNvPr id="3" name="Content Placeholder 2">
            <a:extLst>
              <a:ext uri="{FF2B5EF4-FFF2-40B4-BE49-F238E27FC236}">
                <a16:creationId xmlns:a16="http://schemas.microsoft.com/office/drawing/2014/main" id="{B822F6BB-FC0A-424E-8721-B028A8743676}"/>
              </a:ext>
            </a:extLst>
          </p:cNvPr>
          <p:cNvSpPr>
            <a:spLocks noGrp="1"/>
          </p:cNvSpPr>
          <p:nvPr>
            <p:ph idx="1"/>
          </p:nvPr>
        </p:nvSpPr>
        <p:spPr/>
        <p:txBody>
          <a:bodyPr/>
          <a:lstStyle/>
          <a:p>
            <a:pPr marL="0" indent="0">
              <a:buNone/>
            </a:pPr>
            <a:endParaRPr lang="en-US" dirty="0"/>
          </a:p>
          <a:p>
            <a:pPr lvl="0"/>
            <a:r>
              <a:rPr lang="en-US" dirty="0"/>
              <a:t> Learn the basic principles and concepts of Computer Graphics.</a:t>
            </a:r>
          </a:p>
          <a:p>
            <a:pPr lvl="0"/>
            <a:r>
              <a:rPr lang="en-US" dirty="0"/>
              <a:t> Learn to use mathematical transformations and vector techniques in the production of computer graphics as well as how to use these things in real world using OpenGL.</a:t>
            </a:r>
          </a:p>
          <a:p>
            <a:pPr lvl="0"/>
            <a:r>
              <a:rPr lang="en-US" dirty="0"/>
              <a:t>Gain familiarity with the OpenGL library as a tool for writing C/C++ programs to create real graphics application.</a:t>
            </a:r>
          </a:p>
          <a:p>
            <a:endParaRPr lang="en-US" dirty="0"/>
          </a:p>
        </p:txBody>
      </p:sp>
    </p:spTree>
    <p:extLst>
      <p:ext uri="{BB962C8B-B14F-4D97-AF65-F5344CB8AC3E}">
        <p14:creationId xmlns:p14="http://schemas.microsoft.com/office/powerpoint/2010/main" val="346221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Computer Graphics</a:t>
            </a:r>
          </a:p>
        </p:txBody>
      </p:sp>
      <p:sp>
        <p:nvSpPr>
          <p:cNvPr id="3" name="Content Placeholder 2"/>
          <p:cNvSpPr>
            <a:spLocks noGrp="1"/>
          </p:cNvSpPr>
          <p:nvPr>
            <p:ph idx="1"/>
          </p:nvPr>
        </p:nvSpPr>
        <p:spPr/>
        <p:txBody>
          <a:bodyPr>
            <a:normAutofit/>
          </a:bodyPr>
          <a:lstStyle/>
          <a:p>
            <a:pPr marL="0" indent="0" algn="just">
              <a:buNone/>
            </a:pPr>
            <a:r>
              <a:rPr lang="en-US" sz="2800" dirty="0"/>
              <a:t>Computer graphics is a sub-field of Computer Science which studies methods for digitally synthesizing and manipulating visual content. Although the term often refers to the study of three-dimensional computer graphics, it also encompasses two-dimensional graphics and image processing.</a:t>
            </a:r>
          </a:p>
        </p:txBody>
      </p:sp>
    </p:spTree>
    <p:extLst>
      <p:ext uri="{BB962C8B-B14F-4D97-AF65-F5344CB8AC3E}">
        <p14:creationId xmlns:p14="http://schemas.microsoft.com/office/powerpoint/2010/main" val="3939989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Graphics</a:t>
            </a:r>
          </a:p>
        </p:txBody>
      </p:sp>
      <p:sp>
        <p:nvSpPr>
          <p:cNvPr id="3" name="Content Placeholder 2"/>
          <p:cNvSpPr>
            <a:spLocks noGrp="1"/>
          </p:cNvSpPr>
          <p:nvPr>
            <p:ph idx="1"/>
          </p:nvPr>
        </p:nvSpPr>
        <p:spPr/>
        <p:txBody>
          <a:bodyPr>
            <a:normAutofit/>
          </a:bodyPr>
          <a:lstStyle/>
          <a:p>
            <a:r>
              <a:rPr lang="en-US" sz="2800" dirty="0"/>
              <a:t>Computer graphics studies the manipulation of visual and geometric information using computational techniques. </a:t>
            </a:r>
          </a:p>
          <a:p>
            <a:r>
              <a:rPr lang="en-US" sz="2800" dirty="0"/>
              <a:t>It focuses on the mathematical and computational foundations of image generation and processing</a:t>
            </a:r>
          </a:p>
        </p:txBody>
      </p:sp>
    </p:spTree>
    <p:extLst>
      <p:ext uri="{BB962C8B-B14F-4D97-AF65-F5344CB8AC3E}">
        <p14:creationId xmlns:p14="http://schemas.microsoft.com/office/powerpoint/2010/main" val="418091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Connected Studies….</a:t>
            </a:r>
            <a:endParaRPr lang="en-US" dirty="0"/>
          </a:p>
        </p:txBody>
      </p:sp>
      <p:sp>
        <p:nvSpPr>
          <p:cNvPr id="3" name="Content Placeholder 2"/>
          <p:cNvSpPr>
            <a:spLocks noGrp="1"/>
          </p:cNvSpPr>
          <p:nvPr>
            <p:ph idx="1"/>
          </p:nvPr>
        </p:nvSpPr>
        <p:spPr/>
        <p:txBody>
          <a:bodyPr/>
          <a:lstStyle/>
          <a:p>
            <a:r>
              <a:rPr lang="en-US" dirty="0"/>
              <a:t>Applied mathematics</a:t>
            </a:r>
          </a:p>
          <a:p>
            <a:r>
              <a:rPr lang="en-US" dirty="0"/>
              <a:t>Computational geometry</a:t>
            </a:r>
          </a:p>
          <a:p>
            <a:r>
              <a:rPr lang="en-US" dirty="0"/>
              <a:t>Computational topology</a:t>
            </a:r>
          </a:p>
          <a:p>
            <a:r>
              <a:rPr lang="en-US" dirty="0"/>
              <a:t>Computer vision</a:t>
            </a:r>
          </a:p>
          <a:p>
            <a:r>
              <a:rPr lang="en-US" dirty="0"/>
              <a:t>Image processing</a:t>
            </a:r>
          </a:p>
          <a:p>
            <a:r>
              <a:rPr lang="en-US" dirty="0"/>
              <a:t>Information visualization</a:t>
            </a:r>
          </a:p>
          <a:p>
            <a:r>
              <a:rPr lang="en-US" dirty="0"/>
              <a:t>Scientific visualization</a:t>
            </a:r>
          </a:p>
          <a:p>
            <a:r>
              <a:rPr lang="en-US" dirty="0"/>
              <a:t>And More …………</a:t>
            </a:r>
          </a:p>
        </p:txBody>
      </p:sp>
    </p:spTree>
    <p:extLst>
      <p:ext uri="{BB962C8B-B14F-4D97-AF65-F5344CB8AC3E}">
        <p14:creationId xmlns:p14="http://schemas.microsoft.com/office/powerpoint/2010/main" val="2840990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computer graphics….</a:t>
            </a:r>
          </a:p>
        </p:txBody>
      </p:sp>
      <p:sp>
        <p:nvSpPr>
          <p:cNvPr id="3" name="Content Placeholder 2"/>
          <p:cNvSpPr>
            <a:spLocks noGrp="1"/>
          </p:cNvSpPr>
          <p:nvPr>
            <p:ph idx="1"/>
          </p:nvPr>
        </p:nvSpPr>
        <p:spPr/>
        <p:txBody>
          <a:bodyPr/>
          <a:lstStyle/>
          <a:p>
            <a:r>
              <a:rPr lang="en-US" dirty="0"/>
              <a:t>Digital art</a:t>
            </a:r>
          </a:p>
          <a:p>
            <a:r>
              <a:rPr lang="en-US" dirty="0"/>
              <a:t>Special effects</a:t>
            </a:r>
          </a:p>
          <a:p>
            <a:r>
              <a:rPr lang="en-US" dirty="0"/>
              <a:t>Video games</a:t>
            </a:r>
          </a:p>
          <a:p>
            <a:r>
              <a:rPr lang="en-US" dirty="0"/>
              <a:t>Visual effects</a:t>
            </a:r>
          </a:p>
        </p:txBody>
      </p:sp>
    </p:spTree>
    <p:extLst>
      <p:ext uri="{BB962C8B-B14F-4D97-AF65-F5344CB8AC3E}">
        <p14:creationId xmlns:p14="http://schemas.microsoft.com/office/powerpoint/2010/main" val="83347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Subfields..</a:t>
            </a:r>
          </a:p>
        </p:txBody>
      </p:sp>
      <p:sp>
        <p:nvSpPr>
          <p:cNvPr id="3" name="Content Placeholder 2"/>
          <p:cNvSpPr>
            <a:spLocks noGrp="1"/>
          </p:cNvSpPr>
          <p:nvPr>
            <p:ph idx="1"/>
          </p:nvPr>
        </p:nvSpPr>
        <p:spPr/>
        <p:txBody>
          <a:bodyPr>
            <a:normAutofit/>
          </a:bodyPr>
          <a:lstStyle/>
          <a:p>
            <a:r>
              <a:rPr lang="en-US" dirty="0"/>
              <a:t>Geometry: studies ways to represent and process surfaces</a:t>
            </a:r>
          </a:p>
          <a:p>
            <a:r>
              <a:rPr lang="en-US" dirty="0"/>
              <a:t>Animation: studies ways to represent and manipulate motion</a:t>
            </a:r>
          </a:p>
          <a:p>
            <a:r>
              <a:rPr lang="en-US" dirty="0"/>
              <a:t>Rendering: studies algorithms to reproduce light transport</a:t>
            </a:r>
          </a:p>
          <a:p>
            <a:r>
              <a:rPr lang="en-US" dirty="0"/>
              <a:t>Imaging: studies image acquisition or image editing</a:t>
            </a:r>
          </a:p>
          <a:p>
            <a:r>
              <a:rPr lang="en-US" dirty="0"/>
              <a:t>Topology: studies the </a:t>
            </a:r>
            <a:r>
              <a:rPr lang="en-US" dirty="0" err="1"/>
              <a:t>behaviour</a:t>
            </a:r>
            <a:r>
              <a:rPr lang="en-US" dirty="0"/>
              <a:t> of spaces and surfaces.</a:t>
            </a:r>
          </a:p>
        </p:txBody>
      </p:sp>
    </p:spTree>
    <p:extLst>
      <p:ext uri="{BB962C8B-B14F-4D97-AF65-F5344CB8AC3E}">
        <p14:creationId xmlns:p14="http://schemas.microsoft.com/office/powerpoint/2010/main" val="3855370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3" name="Content Placeholder 2"/>
          <p:cNvSpPr>
            <a:spLocks noGrp="1"/>
          </p:cNvSpPr>
          <p:nvPr>
            <p:ph idx="1"/>
          </p:nvPr>
        </p:nvSpPr>
        <p:spPr>
          <a:xfrm>
            <a:off x="968838" y="1417638"/>
            <a:ext cx="10554574" cy="4606960"/>
          </a:xfrm>
        </p:spPr>
        <p:txBody>
          <a:bodyPr/>
          <a:lstStyle/>
          <a:p>
            <a:pPr marL="0" indent="0">
              <a:buNone/>
            </a:pPr>
            <a:r>
              <a:rPr lang="en-US" dirty="0"/>
              <a:t>Geometry is a branch of mathematics concerned with questions of shape, size, relative position of figures, and the properties of space.</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223" y="3429000"/>
            <a:ext cx="3814398" cy="2595599"/>
          </a:xfrm>
          <a:prstGeom prst="rect">
            <a:avLst/>
          </a:prstGeom>
        </p:spPr>
      </p:pic>
    </p:spTree>
    <p:extLst>
      <p:ext uri="{BB962C8B-B14F-4D97-AF65-F5344CB8AC3E}">
        <p14:creationId xmlns:p14="http://schemas.microsoft.com/office/powerpoint/2010/main" val="329737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Fields</a:t>
            </a:r>
          </a:p>
        </p:txBody>
      </p:sp>
      <p:sp>
        <p:nvSpPr>
          <p:cNvPr id="3" name="Content Placeholder 2"/>
          <p:cNvSpPr>
            <a:spLocks noGrp="1"/>
          </p:cNvSpPr>
          <p:nvPr>
            <p:ph idx="1"/>
          </p:nvPr>
        </p:nvSpPr>
        <p:spPr/>
        <p:txBody>
          <a:bodyPr>
            <a:normAutofit/>
          </a:bodyPr>
          <a:lstStyle/>
          <a:p>
            <a:pPr marL="0" indent="0">
              <a:buNone/>
            </a:pPr>
            <a:endParaRPr lang="en-US" sz="2400" b="1" dirty="0">
              <a:latin typeface="Consolas" panose="020B0609020204030204" pitchFamily="49" charset="0"/>
            </a:endParaRPr>
          </a:p>
          <a:p>
            <a:r>
              <a:rPr lang="en-US" sz="2400" b="1" dirty="0">
                <a:latin typeface="Consolas" panose="020B0609020204030204" pitchFamily="49" charset="0"/>
              </a:rPr>
              <a:t>Machine Learning</a:t>
            </a:r>
          </a:p>
          <a:p>
            <a:r>
              <a:rPr lang="en-US" sz="2400" b="1" dirty="0">
                <a:latin typeface="Consolas" panose="020B0609020204030204" pitchFamily="49" charset="0"/>
              </a:rPr>
              <a:t>Deep Learning</a:t>
            </a:r>
          </a:p>
          <a:p>
            <a:r>
              <a:rPr lang="en-US" sz="2400" b="1" dirty="0">
                <a:latin typeface="Consolas" panose="020B0609020204030204" pitchFamily="49" charset="0"/>
              </a:rPr>
              <a:t>Natural Language Processing </a:t>
            </a:r>
          </a:p>
          <a:p>
            <a:r>
              <a:rPr lang="en-US" sz="2400" b="1" dirty="0">
                <a:latin typeface="Consolas" panose="020B0609020204030204" pitchFamily="49" charset="0"/>
              </a:rPr>
              <a:t>Computer Vision &amp; Pattern Recognition </a:t>
            </a:r>
          </a:p>
        </p:txBody>
      </p:sp>
    </p:spTree>
    <p:extLst>
      <p:ext uri="{BB962C8B-B14F-4D97-AF65-F5344CB8AC3E}">
        <p14:creationId xmlns:p14="http://schemas.microsoft.com/office/powerpoint/2010/main" val="2335610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normAutofit/>
          </a:bodyPr>
          <a:lstStyle/>
          <a:p>
            <a:r>
              <a:rPr lang="en-US" dirty="0"/>
              <a:t>Animation is a dynamic medium in which images or objects are manipulated to appear as moving images.</a:t>
            </a:r>
          </a:p>
          <a:p>
            <a:r>
              <a:rPr lang="en-US" dirty="0"/>
              <a:t>Today most animations are made with computer-generated imagery (CGI). Computer animation can be very detailed 3D animation, while 2D computer animation can be used for stylistic reasons, low bandwidth or faster real-time renderings.</a:t>
            </a:r>
          </a:p>
        </p:txBody>
      </p:sp>
    </p:spTree>
    <p:extLst>
      <p:ext uri="{BB962C8B-B14F-4D97-AF65-F5344CB8AC3E}">
        <p14:creationId xmlns:p14="http://schemas.microsoft.com/office/powerpoint/2010/main" val="242372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a:t>
            </a:r>
          </a:p>
        </p:txBody>
      </p:sp>
      <p:sp>
        <p:nvSpPr>
          <p:cNvPr id="3" name="Content Placeholder 2"/>
          <p:cNvSpPr>
            <a:spLocks noGrp="1"/>
          </p:cNvSpPr>
          <p:nvPr>
            <p:ph idx="1"/>
          </p:nvPr>
        </p:nvSpPr>
        <p:spPr>
          <a:xfrm>
            <a:off x="818712" y="1871003"/>
            <a:ext cx="10554574" cy="4802752"/>
          </a:xfrm>
        </p:spPr>
        <p:txBody>
          <a:bodyPr>
            <a:normAutofit/>
          </a:bodyPr>
          <a:lstStyle/>
          <a:p>
            <a:r>
              <a:rPr lang="en-US" dirty="0"/>
              <a:t>Rendering is the automatic process of generating an image from a 2D or 3D model (or models in what collectively could be called a scene file) by means of computer programs. Also, the results of displaying such a model can be called a render. </a:t>
            </a:r>
          </a:p>
          <a:p>
            <a:r>
              <a:rPr lang="en-US" dirty="0"/>
              <a:t>A scene file contains objects in a strictly defined language or data structure; it would contain geometry, viewpoint, texture, lighting, and shading information as a description of the virtual scene. </a:t>
            </a:r>
          </a:p>
          <a:p>
            <a:r>
              <a:rPr lang="en-US" dirty="0"/>
              <a:t>The data contained in the scene file is then passed to a rendering program to be processed and output to a digital image or raster graphics image file.</a:t>
            </a:r>
          </a:p>
        </p:txBody>
      </p:sp>
    </p:spTree>
    <p:extLst>
      <p:ext uri="{BB962C8B-B14F-4D97-AF65-F5344CB8AC3E}">
        <p14:creationId xmlns:p14="http://schemas.microsoft.com/office/powerpoint/2010/main" val="2037338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Imaging</a:t>
            </a:r>
          </a:p>
        </p:txBody>
      </p:sp>
      <p:sp>
        <p:nvSpPr>
          <p:cNvPr id="3" name="Content Placeholder 2"/>
          <p:cNvSpPr>
            <a:spLocks noGrp="1"/>
          </p:cNvSpPr>
          <p:nvPr>
            <p:ph idx="1"/>
          </p:nvPr>
        </p:nvSpPr>
        <p:spPr/>
        <p:txBody>
          <a:bodyPr>
            <a:normAutofit/>
          </a:bodyPr>
          <a:lstStyle/>
          <a:p>
            <a:r>
              <a:rPr lang="en-US" sz="2800" dirty="0"/>
              <a:t>Digital imaging or digital image acquisition is the creation of photographic images, such as of a physical scene or of the interior structure of an object. The term is often assumed to imply or include the processing, compression, storage, printing, and display of such images.</a:t>
            </a:r>
          </a:p>
        </p:txBody>
      </p:sp>
    </p:spTree>
    <p:extLst>
      <p:ext uri="{BB962C8B-B14F-4D97-AF65-F5344CB8AC3E}">
        <p14:creationId xmlns:p14="http://schemas.microsoft.com/office/powerpoint/2010/main" val="390730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a:t>
            </a:r>
          </a:p>
        </p:txBody>
      </p:sp>
      <p:sp>
        <p:nvSpPr>
          <p:cNvPr id="3" name="Content Placeholder 2"/>
          <p:cNvSpPr>
            <a:spLocks noGrp="1"/>
          </p:cNvSpPr>
          <p:nvPr>
            <p:ph idx="1"/>
          </p:nvPr>
        </p:nvSpPr>
        <p:spPr/>
        <p:txBody>
          <a:bodyPr>
            <a:normAutofit/>
          </a:bodyPr>
          <a:lstStyle/>
          <a:p>
            <a:pPr algn="just"/>
            <a:r>
              <a:rPr lang="en-US" sz="3200" dirty="0"/>
              <a:t>Topology developed as a field of study out of geometry and set theory, through analysis of concepts such as space, dimension, and transformation.</a:t>
            </a:r>
          </a:p>
        </p:txBody>
      </p:sp>
    </p:spTree>
    <p:extLst>
      <p:ext uri="{BB962C8B-B14F-4D97-AF65-F5344CB8AC3E}">
        <p14:creationId xmlns:p14="http://schemas.microsoft.com/office/powerpoint/2010/main" val="2899296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Image</a:t>
            </a:r>
          </a:p>
        </p:txBody>
      </p:sp>
      <p:sp>
        <p:nvSpPr>
          <p:cNvPr id="3" name="Content Placeholder 2"/>
          <p:cNvSpPr>
            <a:spLocks noGrp="1"/>
          </p:cNvSpPr>
          <p:nvPr>
            <p:ph idx="1"/>
          </p:nvPr>
        </p:nvSpPr>
        <p:spPr/>
        <p:txBody>
          <a:bodyPr>
            <a:normAutofit/>
          </a:bodyPr>
          <a:lstStyle/>
          <a:p>
            <a:r>
              <a:rPr lang="en-US" sz="2800" dirty="0"/>
              <a:t>Generating an image from a model or collective models. </a:t>
            </a:r>
          </a:p>
          <a:p>
            <a:r>
              <a:rPr lang="en-US" sz="2800" dirty="0"/>
              <a:t>Way of generating image is called rendering.</a:t>
            </a:r>
          </a:p>
          <a:p>
            <a:r>
              <a:rPr lang="en-US" sz="2800" dirty="0"/>
              <a:t>Contain geometry, viewpoint, texture, lighting, and shading information as a description of the virtual scene.</a:t>
            </a:r>
          </a:p>
          <a:p>
            <a:r>
              <a:rPr lang="en-US" sz="2800" dirty="0"/>
              <a:t>It can be in vector image formant or raster image format</a:t>
            </a:r>
          </a:p>
          <a:p>
            <a:pPr marL="0" indent="0">
              <a:buNone/>
            </a:pPr>
            <a:endParaRPr lang="en-US" dirty="0"/>
          </a:p>
        </p:txBody>
      </p:sp>
    </p:spTree>
    <p:extLst>
      <p:ext uri="{BB962C8B-B14F-4D97-AF65-F5344CB8AC3E}">
        <p14:creationId xmlns:p14="http://schemas.microsoft.com/office/powerpoint/2010/main" val="260273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a:t>
            </a:r>
          </a:p>
        </p:txBody>
      </p:sp>
      <p:sp>
        <p:nvSpPr>
          <p:cNvPr id="3" name="Content Placeholder 2"/>
          <p:cNvSpPr>
            <a:spLocks noGrp="1"/>
          </p:cNvSpPr>
          <p:nvPr>
            <p:ph idx="1"/>
          </p:nvPr>
        </p:nvSpPr>
        <p:spPr>
          <a:xfrm>
            <a:off x="838200" y="1690688"/>
            <a:ext cx="10515600" cy="4486275"/>
          </a:xfrm>
        </p:spPr>
        <p:txBody>
          <a:bodyPr>
            <a:normAutofit/>
          </a:bodyPr>
          <a:lstStyle/>
          <a:p>
            <a:r>
              <a:rPr lang="en-US" dirty="0"/>
              <a:t>A pixel is a single point or the smallest single element in a display device. </a:t>
            </a:r>
          </a:p>
          <a:p>
            <a:r>
              <a:rPr lang="en-US" dirty="0"/>
              <a:t>If you zoom in to a raster image you may start to see a lot of little tiny squares[Graph Box].</a:t>
            </a:r>
          </a:p>
          <a:p>
            <a:r>
              <a:rPr lang="en-US" dirty="0"/>
              <a:t>Each pixel is a sample of an original image; more samples typically provide more accurate representations of the original. </a:t>
            </a:r>
          </a:p>
          <a:p>
            <a:r>
              <a:rPr lang="en-US"/>
              <a:t>In</a:t>
            </a:r>
            <a:r>
              <a:rPr lang="en-US" dirty="0"/>
              <a:t> color image systems a color is typically represented by three or four component intensities such as </a:t>
            </a:r>
            <a:r>
              <a:rPr lang="en-US" dirty="0">
                <a:solidFill>
                  <a:srgbClr val="FF0000"/>
                </a:solidFill>
              </a:rPr>
              <a:t>red</a:t>
            </a:r>
            <a:r>
              <a:rPr lang="en-US" dirty="0"/>
              <a:t>, </a:t>
            </a:r>
            <a:r>
              <a:rPr lang="en-US" dirty="0">
                <a:solidFill>
                  <a:schemeClr val="accent3">
                    <a:lumMod val="50000"/>
                  </a:schemeClr>
                </a:solidFill>
              </a:rPr>
              <a:t>green</a:t>
            </a:r>
            <a:r>
              <a:rPr lang="en-US" dirty="0"/>
              <a:t>, and </a:t>
            </a:r>
            <a:r>
              <a:rPr lang="en-US" dirty="0">
                <a:solidFill>
                  <a:srgbClr val="000066"/>
                </a:solidFill>
              </a:rPr>
              <a:t>blue</a:t>
            </a:r>
            <a:r>
              <a:rPr lang="en-US" dirty="0"/>
              <a:t>, or </a:t>
            </a:r>
            <a:r>
              <a:rPr lang="en-US" dirty="0">
                <a:solidFill>
                  <a:schemeClr val="accent1">
                    <a:lumMod val="60000"/>
                    <a:lumOff val="40000"/>
                  </a:schemeClr>
                </a:solidFill>
              </a:rPr>
              <a:t>cyan</a:t>
            </a:r>
            <a:r>
              <a:rPr lang="en-US" dirty="0"/>
              <a:t>, </a:t>
            </a:r>
            <a:r>
              <a:rPr lang="en-US" dirty="0">
                <a:solidFill>
                  <a:srgbClr val="FF0066"/>
                </a:solidFill>
              </a:rPr>
              <a:t>magenta</a:t>
            </a:r>
            <a:r>
              <a:rPr lang="en-US" dirty="0"/>
              <a:t>, </a:t>
            </a:r>
            <a:r>
              <a:rPr lang="en-US" dirty="0">
                <a:solidFill>
                  <a:srgbClr val="FFFF00"/>
                </a:solidFill>
              </a:rPr>
              <a:t>yellow</a:t>
            </a:r>
            <a:r>
              <a:rPr lang="en-US" dirty="0"/>
              <a:t>, and black.</a:t>
            </a:r>
          </a:p>
        </p:txBody>
      </p:sp>
    </p:spTree>
    <p:extLst>
      <p:ext uri="{BB962C8B-B14F-4D97-AF65-F5344CB8AC3E}">
        <p14:creationId xmlns:p14="http://schemas.microsoft.com/office/powerpoint/2010/main" val="2019519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Materials </a:t>
            </a:r>
          </a:p>
        </p:txBody>
      </p:sp>
      <p:sp>
        <p:nvSpPr>
          <p:cNvPr id="3" name="Content Placeholder 2"/>
          <p:cNvSpPr>
            <a:spLocks noGrp="1"/>
          </p:cNvSpPr>
          <p:nvPr>
            <p:ph idx="1"/>
          </p:nvPr>
        </p:nvSpPr>
        <p:spPr>
          <a:xfrm>
            <a:off x="818712" y="2222287"/>
            <a:ext cx="10563286" cy="3840888"/>
          </a:xfrm>
        </p:spPr>
        <p:txBody>
          <a:bodyPr>
            <a:normAutofit/>
          </a:bodyPr>
          <a:lstStyle/>
          <a:p>
            <a:r>
              <a:rPr lang="en-US" sz="2400" dirty="0" err="1"/>
              <a:t>Schaum’s</a:t>
            </a:r>
            <a:r>
              <a:rPr lang="en-US" sz="2400" dirty="0"/>
              <a:t> Outline Computer Graphics – Z. Xiang, R. </a:t>
            </a:r>
            <a:r>
              <a:rPr lang="en-US" sz="2400" dirty="0" err="1"/>
              <a:t>Plastock</a:t>
            </a:r>
            <a:r>
              <a:rPr lang="en-US" sz="2400" dirty="0"/>
              <a:t>    [*****]</a:t>
            </a:r>
          </a:p>
          <a:p>
            <a:r>
              <a:rPr lang="en-US" sz="2400" dirty="0"/>
              <a:t>OpenGL Programming Guide – M. Woo, J. </a:t>
            </a:r>
            <a:r>
              <a:rPr lang="en-US" sz="2400" dirty="0" err="1"/>
              <a:t>Neider</a:t>
            </a:r>
            <a:r>
              <a:rPr lang="en-US" sz="2400" dirty="0"/>
              <a:t>, T. Davis, D. </a:t>
            </a:r>
            <a:r>
              <a:rPr lang="en-US" sz="2400" dirty="0" err="1"/>
              <a:t>Shreiner</a:t>
            </a:r>
            <a:r>
              <a:rPr lang="en-US" sz="2400" dirty="0"/>
              <a:t> [*****]</a:t>
            </a:r>
          </a:p>
          <a:p>
            <a:r>
              <a:rPr lang="en-US" sz="2400" dirty="0"/>
              <a:t>Computer </a:t>
            </a:r>
            <a:r>
              <a:rPr lang="en-US" sz="2400"/>
              <a:t>Graphics Principle </a:t>
            </a:r>
            <a:r>
              <a:rPr lang="en-US" sz="2400" dirty="0"/>
              <a:t>and Practice, James D. Foley [***]</a:t>
            </a:r>
          </a:p>
        </p:txBody>
      </p:sp>
    </p:spTree>
    <p:extLst>
      <p:ext uri="{BB962C8B-B14F-4D97-AF65-F5344CB8AC3E}">
        <p14:creationId xmlns:p14="http://schemas.microsoft.com/office/powerpoint/2010/main" val="100063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Contacts</a:t>
            </a:r>
          </a:p>
        </p:txBody>
      </p:sp>
      <p:sp>
        <p:nvSpPr>
          <p:cNvPr id="3" name="Content Placeholder 2"/>
          <p:cNvSpPr>
            <a:spLocks noGrp="1"/>
          </p:cNvSpPr>
          <p:nvPr>
            <p:ph idx="1"/>
          </p:nvPr>
        </p:nvSpPr>
        <p:spPr/>
        <p:txBody>
          <a:bodyPr>
            <a:normAutofit/>
          </a:bodyPr>
          <a:lstStyle/>
          <a:p>
            <a:r>
              <a:rPr lang="en-US" sz="2800" b="1" dirty="0">
                <a:latin typeface="Consolas" panose="020B0609020204030204" pitchFamily="49" charset="0"/>
              </a:rPr>
              <a:t>Office: D0227B</a:t>
            </a:r>
            <a:endParaRPr lang="en-US" sz="2800" dirty="0">
              <a:latin typeface="Consolas" panose="020B0609020204030204" pitchFamily="49" charset="0"/>
            </a:endParaRPr>
          </a:p>
          <a:p>
            <a:r>
              <a:rPr lang="en-US" sz="2800" b="1" dirty="0">
                <a:latin typeface="Consolas" panose="020B0609020204030204" pitchFamily="49" charset="0"/>
              </a:rPr>
              <a:t>Email: </a:t>
            </a:r>
            <a:r>
              <a:rPr lang="en-US" sz="2800" u="sng" dirty="0">
                <a:latin typeface="Consolas" panose="020B0609020204030204" pitchFamily="49" charset="0"/>
              </a:rPr>
              <a:t>kishor@aiub.edu</a:t>
            </a:r>
          </a:p>
        </p:txBody>
      </p:sp>
    </p:spTree>
    <p:extLst>
      <p:ext uri="{BB962C8B-B14F-4D97-AF65-F5344CB8AC3E}">
        <p14:creationId xmlns:p14="http://schemas.microsoft.com/office/powerpoint/2010/main" val="58151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8" y="-84137"/>
            <a:ext cx="10515600" cy="1325563"/>
          </a:xfrm>
        </p:spPr>
        <p:txBody>
          <a:bodyPr>
            <a:normAutofit/>
          </a:bodyPr>
          <a:lstStyle/>
          <a:p>
            <a:pPr>
              <a:defRPr/>
            </a:pPr>
            <a:r>
              <a:rPr lang="en-US" altLang="ja-JP" sz="4800" dirty="0"/>
              <a:t>Vision &amp; Mission of AIUB</a:t>
            </a:r>
            <a:endParaRPr lang="en-US" sz="4800" dirty="0"/>
          </a:p>
        </p:txBody>
      </p:sp>
      <p:sp>
        <p:nvSpPr>
          <p:cNvPr id="3" name="Content Placeholder 2"/>
          <p:cNvSpPr>
            <a:spLocks noGrp="1"/>
          </p:cNvSpPr>
          <p:nvPr>
            <p:ph idx="1"/>
          </p:nvPr>
        </p:nvSpPr>
        <p:spPr>
          <a:xfrm>
            <a:off x="90489" y="1957388"/>
            <a:ext cx="11972925" cy="1338262"/>
          </a:xfrm>
        </p:spPr>
        <p:txBody>
          <a:bodyPr>
            <a:normAutofit/>
          </a:bodyPr>
          <a:lstStyle/>
          <a:p>
            <a:pPr marL="0" indent="0" algn="just">
              <a:buNone/>
              <a:defRPr/>
            </a:pPr>
            <a:r>
              <a:rPr lang="en-US" altLang="ja-JP" sz="2400" dirty="0">
                <a:latin typeface="Consolas" panose="020B0609020204030204" pitchFamily="49" charset="0"/>
              </a:rPr>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11127" y="3295651"/>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latin typeface="Consolas" panose="020B0609020204030204" pitchFamily="49" charset="0"/>
              </a:rPr>
              <a:t>Mission</a:t>
            </a:r>
            <a:endParaRPr lang="en-US" b="1" dirty="0">
              <a:latin typeface="Consolas" panose="020B0609020204030204" pitchFamily="49" charset="0"/>
            </a:endParaRPr>
          </a:p>
        </p:txBody>
      </p:sp>
      <p:sp>
        <p:nvSpPr>
          <p:cNvPr id="11269" name="Content Placeholder 2"/>
          <p:cNvSpPr txBox="1">
            <a:spLocks/>
          </p:cNvSpPr>
          <p:nvPr/>
        </p:nvSpPr>
        <p:spPr bwMode="auto">
          <a:xfrm>
            <a:off x="111127" y="4162426"/>
            <a:ext cx="11972925" cy="2087563"/>
          </a:xfrm>
          <a:prstGeom prst="rect">
            <a:avLst/>
          </a:prstGeom>
          <a:noFill/>
          <a:ln w="9525">
            <a:noFill/>
            <a:miter lim="800000"/>
            <a:headEnd/>
            <a:tailEnd/>
          </a:ln>
        </p:spPr>
        <p:txBody>
          <a:bodyPr/>
          <a:lstStyle/>
          <a:p>
            <a:pPr algn="just">
              <a:lnSpc>
                <a:spcPct val="90000"/>
              </a:lnSpc>
              <a:spcBef>
                <a:spcPts val="1000"/>
              </a:spcBef>
            </a:pPr>
            <a:r>
              <a:rPr lang="en-US" altLang="ja-JP" sz="2400" dirty="0">
                <a:latin typeface="Consolas" panose="020B0609020204030204" pitchFamily="49" charset="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9" name="Title 1"/>
          <p:cNvSpPr txBox="1">
            <a:spLocks/>
          </p:cNvSpPr>
          <p:nvPr/>
        </p:nvSpPr>
        <p:spPr>
          <a:xfrm>
            <a:off x="111127" y="1090614"/>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latin typeface="Consolas" panose="020B0609020204030204" pitchFamily="49" charset="0"/>
              </a:rPr>
              <a:t>Vision</a:t>
            </a:r>
            <a:endParaRPr lang="en-US" b="1"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a:t>Goals</a:t>
            </a:r>
            <a:r>
              <a:rPr lang="en-US" dirty="0"/>
              <a:t> of AIUB</a:t>
            </a:r>
          </a:p>
        </p:txBody>
      </p:sp>
      <p:sp>
        <p:nvSpPr>
          <p:cNvPr id="3" name="Content Placeholder 2"/>
          <p:cNvSpPr>
            <a:spLocks noGrp="1"/>
          </p:cNvSpPr>
          <p:nvPr>
            <p:ph idx="1"/>
          </p:nvPr>
        </p:nvSpPr>
        <p:spPr/>
        <p:txBody>
          <a:bodyPr>
            <a:normAutofit fontScale="70000" lnSpcReduction="20000"/>
          </a:bodyPr>
          <a:lstStyle/>
          <a:p>
            <a:pPr algn="just">
              <a:lnSpc>
                <a:spcPct val="80000"/>
              </a:lnSpc>
              <a:defRPr/>
            </a:pPr>
            <a:r>
              <a:rPr lang="en-US" altLang="ja-JP" sz="3000" dirty="0">
                <a:latin typeface="Consolas" panose="020B0609020204030204" pitchFamily="49" charset="0"/>
              </a:rPr>
              <a:t>Sustain development and progress of the university </a:t>
            </a:r>
          </a:p>
          <a:p>
            <a:pPr algn="just">
              <a:lnSpc>
                <a:spcPct val="80000"/>
              </a:lnSpc>
              <a:defRPr/>
            </a:pPr>
            <a:r>
              <a:rPr lang="en-US" altLang="ja-JP" sz="3000" dirty="0">
                <a:latin typeface="Consolas" panose="020B0609020204030204" pitchFamily="49" charset="0"/>
              </a:rPr>
              <a:t>Continue to upgrade educational services and facilities responsive of the demands for change and needs of the society </a:t>
            </a:r>
          </a:p>
          <a:p>
            <a:pPr algn="just">
              <a:lnSpc>
                <a:spcPct val="80000"/>
              </a:lnSpc>
              <a:defRPr/>
            </a:pPr>
            <a:r>
              <a:rPr lang="en-US" altLang="ja-JP" sz="3000" dirty="0">
                <a:latin typeface="Consolas" panose="020B0609020204030204" pitchFamily="49" charset="0"/>
              </a:rPr>
              <a:t>Inculcate professional culture among management, faculty and personnel in the attainment of the institution's vision, mission and goals </a:t>
            </a:r>
          </a:p>
          <a:p>
            <a:pPr algn="just">
              <a:lnSpc>
                <a:spcPct val="80000"/>
              </a:lnSpc>
              <a:defRPr/>
            </a:pPr>
            <a:r>
              <a:rPr lang="en-US" altLang="ja-JP" sz="3000" dirty="0">
                <a:latin typeface="Consolas" panose="020B0609020204030204" pitchFamily="49" charset="0"/>
              </a:rPr>
              <a:t>Enhance research consciousness in discovering new dimensions for curriculum development and enrichment </a:t>
            </a:r>
          </a:p>
          <a:p>
            <a:pPr algn="just">
              <a:defRPr/>
            </a:pPr>
            <a:r>
              <a:rPr lang="en-US" altLang="ja-JP" sz="3000" dirty="0">
                <a:latin typeface="Consolas" panose="020B0609020204030204" pitchFamily="49" charset="0"/>
              </a:rPr>
              <a:t>Implement meaningful and relevant community outreach programs reflective of the available resources and expertise of the university </a:t>
            </a:r>
          </a:p>
          <a:p>
            <a:pPr algn="just">
              <a:defRPr/>
            </a:pPr>
            <a:r>
              <a:rPr lang="en-US" altLang="ja-JP" sz="3000" dirty="0">
                <a:latin typeface="Consolas" panose="020B0609020204030204" pitchFamily="49" charset="0"/>
              </a:rPr>
              <a:t>Establish strong networking of programs, sharing of resources and expertise with local and international educational institutions and organizations </a:t>
            </a:r>
          </a:p>
          <a:p>
            <a:pPr algn="just">
              <a:defRPr/>
            </a:pPr>
            <a:r>
              <a:rPr lang="en-US" altLang="ja-JP" sz="3000" dirty="0">
                <a:latin typeface="Consolas" panose="020B0609020204030204" pitchFamily="49" charset="0"/>
              </a:rPr>
              <a:t>Accelerate the participation of alumni, students and professionals in the implementation of educational programs and development of projects designed to expand and improve global academic standards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9"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90489" y="3549650"/>
            <a:ext cx="11972925" cy="2089150"/>
          </a:xfrm>
        </p:spPr>
        <p:txBody>
          <a:bodyPr>
            <a:normAutofit lnSpcReduction="10000"/>
          </a:bodyPr>
          <a:lstStyle/>
          <a:p>
            <a:pPr marL="0" indent="0" algn="just">
              <a:buNone/>
              <a:defRPr/>
            </a:pPr>
            <a:r>
              <a:rPr lang="en-US" altLang="ja-JP" sz="2600" dirty="0">
                <a:latin typeface="Consolas" panose="020B0609020204030204" pitchFamily="49"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600" dirty="0">
              <a:latin typeface="Consolas" panose="020B0609020204030204" pitchFamily="49" charset="0"/>
            </a:endParaRPr>
          </a:p>
        </p:txBody>
      </p:sp>
      <p:sp>
        <p:nvSpPr>
          <p:cNvPr id="7" name="Content Placeholder 2"/>
          <p:cNvSpPr txBox="1">
            <a:spLocks/>
          </p:cNvSpPr>
          <p:nvPr/>
        </p:nvSpPr>
        <p:spPr>
          <a:xfrm>
            <a:off x="90489" y="1951039"/>
            <a:ext cx="11972925" cy="92868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en-US" altLang="ja-JP" dirty="0">
                <a:latin typeface="Consolas" panose="020B0609020204030204" pitchFamily="49" charset="0"/>
              </a:rPr>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11127" y="2743201"/>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latin typeface="Consolas" panose="020B0609020204030204" pitchFamily="49" charset="0"/>
              </a:rPr>
              <a:t>Mission</a:t>
            </a:r>
            <a:endParaRPr lang="en-US" b="1" dirty="0">
              <a:latin typeface="Consolas" panose="020B0609020204030204" pitchFamily="49" charset="0"/>
            </a:endParaRPr>
          </a:p>
        </p:txBody>
      </p:sp>
      <p:sp>
        <p:nvSpPr>
          <p:cNvPr id="9" name="Title 1"/>
          <p:cNvSpPr txBox="1">
            <a:spLocks/>
          </p:cNvSpPr>
          <p:nvPr/>
        </p:nvSpPr>
        <p:spPr>
          <a:xfrm>
            <a:off x="111127" y="1090614"/>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latin typeface="Consolas" panose="020B0609020204030204" pitchFamily="49" charset="0"/>
              </a:rPr>
              <a:t>Vision</a:t>
            </a:r>
            <a:endParaRPr lang="en-US" b="1" dirty="0">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normAutofit/>
          </a:bodyPr>
          <a:lstStyle/>
          <a:p>
            <a:pPr algn="just">
              <a:lnSpc>
                <a:spcPct val="80000"/>
              </a:lnSpc>
              <a:defRPr/>
            </a:pPr>
            <a:r>
              <a:rPr lang="en-US" altLang="ja-JP" sz="2200" dirty="0">
                <a:latin typeface="Consolas" panose="020B0609020204030204" pitchFamily="49" charset="0"/>
              </a:rPr>
              <a:t>Enrich the computer education curriculum to suit the needs of the industry- wide standards for both domestic and international markets</a:t>
            </a:r>
          </a:p>
          <a:p>
            <a:pPr algn="just">
              <a:lnSpc>
                <a:spcPct val="80000"/>
              </a:lnSpc>
              <a:defRPr/>
            </a:pPr>
            <a:r>
              <a:rPr lang="en-US" altLang="ja-JP" sz="2200" dirty="0">
                <a:latin typeface="Consolas" panose="020B0609020204030204" pitchFamily="49" charset="0"/>
              </a:rPr>
              <a:t>Equip the faculty and staff with professional, modern technological and research skills</a:t>
            </a:r>
          </a:p>
          <a:p>
            <a:pPr algn="just">
              <a:lnSpc>
                <a:spcPct val="80000"/>
              </a:lnSpc>
              <a:defRPr/>
            </a:pPr>
            <a:r>
              <a:rPr lang="en-US" altLang="ja-JP" sz="2200" dirty="0">
                <a:latin typeface="Consolas" panose="020B0609020204030204" pitchFamily="49" charset="0"/>
              </a:rPr>
              <a:t>Upgrade continuously computer hardware's, facilities and instructional materials to cope with the challenges of the information technology age</a:t>
            </a:r>
          </a:p>
          <a:p>
            <a:pPr algn="just">
              <a:lnSpc>
                <a:spcPct val="80000"/>
              </a:lnSpc>
              <a:defRPr/>
            </a:pPr>
            <a:r>
              <a:rPr lang="en-US" altLang="ja-JP" sz="2200" dirty="0">
                <a:latin typeface="Consolas" panose="020B0609020204030204" pitchFamily="49" charset="0"/>
              </a:rPr>
              <a:t>Initiate and conduct relevant research, software development and outreach services.</a:t>
            </a:r>
          </a:p>
          <a:p>
            <a:pPr algn="just">
              <a:lnSpc>
                <a:spcPct val="80000"/>
              </a:lnSpc>
              <a:defRPr/>
            </a:pPr>
            <a:r>
              <a:rPr lang="en-US" altLang="ja-JP" sz="2200" dirty="0">
                <a:latin typeface="Consolas" panose="020B0609020204030204" pitchFamily="49" charset="0"/>
              </a:rPr>
              <a:t>Establish linkage with industry and other IT-based organizations/institutions for sharing of resources and expertise, and better job opportunities for students</a:t>
            </a:r>
          </a:p>
          <a:p>
            <a:pPr>
              <a:defRPr/>
            </a:pPr>
            <a:endParaRPr lang="en-US" sz="2200" dirty="0">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22E8-3FBA-4D1B-95CA-204863C1C8BB}"/>
              </a:ext>
            </a:extLst>
          </p:cNvPr>
          <p:cNvSpPr>
            <a:spLocks noGrp="1"/>
          </p:cNvSpPr>
          <p:nvPr>
            <p:ph type="title"/>
          </p:nvPr>
        </p:nvSpPr>
        <p:spPr>
          <a:xfrm>
            <a:off x="2934286" y="2404941"/>
            <a:ext cx="10515600" cy="1325563"/>
          </a:xfrm>
        </p:spPr>
        <p:txBody>
          <a:bodyPr/>
          <a:lstStyle/>
          <a:p>
            <a:r>
              <a:rPr lang="en-US" dirty="0"/>
              <a:t>   Grading &amp; Policies </a:t>
            </a:r>
          </a:p>
        </p:txBody>
      </p:sp>
    </p:spTree>
    <p:extLst>
      <p:ext uri="{BB962C8B-B14F-4D97-AF65-F5344CB8AC3E}">
        <p14:creationId xmlns:p14="http://schemas.microsoft.com/office/powerpoint/2010/main" val="2789968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2" ma:contentTypeDescription="Create a new document." ma:contentTypeScope="" ma:versionID="81d1903ea4166a81f237e7ea60968ef2">
  <xsd:schema xmlns:xsd="http://www.w3.org/2001/XMLSchema" xmlns:xs="http://www.w3.org/2001/XMLSchema" xmlns:p="http://schemas.microsoft.com/office/2006/metadata/properties" xmlns:ns2="8532f6ee-fd98-4ba3-94dd-7d35041e413e" targetNamespace="http://schemas.microsoft.com/office/2006/metadata/properties" ma:root="true" ma:fieldsID="2b2ef076bc55674296f9db9ede2d3372" ns2:_="">
    <xsd:import namespace="8532f6ee-fd98-4ba3-94dd-7d35041e41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6C1E39-7042-43BD-8CE3-91B45BD871D6}"/>
</file>

<file path=customXml/itemProps2.xml><?xml version="1.0" encoding="utf-8"?>
<ds:datastoreItem xmlns:ds="http://schemas.openxmlformats.org/officeDocument/2006/customXml" ds:itemID="{2A210BE3-5FCA-4C95-926A-6F427C0AD9BD}"/>
</file>

<file path=customXml/itemProps3.xml><?xml version="1.0" encoding="utf-8"?>
<ds:datastoreItem xmlns:ds="http://schemas.openxmlformats.org/officeDocument/2006/customXml" ds:itemID="{D7B5AE61-6501-471F-8EC6-DA2671A475B9}"/>
</file>

<file path=docProps/app.xml><?xml version="1.0" encoding="utf-8"?>
<Properties xmlns="http://schemas.openxmlformats.org/officeDocument/2006/extended-properties" xmlns:vt="http://schemas.openxmlformats.org/officeDocument/2006/docPropsVTypes">
  <Template/>
  <TotalTime>1480</TotalTime>
  <Words>2646</Words>
  <Application>Microsoft Office PowerPoint</Application>
  <PresentationFormat>Widescreen</PresentationFormat>
  <Paragraphs>229</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BankGothic Md BT</vt:lpstr>
      <vt:lpstr>Calibri</vt:lpstr>
      <vt:lpstr>Calibri Light</vt:lpstr>
      <vt:lpstr>Consolas</vt:lpstr>
      <vt:lpstr>Times New Roman</vt:lpstr>
      <vt:lpstr>Office Theme</vt:lpstr>
      <vt:lpstr> CSC 3224: Computer Graphics        Summer 2018-19  </vt:lpstr>
      <vt:lpstr>Educational Background</vt:lpstr>
      <vt:lpstr>Research Fields</vt:lpstr>
      <vt:lpstr>Contacts</vt:lpstr>
      <vt:lpstr>Vision &amp; Mission of AIUB</vt:lpstr>
      <vt:lpstr>Goals of AIUB</vt:lpstr>
      <vt:lpstr>Vision &amp; Mission of Computer Science Department</vt:lpstr>
      <vt:lpstr>Goals of Computer Science Department</vt:lpstr>
      <vt:lpstr>   Grading &amp; Policies </vt:lpstr>
      <vt:lpstr>Course Policies</vt:lpstr>
      <vt:lpstr>Attendance</vt:lpstr>
      <vt:lpstr>Laboratory Policies</vt:lpstr>
      <vt:lpstr>Makeup Evaluation</vt:lpstr>
      <vt:lpstr>Grading Policies</vt:lpstr>
      <vt:lpstr>Grading Policies…</vt:lpstr>
      <vt:lpstr>Dropping a Course</vt:lpstr>
      <vt:lpstr>Finally</vt:lpstr>
      <vt:lpstr>Policies</vt:lpstr>
      <vt:lpstr>Course Evaluation</vt:lpstr>
      <vt:lpstr>Important days to be noted </vt:lpstr>
      <vt:lpstr>Computer Graphics CSC 3224</vt:lpstr>
      <vt:lpstr>Objective of this course</vt:lpstr>
      <vt:lpstr>At the end of the course, you will be able to</vt:lpstr>
      <vt:lpstr>What is Computer Graphics</vt:lpstr>
      <vt:lpstr>Computer Graphics</vt:lpstr>
      <vt:lpstr>Connected Studies….</vt:lpstr>
      <vt:lpstr>Applications of computer graphics….</vt:lpstr>
      <vt:lpstr>Subfields..</vt:lpstr>
      <vt:lpstr>Geometry</vt:lpstr>
      <vt:lpstr>Animation</vt:lpstr>
      <vt:lpstr>Rendering</vt:lpstr>
      <vt:lpstr>Imaging</vt:lpstr>
      <vt:lpstr>Topology</vt:lpstr>
      <vt:lpstr>Computer Image</vt:lpstr>
      <vt:lpstr>Pixel</vt:lpstr>
      <vt:lpstr>Reference Materials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pabon chowdhury</dc:creator>
  <cp:lastModifiedBy>Md. Masum Billah</cp:lastModifiedBy>
  <cp:revision>107</cp:revision>
  <dcterms:created xsi:type="dcterms:W3CDTF">2016-01-15T16:02:34Z</dcterms:created>
  <dcterms:modified xsi:type="dcterms:W3CDTF">2022-01-31T05:44:47Z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