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8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6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5"/>
  </p:notesMasterIdLst>
  <p:sldIdLst>
    <p:sldId id="256" r:id="rId2"/>
    <p:sldId id="300" r:id="rId3"/>
    <p:sldId id="301" r:id="rId4"/>
    <p:sldId id="302" r:id="rId5"/>
    <p:sldId id="303" r:id="rId6"/>
    <p:sldId id="304" r:id="rId7"/>
    <p:sldId id="306" r:id="rId8"/>
    <p:sldId id="350" r:id="rId9"/>
    <p:sldId id="351" r:id="rId10"/>
    <p:sldId id="308" r:id="rId11"/>
    <p:sldId id="307" r:id="rId12"/>
    <p:sldId id="309" r:id="rId13"/>
    <p:sldId id="312" r:id="rId14"/>
    <p:sldId id="315" r:id="rId15"/>
    <p:sldId id="316" r:id="rId16"/>
    <p:sldId id="317" r:id="rId17"/>
    <p:sldId id="345" r:id="rId18"/>
    <p:sldId id="346" r:id="rId19"/>
    <p:sldId id="347" r:id="rId20"/>
    <p:sldId id="348" r:id="rId21"/>
    <p:sldId id="349" r:id="rId22"/>
    <p:sldId id="262" r:id="rId23"/>
    <p:sldId id="263" r:id="rId24"/>
    <p:sldId id="264" r:id="rId25"/>
    <p:sldId id="265" r:id="rId26"/>
    <p:sldId id="284" r:id="rId27"/>
    <p:sldId id="266" r:id="rId28"/>
    <p:sldId id="267" r:id="rId29"/>
    <p:sldId id="343" r:id="rId30"/>
    <p:sldId id="344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9" r:id="rId39"/>
    <p:sldId id="326" r:id="rId40"/>
    <p:sldId id="330" r:id="rId41"/>
    <p:sldId id="331" r:id="rId42"/>
    <p:sldId id="332" r:id="rId43"/>
    <p:sldId id="328" r:id="rId44"/>
    <p:sldId id="333" r:id="rId45"/>
    <p:sldId id="334" r:id="rId46"/>
    <p:sldId id="335" r:id="rId47"/>
    <p:sldId id="336" r:id="rId48"/>
    <p:sldId id="338" r:id="rId49"/>
    <p:sldId id="337" r:id="rId50"/>
    <p:sldId id="339" r:id="rId51"/>
    <p:sldId id="340" r:id="rId52"/>
    <p:sldId id="341" r:id="rId53"/>
    <p:sldId id="342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FEB2B-D5AD-4D93-BE6C-F385DCEB6F39}" v="61" dt="2019-02-08T18:12:5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Kishor Morol" userId="79dd9cda-b701-4e54-9d1d-ec89df7ac823" providerId="ADAL" clId="{79AFEB2B-D5AD-4D93-BE6C-F385DCEB6F39}"/>
    <pc:docChg chg="undo custSel mod modSld">
      <pc:chgData name="Md. Kishor Morol" userId="79dd9cda-b701-4e54-9d1d-ec89df7ac823" providerId="ADAL" clId="{79AFEB2B-D5AD-4D93-BE6C-F385DCEB6F39}" dt="2019-02-08T18:12:50.388" v="11" actId="26606"/>
      <pc:docMkLst>
        <pc:docMk/>
      </pc:docMkLst>
      <pc:sldChg chg="addSp delSp modSp mod setBg">
        <pc:chgData name="Md. Kishor Morol" userId="79dd9cda-b701-4e54-9d1d-ec89df7ac823" providerId="ADAL" clId="{79AFEB2B-D5AD-4D93-BE6C-F385DCEB6F39}" dt="2019-02-08T18:12:50.388" v="11" actId="26606"/>
        <pc:sldMkLst>
          <pc:docMk/>
          <pc:sldMk cId="0" sldId="256"/>
        </pc:sldMkLst>
        <pc:spChg chg="mo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Md. Kishor Morol" userId="79dd9cda-b701-4e54-9d1d-ec89df7ac823" providerId="ADAL" clId="{79AFEB2B-D5AD-4D93-BE6C-F385DCEB6F39}" dt="2019-02-08T18:12:45.130" v="8" actId="26606"/>
          <ac:spMkLst>
            <pc:docMk/>
            <pc:sldMk cId="0" sldId="256"/>
            <ac:spMk id="8" creationId="{23962611-DFD5-4092-AAFD-559E3DFCE2C9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2" creationId="{B672F332-AF08-46C6-94F0-77684310D7B7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3" creationId="{559AE206-7EBA-4D33-8BC9-9D8158553F0E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4" creationId="{34244EF8-D73A-40E1-BE73-D46E6B4B04ED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5" creationId="{6437D937-A7F1-4011-92B4-328E5BE1B166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6" creationId="{AB84D7E8-4ECB-42D7-ADBF-01689B0F24AE}"/>
          </ac:spMkLst>
        </pc:spChg>
        <pc:spChg chg="ad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20" creationId="{86197D16-FE75-4A0E-A0C9-28C0F04A43DF}"/>
          </ac:spMkLst>
        </pc:spChg>
        <pc:picChg chg="add del">
          <ac:chgData name="Md. Kishor Morol" userId="79dd9cda-b701-4e54-9d1d-ec89df7ac823" providerId="ADAL" clId="{79AFEB2B-D5AD-4D93-BE6C-F385DCEB6F39}" dt="2019-02-08T18:12:45.130" v="8" actId="26606"/>
          <ac:picMkLst>
            <pc:docMk/>
            <pc:sldMk cId="0" sldId="256"/>
            <ac:picMk id="10" creationId="{2270F1FA-0425-408F-9861-80BF5AFB276D}"/>
          </ac:picMkLst>
        </pc:picChg>
        <pc:picChg chg="add">
          <ac:chgData name="Md. Kishor Morol" userId="79dd9cda-b701-4e54-9d1d-ec89df7ac823" providerId="ADAL" clId="{79AFEB2B-D5AD-4D93-BE6C-F385DCEB6F39}" dt="2019-02-08T18:12:50.388" v="11" actId="26606"/>
          <ac:picMkLst>
            <pc:docMk/>
            <pc:sldMk cId="0" sldId="256"/>
            <ac:picMk id="21" creationId="{FA8FCEC6-4B30-4FF2-8B32-504BEAEA3A16}"/>
          </ac:picMkLst>
        </pc:picChg>
        <pc:cxnChg chg="add del">
          <ac:chgData name="Md. Kishor Morol" userId="79dd9cda-b701-4e54-9d1d-ec89df7ac823" providerId="ADAL" clId="{79AFEB2B-D5AD-4D93-BE6C-F385DCEB6F39}" dt="2019-02-08T18:12:50.372" v="10" actId="26606"/>
          <ac:cxnSpMkLst>
            <pc:docMk/>
            <pc:sldMk cId="0" sldId="256"/>
            <ac:cxnSpMk id="18" creationId="{9E8E38ED-369A-44C2-B635-0BED0E48A6E8}"/>
          </ac:cxnSpMkLst>
        </pc:cxnChg>
      </pc:sldChg>
      <pc:sldChg chg="modSp">
        <pc:chgData name="Md. Kishor Morol" userId="79dd9cda-b701-4e54-9d1d-ec89df7ac823" providerId="ADAL" clId="{79AFEB2B-D5AD-4D93-BE6C-F385DCEB6F39}" dt="2019-02-08T18:12:35.061" v="2" actId="27636"/>
        <pc:sldMkLst>
          <pc:docMk/>
          <pc:sldMk cId="0" sldId="259"/>
        </pc:sldMkLst>
        <pc:spChg chg="mod">
          <ac:chgData name="Md. Kishor Morol" userId="79dd9cda-b701-4e54-9d1d-ec89df7ac823" providerId="ADAL" clId="{79AFEB2B-D5AD-4D93-BE6C-F385DCEB6F39}" dt="2019-02-08T18:12:35.061" v="2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105" v="4" actId="27636"/>
        <pc:sldMkLst>
          <pc:docMk/>
          <pc:sldMk cId="0" sldId="262"/>
        </pc:sldMkLst>
        <pc:spChg chg="mod">
          <ac:chgData name="Md. Kishor Morol" userId="79dd9cda-b701-4e54-9d1d-ec89df7ac823" providerId="ADAL" clId="{79AFEB2B-D5AD-4D93-BE6C-F385DCEB6F39}" dt="2019-02-08T18:12:35.105" v="4" actId="2763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462" v="5" actId="27636"/>
        <pc:sldMkLst>
          <pc:docMk/>
          <pc:sldMk cId="0" sldId="267"/>
        </pc:sldMkLst>
        <pc:spChg chg="mod">
          <ac:chgData name="Md. Kishor Morol" userId="79dd9cda-b701-4e54-9d1d-ec89df7ac823" providerId="ADAL" clId="{79AFEB2B-D5AD-4D93-BE6C-F385DCEB6F39}" dt="2019-02-08T18:12:35.462" v="5" actId="27636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039" v="1" actId="27636"/>
        <pc:sldMkLst>
          <pc:docMk/>
          <pc:sldMk cId="730015692" sldId="285"/>
        </pc:sldMkLst>
        <pc:spChg chg="mod">
          <ac:chgData name="Md. Kishor Morol" userId="79dd9cda-b701-4e54-9d1d-ec89df7ac823" providerId="ADAL" clId="{79AFEB2B-D5AD-4D93-BE6C-F385DCEB6F39}" dt="2019-02-08T18:12:35.039" v="1" actId="27636"/>
          <ac:spMkLst>
            <pc:docMk/>
            <pc:sldMk cId="730015692" sldId="285"/>
            <ac:spMk id="3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510" v="6" actId="27636"/>
        <pc:sldMkLst>
          <pc:docMk/>
          <pc:sldMk cId="3701542247" sldId="333"/>
        </pc:sldMkLst>
        <pc:spChg chg="mod">
          <ac:chgData name="Md. Kishor Morol" userId="79dd9cda-b701-4e54-9d1d-ec89df7ac823" providerId="ADAL" clId="{79AFEB2B-D5AD-4D93-BE6C-F385DCEB6F39}" dt="2019-02-08T18:12:35.510" v="6" actId="27636"/>
          <ac:spMkLst>
            <pc:docMk/>
            <pc:sldMk cId="3701542247" sldId="333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093" v="3" actId="27636"/>
        <pc:sldMkLst>
          <pc:docMk/>
          <pc:sldMk cId="1773149503" sldId="345"/>
        </pc:sldMkLst>
        <pc:spChg chg="mod">
          <ac:chgData name="Md. Kishor Morol" userId="79dd9cda-b701-4e54-9d1d-ec89df7ac823" providerId="ADAL" clId="{79AFEB2B-D5AD-4D93-BE6C-F385DCEB6F39}" dt="2019-02-08T18:12:35.093" v="3" actId="27636"/>
          <ac:spMkLst>
            <pc:docMk/>
            <pc:sldMk cId="1773149503" sldId="345"/>
            <ac:spMk id="2" creationId="{00000000-0000-0000-0000-000000000000}"/>
          </ac:spMkLst>
        </pc:spChg>
      </pc:sldChg>
    </pc:docChg>
  </pc:docChgLst>
  <pc:docChgLst>
    <pc:chgData name=" " userId="79dd9cda-b701-4e54-9d1d-ec89df7ac823" providerId="ADAL" clId="{79AFEB2B-D5AD-4D93-BE6C-F385DCEB6F39}"/>
    <pc:docChg chg="delSld modSld sldOrd">
      <pc:chgData name=" " userId="79dd9cda-b701-4e54-9d1d-ec89df7ac823" providerId="ADAL" clId="{79AFEB2B-D5AD-4D93-BE6C-F385DCEB6F39}" dt="2019-02-03T08:16:33.233" v="47"/>
      <pc:docMkLst>
        <pc:docMk/>
      </pc:docMkLst>
      <pc:sldChg chg="modSp">
        <pc:chgData name=" " userId="79dd9cda-b701-4e54-9d1d-ec89df7ac823" providerId="ADAL" clId="{79AFEB2B-D5AD-4D93-BE6C-F385DCEB6F39}" dt="2019-02-03T05:24:40.929" v="45" actId="20577"/>
        <pc:sldMkLst>
          <pc:docMk/>
          <pc:sldMk cId="0" sldId="256"/>
        </pc:sldMkLst>
        <pc:spChg chg="mod">
          <ac:chgData name=" " userId="79dd9cda-b701-4e54-9d1d-ec89df7ac823" providerId="ADAL" clId="{79AFEB2B-D5AD-4D93-BE6C-F385DCEB6F39}" dt="2019-02-03T05:24:40.929" v="45" actId="20577"/>
          <ac:spMkLst>
            <pc:docMk/>
            <pc:sldMk cId="0" sldId="256"/>
            <ac:spMk id="2" creationId="{00000000-0000-0000-0000-000000000000}"/>
          </ac:spMkLst>
        </pc:spChg>
      </pc:sldChg>
      <pc:sldChg chg="ord">
        <pc:chgData name=" " userId="79dd9cda-b701-4e54-9d1d-ec89df7ac823" providerId="ADAL" clId="{79AFEB2B-D5AD-4D93-BE6C-F385DCEB6F39}" dt="2019-02-03T08:16:33.233" v="47"/>
        <pc:sldMkLst>
          <pc:docMk/>
          <pc:sldMk cId="0" sldId="25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DFE86F-AFDF-4917-9F4D-CF57C259D61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1625580-D6CF-4B86-9CBB-29DD16692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25580-D6CF-4B86-9CBB-29DD166923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935E-6447-460D-B944-7D19234E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0E01B-2472-4C5E-B9D0-33E0C101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DE37-8448-44DB-B63C-DA0E808D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F1B-5872-49E3-B56D-26695EFF5CDF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1D6A-7C98-442D-9DE8-CB17B32E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594E-BE8D-4E06-B605-B8F3AB17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E29E-B389-4FC2-BAD1-DB8A1EB4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47183-6310-4AB7-A9AE-F0018A31C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573F-E55B-49B3-BEC4-6F1AF641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010D-A613-4B65-BA40-BE7B8FEDFA65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94C0-8B5F-4ABA-B1DC-E907485C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A413-D459-4086-96B1-242EF403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6D19D-6ED3-4A91-945B-210565F0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68F8B-7CC8-4B0F-9E29-44BA8178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AC04A-9794-4EF5-8D27-1F54E5A9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552E-CD51-484A-BAFB-66FFF25B3AF5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2769E-6965-41D5-9520-BAC133DE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A2E2-1837-4E58-AD02-64A6B98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3228-8557-445A-A91C-307D8B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5B6F-BB83-4C4C-AF2D-A61886C7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F55E-1797-4436-B563-4C9D1ECF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35DC-191A-4C7D-8978-0E72436285D4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941B-A925-4967-8C22-D1DFB5A4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9748-C13C-46EC-973A-8C1187F4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5FA8-F9E6-4314-8752-8AD5F0FF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D3D08-D96A-4E27-89BA-4F151AAA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0A48-BACD-49E1-9D58-564C3FC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2A0C-D977-463D-9353-081E22639212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DA39-4CAC-4E55-888D-1A0C4D5D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9B09-9D76-4833-BB5C-3DCF7736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E47D-8B14-4D51-8F69-85199A5F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7624-C9E8-4495-9A10-532D26E1A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F893D-F3D9-4EF1-AA72-B077BFAF0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8848A-89A4-4DC6-87E7-41ADC467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75C1-35D5-4B22-8B51-F95555DD10D9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3BA6-2CF7-44B1-93E8-7232C7EC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D2B0-61D6-47D8-A01F-F5A9C46C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3D2-0891-4941-B9FD-860CF31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7B9A5-E207-48B6-8EFC-4FDE58FC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90AF-3346-454C-869F-ACC3E499F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6329F-DBF9-40A6-8078-AB8E3D9B3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A9F32-3069-4E93-A5FE-292B5CA2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D2FE9-83B2-41E5-A621-1769F19F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9A3-F42E-4E8B-92F9-275D23985795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5FA12-5610-43D1-9784-969F42B8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E6415-F0BF-44E8-944D-DCDAFAF8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69B3-F65F-45EA-AFBE-3CEA3E0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32E1F-F71C-414A-9AE5-01B79FFC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D7B0-120F-4B16-BC96-FA7FE3E0267A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4B2DC-2C09-430E-835B-3538F33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6168E-2419-46B8-A2F3-350BA87A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E0031-B570-4BEA-B17E-6555E606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51A-3CC2-442C-8C8E-F00B04531223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16F31-9EAB-45DB-AE82-6186B084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7841B-A2F3-4F6B-AF08-14A91DDA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81F6-A27F-45CA-8E73-47B91B32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48C8-2CBF-4B65-A36B-3389F86C9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C2459-DB32-426A-8166-922A9D38D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C871-61C2-49F6-8ED9-2C7A9433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C4F-58AD-4102-9260-EE27A8E65D76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809D4-CE7B-467C-BB4A-66161E72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35C0F-0871-49CB-9CF8-80C08690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0EDD-BA5C-43D7-95F1-F8E267EF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0F534-7B27-41C9-8450-3939D79BA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EF9FC-7AC8-42CA-9DE3-23F7BC58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14F10-FDAB-4493-B8D5-AB9C56A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151B-769B-43A9-A021-8F7F8B6588BC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7B03-B609-4E37-9294-0237EB54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821C-7322-4C34-8B22-F67D7246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9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5EBE-900D-4F46-816B-A068A5F3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C538-ACA0-4FB3-9684-1FAE1ECE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B005-169B-4B04-A71C-28C3DDE4C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2290-64FA-46C2-A83E-D20A7C11A0A2}" type="datetime2">
              <a:rPr lang="en-US" smtClean="0"/>
              <a:t>Monday, February 25,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BE6D-ADA6-4C10-8C59-7E89949A6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6282-B332-40EF-B9EE-0370271C4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2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5700">
                <a:solidFill>
                  <a:srgbClr val="FFFFFF"/>
                </a:solidFill>
              </a:rPr>
              <a:t>Scan Conversion</a:t>
            </a:r>
            <a:br>
              <a:rPr lang="en-US" sz="5700">
                <a:solidFill>
                  <a:srgbClr val="FFFFFF"/>
                </a:solidFill>
              </a:rPr>
            </a:br>
            <a:r>
              <a:rPr lang="en-US" sz="5700">
                <a:solidFill>
                  <a:srgbClr val="FFFFFF"/>
                </a:solidFill>
              </a:rPr>
              <a:t>Prepared by:</a:t>
            </a:r>
            <a:br>
              <a:rPr lang="en-US" sz="5700">
                <a:solidFill>
                  <a:srgbClr val="FFFFFF"/>
                </a:solidFill>
              </a:rPr>
            </a:br>
            <a:r>
              <a:rPr lang="en-US" sz="5700">
                <a:solidFill>
                  <a:srgbClr val="FFFFFF"/>
                </a:solidFill>
              </a:rPr>
              <a:t>Md. Kishor Morol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91" y="5318990"/>
            <a:ext cx="7062673" cy="723670"/>
          </a:xfrm>
        </p:spPr>
        <p:txBody>
          <a:bodyPr anchor="t">
            <a:norm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CSC 4122: Computer Graphics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chose E and 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05001"/>
            <a:ext cx="5486400" cy="33598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 E Chosen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10397"/>
            <a:ext cx="7497221" cy="31817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Chosen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2334186"/>
            <a:ext cx="7649643" cy="33342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NE Chosen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6753657" cy="38927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with value 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2971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3352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Method</a:t>
            </a:r>
          </a:p>
          <a:p>
            <a:r>
              <a:rPr lang="en-US" dirty="0"/>
              <a:t>No Round Function</a:t>
            </a:r>
          </a:p>
          <a:p>
            <a:r>
              <a:rPr lang="en-US" dirty="0"/>
              <a:t>Only </a:t>
            </a:r>
            <a:r>
              <a:rPr lang="en-US"/>
              <a:t>Arithmetic Function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Midpoint Line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68204"/>
            <a:ext cx="5638799" cy="423921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40746"/>
            <a:ext cx="7886700" cy="33210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00" y="1825625"/>
            <a:ext cx="6766000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Line Algorithm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401193" cy="4191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40746"/>
            <a:ext cx="7886700" cy="33210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12" y="2858134"/>
            <a:ext cx="5020376" cy="22863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2 – Mid Point Line Algorithm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365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Strategy 2 – Mid Point Line Algorithm (Contd..)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71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Strategy 2 – Mid Point Line Algorithm (Contd..)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86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Line Equation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d = F(X,Y)</a:t>
            </a:r>
          </a:p>
          <a:p>
            <a:pPr marL="118872" indent="0">
              <a:buNone/>
            </a:pPr>
            <a:r>
              <a:rPr lang="en-US" dirty="0"/>
              <a:t>At M, d = (</a:t>
            </a:r>
            <a:r>
              <a:rPr lang="en-US" dirty="0" err="1"/>
              <a:t>Xp</a:t>
            </a:r>
            <a:r>
              <a:rPr lang="en-US" dirty="0"/>
              <a:t> +1, </a:t>
            </a:r>
            <a:r>
              <a:rPr lang="en-US" dirty="0" err="1"/>
              <a:t>Yp</a:t>
            </a:r>
            <a:r>
              <a:rPr lang="en-US" dirty="0"/>
              <a:t> +1/2)</a:t>
            </a:r>
          </a:p>
          <a:p>
            <a:pPr marL="118872" indent="0">
              <a:buNone/>
            </a:pPr>
            <a:r>
              <a:rPr lang="en-US" dirty="0"/>
              <a:t>                = a(</a:t>
            </a:r>
            <a:r>
              <a:rPr lang="en-US" dirty="0" err="1"/>
              <a:t>Xp</a:t>
            </a:r>
            <a:r>
              <a:rPr lang="en-US" dirty="0"/>
              <a:t> +1) + b(</a:t>
            </a:r>
            <a:r>
              <a:rPr lang="en-US" dirty="0" err="1"/>
              <a:t>Yp</a:t>
            </a:r>
            <a:r>
              <a:rPr lang="en-US" dirty="0"/>
              <a:t> +1/2) + C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old</a:t>
            </a:r>
            <a:r>
              <a:rPr lang="en-US" dirty="0"/>
              <a:t> = d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4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Summary- Mid Point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P=(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x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y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) is pixel chosen by the algorithm in previous step</a:t>
            </a:r>
          </a:p>
          <a:p>
            <a:pPr lvl="0" fontAlgn="base"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To calculate </a:t>
            </a:r>
            <a:r>
              <a:rPr lang="en-US" sz="2000" b="1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incrementally we require </a:t>
            </a:r>
            <a:r>
              <a:rPr lang="en-US" sz="2000" b="1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b="1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new</a:t>
            </a:r>
            <a:endParaRPr lang="en-US" sz="2000" b="1" kern="0" baseline="-2500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lvl="0" fontAlgn="base"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If </a:t>
            </a:r>
            <a:r>
              <a:rPr lang="en-US" sz="2000" b="1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&gt; 0 then choose </a:t>
            </a:r>
            <a:r>
              <a:rPr lang="en-US" sz="2000" b="1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NE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sym typeface="Symbol" pitchFamily="18" charset="2"/>
              </a:rPr>
              <a:t>If </a:t>
            </a:r>
            <a:r>
              <a:rPr lang="en-US" sz="2000" b="1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dirty="0">
                <a:sym typeface="Symbol" pitchFamily="18" charset="2"/>
              </a:rPr>
              <a:t> &lt; 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 then choose </a:t>
            </a:r>
            <a:r>
              <a:rPr lang="en-US" sz="2000" b="1" dirty="0">
                <a:sym typeface="Symbol" pitchFamily="18" charset="2"/>
              </a:rPr>
              <a:t>E</a:t>
            </a:r>
          </a:p>
          <a:p>
            <a:pPr fontAlgn="base"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sz="2000" dirty="0">
              <a:sym typeface="Symbol" pitchFamily="18" charset="2"/>
            </a:endParaRPr>
          </a:p>
          <a:p>
            <a:pPr lvl="0" fontAlgn="base"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If 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E,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new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= F(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X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+ 2,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Y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+ 1/2)</a:t>
            </a:r>
          </a:p>
          <a:p>
            <a:pPr marL="457200" lvl="1" indent="0" fontAlgn="base"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        = a(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X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+ 2) + b(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Y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sym typeface="Symbol" pitchFamily="18" charset="2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+1/2) +c</a:t>
            </a:r>
          </a:p>
          <a:p>
            <a:pPr marL="457200" lvl="1" indent="0" fontAlgn="base"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Дd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E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=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new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sym typeface="Symbol" pitchFamily="18" charset="2"/>
              </a:rPr>
              <a:t>  -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old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= a =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y</a:t>
            </a:r>
            <a:endParaRPr lang="en-US" sz="2000" kern="0" baseline="-2500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lvl="0" fontAlgn="base"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If N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E,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new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= F(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X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+ 2,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Y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+ 3/2)</a:t>
            </a:r>
          </a:p>
          <a:p>
            <a:pPr marL="457200" lvl="1" indent="0" fontAlgn="base"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        = a(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X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+ 2) + b(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Y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p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sym typeface="Symbol" pitchFamily="18" charset="2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+3/2) +c</a:t>
            </a:r>
          </a:p>
          <a:p>
            <a:pPr marL="457200" lvl="1" indent="0" fontAlgn="base"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Дd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NE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=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new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sym typeface="Symbol" pitchFamily="18" charset="2"/>
              </a:rPr>
              <a:t>  -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old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=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a+b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=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 err="1">
                <a:solidFill>
                  <a:srgbClr val="000000"/>
                </a:solidFill>
                <a:latin typeface="Tahoma"/>
                <a:sym typeface="Symbol" pitchFamily="18" charset="2"/>
              </a:rPr>
              <a:t>y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sym typeface="Symbol" pitchFamily="18" charset="2"/>
              </a:rPr>
              <a:t> - 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d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sym typeface="Symbol" pitchFamily="18" charset="2"/>
              </a:rPr>
              <a:t>x</a:t>
            </a:r>
          </a:p>
          <a:p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029200" y="2590801"/>
            <a:ext cx="3657600" cy="3429000"/>
            <a:chOff x="5257800" y="2667000"/>
            <a:chExt cx="3657600" cy="3648075"/>
          </a:xfrm>
        </p:grpSpPr>
        <p:sp>
          <p:nvSpPr>
            <p:cNvPr id="5" name="Line 39"/>
            <p:cNvSpPr>
              <a:spLocks noChangeAspect="1" noChangeShapeType="1"/>
            </p:cNvSpPr>
            <p:nvPr/>
          </p:nvSpPr>
          <p:spPr bwMode="auto">
            <a:xfrm>
              <a:off x="6121400" y="3600450"/>
              <a:ext cx="261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Aspect="1" noChangeShapeType="1"/>
            </p:cNvSpPr>
            <p:nvPr/>
          </p:nvSpPr>
          <p:spPr bwMode="auto">
            <a:xfrm>
              <a:off x="6116638" y="4165600"/>
              <a:ext cx="261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Aspect="1" noChangeShapeType="1"/>
            </p:cNvSpPr>
            <p:nvPr/>
          </p:nvSpPr>
          <p:spPr bwMode="auto">
            <a:xfrm>
              <a:off x="6122988" y="4695825"/>
              <a:ext cx="261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Aspect="1" noChangeShapeType="1"/>
            </p:cNvSpPr>
            <p:nvPr/>
          </p:nvSpPr>
          <p:spPr bwMode="auto">
            <a:xfrm>
              <a:off x="6635750" y="3167063"/>
              <a:ext cx="0" cy="1731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Aspect="1" noChangeShapeType="1"/>
            </p:cNvSpPr>
            <p:nvPr/>
          </p:nvSpPr>
          <p:spPr bwMode="auto">
            <a:xfrm>
              <a:off x="7250113" y="3178175"/>
              <a:ext cx="0" cy="173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44"/>
            <p:cNvSpPr>
              <a:spLocks noChangeAspect="1" noChangeShapeType="1"/>
            </p:cNvSpPr>
            <p:nvPr/>
          </p:nvSpPr>
          <p:spPr bwMode="auto">
            <a:xfrm>
              <a:off x="7851775" y="3148013"/>
              <a:ext cx="0" cy="173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45"/>
            <p:cNvSpPr>
              <a:spLocks noChangeAspect="1" noChangeShapeType="1"/>
            </p:cNvSpPr>
            <p:nvPr/>
          </p:nvSpPr>
          <p:spPr bwMode="auto">
            <a:xfrm>
              <a:off x="8429625" y="3148013"/>
              <a:ext cx="0" cy="173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spect="1" noChangeArrowheads="1"/>
            </p:cNvSpPr>
            <p:nvPr/>
          </p:nvSpPr>
          <p:spPr bwMode="auto">
            <a:xfrm>
              <a:off x="6548438" y="4614863"/>
              <a:ext cx="173037" cy="1714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spect="1" noChangeArrowheads="1"/>
            </p:cNvSpPr>
            <p:nvPr/>
          </p:nvSpPr>
          <p:spPr bwMode="auto">
            <a:xfrm>
              <a:off x="6543675" y="4059238"/>
              <a:ext cx="171450" cy="17303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spect="1" noChangeArrowheads="1"/>
            </p:cNvSpPr>
            <p:nvPr/>
          </p:nvSpPr>
          <p:spPr bwMode="auto">
            <a:xfrm>
              <a:off x="7159625" y="4619625"/>
              <a:ext cx="171450" cy="17303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spect="1" noChangeArrowheads="1"/>
            </p:cNvSpPr>
            <p:nvPr/>
          </p:nvSpPr>
          <p:spPr bwMode="auto">
            <a:xfrm>
              <a:off x="7164388" y="4073525"/>
              <a:ext cx="171450" cy="17145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spect="1" noChangeArrowheads="1"/>
            </p:cNvSpPr>
            <p:nvPr/>
          </p:nvSpPr>
          <p:spPr bwMode="auto">
            <a:xfrm>
              <a:off x="7770813" y="3479800"/>
              <a:ext cx="171450" cy="17303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spect="1" noChangeArrowheads="1"/>
            </p:cNvSpPr>
            <p:nvPr/>
          </p:nvSpPr>
          <p:spPr bwMode="auto">
            <a:xfrm>
              <a:off x="7775575" y="4071938"/>
              <a:ext cx="173038" cy="1714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spect="1" noChangeArrowheads="1"/>
            </p:cNvSpPr>
            <p:nvPr/>
          </p:nvSpPr>
          <p:spPr bwMode="auto">
            <a:xfrm>
              <a:off x="8355013" y="3494088"/>
              <a:ext cx="171450" cy="17303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spect="1" noChangeArrowheads="1"/>
            </p:cNvSpPr>
            <p:nvPr/>
          </p:nvSpPr>
          <p:spPr bwMode="auto">
            <a:xfrm>
              <a:off x="8339138" y="4075113"/>
              <a:ext cx="171450" cy="17303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4"/>
            <p:cNvSpPr>
              <a:spLocks noChangeAspect="1" noChangeShapeType="1"/>
            </p:cNvSpPr>
            <p:nvPr/>
          </p:nvSpPr>
          <p:spPr bwMode="auto">
            <a:xfrm flipH="1">
              <a:off x="6000750" y="3646488"/>
              <a:ext cx="2822575" cy="11747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spect="1" noChangeArrowheads="1"/>
            </p:cNvSpPr>
            <p:nvPr/>
          </p:nvSpPr>
          <p:spPr bwMode="auto">
            <a:xfrm>
              <a:off x="7215188" y="4270375"/>
              <a:ext cx="69850" cy="698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"/>
            <p:cNvSpPr txBox="1">
              <a:spLocks noChangeAspect="1" noChangeArrowheads="1"/>
            </p:cNvSpPr>
            <p:nvPr/>
          </p:nvSpPr>
          <p:spPr bwMode="auto">
            <a:xfrm>
              <a:off x="5257800" y="4783138"/>
              <a:ext cx="12112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P=(x</a:t>
              </a:r>
              <a:r>
                <a:rPr lang="en-US" sz="1600" baseline="-25000"/>
                <a:t>p</a:t>
              </a:r>
              <a:r>
                <a:rPr lang="en-US" sz="1600"/>
                <a:t>, y</a:t>
              </a:r>
              <a:r>
                <a:rPr lang="en-US" sz="1600" baseline="-25000"/>
                <a:t>p</a:t>
              </a:r>
              <a:r>
                <a:rPr lang="en-US" sz="1600"/>
                <a:t>)</a:t>
              </a:r>
            </a:p>
          </p:txBody>
        </p:sp>
        <p:cxnSp>
          <p:nvCxnSpPr>
            <p:cNvPr id="23" name="AutoShape 59"/>
            <p:cNvCxnSpPr>
              <a:cxnSpLocks noChangeAspect="1" noChangeShapeType="1"/>
              <a:stCxn id="22" idx="3"/>
            </p:cNvCxnSpPr>
            <p:nvPr/>
          </p:nvCxnSpPr>
          <p:spPr bwMode="auto">
            <a:xfrm flipV="1">
              <a:off x="6469063" y="4718050"/>
              <a:ext cx="90487" cy="233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4" name="AutoShape 60"/>
            <p:cNvCxnSpPr>
              <a:cxnSpLocks noChangeAspect="1" noChangeShapeType="1"/>
              <a:endCxn id="25" idx="0"/>
            </p:cNvCxnSpPr>
            <p:nvPr/>
          </p:nvCxnSpPr>
          <p:spPr bwMode="auto">
            <a:xfrm>
              <a:off x="6405563" y="3243263"/>
              <a:ext cx="744537" cy="1212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5" name="Line 62"/>
            <p:cNvSpPr>
              <a:spLocks noChangeAspect="1" noChangeShapeType="1"/>
            </p:cNvSpPr>
            <p:nvPr/>
          </p:nvSpPr>
          <p:spPr bwMode="auto">
            <a:xfrm>
              <a:off x="7150100" y="4456113"/>
              <a:ext cx="19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63"/>
            <p:cNvSpPr txBox="1">
              <a:spLocks noChangeAspect="1" noChangeArrowheads="1"/>
            </p:cNvSpPr>
            <p:nvPr/>
          </p:nvSpPr>
          <p:spPr bwMode="auto">
            <a:xfrm>
              <a:off x="7275513" y="4275138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M</a:t>
              </a:r>
            </a:p>
          </p:txBody>
        </p:sp>
        <p:sp>
          <p:nvSpPr>
            <p:cNvPr id="27" name="Text Box 65"/>
            <p:cNvSpPr txBox="1">
              <a:spLocks noChangeAspect="1" noChangeArrowheads="1"/>
            </p:cNvSpPr>
            <p:nvPr/>
          </p:nvSpPr>
          <p:spPr bwMode="auto">
            <a:xfrm>
              <a:off x="7180263" y="4686300"/>
              <a:ext cx="2873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E</a:t>
              </a:r>
            </a:p>
          </p:txBody>
        </p:sp>
        <p:sp>
          <p:nvSpPr>
            <p:cNvPr id="28" name="Text Box 66"/>
            <p:cNvSpPr txBox="1">
              <a:spLocks noChangeAspect="1" noChangeArrowheads="1"/>
            </p:cNvSpPr>
            <p:nvPr/>
          </p:nvSpPr>
          <p:spPr bwMode="auto">
            <a:xfrm>
              <a:off x="7180263" y="3821113"/>
              <a:ext cx="479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NE</a:t>
              </a:r>
            </a:p>
          </p:txBody>
        </p:sp>
        <p:sp>
          <p:nvSpPr>
            <p:cNvPr id="29" name="Oval 67"/>
            <p:cNvSpPr>
              <a:spLocks noChangeAspect="1" noChangeArrowheads="1"/>
            </p:cNvSpPr>
            <p:nvPr/>
          </p:nvSpPr>
          <p:spPr bwMode="auto">
            <a:xfrm>
              <a:off x="7767638" y="4614863"/>
              <a:ext cx="173037" cy="1714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spect="1" noChangeArrowheads="1"/>
            </p:cNvSpPr>
            <p:nvPr/>
          </p:nvSpPr>
          <p:spPr bwMode="auto">
            <a:xfrm>
              <a:off x="6988175" y="4852988"/>
              <a:ext cx="620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x</a:t>
              </a:r>
              <a:r>
                <a:rPr lang="en-US" sz="1600" baseline="-25000"/>
                <a:t>p</a:t>
              </a:r>
              <a:r>
                <a:rPr lang="en-US" sz="1600"/>
                <a:t>+1</a:t>
              </a:r>
              <a:endParaRPr lang="en-US" sz="1600" baseline="-25000"/>
            </a:p>
          </p:txBody>
        </p:sp>
        <p:sp>
          <p:nvSpPr>
            <p:cNvPr id="31" name="Text Box 69"/>
            <p:cNvSpPr txBox="1">
              <a:spLocks noChangeAspect="1" noChangeArrowheads="1"/>
            </p:cNvSpPr>
            <p:nvPr/>
          </p:nvSpPr>
          <p:spPr bwMode="auto">
            <a:xfrm>
              <a:off x="6507163" y="4852988"/>
              <a:ext cx="3619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x</a:t>
              </a:r>
              <a:r>
                <a:rPr lang="en-US" sz="1600" baseline="-25000"/>
                <a:t>p</a:t>
              </a:r>
            </a:p>
          </p:txBody>
        </p:sp>
        <p:sp>
          <p:nvSpPr>
            <p:cNvPr id="32" name="Text Box 89"/>
            <p:cNvSpPr txBox="1">
              <a:spLocks noChangeAspect="1" noChangeArrowheads="1"/>
            </p:cNvSpPr>
            <p:nvPr/>
          </p:nvSpPr>
          <p:spPr bwMode="auto">
            <a:xfrm>
              <a:off x="7626350" y="4852988"/>
              <a:ext cx="620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x</a:t>
              </a:r>
              <a:r>
                <a:rPr lang="en-US" sz="1600" baseline="-25000"/>
                <a:t>p</a:t>
              </a:r>
              <a:r>
                <a:rPr lang="en-US" sz="1600"/>
                <a:t>+2</a:t>
              </a:r>
              <a:endParaRPr lang="en-US" sz="1600" baseline="-25000"/>
            </a:p>
          </p:txBody>
        </p:sp>
        <p:sp>
          <p:nvSpPr>
            <p:cNvPr id="33" name="Text Box 90"/>
            <p:cNvSpPr txBox="1">
              <a:spLocks noChangeAspect="1" noChangeArrowheads="1"/>
            </p:cNvSpPr>
            <p:nvPr/>
          </p:nvSpPr>
          <p:spPr bwMode="auto">
            <a:xfrm rot="16200000">
              <a:off x="6026150" y="5616575"/>
              <a:ext cx="10318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Previous</a:t>
              </a:r>
              <a:endParaRPr lang="en-US" sz="1800" baseline="-25000"/>
            </a:p>
          </p:txBody>
        </p:sp>
        <p:sp>
          <p:nvSpPr>
            <p:cNvPr id="34" name="Text Box 91"/>
            <p:cNvSpPr txBox="1">
              <a:spLocks noChangeAspect="1" noChangeArrowheads="1"/>
            </p:cNvSpPr>
            <p:nvPr/>
          </p:nvSpPr>
          <p:spPr bwMode="auto">
            <a:xfrm rot="16200000">
              <a:off x="6800850" y="5584826"/>
              <a:ext cx="9366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Current</a:t>
              </a:r>
              <a:endParaRPr lang="en-US" sz="1800" baseline="-25000"/>
            </a:p>
          </p:txBody>
        </p:sp>
        <p:sp>
          <p:nvSpPr>
            <p:cNvPr id="35" name="Text Box 92"/>
            <p:cNvSpPr txBox="1">
              <a:spLocks noChangeAspect="1" noChangeArrowheads="1"/>
            </p:cNvSpPr>
            <p:nvPr/>
          </p:nvSpPr>
          <p:spPr bwMode="auto">
            <a:xfrm rot="16200000">
              <a:off x="7524751" y="5481637"/>
              <a:ext cx="6461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Next</a:t>
              </a:r>
              <a:endParaRPr lang="en-US" sz="1800" baseline="-25000"/>
            </a:p>
          </p:txBody>
        </p:sp>
        <p:cxnSp>
          <p:nvCxnSpPr>
            <p:cNvPr id="36" name="AutoShape 93"/>
            <p:cNvCxnSpPr>
              <a:cxnSpLocks noChangeAspect="1" noChangeShapeType="1"/>
              <a:endCxn id="37" idx="0"/>
            </p:cNvCxnSpPr>
            <p:nvPr/>
          </p:nvCxnSpPr>
          <p:spPr bwMode="auto">
            <a:xfrm>
              <a:off x="7383463" y="3054350"/>
              <a:ext cx="374650" cy="803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7" name="Line 94"/>
            <p:cNvSpPr>
              <a:spLocks noChangeAspect="1" noChangeShapeType="1"/>
            </p:cNvSpPr>
            <p:nvPr/>
          </p:nvSpPr>
          <p:spPr bwMode="auto">
            <a:xfrm>
              <a:off x="7758113" y="3857625"/>
              <a:ext cx="19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8" name="Object 96"/>
            <p:cNvGraphicFramePr>
              <a:graphicFrameLocks noChangeAspect="1"/>
            </p:cNvGraphicFramePr>
            <p:nvPr/>
          </p:nvGraphicFramePr>
          <p:xfrm>
            <a:off x="5546725" y="2859088"/>
            <a:ext cx="14414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3" imgW="838080" imgH="241200" progId="Equation.3">
                    <p:embed/>
                  </p:oleObj>
                </mc:Choice>
                <mc:Fallback>
                  <p:oleObj name="Equation" r:id="rId3" imgW="838080" imgH="241200" progId="Equation.3">
                    <p:embed/>
                    <p:pic>
                      <p:nvPicPr>
                        <p:cNvPr id="38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6725" y="2859088"/>
                          <a:ext cx="1441450" cy="414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97"/>
            <p:cNvGraphicFramePr>
              <a:graphicFrameLocks noChangeAspect="1"/>
            </p:cNvGraphicFramePr>
            <p:nvPr/>
          </p:nvGraphicFramePr>
          <p:xfrm>
            <a:off x="7253288" y="2667000"/>
            <a:ext cx="1485900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5" imgW="863280" imgH="241200" progId="Equation.3">
                    <p:embed/>
                  </p:oleObj>
                </mc:Choice>
                <mc:Fallback>
                  <p:oleObj name="Equation" r:id="rId5" imgW="863280" imgH="241200" progId="Equation.3">
                    <p:embed/>
                    <p:pic>
                      <p:nvPicPr>
                        <p:cNvPr id="39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3288" y="2667000"/>
                          <a:ext cx="1485900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100"/>
            <p:cNvSpPr txBox="1">
              <a:spLocks noChangeAspect="1" noChangeArrowheads="1"/>
            </p:cNvSpPr>
            <p:nvPr/>
          </p:nvSpPr>
          <p:spPr bwMode="auto">
            <a:xfrm>
              <a:off x="8553450" y="4616450"/>
              <a:ext cx="3619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y</a:t>
              </a:r>
              <a:r>
                <a:rPr lang="en-US" sz="1600" baseline="-25000"/>
                <a:t>p</a:t>
              </a:r>
            </a:p>
          </p:txBody>
        </p:sp>
        <p:sp>
          <p:nvSpPr>
            <p:cNvPr id="41" name="Text Box 105"/>
            <p:cNvSpPr txBox="1">
              <a:spLocks noChangeAspect="1" noChangeArrowheads="1"/>
            </p:cNvSpPr>
            <p:nvPr/>
          </p:nvSpPr>
          <p:spPr bwMode="auto">
            <a:xfrm>
              <a:off x="7848600" y="35814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400" b="1"/>
                <a:t>M</a:t>
              </a:r>
              <a:r>
                <a:rPr lang="en-US" sz="1400" b="1" baseline="-25000"/>
                <a:t>NE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Summary- Mid Point Line (contd..)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9537" y="1825625"/>
            <a:ext cx="688492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Midpoint circle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graphics, the </a:t>
            </a:r>
            <a:r>
              <a:rPr lang="en-US" b="1" dirty="0"/>
              <a:t>midpoint circle algorithm </a:t>
            </a:r>
            <a:r>
              <a:rPr lang="en-US" dirty="0"/>
              <a:t>is an </a:t>
            </a:r>
            <a:r>
              <a:rPr lang="en-US" b="1" dirty="0"/>
              <a:t>algorithm</a:t>
            </a:r>
            <a:r>
              <a:rPr lang="en-US" dirty="0"/>
              <a:t> used to determine the points needed for rasterizing a </a:t>
            </a:r>
            <a:r>
              <a:rPr lang="en-US" b="1" dirty="0"/>
              <a:t>circle</a:t>
            </a:r>
            <a:r>
              <a:rPr lang="en-US" dirty="0"/>
              <a:t>. </a:t>
            </a:r>
            <a:r>
              <a:rPr lang="en-US" dirty="0" err="1"/>
              <a:t>Bresenham's</a:t>
            </a:r>
            <a:r>
              <a:rPr lang="en-US" dirty="0"/>
              <a:t> </a:t>
            </a:r>
            <a:r>
              <a:rPr lang="en-US" b="1" dirty="0"/>
              <a:t>circle </a:t>
            </a:r>
            <a:r>
              <a:rPr lang="en-US" b="1" dirty="0" err="1"/>
              <a:t>algorithm</a:t>
            </a:r>
            <a:r>
              <a:rPr lang="en-US" dirty="0" err="1"/>
              <a:t>is</a:t>
            </a:r>
            <a:r>
              <a:rPr lang="en-US" dirty="0"/>
              <a:t> derived from the </a:t>
            </a:r>
            <a:r>
              <a:rPr lang="en-US" b="1" dirty="0"/>
              <a:t>midpoint circle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sz="5400" dirty="0"/>
          </a:p>
          <a:p>
            <a:pPr marL="118872" indent="0">
              <a:buNone/>
            </a:pPr>
            <a:r>
              <a:rPr lang="en-US" sz="5400" dirty="0"/>
              <a:t> y=</a:t>
            </a:r>
            <a:r>
              <a:rPr lang="en-US" sz="5400" dirty="0" err="1"/>
              <a:t>mx+B</a:t>
            </a:r>
            <a:endParaRPr lang="en-US" sz="54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m= slope</a:t>
            </a:r>
          </a:p>
          <a:p>
            <a:pPr marL="118872" indent="0">
              <a:buNone/>
            </a:pPr>
            <a:r>
              <a:rPr lang="en-US" dirty="0"/>
              <a:t>B=y intersect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r>
              <a:rPr lang="en-US" dirty="0"/>
              <a:t> (or </a:t>
            </a:r>
            <a:r>
              <a:rPr lang="en-US" b="1" dirty="0" err="1"/>
              <a:t>rasterization</a:t>
            </a:r>
            <a:r>
              <a:rPr lang="en-US" dirty="0"/>
              <a:t>) is the task of taking an image described in a vector graphics format (shapes) and converting it into a raster image (pixels or dots) for output on a video display or printer, or for storage in a bitmap file format.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5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Circle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7336"/>
            <a:ext cx="4419600" cy="37324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9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70" y="2829555"/>
            <a:ext cx="4182059" cy="23434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7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29" y="2200817"/>
            <a:ext cx="3886742" cy="36009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6" y="2262739"/>
            <a:ext cx="6544588" cy="347711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6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06" y="1825625"/>
            <a:ext cx="5548187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1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50" y="1825625"/>
            <a:ext cx="4995699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8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3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06" y="1825625"/>
            <a:ext cx="5548187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Function in a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sz="6000" dirty="0"/>
          </a:p>
          <a:p>
            <a:pPr marL="118872" indent="0">
              <a:buNone/>
            </a:pPr>
            <a:r>
              <a:rPr lang="en-US" sz="6600" dirty="0"/>
              <a:t>F(</a:t>
            </a:r>
            <a:r>
              <a:rPr lang="en-US" sz="6600" dirty="0" err="1"/>
              <a:t>x,y</a:t>
            </a:r>
            <a:r>
              <a:rPr lang="en-US" sz="6600" dirty="0"/>
              <a:t>)= </a:t>
            </a:r>
            <a:r>
              <a:rPr lang="en-US" sz="6600" dirty="0" err="1"/>
              <a:t>ax+by+c</a:t>
            </a:r>
            <a:r>
              <a:rPr lang="en-US" sz="6600" dirty="0"/>
              <a:t>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2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5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 Selected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5" y="1825625"/>
            <a:ext cx="7218209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4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SE Selected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6" y="1825625"/>
            <a:ext cx="7580048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4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5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Midpoint Circle (Problem) with center 0,0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36864"/>
            <a:ext cx="7886700" cy="432886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2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5" y="1825625"/>
            <a:ext cx="7852950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3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1" y="1825625"/>
            <a:ext cx="7824937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5" y="1825625"/>
            <a:ext cx="7852950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Coordinate for the </a:t>
            </a:r>
            <a:r>
              <a:rPr lang="en-US" dirty="0" err="1"/>
              <a:t>octen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)= (1,10)</a:t>
            </a:r>
          </a:p>
          <a:p>
            <a:pPr marL="1243584" lvl="4" indent="0">
              <a:buNone/>
            </a:pPr>
            <a:r>
              <a:rPr lang="en-US" sz="3200" dirty="0"/>
              <a:t>  (2,10)</a:t>
            </a:r>
          </a:p>
          <a:p>
            <a:pPr marL="1243584" lvl="4" indent="0">
              <a:buNone/>
            </a:pPr>
            <a:r>
              <a:rPr lang="en-US" sz="3200" dirty="0"/>
              <a:t>  (3,10)</a:t>
            </a:r>
          </a:p>
          <a:p>
            <a:pPr marL="1243584" lvl="4" indent="0">
              <a:buNone/>
            </a:pPr>
            <a:r>
              <a:rPr lang="en-US" sz="3200" dirty="0"/>
              <a:t>   (4,9)</a:t>
            </a:r>
          </a:p>
          <a:p>
            <a:pPr marL="1243584" lvl="4" indent="0">
              <a:buNone/>
            </a:pPr>
            <a:r>
              <a:rPr lang="en-US" sz="3200" dirty="0"/>
              <a:t>   (5,9)</a:t>
            </a:r>
          </a:p>
          <a:p>
            <a:pPr marL="1243584" lvl="4" indent="0">
              <a:buNone/>
            </a:pPr>
            <a:r>
              <a:rPr lang="en-US" sz="3200" dirty="0"/>
              <a:t>   (6,8)</a:t>
            </a:r>
          </a:p>
          <a:p>
            <a:pPr marL="1243584" lvl="4" indent="0">
              <a:buNone/>
            </a:pPr>
            <a:r>
              <a:rPr lang="en-US" sz="3200" dirty="0"/>
              <a:t>   (7,7)</a:t>
            </a:r>
          </a:p>
          <a:p>
            <a:pPr lvl="4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0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Center is given </a:t>
            </a:r>
            <a:r>
              <a:rPr lang="en-US" dirty="0" err="1"/>
              <a:t>intially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6" y="1825625"/>
            <a:ext cx="7778248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1924554"/>
            <a:ext cx="7859222" cy="41534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8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39410"/>
            <a:ext cx="7886700" cy="43237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5" y="1825625"/>
            <a:ext cx="7694210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6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6" y="1825625"/>
            <a:ext cx="7778248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7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Coordinate with Center 2,2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)= (3,12)</a:t>
            </a:r>
          </a:p>
          <a:p>
            <a:pPr marL="1243584" lvl="4" indent="0">
              <a:buNone/>
            </a:pPr>
            <a:r>
              <a:rPr lang="en-US" sz="3200" dirty="0"/>
              <a:t>  (4,12)</a:t>
            </a:r>
          </a:p>
          <a:p>
            <a:pPr marL="1243584" lvl="4" indent="0">
              <a:buNone/>
            </a:pPr>
            <a:r>
              <a:rPr lang="en-US" sz="3200" dirty="0"/>
              <a:t>  (5,12)</a:t>
            </a:r>
          </a:p>
          <a:p>
            <a:pPr marL="1243584" lvl="4" indent="0">
              <a:buNone/>
            </a:pPr>
            <a:r>
              <a:rPr lang="en-US" sz="3200" dirty="0"/>
              <a:t>   (6,11)</a:t>
            </a:r>
          </a:p>
          <a:p>
            <a:pPr marL="1243584" lvl="4" indent="0">
              <a:buNone/>
            </a:pPr>
            <a:r>
              <a:rPr lang="en-US" sz="3200" dirty="0"/>
              <a:t>   (7,11)</a:t>
            </a:r>
          </a:p>
          <a:p>
            <a:pPr marL="1243584" lvl="4" indent="0">
              <a:buNone/>
            </a:pPr>
            <a:r>
              <a:rPr lang="en-US" sz="3200" dirty="0"/>
              <a:t>   (8,10)</a:t>
            </a:r>
          </a:p>
          <a:p>
            <a:pPr marL="1243584" lvl="4" indent="0">
              <a:buNone/>
            </a:pPr>
            <a:r>
              <a:rPr lang="en-US" sz="3200" dirty="0"/>
              <a:t>   (9,9)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91993"/>
            <a:ext cx="6477000" cy="43916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020595" cy="4114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Dstart</a:t>
            </a:r>
            <a:r>
              <a:rPr lang="en-US" dirty="0"/>
              <a:t>/initial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3979"/>
            <a:ext cx="7886700" cy="379462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3994"/>
            <a:ext cx="6705599" cy="36676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B89133-C20F-4ACD-9760-AD2F5D72D628}"/>
</file>

<file path=customXml/itemProps2.xml><?xml version="1.0" encoding="utf-8"?>
<ds:datastoreItem xmlns:ds="http://schemas.openxmlformats.org/officeDocument/2006/customXml" ds:itemID="{3FBF53BD-C519-4587-97FD-3133C8DDF4E2}"/>
</file>

<file path=customXml/itemProps3.xml><?xml version="1.0" encoding="utf-8"?>
<ds:datastoreItem xmlns:ds="http://schemas.openxmlformats.org/officeDocument/2006/customXml" ds:itemID="{258792B1-6F6D-4A1A-B961-AF72DAEF77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Words>471</Words>
  <Application>Microsoft Office PowerPoint</Application>
  <PresentationFormat>On-screen Show (4:3)</PresentationFormat>
  <Paragraphs>141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Symbol</vt:lpstr>
      <vt:lpstr>Tahoma</vt:lpstr>
      <vt:lpstr>Wingdings</vt:lpstr>
      <vt:lpstr>Office Theme</vt:lpstr>
      <vt:lpstr>Equation</vt:lpstr>
      <vt:lpstr>Scan Conversion Prepared by: Md. Kishor Morol</vt:lpstr>
      <vt:lpstr>Midpoint Line Algorithm</vt:lpstr>
      <vt:lpstr>Equation of Line</vt:lpstr>
      <vt:lpstr>Write Function in a line</vt:lpstr>
      <vt:lpstr>PowerPoint Presentation</vt:lpstr>
      <vt:lpstr>PowerPoint Presentation</vt:lpstr>
      <vt:lpstr>PowerPoint Presentation</vt:lpstr>
      <vt:lpstr>Dstart/initial</vt:lpstr>
      <vt:lpstr>dstart</vt:lpstr>
      <vt:lpstr>How to chose E and NE</vt:lpstr>
      <vt:lpstr>If  E Chosen</vt:lpstr>
      <vt:lpstr>E Chosen</vt:lpstr>
      <vt:lpstr>If NE Chosen</vt:lpstr>
      <vt:lpstr>Adjustment with value 2</vt:lpstr>
      <vt:lpstr>Summary</vt:lpstr>
      <vt:lpstr>Advantages…</vt:lpstr>
      <vt:lpstr>Example of Midpoint Line Algorithm</vt:lpstr>
      <vt:lpstr>PowerPoint Presentation</vt:lpstr>
      <vt:lpstr>PowerPoint Presentation</vt:lpstr>
      <vt:lpstr>PowerPoint Presentation</vt:lpstr>
      <vt:lpstr>Summary</vt:lpstr>
      <vt:lpstr>Strategy 2 – Mid Point Line Algorithm</vt:lpstr>
      <vt:lpstr>Strategy 2 – Mid Point Line Algorithm (Contd..)</vt:lpstr>
      <vt:lpstr>Strategy 2 – Mid Point Line Algorithm (Contd..)</vt:lpstr>
      <vt:lpstr>General Line Equation</vt:lpstr>
      <vt:lpstr>Decision parameter</vt:lpstr>
      <vt:lpstr>Summary- Mid Point Line</vt:lpstr>
      <vt:lpstr>Summary- Mid Point Line (contd..)</vt:lpstr>
      <vt:lpstr> Midpoint circle algorithm</vt:lpstr>
      <vt:lpstr>Rasterisation</vt:lpstr>
      <vt:lpstr>Midpoint Circle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dStart</vt:lpstr>
      <vt:lpstr>IF E Selected</vt:lpstr>
      <vt:lpstr>IF SE Selected</vt:lpstr>
      <vt:lpstr>Summary</vt:lpstr>
      <vt:lpstr>Midpoint Circle (Problem) with center 0,0</vt:lpstr>
      <vt:lpstr>PowerPoint Presentation</vt:lpstr>
      <vt:lpstr>PowerPoint Presentation</vt:lpstr>
      <vt:lpstr>PowerPoint Presentation</vt:lpstr>
      <vt:lpstr>Final Coordinate for the octen</vt:lpstr>
      <vt:lpstr>If Center is given intially</vt:lpstr>
      <vt:lpstr>PowerPoint Presentation</vt:lpstr>
      <vt:lpstr>PowerPoint Presentation</vt:lpstr>
      <vt:lpstr>PowerPoint Presentation</vt:lpstr>
      <vt:lpstr>Final Coordinate with Center 2,2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Saef</dc:creator>
  <cp:lastModifiedBy> </cp:lastModifiedBy>
  <cp:revision>120</cp:revision>
  <dcterms:created xsi:type="dcterms:W3CDTF">2006-08-16T00:00:00Z</dcterms:created>
  <dcterms:modified xsi:type="dcterms:W3CDTF">2019-02-25T06:14:10Z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