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8" r:id="rId4"/>
    <p:sldId id="289" r:id="rId5"/>
    <p:sldId id="311" r:id="rId6"/>
    <p:sldId id="312" r:id="rId7"/>
    <p:sldId id="313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264" r:id="rId24"/>
    <p:sldId id="26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65"/>
  </p:normalViewPr>
  <p:slideViewPr>
    <p:cSldViewPr snapToGrid="0" snapToObjects="1">
      <p:cViewPr varScale="1">
        <p:scale>
          <a:sx n="89" d="100"/>
          <a:sy n="89" d="100"/>
        </p:scale>
        <p:origin x="174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illah.masumcu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player.com/slide/9120741/" TargetMode="External"/><Relationship Id="rId2" Type="http://schemas.openxmlformats.org/officeDocument/2006/relationships/hyperlink" Target="https://www.slideshare.net/mohammedarif89/midpoint-circle-algo?qid=33e02b6e-628f-4b43-afcb-ea838ebf72c9&amp;v=&amp;b=&amp;from_search=2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studyresearch.in/2018/03/11/bresenhams-circle-algorithm/" TargetMode="External"/><Relationship Id="rId4" Type="http://schemas.openxmlformats.org/officeDocument/2006/relationships/hyperlink" Target="https://en.wikipedia.org/wiki/Midpoint_circle_algorith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Scan Conversation (Part 1)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3224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946446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Md Masum </a:t>
                      </a:r>
                      <a:r>
                        <a:rPr lang="en-US" i="1" dirty="0" err="1"/>
                        <a:t>Billah</a:t>
                      </a:r>
                      <a:r>
                        <a:rPr lang="en-US" i="1" dirty="0"/>
                        <a:t>, </a:t>
                      </a:r>
                      <a:r>
                        <a:rPr lang="en-US" i="1" dirty="0">
                          <a:hlinkClick r:id="rId2"/>
                        </a:rPr>
                        <a:t>billah.masumcu@aiub.edu</a:t>
                      </a:r>
                      <a:r>
                        <a:rPr lang="en-US" i="1" dirty="0"/>
                        <a:t>, </a:t>
                      </a:r>
                      <a:r>
                        <a:rPr lang="en-US" i="1" dirty="0" err="1"/>
                        <a:t>masum-billah</a:t>
                      </a:r>
                      <a:r>
                        <a:rPr lang="en-US" i="1" err="1"/>
                        <a:t>.</a:t>
                      </a:r>
                      <a:r>
                        <a:rPr lang="en-US" i="1"/>
                        <a:t>net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Graphics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if E Selected</a:t>
            </a:r>
            <a:endParaRPr lang="x-none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58" y="2197509"/>
            <a:ext cx="7156865" cy="383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967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if SE Selected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94" y="2389239"/>
            <a:ext cx="7783011" cy="342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878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Finally</a:t>
            </a:r>
            <a:endParaRPr lang="x-none" dirty="0"/>
          </a:p>
        </p:txBody>
      </p:sp>
      <p:pic>
        <p:nvPicPr>
          <p:cNvPr id="7" name="Content Placeholder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017" y="2241755"/>
            <a:ext cx="6167966" cy="349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960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Mathematics (Question) : Center 0,0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73" y="2271251"/>
            <a:ext cx="8087854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388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Mathematics (solution)</a:t>
            </a:r>
            <a:endParaRPr lang="x-none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78" y="2285999"/>
            <a:ext cx="8011643" cy="389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256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Mathematics (solution)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68" y="2227005"/>
            <a:ext cx="7983064" cy="365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02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Mathematics (solution)</a:t>
            </a:r>
            <a:endParaRPr lang="x-none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78" y="2227005"/>
            <a:ext cx="8011643" cy="377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712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Mathematics (solution): Final Pixels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2138516" y="2681407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       (</a:t>
            </a:r>
            <a:r>
              <a:rPr lang="en-US" sz="2800" dirty="0" err="1"/>
              <a:t>x,y</a:t>
            </a:r>
            <a:r>
              <a:rPr lang="en-US" sz="2800" dirty="0"/>
              <a:t>)= (1,10)</a:t>
            </a:r>
          </a:p>
          <a:p>
            <a:pPr marL="1243584" lvl="4" indent="0">
              <a:buNone/>
            </a:pPr>
            <a:r>
              <a:rPr lang="en-US" sz="2800" dirty="0"/>
              <a:t>  (2,10)</a:t>
            </a:r>
          </a:p>
          <a:p>
            <a:pPr marL="1243584" lvl="4" indent="0">
              <a:buNone/>
            </a:pPr>
            <a:r>
              <a:rPr lang="en-US" sz="2800" dirty="0"/>
              <a:t>  (3,10)</a:t>
            </a:r>
          </a:p>
          <a:p>
            <a:pPr marL="1243584" lvl="4" indent="0">
              <a:buNone/>
            </a:pPr>
            <a:r>
              <a:rPr lang="en-US" sz="2800" dirty="0"/>
              <a:t>   (4,9)</a:t>
            </a:r>
          </a:p>
          <a:p>
            <a:pPr marL="1243584" lvl="4" indent="0">
              <a:buNone/>
            </a:pPr>
            <a:r>
              <a:rPr lang="en-US" sz="2800" dirty="0"/>
              <a:t>   (5,9)</a:t>
            </a:r>
          </a:p>
          <a:p>
            <a:pPr marL="1243584" lvl="4" indent="0">
              <a:buNone/>
            </a:pPr>
            <a:r>
              <a:rPr lang="en-US" sz="2800" dirty="0"/>
              <a:t>   (6,8)</a:t>
            </a:r>
          </a:p>
          <a:p>
            <a:pPr marL="1243584" lvl="4" indent="0">
              <a:buNone/>
            </a:pPr>
            <a:r>
              <a:rPr lang="en-US" sz="2800" dirty="0"/>
              <a:t>   (7,7)</a:t>
            </a:r>
          </a:p>
        </p:txBody>
      </p:sp>
    </p:spTree>
    <p:extLst>
      <p:ext uri="{BB962C8B-B14F-4D97-AF65-F5344CB8AC3E}">
        <p14:creationId xmlns:p14="http://schemas.microsoft.com/office/powerpoint/2010/main" val="3710628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Mathematics (Question): if center is not 0,0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2138516" y="268140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       </a:t>
            </a:r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84" y="2090799"/>
            <a:ext cx="7935432" cy="392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080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Mathematics (solution): if center is not zero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2138516" y="268140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       </a:t>
            </a:r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10" y="2212257"/>
            <a:ext cx="8097380" cy="409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592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6" y="2363928"/>
            <a:ext cx="7905135" cy="3638666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300" dirty="0">
                <a:solidFill>
                  <a:schemeClr val="tx1"/>
                </a:solidFill>
              </a:rPr>
              <a:t>Midpoint Circle Algorithm (Derivation)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300" dirty="0">
                <a:solidFill>
                  <a:schemeClr val="tx1"/>
                </a:solidFill>
              </a:rPr>
              <a:t>Midpoint Circle Algorithm (Mathematics)</a:t>
            </a:r>
          </a:p>
          <a:p>
            <a:pPr marL="342900" indent="-342900">
              <a:buAutoNum type="arabicPeriod"/>
            </a:pPr>
            <a:endParaRPr lang="en-US" sz="23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Mathematics (solution): if center is not zero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2138516" y="268140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       </a:t>
            </a:r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52" y="2507226"/>
            <a:ext cx="7849695" cy="353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683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Mathematics (solution): if center is not zero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2138516" y="268140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       </a:t>
            </a:r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84" y="2344993"/>
            <a:ext cx="7935432" cy="346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864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Mathematics (solution): if center is not zero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2138516" y="268140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           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2722853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       (</a:t>
            </a:r>
            <a:r>
              <a:rPr lang="en-US" sz="2800" dirty="0" err="1"/>
              <a:t>x,y</a:t>
            </a:r>
            <a:r>
              <a:rPr lang="en-US" sz="2800" dirty="0"/>
              <a:t>)= (3,12)</a:t>
            </a:r>
          </a:p>
          <a:p>
            <a:pPr marL="1243584" lvl="4" indent="0">
              <a:buNone/>
            </a:pPr>
            <a:r>
              <a:rPr lang="en-US" sz="2800" dirty="0"/>
              <a:t>  (4,12)</a:t>
            </a:r>
          </a:p>
          <a:p>
            <a:pPr marL="1243584" lvl="4" indent="0">
              <a:buNone/>
            </a:pPr>
            <a:r>
              <a:rPr lang="en-US" sz="2800" dirty="0"/>
              <a:t>  (5,12)</a:t>
            </a:r>
          </a:p>
          <a:p>
            <a:pPr marL="1243584" lvl="4" indent="0">
              <a:buNone/>
            </a:pPr>
            <a:r>
              <a:rPr lang="en-US" sz="2800" dirty="0"/>
              <a:t>   (6,11)</a:t>
            </a:r>
          </a:p>
          <a:p>
            <a:pPr marL="1243584" lvl="4" indent="0">
              <a:buNone/>
            </a:pPr>
            <a:r>
              <a:rPr lang="en-US" sz="2800" dirty="0"/>
              <a:t>   (7,11)</a:t>
            </a:r>
          </a:p>
          <a:p>
            <a:pPr marL="1243584" lvl="4" indent="0">
              <a:buNone/>
            </a:pPr>
            <a:r>
              <a:rPr lang="en-US" sz="2800" dirty="0"/>
              <a:t>   (8,10)</a:t>
            </a:r>
          </a:p>
          <a:p>
            <a:pPr marL="1243584" lvl="4" indent="0">
              <a:buNone/>
            </a:pPr>
            <a:r>
              <a:rPr lang="en-US" sz="2800" dirty="0"/>
              <a:t>   (9,9)</a:t>
            </a:r>
          </a:p>
        </p:txBody>
      </p:sp>
    </p:spTree>
    <p:extLst>
      <p:ext uri="{BB962C8B-B14F-4D97-AF65-F5344CB8AC3E}">
        <p14:creationId xmlns:p14="http://schemas.microsoft.com/office/powerpoint/2010/main" val="4104823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521497"/>
            <a:ext cx="834758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Foley, van Dam, </a:t>
            </a:r>
            <a:r>
              <a:rPr lang="en-US" sz="2800" dirty="0" err="1"/>
              <a:t>Feiner</a:t>
            </a:r>
            <a:r>
              <a:rPr lang="en-US" sz="2800" dirty="0"/>
              <a:t>, Hughes, Computer Graphics: principles and practice, Addison Wesley, Second Edition.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err="1"/>
              <a:t>Schaum's</a:t>
            </a:r>
            <a:r>
              <a:rPr lang="en-US" sz="2800" dirty="0"/>
              <a:t> Outline of Theory &amp; Problems of Computer Graphics.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Peter Shirley Steve </a:t>
            </a:r>
            <a:r>
              <a:rPr lang="en-US" sz="2800" dirty="0" err="1"/>
              <a:t>Marschner</a:t>
            </a:r>
            <a:r>
              <a:rPr lang="en-US" sz="2800" dirty="0"/>
              <a:t> , “Fundamental of computer graphics”, Third Edition.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506748"/>
            <a:ext cx="803258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lang="en-US" dirty="0"/>
              <a:t>Chapter 3:  Basic Raster Graphics Algorithm for Drawing 2D Primitives.</a:t>
            </a:r>
          </a:p>
          <a:p>
            <a:pPr lvl="0" algn="just"/>
            <a:r>
              <a:rPr lang="en-US" dirty="0"/>
              <a:t> Foley, van Dam, </a:t>
            </a:r>
            <a:r>
              <a:rPr lang="en-US" dirty="0" err="1"/>
              <a:t>Feiner</a:t>
            </a:r>
            <a:r>
              <a:rPr lang="en-US" dirty="0"/>
              <a:t>, Hughes, Computer Graphics: principles and practice, 2</a:t>
            </a:r>
            <a:r>
              <a:rPr lang="en-US" baseline="30000" dirty="0"/>
              <a:t>nd</a:t>
            </a:r>
            <a:r>
              <a:rPr lang="en-US" dirty="0"/>
              <a:t> ed.</a:t>
            </a:r>
          </a:p>
          <a:p>
            <a:pPr lvl="0" algn="just"/>
            <a:endParaRPr lang="en-US" dirty="0"/>
          </a:p>
          <a:p>
            <a:pPr lvl="0" algn="just"/>
            <a:r>
              <a:rPr lang="en-US" dirty="0">
                <a:hlinkClick r:id="rId2"/>
              </a:rPr>
              <a:t>https://www.slideshare.net/mohammedarif89/midpoint-circle-algo?</a:t>
            </a:r>
          </a:p>
          <a:p>
            <a:pPr lvl="0" algn="just"/>
            <a:r>
              <a:rPr lang="en-US" dirty="0" err="1">
                <a:hlinkClick r:id="rId2"/>
              </a:rPr>
              <a:t>qid</a:t>
            </a:r>
            <a:r>
              <a:rPr lang="en-US" dirty="0">
                <a:hlinkClick r:id="rId2"/>
              </a:rPr>
              <a:t>=33e02b6e-628f-4b43-afcb-ea838ebf72c9&amp;v=&amp;b=&amp;</a:t>
            </a:r>
            <a:r>
              <a:rPr lang="en-US" dirty="0" err="1">
                <a:hlinkClick r:id="rId2"/>
              </a:rPr>
              <a:t>from_search</a:t>
            </a:r>
            <a:r>
              <a:rPr lang="en-US" dirty="0">
                <a:hlinkClick r:id="rId2"/>
              </a:rPr>
              <a:t>=2</a:t>
            </a:r>
            <a:endParaRPr lang="en-US" dirty="0"/>
          </a:p>
          <a:p>
            <a:pPr lvl="0" algn="just"/>
            <a:endParaRPr lang="en-US" dirty="0"/>
          </a:p>
          <a:p>
            <a:pPr lvl="0" algn="just"/>
            <a:r>
              <a:rPr lang="en-US" dirty="0">
                <a:hlinkClick r:id="rId3"/>
              </a:rPr>
              <a:t>https://slideplayer.com/slide/9120741/</a:t>
            </a:r>
            <a:endParaRPr lang="en-US" dirty="0"/>
          </a:p>
          <a:p>
            <a:pPr lvl="0" algn="just"/>
            <a:endParaRPr lang="en-US" dirty="0"/>
          </a:p>
          <a:p>
            <a:pPr lvl="0" algn="just"/>
            <a:r>
              <a:rPr lang="en-US" dirty="0">
                <a:hlinkClick r:id="rId4"/>
              </a:rPr>
              <a:t>https://en.wikipedia.org/wiki/Midpoint_circle_algorithm</a:t>
            </a:r>
            <a:endParaRPr lang="en-US" dirty="0"/>
          </a:p>
          <a:p>
            <a:pPr lvl="0" algn="just"/>
            <a:endParaRPr lang="en-US" dirty="0"/>
          </a:p>
          <a:p>
            <a:pPr lvl="0" algn="just"/>
            <a:r>
              <a:rPr lang="en-US" dirty="0">
                <a:hlinkClick r:id="rId5"/>
              </a:rPr>
              <a:t>https://studyresearch.in/2018/03/11/bresenhams-circle-algorithm/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294967" y="2300748"/>
            <a:ext cx="850981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In computer graphics, the midpoint circle algorithm is an algorithm used to determine the points needed for rasterizing a circle. </a:t>
            </a:r>
            <a:r>
              <a:rPr lang="en-US" sz="2800" dirty="0" err="1"/>
              <a:t>Bresenham's</a:t>
            </a:r>
            <a:r>
              <a:rPr lang="en-US" sz="2800" dirty="0"/>
              <a:t> circle </a:t>
            </a:r>
            <a:r>
              <a:rPr lang="en-US" sz="2800" dirty="0" err="1"/>
              <a:t>algorithmis</a:t>
            </a:r>
            <a:r>
              <a:rPr lang="en-US" sz="2800" dirty="0"/>
              <a:t> derived from the midpoint circle algorithm</a:t>
            </a:r>
          </a:p>
          <a:p>
            <a:pPr algn="just"/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995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Concept</a:t>
            </a:r>
            <a:endParaRPr lang="x-none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441526"/>
            <a:ext cx="5900737" cy="3627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3611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Concept</a:t>
            </a:r>
            <a:endParaRPr lang="x-none" dirty="0"/>
          </a:p>
        </p:txBody>
      </p:sp>
      <p:pic>
        <p:nvPicPr>
          <p:cNvPr id="6" name="Content Placeholder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497" y="2227006"/>
            <a:ext cx="5311006" cy="390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010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Concept</a:t>
            </a:r>
            <a:endParaRPr lang="x-none" dirty="0"/>
          </a:p>
        </p:txBody>
      </p:sp>
      <p:pic>
        <p:nvPicPr>
          <p:cNvPr id="7" name="Content Placeholder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14" y="2256504"/>
            <a:ext cx="8227971" cy="377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991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Derivation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15" y="2186170"/>
            <a:ext cx="7933818" cy="393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264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chose E/SE</a:t>
            </a:r>
            <a:endParaRPr lang="x-none" dirty="0"/>
          </a:p>
        </p:txBody>
      </p:sp>
      <p:pic>
        <p:nvPicPr>
          <p:cNvPr id="7" name="Content Placeholder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627" y="2182762"/>
            <a:ext cx="5696745" cy="358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308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Circle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dirty="0" err="1"/>
              <a:t>dstart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017" y="2256503"/>
            <a:ext cx="6167966" cy="352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13698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F518C3D7A8364DA733FDF9E814B61D" ma:contentTypeVersion="2" ma:contentTypeDescription="Create a new document." ma:contentTypeScope="" ma:versionID="81d1903ea4166a81f237e7ea60968ef2">
  <xsd:schema xmlns:xsd="http://www.w3.org/2001/XMLSchema" xmlns:xs="http://www.w3.org/2001/XMLSchema" xmlns:p="http://schemas.microsoft.com/office/2006/metadata/properties" xmlns:ns2="8532f6ee-fd98-4ba3-94dd-7d35041e413e" targetNamespace="http://schemas.microsoft.com/office/2006/metadata/properties" ma:root="true" ma:fieldsID="2b2ef076bc55674296f9db9ede2d3372" ns2:_="">
    <xsd:import namespace="8532f6ee-fd98-4ba3-94dd-7d35041e41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32f6ee-fd98-4ba3-94dd-7d35041e41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315B2E6-3133-406B-AEF7-323066D52EE4}"/>
</file>

<file path=customXml/itemProps2.xml><?xml version="1.0" encoding="utf-8"?>
<ds:datastoreItem xmlns:ds="http://schemas.openxmlformats.org/officeDocument/2006/customXml" ds:itemID="{A380E2D2-681D-46E0-971C-B252E8B40B3C}"/>
</file>

<file path=customXml/itemProps3.xml><?xml version="1.0" encoding="utf-8"?>
<ds:datastoreItem xmlns:ds="http://schemas.openxmlformats.org/officeDocument/2006/customXml" ds:itemID="{23384979-9A10-409D-BCD7-624ACA4B49AE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444</TotalTime>
  <Words>499</Words>
  <Application>Microsoft Macintosh PowerPoint</Application>
  <PresentationFormat>On-screen Show (4:3)</PresentationFormat>
  <Paragraphs>98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Corbel</vt:lpstr>
      <vt:lpstr>Wingdings</vt:lpstr>
      <vt:lpstr>Spectrum</vt:lpstr>
      <vt:lpstr>Scan Conversation (Part 1)</vt:lpstr>
      <vt:lpstr>Lecture Outline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Masum Billah</cp:lastModifiedBy>
  <cp:revision>42</cp:revision>
  <dcterms:created xsi:type="dcterms:W3CDTF">2018-12-10T17:20:29Z</dcterms:created>
  <dcterms:modified xsi:type="dcterms:W3CDTF">2021-09-10T17:57:18Z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0x010100E7F518C3D7A8364DA733FDF9E814B61D</vt:lpwstr>
  </property>
</Properties>
</file>