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8" r:id="rId1"/>
  </p:sldMasterIdLst>
  <p:notesMasterIdLst>
    <p:notesMasterId r:id="rId8"/>
  </p:notesMasterIdLst>
  <p:sldIdLst>
    <p:sldId id="256" r:id="rId2"/>
    <p:sldId id="257" r:id="rId3"/>
    <p:sldId id="276" r:id="rId4"/>
    <p:sldId id="277" r:id="rId5"/>
    <p:sldId id="278" r:id="rId6"/>
    <p:sldId id="279" r:id="rId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3079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36667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683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10826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50467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7892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85931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00241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115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86076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90038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0466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1825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46388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264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34612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1970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750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922750" y="844250"/>
            <a:ext cx="7617000" cy="23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Analysis of Banking Operations With </a:t>
            </a:r>
            <a:r>
              <a:rPr lang="en" dirty="0">
                <a:solidFill>
                  <a:srgbClr val="FFFF00"/>
                </a:solidFill>
              </a:rPr>
              <a:t>PowerBI  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3786400"/>
            <a:ext cx="3536700" cy="6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highlight>
                  <a:srgbClr val="FFFF00"/>
                </a:highlight>
              </a:rPr>
              <a:t>By Subrato Samaddar</a:t>
            </a:r>
            <a:endParaRPr sz="2400" b="1" dirty="0">
              <a:highlight>
                <a:srgbClr val="FFFF00"/>
              </a:highlight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425" y="1772125"/>
            <a:ext cx="1389174" cy="5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140400" y="1389875"/>
            <a:ext cx="43230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2"/>
          </p:nvPr>
        </p:nvSpPr>
        <p:spPr>
          <a:xfrm>
            <a:off x="4750525" y="157925"/>
            <a:ext cx="4045200" cy="42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dirty="0"/>
              <a:t>Overview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dirty="0"/>
              <a:t>Objectives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dirty="0">
                <a:solidFill>
                  <a:schemeClr val="tx1"/>
                </a:solidFill>
              </a:rPr>
              <a:t>Drive Through Objectives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dirty="0">
                <a:solidFill>
                  <a:schemeClr val="tx1"/>
                </a:solidFill>
              </a:rPr>
              <a:t>Key Insights</a:t>
            </a:r>
            <a:endParaRPr sz="2100" dirty="0">
              <a:solidFill>
                <a:schemeClr val="tx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dirty="0">
                <a:solidFill>
                  <a:schemeClr val="tx1"/>
                </a:solidFill>
              </a:rPr>
              <a:t>Recommendations</a:t>
            </a:r>
            <a:endParaRPr sz="2100" dirty="0">
              <a:solidFill>
                <a:schemeClr val="tx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endParaRPr sz="2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E2E0A2-F48F-3E92-3002-23ABD764A435}"/>
              </a:ext>
            </a:extLst>
          </p:cNvPr>
          <p:cNvSpPr txBox="1"/>
          <p:nvPr/>
        </p:nvSpPr>
        <p:spPr>
          <a:xfrm>
            <a:off x="1872343" y="1146629"/>
            <a:ext cx="68289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Analysis of Banking operations was done by me. I have gathered some insights about customers behaviour, </a:t>
            </a:r>
            <a:r>
              <a:rPr lang="en-IN" dirty="0" err="1"/>
              <a:t>transactions,branch</a:t>
            </a:r>
            <a:r>
              <a:rPr lang="en-IN" dirty="0"/>
              <a:t> </a:t>
            </a:r>
            <a:r>
              <a:rPr lang="en-IN" dirty="0" err="1"/>
              <a:t>performance.Based</a:t>
            </a:r>
            <a:r>
              <a:rPr lang="en-IN" dirty="0"/>
              <a:t> upon that insights I have given some  recommendations.</a:t>
            </a:r>
          </a:p>
          <a:p>
            <a:endParaRPr lang="en-IN" dirty="0"/>
          </a:p>
          <a:p>
            <a:r>
              <a:rPr lang="en-IN" dirty="0"/>
              <a:t>Data Source – </a:t>
            </a:r>
            <a:r>
              <a:rPr lang="en-IN" dirty="0" err="1"/>
              <a:t>Accounts,Branches,Employee,Customer</a:t>
            </a:r>
            <a:r>
              <a:rPr lang="en-IN" dirty="0"/>
              <a:t> &amp; Transaction Tables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14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58792-4AAB-A1BA-4AA2-9CAEB4E04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2FEEFF-53DB-3B70-1B6A-C98D32BCB7CD}"/>
              </a:ext>
            </a:extLst>
          </p:cNvPr>
          <p:cNvSpPr txBox="1"/>
          <p:nvPr/>
        </p:nvSpPr>
        <p:spPr>
          <a:xfrm>
            <a:off x="1429657" y="703943"/>
            <a:ext cx="69741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Key 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Deposits and Withdrawal contributed around 65 % of total transactions across all Branches. Deposits and withdrawals was approximately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Total Transactions was highest in May and lowest in November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Metro Cities like Bangalore and Hyderabad are contributing to higher Bank Balances . Smaller Cities like Ahmednagar is doing well with regard to Branch balance.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So far as Branch distribution is concerned across locations, Rural areas penetration  is less than urban areas by about 17 %.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Maharastra</a:t>
            </a:r>
            <a:r>
              <a:rPr lang="en-IN" sz="1600" dirty="0"/>
              <a:t> Accounts for highest number of customers </a:t>
            </a:r>
            <a:r>
              <a:rPr lang="en-IN" sz="1600" dirty="0" err="1"/>
              <a:t>i.e</a:t>
            </a:r>
            <a:r>
              <a:rPr lang="en-IN" sz="1600" dirty="0"/>
              <a:t> 37%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Followed by Karnataka 18%.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Average balance of Salary ,Current &amp; Overdraft account is lagging behind Savings accounts. Therefore salary &amp; Current account has to be focussed upon.</a:t>
            </a:r>
          </a:p>
        </p:txBody>
      </p:sp>
    </p:spTree>
    <p:extLst>
      <p:ext uri="{BB962C8B-B14F-4D97-AF65-F5344CB8AC3E}">
        <p14:creationId xmlns:p14="http://schemas.microsoft.com/office/powerpoint/2010/main" val="136247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1B6AF-F80F-1FEB-BBB5-5C7764BC1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73CF40-FD95-CD44-7F49-5E2CC5193CCC}"/>
              </a:ext>
            </a:extLst>
          </p:cNvPr>
          <p:cNvSpPr txBox="1"/>
          <p:nvPr/>
        </p:nvSpPr>
        <p:spPr>
          <a:xfrm>
            <a:off x="2039257" y="885371"/>
            <a:ext cx="62846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Recommendations</a:t>
            </a:r>
            <a:r>
              <a:rPr lang="en-IN" dirty="0"/>
              <a:t>—</a:t>
            </a:r>
          </a:p>
          <a:p>
            <a:pPr marL="342900" indent="-342900">
              <a:buAutoNum type="arabicPeriod"/>
            </a:pPr>
            <a:r>
              <a:rPr lang="en-IN" sz="1600" dirty="0"/>
              <a:t>Rural area penetration has to be increased. More Branches should operate from Rural areas as the Rural Population can provide higher balance amount.</a:t>
            </a:r>
          </a:p>
          <a:p>
            <a:pPr marL="342900" indent="-342900">
              <a:buAutoNum type="arabicPeriod"/>
            </a:pPr>
            <a:r>
              <a:rPr lang="en-IN" sz="1600" dirty="0"/>
              <a:t>Bank Branches should spread across different states to achieve fast growth rate.</a:t>
            </a:r>
          </a:p>
          <a:p>
            <a:pPr marL="342900" indent="-342900">
              <a:buAutoNum type="arabicPeriod"/>
            </a:pPr>
            <a:r>
              <a:rPr lang="en-IN" sz="1600" dirty="0" err="1"/>
              <a:t>Avg</a:t>
            </a:r>
            <a:r>
              <a:rPr lang="en-IN" sz="1600" dirty="0"/>
              <a:t> Age of each account type is approximately 50 years. So Younger Lots are missed out. Age group of 30 to 40 years needs to be tapped into and penetrated.</a:t>
            </a:r>
          </a:p>
          <a:p>
            <a:pPr marL="342900" indent="-342900">
              <a:buAutoNum type="arabicPeriod"/>
            </a:pPr>
            <a:r>
              <a:rPr lang="en-IN" sz="1600" dirty="0"/>
              <a:t>Deposits is lower than Transfers by about 4%. So it needs to be increased a bit to improve balances</a:t>
            </a:r>
            <a:r>
              <a:rPr lang="en-IN" dirty="0"/>
              <a:t>.</a:t>
            </a:r>
          </a:p>
          <a:p>
            <a:pPr marL="342900" indent="-342900">
              <a:buAutoNum type="arabicPeriod"/>
            </a:pPr>
            <a:r>
              <a:rPr lang="en-IN" dirty="0"/>
              <a:t>To </a:t>
            </a:r>
            <a:r>
              <a:rPr lang="en-IN" dirty="0" err="1"/>
              <a:t>impove</a:t>
            </a:r>
            <a:r>
              <a:rPr lang="en-IN" dirty="0"/>
              <a:t> the overall performance of Branches, Employee strength has to be increased.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67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5CBCE-BBB3-D508-7A0F-9A56F795A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74D91-CF11-E05A-F380-F5CAA4F0E369}"/>
              </a:ext>
            </a:extLst>
          </p:cNvPr>
          <p:cNvSpPr txBox="1"/>
          <p:nvPr/>
        </p:nvSpPr>
        <p:spPr>
          <a:xfrm>
            <a:off x="2082800" y="1182914"/>
            <a:ext cx="58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Thank You all for your Support </a:t>
            </a:r>
          </a:p>
        </p:txBody>
      </p:sp>
    </p:spTree>
    <p:extLst>
      <p:ext uri="{BB962C8B-B14F-4D97-AF65-F5344CB8AC3E}">
        <p14:creationId xmlns:p14="http://schemas.microsoft.com/office/powerpoint/2010/main" val="25259197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</TotalTime>
  <Words>307</Words>
  <Application>Microsoft Office PowerPoint</Application>
  <PresentationFormat>On-screen Show (16:9)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Wingdings 3</vt:lpstr>
      <vt:lpstr>Arial</vt:lpstr>
      <vt:lpstr>Century Gothic</vt:lpstr>
      <vt:lpstr>Wisp</vt:lpstr>
      <vt:lpstr> Analysis of Banking Operations With PowerBI  </vt:lpstr>
      <vt:lpstr>Table Of  Content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subrato samaddar</dc:creator>
  <cp:lastModifiedBy>subrato samaddar</cp:lastModifiedBy>
  <cp:revision>29</cp:revision>
  <dcterms:modified xsi:type="dcterms:W3CDTF">2024-11-06T15:09:04Z</dcterms:modified>
</cp:coreProperties>
</file>