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77" r:id="rId2"/>
    <p:sldId id="274" r:id="rId3"/>
    <p:sldId id="275" r:id="rId4"/>
    <p:sldId id="273" r:id="rId5"/>
    <p:sldId id="287" r:id="rId6"/>
    <p:sldId id="271" r:id="rId7"/>
    <p:sldId id="270" r:id="rId8"/>
    <p:sldId id="267" r:id="rId9"/>
    <p:sldId id="26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85" r:id="rId19"/>
    <p:sldId id="286" r:id="rId20"/>
    <p:sldId id="284" r:id="rId21"/>
    <p:sldId id="276" r:id="rId22"/>
    <p:sldId id="28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80A52-DB29-447C-8EDB-F5081935BD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B56ACA-30B7-42D3-9869-01B5531DCEC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rgbClr val="002060"/>
              </a:solidFill>
              <a:latin typeface="Bahnschrift" panose="020B0502040204020203" pitchFamily="34" charset="0"/>
            </a:rPr>
            <a:t>Nigga 1</a:t>
          </a:r>
        </a:p>
      </dgm:t>
    </dgm:pt>
    <dgm:pt modelId="{B6222988-4775-4198-B157-C4A48E515459}" type="parTrans" cxnId="{0ABF1625-DB00-4696-8325-B87473517544}">
      <dgm:prSet/>
      <dgm:spPr/>
      <dgm:t>
        <a:bodyPr/>
        <a:lstStyle/>
        <a:p>
          <a:endParaRPr lang="en-US"/>
        </a:p>
      </dgm:t>
    </dgm:pt>
    <dgm:pt modelId="{A6D5A957-B521-41EE-A453-819BDCE7E92F}" type="sibTrans" cxnId="{0ABF1625-DB00-4696-8325-B87473517544}">
      <dgm:prSet/>
      <dgm:spPr/>
      <dgm:t>
        <a:bodyPr/>
        <a:lstStyle/>
        <a:p>
          <a:endParaRPr lang="en-US"/>
        </a:p>
      </dgm:t>
    </dgm:pt>
    <dgm:pt modelId="{D88EC54F-E90E-448B-876A-359B60231F8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rgbClr val="002060"/>
              </a:solidFill>
              <a:latin typeface="Bahnschrift" panose="020B0502040204020203" pitchFamily="34" charset="0"/>
            </a:rPr>
            <a:t>Nigga 2</a:t>
          </a:r>
          <a:endParaRPr lang="en-US" sz="2000" dirty="0">
            <a:solidFill>
              <a:srgbClr val="002060"/>
            </a:solidFill>
            <a:latin typeface="Bahnschrift" panose="020B0502040204020203" pitchFamily="34" charset="0"/>
          </a:endParaRPr>
        </a:p>
      </dgm:t>
    </dgm:pt>
    <dgm:pt modelId="{A3B6C8DD-419A-40A1-AD59-B6BFC8FBFE77}" type="parTrans" cxnId="{9A04C0AC-11C9-439B-B5BA-54D43A799DCB}">
      <dgm:prSet/>
      <dgm:spPr/>
      <dgm:t>
        <a:bodyPr/>
        <a:lstStyle/>
        <a:p>
          <a:endParaRPr lang="en-US"/>
        </a:p>
      </dgm:t>
    </dgm:pt>
    <dgm:pt modelId="{1B5E2623-0451-4CE4-BE5E-C6CDE8F31784}" type="sibTrans" cxnId="{9A04C0AC-11C9-439B-B5BA-54D43A799DCB}">
      <dgm:prSet/>
      <dgm:spPr/>
      <dgm:t>
        <a:bodyPr/>
        <a:lstStyle/>
        <a:p>
          <a:endParaRPr lang="en-US"/>
        </a:p>
      </dgm:t>
    </dgm:pt>
    <dgm:pt modelId="{BA6E20F7-C90E-4A5A-826D-A0784995DB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rgbClr val="002060"/>
              </a:solidFill>
              <a:latin typeface="Bahnschrift" panose="020B0502040204020203" pitchFamily="34" charset="0"/>
            </a:rPr>
            <a:t>Nigga 3</a:t>
          </a:r>
        </a:p>
      </dgm:t>
    </dgm:pt>
    <dgm:pt modelId="{93141C07-2226-4CCB-985E-6D93101C08BB}" type="parTrans" cxnId="{017690C0-999C-4B26-B746-F89A2732859A}">
      <dgm:prSet/>
      <dgm:spPr/>
      <dgm:t>
        <a:bodyPr/>
        <a:lstStyle/>
        <a:p>
          <a:endParaRPr lang="en-US"/>
        </a:p>
      </dgm:t>
    </dgm:pt>
    <dgm:pt modelId="{39DF3A86-9DE7-41D4-B9B3-FF4DCFF7AD40}" type="sibTrans" cxnId="{017690C0-999C-4B26-B746-F89A2732859A}">
      <dgm:prSet/>
      <dgm:spPr/>
      <dgm:t>
        <a:bodyPr/>
        <a:lstStyle/>
        <a:p>
          <a:endParaRPr lang="en-US"/>
        </a:p>
      </dgm:t>
    </dgm:pt>
    <dgm:pt modelId="{6FC12F8B-A870-4611-9AE6-17E34DDE2936}" type="pres">
      <dgm:prSet presAssocID="{12780A52-DB29-447C-8EDB-F5081935BD2F}" presName="root" presStyleCnt="0">
        <dgm:presLayoutVars>
          <dgm:dir/>
          <dgm:resizeHandles val="exact"/>
        </dgm:presLayoutVars>
      </dgm:prSet>
      <dgm:spPr/>
    </dgm:pt>
    <dgm:pt modelId="{DDA2AE0C-DED7-4D0C-A2F2-081CDBD49468}" type="pres">
      <dgm:prSet presAssocID="{EBB56ACA-30B7-42D3-9869-01B5531DCEC0}" presName="compNode" presStyleCnt="0"/>
      <dgm:spPr/>
    </dgm:pt>
    <dgm:pt modelId="{DFB5C2AD-5E68-43EB-9455-D4DA8A78ADA6}" type="pres">
      <dgm:prSet presAssocID="{EBB56ACA-30B7-42D3-9869-01B5531DCEC0}" presName="iconBgRect" presStyleLbl="bgShp" presStyleIdx="0" presStyleCnt="3" custLinFactNeighborX="-891" custLinFactNeighborY="1336"/>
      <dgm:spPr>
        <a:prstGeom prst="round2DiagRect">
          <a:avLst>
            <a:gd name="adj1" fmla="val 29727"/>
            <a:gd name="adj2" fmla="val 0"/>
          </a:avLst>
        </a:prstGeom>
        <a:solidFill>
          <a:srgbClr val="0070C0"/>
        </a:solidFill>
      </dgm:spPr>
    </dgm:pt>
    <dgm:pt modelId="{338163AF-1594-48F3-8519-1A559DD0C67A}" type="pres">
      <dgm:prSet presAssocID="{EBB56ACA-30B7-42D3-9869-01B5531DCEC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glow>
            <a:schemeClr val="bg1">
              <a:lumMod val="95000"/>
              <a:alpha val="64000"/>
            </a:schemeClr>
          </a:glow>
          <a:reflection stA="60000" endPos="65000" dist="50800" dir="5400000" sy="-100000" algn="bl" rotWithShape="0"/>
        </a:effectLst>
      </dgm:spPr>
    </dgm:pt>
    <dgm:pt modelId="{A667FE2C-0564-4B57-A256-A865F478F28C}" type="pres">
      <dgm:prSet presAssocID="{EBB56ACA-30B7-42D3-9869-01B5531DCEC0}" presName="spaceRect" presStyleCnt="0"/>
      <dgm:spPr/>
    </dgm:pt>
    <dgm:pt modelId="{0E7F0446-3956-4E90-B4E8-27E779BDA297}" type="pres">
      <dgm:prSet presAssocID="{EBB56ACA-30B7-42D3-9869-01B5531DCEC0}" presName="textRect" presStyleLbl="revTx" presStyleIdx="0" presStyleCnt="3">
        <dgm:presLayoutVars>
          <dgm:chMax val="1"/>
          <dgm:chPref val="1"/>
        </dgm:presLayoutVars>
      </dgm:prSet>
      <dgm:spPr/>
    </dgm:pt>
    <dgm:pt modelId="{6ADCB399-3DF3-4854-B02D-2A7C48B5AF4B}" type="pres">
      <dgm:prSet presAssocID="{A6D5A957-B521-41EE-A453-819BDCE7E92F}" presName="sibTrans" presStyleCnt="0"/>
      <dgm:spPr/>
    </dgm:pt>
    <dgm:pt modelId="{800CBCB6-F678-4D87-83F8-D2070BCF4FF8}" type="pres">
      <dgm:prSet presAssocID="{D88EC54F-E90E-448B-876A-359B60231F85}" presName="compNode" presStyleCnt="0"/>
      <dgm:spPr/>
    </dgm:pt>
    <dgm:pt modelId="{5F350B8D-42A5-459F-9A4C-4BB49CAD7600}" type="pres">
      <dgm:prSet presAssocID="{D88EC54F-E90E-448B-876A-359B60231F8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CC32F2-8E98-4F8E-A86F-2023B6F39A0C}" type="pres">
      <dgm:prSet presAssocID="{D88EC54F-E90E-448B-876A-359B60231F85}" presName="iconRect" presStyleLbl="nod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glow>
            <a:schemeClr val="bg1">
              <a:lumMod val="95000"/>
              <a:alpha val="71000"/>
            </a:schemeClr>
          </a:glow>
          <a:reflection stA="21000" endPos="65000" dist="50800" dir="5400000" sy="-100000" algn="bl" rotWithShape="0"/>
        </a:effectLst>
      </dgm:spPr>
    </dgm:pt>
    <dgm:pt modelId="{B6FB4460-0C64-407B-B7FE-CAA8185DDCFB}" type="pres">
      <dgm:prSet presAssocID="{D88EC54F-E90E-448B-876A-359B60231F85}" presName="spaceRect" presStyleCnt="0"/>
      <dgm:spPr/>
    </dgm:pt>
    <dgm:pt modelId="{DC7C9CC6-2BB3-4CD5-9AFD-C1664188CF99}" type="pres">
      <dgm:prSet presAssocID="{D88EC54F-E90E-448B-876A-359B60231F85}" presName="textRect" presStyleLbl="revTx" presStyleIdx="1" presStyleCnt="3">
        <dgm:presLayoutVars>
          <dgm:chMax val="1"/>
          <dgm:chPref val="1"/>
        </dgm:presLayoutVars>
      </dgm:prSet>
      <dgm:spPr/>
    </dgm:pt>
    <dgm:pt modelId="{70738892-0CBD-4749-A72A-19BC88BE7A3D}" type="pres">
      <dgm:prSet presAssocID="{1B5E2623-0451-4CE4-BE5E-C6CDE8F31784}" presName="sibTrans" presStyleCnt="0"/>
      <dgm:spPr/>
    </dgm:pt>
    <dgm:pt modelId="{198D104F-63B8-4E1A-81FD-AD702BAE07F9}" type="pres">
      <dgm:prSet presAssocID="{BA6E20F7-C90E-4A5A-826D-A0784995DB49}" presName="compNode" presStyleCnt="0"/>
      <dgm:spPr/>
    </dgm:pt>
    <dgm:pt modelId="{A809DA58-3A17-40C3-B7A0-B329ED136D42}" type="pres">
      <dgm:prSet presAssocID="{BA6E20F7-C90E-4A5A-826D-A0784995DB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4ADDB912-5BE3-4995-8E58-AA0CACF3868D}" type="pres">
      <dgm:prSet presAssocID="{BA6E20F7-C90E-4A5A-826D-A0784995DB49}" presName="iconRect" presStyleLbl="nod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glow rad="63500">
            <a:srgbClr val="FFFF00">
              <a:alpha val="22000"/>
            </a:srgbClr>
          </a:glow>
          <a:reflection stA="42000" endPos="65000" dist="50800" dir="5400000" sy="-100000" algn="bl" rotWithShape="0"/>
        </a:effectLst>
      </dgm:spPr>
    </dgm:pt>
    <dgm:pt modelId="{826AFD0F-FD69-4749-832B-6E94C027A836}" type="pres">
      <dgm:prSet presAssocID="{BA6E20F7-C90E-4A5A-826D-A0784995DB49}" presName="spaceRect" presStyleCnt="0"/>
      <dgm:spPr/>
    </dgm:pt>
    <dgm:pt modelId="{75F4AC75-B48B-4AC0-AE0B-F5469BDA5D79}" type="pres">
      <dgm:prSet presAssocID="{BA6E20F7-C90E-4A5A-826D-A0784995D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725902-85D8-4F1F-B53D-351AF542119C}" type="presOf" srcId="{12780A52-DB29-447C-8EDB-F5081935BD2F}" destId="{6FC12F8B-A870-4611-9AE6-17E34DDE2936}" srcOrd="0" destOrd="0" presId="urn:microsoft.com/office/officeart/2018/5/layout/IconLeafLabelList"/>
    <dgm:cxn modelId="{0373E112-D783-4BDD-8B20-70E9FF062098}" type="presOf" srcId="{BA6E20F7-C90E-4A5A-826D-A0784995DB49}" destId="{75F4AC75-B48B-4AC0-AE0B-F5469BDA5D79}" srcOrd="0" destOrd="0" presId="urn:microsoft.com/office/officeart/2018/5/layout/IconLeafLabelList"/>
    <dgm:cxn modelId="{0ABF1625-DB00-4696-8325-B87473517544}" srcId="{12780A52-DB29-447C-8EDB-F5081935BD2F}" destId="{EBB56ACA-30B7-42D3-9869-01B5531DCEC0}" srcOrd="0" destOrd="0" parTransId="{B6222988-4775-4198-B157-C4A48E515459}" sibTransId="{A6D5A957-B521-41EE-A453-819BDCE7E92F}"/>
    <dgm:cxn modelId="{0B2BBC7A-729D-488C-9131-913A686C7230}" type="presOf" srcId="{D88EC54F-E90E-448B-876A-359B60231F85}" destId="{DC7C9CC6-2BB3-4CD5-9AFD-C1664188CF99}" srcOrd="0" destOrd="0" presId="urn:microsoft.com/office/officeart/2018/5/layout/IconLeafLabelList"/>
    <dgm:cxn modelId="{9A04C0AC-11C9-439B-B5BA-54D43A799DCB}" srcId="{12780A52-DB29-447C-8EDB-F5081935BD2F}" destId="{D88EC54F-E90E-448B-876A-359B60231F85}" srcOrd="1" destOrd="0" parTransId="{A3B6C8DD-419A-40A1-AD59-B6BFC8FBFE77}" sibTransId="{1B5E2623-0451-4CE4-BE5E-C6CDE8F31784}"/>
    <dgm:cxn modelId="{A86D5AAF-F7AC-4E84-AEDF-415EB1FD5F4E}" type="presOf" srcId="{EBB56ACA-30B7-42D3-9869-01B5531DCEC0}" destId="{0E7F0446-3956-4E90-B4E8-27E779BDA297}" srcOrd="0" destOrd="0" presId="urn:microsoft.com/office/officeart/2018/5/layout/IconLeafLabelList"/>
    <dgm:cxn modelId="{017690C0-999C-4B26-B746-F89A2732859A}" srcId="{12780A52-DB29-447C-8EDB-F5081935BD2F}" destId="{BA6E20F7-C90E-4A5A-826D-A0784995DB49}" srcOrd="2" destOrd="0" parTransId="{93141C07-2226-4CCB-985E-6D93101C08BB}" sibTransId="{39DF3A86-9DE7-41D4-B9B3-FF4DCFF7AD40}"/>
    <dgm:cxn modelId="{8696500A-9FCE-4E4A-B055-D19CD4A1CA18}" type="presParOf" srcId="{6FC12F8B-A870-4611-9AE6-17E34DDE2936}" destId="{DDA2AE0C-DED7-4D0C-A2F2-081CDBD49468}" srcOrd="0" destOrd="0" presId="urn:microsoft.com/office/officeart/2018/5/layout/IconLeafLabelList"/>
    <dgm:cxn modelId="{ACF85F30-7571-4F15-A522-7E83734C5DEA}" type="presParOf" srcId="{DDA2AE0C-DED7-4D0C-A2F2-081CDBD49468}" destId="{DFB5C2AD-5E68-43EB-9455-D4DA8A78ADA6}" srcOrd="0" destOrd="0" presId="urn:microsoft.com/office/officeart/2018/5/layout/IconLeafLabelList"/>
    <dgm:cxn modelId="{5E6E1683-DA0C-4773-8C6E-09169C1CF030}" type="presParOf" srcId="{DDA2AE0C-DED7-4D0C-A2F2-081CDBD49468}" destId="{338163AF-1594-48F3-8519-1A559DD0C67A}" srcOrd="1" destOrd="0" presId="urn:microsoft.com/office/officeart/2018/5/layout/IconLeafLabelList"/>
    <dgm:cxn modelId="{B2044D4E-D88E-4F12-A3C8-F069349FA80B}" type="presParOf" srcId="{DDA2AE0C-DED7-4D0C-A2F2-081CDBD49468}" destId="{A667FE2C-0564-4B57-A256-A865F478F28C}" srcOrd="2" destOrd="0" presId="urn:microsoft.com/office/officeart/2018/5/layout/IconLeafLabelList"/>
    <dgm:cxn modelId="{F1953E0F-6262-48B9-8CBD-D2974FFF9129}" type="presParOf" srcId="{DDA2AE0C-DED7-4D0C-A2F2-081CDBD49468}" destId="{0E7F0446-3956-4E90-B4E8-27E779BDA297}" srcOrd="3" destOrd="0" presId="urn:microsoft.com/office/officeart/2018/5/layout/IconLeafLabelList"/>
    <dgm:cxn modelId="{7507ED28-5F91-4601-9BAA-BD515B343BBE}" type="presParOf" srcId="{6FC12F8B-A870-4611-9AE6-17E34DDE2936}" destId="{6ADCB399-3DF3-4854-B02D-2A7C48B5AF4B}" srcOrd="1" destOrd="0" presId="urn:microsoft.com/office/officeart/2018/5/layout/IconLeafLabelList"/>
    <dgm:cxn modelId="{A38D3D83-8764-4A94-B0A7-5DDB001F97DD}" type="presParOf" srcId="{6FC12F8B-A870-4611-9AE6-17E34DDE2936}" destId="{800CBCB6-F678-4D87-83F8-D2070BCF4FF8}" srcOrd="2" destOrd="0" presId="urn:microsoft.com/office/officeart/2018/5/layout/IconLeafLabelList"/>
    <dgm:cxn modelId="{CAF12A55-A105-4EF4-8F40-A44BA4AB74DE}" type="presParOf" srcId="{800CBCB6-F678-4D87-83F8-D2070BCF4FF8}" destId="{5F350B8D-42A5-459F-9A4C-4BB49CAD7600}" srcOrd="0" destOrd="0" presId="urn:microsoft.com/office/officeart/2018/5/layout/IconLeafLabelList"/>
    <dgm:cxn modelId="{B1BC48E1-380C-41D9-A594-3D999C3798F7}" type="presParOf" srcId="{800CBCB6-F678-4D87-83F8-D2070BCF4FF8}" destId="{B8CC32F2-8E98-4F8E-A86F-2023B6F39A0C}" srcOrd="1" destOrd="0" presId="urn:microsoft.com/office/officeart/2018/5/layout/IconLeafLabelList"/>
    <dgm:cxn modelId="{CE6D6FAC-A402-4A72-9AED-3D3AF5994B50}" type="presParOf" srcId="{800CBCB6-F678-4D87-83F8-D2070BCF4FF8}" destId="{B6FB4460-0C64-407B-B7FE-CAA8185DDCFB}" srcOrd="2" destOrd="0" presId="urn:microsoft.com/office/officeart/2018/5/layout/IconLeafLabelList"/>
    <dgm:cxn modelId="{E63E5324-0656-4AAE-B35A-5653178CA626}" type="presParOf" srcId="{800CBCB6-F678-4D87-83F8-D2070BCF4FF8}" destId="{DC7C9CC6-2BB3-4CD5-9AFD-C1664188CF99}" srcOrd="3" destOrd="0" presId="urn:microsoft.com/office/officeart/2018/5/layout/IconLeafLabelList"/>
    <dgm:cxn modelId="{1A96A22F-F378-4664-BE65-F5A76732D109}" type="presParOf" srcId="{6FC12F8B-A870-4611-9AE6-17E34DDE2936}" destId="{70738892-0CBD-4749-A72A-19BC88BE7A3D}" srcOrd="3" destOrd="0" presId="urn:microsoft.com/office/officeart/2018/5/layout/IconLeafLabelList"/>
    <dgm:cxn modelId="{5963D4E8-41FD-4A34-BA5F-53734E2427BB}" type="presParOf" srcId="{6FC12F8B-A870-4611-9AE6-17E34DDE2936}" destId="{198D104F-63B8-4E1A-81FD-AD702BAE07F9}" srcOrd="4" destOrd="0" presId="urn:microsoft.com/office/officeart/2018/5/layout/IconLeafLabelList"/>
    <dgm:cxn modelId="{65F9A31B-0C65-4889-B8E4-23ED540156B5}" type="presParOf" srcId="{198D104F-63B8-4E1A-81FD-AD702BAE07F9}" destId="{A809DA58-3A17-40C3-B7A0-B329ED136D42}" srcOrd="0" destOrd="0" presId="urn:microsoft.com/office/officeart/2018/5/layout/IconLeafLabelList"/>
    <dgm:cxn modelId="{BC3879BD-ED37-4FC7-AD51-960EB6E73DE6}" type="presParOf" srcId="{198D104F-63B8-4E1A-81FD-AD702BAE07F9}" destId="{4ADDB912-5BE3-4995-8E58-AA0CACF3868D}" srcOrd="1" destOrd="0" presId="urn:microsoft.com/office/officeart/2018/5/layout/IconLeafLabelList"/>
    <dgm:cxn modelId="{32FEA453-8E53-4558-BB5D-F2E1F4A7992A}" type="presParOf" srcId="{198D104F-63B8-4E1A-81FD-AD702BAE07F9}" destId="{826AFD0F-FD69-4749-832B-6E94C027A836}" srcOrd="2" destOrd="0" presId="urn:microsoft.com/office/officeart/2018/5/layout/IconLeafLabelList"/>
    <dgm:cxn modelId="{3CC65A75-6A06-4637-A8AE-22E37E1C7467}" type="presParOf" srcId="{198D104F-63B8-4E1A-81FD-AD702BAE07F9}" destId="{75F4AC75-B48B-4AC0-AE0B-F5469BDA5D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5C2AD-5E68-43EB-9455-D4DA8A78ADA6}">
      <dsp:nvSpPr>
        <dsp:cNvPr id="0" name=""/>
        <dsp:cNvSpPr/>
      </dsp:nvSpPr>
      <dsp:spPr>
        <a:xfrm>
          <a:off x="691068" y="43109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163AF-1594-48F3-8519-1A559DD0C67A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>
          <a:glow>
            <a:schemeClr val="bg1">
              <a:lumMod val="95000"/>
              <a:alpha val="64000"/>
            </a:schemeClr>
          </a:glow>
          <a:reflection stA="60000" endPos="650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F0446-3956-4E90-B4E8-27E779BDA297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rgbClr val="002060"/>
              </a:solidFill>
              <a:latin typeface="Bahnschrift" panose="020B0502040204020203" pitchFamily="34" charset="0"/>
            </a:rPr>
            <a:t>Nigga 1</a:t>
          </a:r>
        </a:p>
      </dsp:txBody>
      <dsp:txXfrm>
        <a:off x="83276" y="2969961"/>
        <a:ext cx="3206250" cy="720000"/>
      </dsp:txXfrm>
    </dsp:sp>
    <dsp:sp modelId="{5F350B8D-42A5-459F-9A4C-4BB49CAD7600}">
      <dsp:nvSpPr>
        <dsp:cNvPr id="0" name=""/>
        <dsp:cNvSpPr/>
      </dsp:nvSpPr>
      <dsp:spPr>
        <a:xfrm>
          <a:off x="4475838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C32F2-8E98-4F8E-A86F-2023B6F39A0C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>
          <a:glow>
            <a:schemeClr val="bg1">
              <a:lumMod val="95000"/>
              <a:alpha val="71000"/>
            </a:schemeClr>
          </a:glow>
          <a:reflection stA="21000" endPos="650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C9CC6-2BB3-4CD5-9AFD-C1664188CF99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rgbClr val="002060"/>
              </a:solidFill>
              <a:latin typeface="Bahnschrift" panose="020B0502040204020203" pitchFamily="34" charset="0"/>
            </a:rPr>
            <a:t>Nigga 2</a:t>
          </a:r>
          <a:endParaRPr lang="en-US" sz="2000" kern="1200" dirty="0">
            <a:solidFill>
              <a:srgbClr val="002060"/>
            </a:solidFill>
            <a:latin typeface="Bahnschrift" panose="020B0502040204020203" pitchFamily="34" charset="0"/>
          </a:endParaRPr>
        </a:p>
      </dsp:txBody>
      <dsp:txXfrm>
        <a:off x="3850620" y="2969961"/>
        <a:ext cx="3206250" cy="720000"/>
      </dsp:txXfrm>
    </dsp:sp>
    <dsp:sp modelId="{A809DA58-3A17-40C3-B7A0-B329ED136D42}">
      <dsp:nvSpPr>
        <dsp:cNvPr id="0" name=""/>
        <dsp:cNvSpPr/>
      </dsp:nvSpPr>
      <dsp:spPr>
        <a:xfrm>
          <a:off x="8243182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DB912-5BE3-4995-8E58-AA0CACF3868D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>
          <a:glow rad="63500">
            <a:srgbClr val="FFFF00">
              <a:alpha val="22000"/>
            </a:srgbClr>
          </a:glow>
          <a:reflection stA="42000" endPos="650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4AC75-B48B-4AC0-AE0B-F5469BDA5D79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rgbClr val="002060"/>
              </a:solidFill>
              <a:latin typeface="Bahnschrift" panose="020B0502040204020203" pitchFamily="34" charset="0"/>
            </a:rPr>
            <a:t>Nigga 3</a:t>
          </a:r>
        </a:p>
      </dsp:txBody>
      <dsp:txXfrm>
        <a:off x="7617963" y="296996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8598-7A42-4B48-A8B9-1E27B37720A1}" type="datetimeFigureOut">
              <a:rPr lang="en-US" smtClean="0"/>
              <a:t>14-Jul-23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ED5E-A797-4532-A856-5811EAFF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ED5E-A797-4532-A856-5811EAFF3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F037AB-B674-4AA2-BE35-244812CABA12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651-99FB-48D9-B40F-0BD0BF351069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D87-24F7-4598-9D22-A3A64FFD26C0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DE8-6279-43D5-B67A-B3944D95D6B1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7FE4-6119-4D5D-9520-B84261FCF1CF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B936-C730-4416-97BC-734CC2BCC648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E724-FBB4-46D8-B6C2-459E0703BDA2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2DC8-C810-4985-A923-D9EB53A0E51A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AC5D-26C7-4E59-8591-C84E8F9A7102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987B-CB29-4E78-85A3-F5357FED92A7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AC68-9F20-4C61-9378-A677E7F6C57B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1ST THESIS PROGRESS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3CA54D0-E84A-4E75-AFD1-560E8F23E16C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1ST THESIS PROGRESS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9ED626-6B77-4EE5-B5F6-DD327B69F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12" Type="http://schemas.microsoft.com/office/2007/relationships/hdphoto" Target="../media/hdphoto1.wdp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0F4C9604-0DAD-4D42-B2C3-51F2C6B8BC6C}" type="datetime2">
              <a:rPr lang="en-US" noProof="0" smtClean="0"/>
              <a:t>Friday, July 14, 2023</a:t>
            </a:fld>
            <a:endParaRPr lang="en-US" noProof="0" dirty="0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noProof="0"/>
              <a:t>1ST THESIS PROGRESS PRESENTATION</a:t>
            </a:r>
            <a:endParaRPr lang="en-US" noProof="0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852F4F-4A7E-444E-BC99-C0CADA9B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2FE984-5918-4CB5-8087-DE60EDDC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B960DD-8968-418D-A06C-436CB677B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D09607-6CF6-492B-9F82-ACE6B07A8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067204-A66E-4D3B-9BDE-F8E0AFF5E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BA1EE3-8D95-42A0-A32A-AA9D0E771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3B2B9ED-844B-4364-AD69-BF0F9B9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1E7E56-B971-47B3-9705-7845B903C921}"/>
              </a:ext>
            </a:extLst>
          </p:cNvPr>
          <p:cNvSpPr txBox="1"/>
          <p:nvPr/>
        </p:nvSpPr>
        <p:spPr>
          <a:xfrm>
            <a:off x="2221957" y="2010317"/>
            <a:ext cx="7745035" cy="281939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3"/>
                </a:solidFill>
                <a:latin typeface="Bahnschrift" panose="020B0502040204020203" pitchFamily="34" charset="0"/>
              </a:rPr>
              <a:t>1</a:t>
            </a:r>
            <a:r>
              <a:rPr lang="en-US" sz="2400" baseline="30000" dirty="0">
                <a:solidFill>
                  <a:schemeClr val="accent3"/>
                </a:solidFill>
                <a:latin typeface="Bahnschrift" panose="020B0502040204020203" pitchFamily="34" charset="0"/>
              </a:rPr>
              <a:t>st</a:t>
            </a:r>
            <a:r>
              <a:rPr lang="en-US" sz="2400" dirty="0">
                <a:solidFill>
                  <a:schemeClr val="accent3"/>
                </a:solidFill>
                <a:latin typeface="Bahnschrift" panose="020B0502040204020203" pitchFamily="34" charset="0"/>
              </a:rPr>
              <a:t> Thesis Progress Presentation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FFC000"/>
                </a:solidFill>
                <a:latin typeface="Bahnschrift" panose="020B0502040204020203" pitchFamily="34" charset="0"/>
              </a:rPr>
              <a:t>Fall 2023</a:t>
            </a:r>
            <a:endParaRPr lang="en-US" sz="2800" kern="1200" dirty="0">
              <a:solidFill>
                <a:srgbClr val="FFC000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392166" y="107183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59383479-A4F3-459F-A2B1-EB48DF73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2235093" y="5179196"/>
            <a:ext cx="7800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Bahnschrift" panose="020B0502040204020203" pitchFamily="34" charset="0"/>
              </a:rPr>
              <a:t>Supervised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Prof. Dr. Md. Abdur Razzaque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ahnschrift" panose="020B0502040204020203" pitchFamily="34" charset="0"/>
              </a:rPr>
              <a:t>Advisor, Green University Of Bangladesh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04" y="82140"/>
            <a:ext cx="1900966" cy="819438"/>
          </a:xfrm>
          <a:prstGeom prst="rect">
            <a:avLst/>
          </a:prstGeom>
        </p:spPr>
      </p:pic>
      <p:pic>
        <p:nvPicPr>
          <p:cNvPr id="81" name="Graphic 5">
            <a:extLst>
              <a:ext uri="{FF2B5EF4-FFF2-40B4-BE49-F238E27FC236}">
                <a16:creationId xmlns:a16="http://schemas.microsoft.com/office/drawing/2014/main" id="{DAABBB6D-095A-4FFB-A69E-C43D6B6C7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34" y="2376429"/>
            <a:ext cx="1427080" cy="14613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4779" y="989660"/>
            <a:ext cx="10274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Age of Information Aware Trajectory Planning of UAVs in Intelligent Transportation Systems: A Deep Learning Approach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61"/>
            <a:ext cx="685281" cy="6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6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Bahnschrift Light" panose="020B0502040204020203" pitchFamily="34" charset="0"/>
              </a:rPr>
              <a:t>The impact of movement of ship which results in the channel uncertainty</a:t>
            </a:r>
          </a:p>
          <a:p>
            <a:pPr algn="just"/>
            <a:r>
              <a:rPr lang="en-US" dirty="0">
                <a:latin typeface="Bahnschrift Light" panose="020B0502040204020203" pitchFamily="34" charset="0"/>
              </a:rPr>
              <a:t>Distribute Antennas have no certain direction to their routes.</a:t>
            </a:r>
          </a:p>
          <a:p>
            <a:pPr algn="just"/>
            <a:r>
              <a:rPr lang="en-US" dirty="0">
                <a:latin typeface="Bahnschrift Light" panose="020B0502040204020203" pitchFamily="34" charset="0"/>
              </a:rPr>
              <a:t>Haven’t consider the offloading scenario of the tasks.</a:t>
            </a:r>
          </a:p>
          <a:p>
            <a:endParaRPr lang="en-US" dirty="0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(1/3)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23131" y="1262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Limitation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55" y="5044193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 Light Condensed" panose="020B0502040204020203" pitchFamily="34" charset="0"/>
              </a:rPr>
              <a:t>Wang, Zhen, Bin Lin, Lu Sun, and Ying Wang. "Intelligent Task Offloading for 6G-Enabled Maritime IoT Based on Reinforcement Learning." In </a:t>
            </a:r>
            <a:r>
              <a:rPr lang="en-US" sz="1600" i="1" dirty="0">
                <a:latin typeface="Bahnschrift Light Condensed" panose="020B0502040204020203" pitchFamily="34" charset="0"/>
              </a:rPr>
              <a:t>2021 </a:t>
            </a:r>
            <a:r>
              <a:rPr lang="en-US" sz="16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International Conference on Security, Pattern Analysis, and Cybernetics </a:t>
            </a:r>
            <a:r>
              <a:rPr lang="en-US" sz="1600" i="1" dirty="0">
                <a:latin typeface="Bahnschrift Light Condensed" panose="020B0502040204020203" pitchFamily="34" charset="0"/>
              </a:rPr>
              <a:t>(SPAC)</a:t>
            </a:r>
            <a:r>
              <a:rPr lang="en-US" sz="1600" dirty="0">
                <a:latin typeface="Bahnschrift Light Condensed" panose="020B0502040204020203" pitchFamily="34" charset="0"/>
              </a:rPr>
              <a:t>, pp. 566-570. IEEE, 2021.</a:t>
            </a:r>
            <a:endParaRPr lang="en-US" sz="1600" i="1" dirty="0">
              <a:solidFill>
                <a:schemeClr val="tx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715" y="152172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Focuses- 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Edge computing network for M-IoT based on the </a:t>
            </a:r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space-air-ground sea </a:t>
            </a:r>
            <a:r>
              <a:rPr lang="en-US" sz="2400" dirty="0">
                <a:latin typeface="Bahnschrift Light" panose="020B0502040204020203" pitchFamily="34" charset="0"/>
              </a:rPr>
              <a:t>integrated by 6G</a:t>
            </a:r>
          </a:p>
          <a:p>
            <a:pPr algn="just"/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Energy efficiency </a:t>
            </a:r>
            <a:r>
              <a:rPr lang="en-US" sz="2400" dirty="0">
                <a:latin typeface="Bahnschrift Light" panose="020B0502040204020203" pitchFamily="34" charset="0"/>
              </a:rPr>
              <a:t>of maritime terminals and reduce the </a:t>
            </a:r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processing delay </a:t>
            </a:r>
            <a:r>
              <a:rPr lang="en-US" sz="2400" dirty="0">
                <a:latin typeface="Bahnschrift Light" panose="020B0502040204020203" pitchFamily="34" charset="0"/>
              </a:rPr>
              <a:t>of different tasks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Motivation-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Connecting network of space-air-ground-sea integration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Seamless global coverage</a:t>
            </a:r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(2/3)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37" y="1301238"/>
            <a:ext cx="10515600" cy="11304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Bahnschrift" panose="020B0502040204020203" pitchFamily="34" charset="0"/>
              </a:rPr>
              <a:t>Contribution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2341833"/>
            <a:ext cx="4822372" cy="32573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Communication model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Computing model</a:t>
            </a:r>
          </a:p>
          <a:p>
            <a:pPr marL="0" indent="0" algn="just">
              <a:buNone/>
            </a:pPr>
            <a:r>
              <a:rPr lang="en-US" sz="2400" dirty="0">
                <a:latin typeface="Bahnschrift Light" panose="020B0502040204020203" pitchFamily="34" charset="0"/>
              </a:rPr>
              <a:t>          </a:t>
            </a:r>
            <a:r>
              <a:rPr lang="en-US" sz="2400" dirty="0">
                <a:latin typeface="Bahnschrift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Bahnschrift Light" panose="020B0502040204020203" pitchFamily="34" charset="0"/>
              </a:rPr>
              <a:t>Local model </a:t>
            </a:r>
          </a:p>
          <a:p>
            <a:pPr marL="0" indent="0" algn="just">
              <a:buNone/>
            </a:pPr>
            <a:r>
              <a:rPr lang="en-US" sz="2400" dirty="0">
                <a:latin typeface="Bahnschrift Light" panose="020B0502040204020203" pitchFamily="34" charset="0"/>
              </a:rPr>
              <a:t>          </a:t>
            </a:r>
            <a:r>
              <a:rPr lang="en-US" sz="2400" dirty="0">
                <a:latin typeface="Bahnschrift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Bahnschrift Light" panose="020B0502040204020203" pitchFamily="34" charset="0"/>
              </a:rPr>
              <a:t>Edge model </a:t>
            </a:r>
          </a:p>
          <a:p>
            <a:pPr marL="0" indent="0" algn="just">
              <a:buNone/>
            </a:pPr>
            <a:r>
              <a:rPr lang="en-US" sz="2400" dirty="0">
                <a:latin typeface="Bahnschrift Light" panose="020B0502040204020203" pitchFamily="34" charset="0"/>
                <a:sym typeface="Wingdings" panose="05000000000000000000" pitchFamily="2" charset="2"/>
              </a:rPr>
              <a:t>          </a:t>
            </a:r>
            <a:r>
              <a:rPr lang="en-US" sz="2400" dirty="0">
                <a:latin typeface="Bahnschrift Light" panose="020B0502040204020203" pitchFamily="34" charset="0"/>
              </a:rPr>
              <a:t>Cloud model</a:t>
            </a:r>
          </a:p>
          <a:p>
            <a:pPr marL="342900" indent="-342900" algn="just"/>
            <a:r>
              <a:rPr lang="en-US" sz="2400" dirty="0">
                <a:latin typeface="Bahnschrift Light" panose="020B0502040204020203" pitchFamily="34" charset="0"/>
                <a:sym typeface="Wingdings" panose="05000000000000000000" pitchFamily="2" charset="2"/>
              </a:rPr>
              <a:t>Optimize energy using </a:t>
            </a:r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Reinforcement learning </a:t>
            </a:r>
            <a:endParaRPr lang="en-US" sz="2400" dirty="0">
              <a:solidFill>
                <a:srgbClr val="00B0F0"/>
              </a:solidFill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968"/>
            <a:ext cx="5346779" cy="3798617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(2/3)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5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393"/>
            <a:ext cx="10515600" cy="2304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Massive marine data with low cost 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The task offloading scenario has not been considered.</a:t>
            </a:r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(2/3)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23131" y="1262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Limitation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6" y="4762500"/>
            <a:ext cx="10799618" cy="1325563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 Light Condensed" panose="020B0502040204020203" pitchFamily="34" charset="0"/>
              </a:rPr>
              <a:t>Yang, Tingting, </a:t>
            </a:r>
            <a:r>
              <a:rPr lang="en-US" sz="1600" dirty="0" err="1">
                <a:latin typeface="Bahnschrift Light Condensed" panose="020B0502040204020203" pitchFamily="34" charset="0"/>
              </a:rPr>
              <a:t>Hailong</a:t>
            </a:r>
            <a:r>
              <a:rPr lang="en-US" sz="1600" dirty="0">
                <a:latin typeface="Bahnschrift Light Condensed" panose="020B0502040204020203" pitchFamily="34" charset="0"/>
              </a:rPr>
              <a:t> Feng, Shan Gao, </a:t>
            </a:r>
            <a:r>
              <a:rPr lang="en-US" sz="1600" dirty="0" err="1">
                <a:latin typeface="Bahnschrift Light Condensed" panose="020B0502040204020203" pitchFamily="34" charset="0"/>
              </a:rPr>
              <a:t>Zhi</a:t>
            </a:r>
            <a:r>
              <a:rPr lang="en-US" sz="1600" dirty="0">
                <a:latin typeface="Bahnschrift Light Condensed" panose="020B0502040204020203" pitchFamily="34" charset="0"/>
              </a:rPr>
              <a:t> Jiang, </a:t>
            </a:r>
            <a:r>
              <a:rPr lang="en-US" sz="1600" dirty="0" err="1">
                <a:latin typeface="Bahnschrift Light Condensed" panose="020B0502040204020203" pitchFamily="34" charset="0"/>
              </a:rPr>
              <a:t>Meng</a:t>
            </a:r>
            <a:r>
              <a:rPr lang="en-US" sz="1600" dirty="0">
                <a:latin typeface="Bahnschrift Light Condensed" panose="020B0502040204020203" pitchFamily="34" charset="0"/>
              </a:rPr>
              <a:t> Qin, Nan Cheng, and Lin Bai. "Two-stage offloading optimization for energy–latency tradeoff with mobile edge computing in maritime Internet of Things." </a:t>
            </a:r>
            <a:r>
              <a:rPr lang="en-US" sz="16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Internet of Things Journal</a:t>
            </a:r>
            <a:r>
              <a:rPr lang="en-US" sz="16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 7</a:t>
            </a:r>
            <a:r>
              <a:rPr lang="en-US" sz="1600" dirty="0">
                <a:latin typeface="Bahnschrift Light Condensed" panose="020B0502040204020203" pitchFamily="34" charset="0"/>
              </a:rPr>
              <a:t>, no. 7 (2019)</a:t>
            </a:r>
            <a:endParaRPr lang="en-US" sz="700" b="1" dirty="0">
              <a:solidFill>
                <a:schemeClr val="accent6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793" y="1768973"/>
            <a:ext cx="10515600" cy="36028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Focuses-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to investigate the </a:t>
            </a:r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</a:rPr>
              <a:t>dynamic offloading problem 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proposing a </a:t>
            </a:r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</a:rPr>
              <a:t>two-stage joint optimal offloading algorithm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Motivation-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Popularity &amp; importance of data-driven maritime services 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To tackle the data traffic in the M-IoT.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4" name="Slide Number Placeholder 9"/>
          <p:cNvSpPr txBox="1">
            <a:spLocks/>
          </p:cNvSpPr>
          <p:nvPr/>
        </p:nvSpPr>
        <p:spPr>
          <a:xfrm>
            <a:off x="9860612" y="6187194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(3/3)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69" y="1106191"/>
            <a:ext cx="6618514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Bahnschrift" panose="020B0502040204020203" pitchFamily="34" charset="0"/>
              </a:rPr>
              <a:t>Contribution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595" y="2856988"/>
            <a:ext cx="6343106" cy="294160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 Light" panose="020B0502040204020203" pitchFamily="34" charset="0"/>
              </a:rPr>
              <a:t>A novel maritime communication </a:t>
            </a:r>
            <a:r>
              <a:rPr lang="en-US" dirty="0">
                <a:solidFill>
                  <a:srgbClr val="00B0F0"/>
                </a:solidFill>
                <a:latin typeface="Bahnschrift Light" panose="020B0502040204020203" pitchFamily="34" charset="0"/>
              </a:rPr>
              <a:t>network framework &amp; two-stage optimal offloading algorithm </a:t>
            </a:r>
            <a:r>
              <a:rPr lang="en-US" dirty="0">
                <a:latin typeface="Bahnschrift Light" panose="020B0502040204020203" pitchFamily="34" charset="0"/>
              </a:rPr>
              <a:t>is proposed </a:t>
            </a:r>
          </a:p>
          <a:p>
            <a:pPr algn="just"/>
            <a:r>
              <a:rPr lang="en-US" dirty="0">
                <a:latin typeface="Bahnschrift Light" panose="020B0502040204020203" pitchFamily="34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Bahnschrift Light" panose="020B0502040204020203" pitchFamily="34" charset="0"/>
              </a:rPr>
              <a:t>channel allocation</a:t>
            </a:r>
            <a:r>
              <a:rPr lang="en-US" dirty="0">
                <a:latin typeface="Bahnschrift Light" panose="020B0502040204020203" pitchFamily="34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Bahnschrift Light" panose="020B0502040204020203" pitchFamily="34" charset="0"/>
              </a:rPr>
              <a:t>power allocation </a:t>
            </a:r>
            <a:r>
              <a:rPr lang="en-US" dirty="0">
                <a:latin typeface="Bahnschrift Light" panose="020B0502040204020203" pitchFamily="34" charset="0"/>
              </a:rPr>
              <a:t>problem were proposed</a:t>
            </a: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16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(3/3)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31" y="2055052"/>
            <a:ext cx="4639322" cy="3901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8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2174"/>
            <a:ext cx="10515600" cy="178843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 Light" panose="020B0502040204020203" pitchFamily="34" charset="0"/>
              </a:rPr>
              <a:t>Has almost the same consumption of energy &amp; more latency in case of fewer ship users.</a:t>
            </a:r>
          </a:p>
          <a:p>
            <a:pPr algn="just"/>
            <a:r>
              <a:rPr lang="en-US" dirty="0">
                <a:latin typeface="Bahnschrift Light" panose="020B0502040204020203" pitchFamily="34" charset="0"/>
              </a:rPr>
              <a:t>All ship users need to report information to the center cloud, which may cause information blocking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2" y="3709851"/>
            <a:ext cx="4191585" cy="2477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13" y="3605348"/>
            <a:ext cx="4010585" cy="2535869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443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(3/3)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23131" y="1262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Limitation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640664"/>
            <a:ext cx="10515600" cy="291510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Reducing complexity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To offload data from Vessel Traffic Server to ensure </a:t>
            </a:r>
            <a:r>
              <a:rPr lang="en-US" sz="2400" b="1" dirty="0" err="1">
                <a:solidFill>
                  <a:srgbClr val="00B050"/>
                </a:solidFill>
                <a:latin typeface="Bahnschrift Light" panose="020B0502040204020203" pitchFamily="34" charset="0"/>
              </a:rPr>
              <a:t>QoE</a:t>
            </a:r>
            <a:r>
              <a:rPr lang="en-US" sz="2400" dirty="0">
                <a:latin typeface="Bahnschrift Light" panose="020B0502040204020203" pitchFamily="34" charset="0"/>
              </a:rPr>
              <a:t>. </a:t>
            </a:r>
          </a:p>
          <a:p>
            <a:pPr lvl="0" algn="just"/>
            <a:r>
              <a:rPr lang="en-US" sz="2400" dirty="0">
                <a:latin typeface="Bahnschrift Light" panose="020B0502040204020203" pitchFamily="34" charset="0"/>
              </a:rPr>
              <a:t>Improving the overall user experience </a:t>
            </a:r>
          </a:p>
          <a:p>
            <a:pPr lvl="0" algn="just"/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18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443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Our Motivation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0"/>
          <a:stretch/>
        </p:blipFill>
        <p:spPr>
          <a:xfrm>
            <a:off x="5267325" y="1484027"/>
            <a:ext cx="6580685" cy="4282504"/>
          </a:xfrm>
        </p:spPr>
      </p:pic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5537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System Model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3" r="46936"/>
          <a:stretch/>
        </p:blipFill>
        <p:spPr>
          <a:xfrm>
            <a:off x="939248" y="2061784"/>
            <a:ext cx="4328077" cy="1288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3" t="85500"/>
          <a:stretch/>
        </p:blipFill>
        <p:spPr>
          <a:xfrm>
            <a:off x="744583" y="3625279"/>
            <a:ext cx="4347023" cy="1176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143388"/>
            <a:ext cx="39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SemiLight" panose="020B0502040204020203" pitchFamily="34" charset="0"/>
              </a:rPr>
              <a:t>Blue </a:t>
            </a:r>
            <a:r>
              <a:rPr lang="en-US" dirty="0">
                <a:latin typeface="Bahnschrift SemiLight" panose="020B0502040204020203" pitchFamily="34" charset="0"/>
              </a:rPr>
              <a:t>= Water Area.</a:t>
            </a:r>
          </a:p>
        </p:txBody>
      </p:sp>
    </p:spTree>
    <p:extLst>
      <p:ext uri="{BB962C8B-B14F-4D97-AF65-F5344CB8AC3E}">
        <p14:creationId xmlns:p14="http://schemas.microsoft.com/office/powerpoint/2010/main" val="255461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65304" y="6039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System Model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8" y="4619256"/>
            <a:ext cx="8378733" cy="17204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7" name="Picture 3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99" y="1086625"/>
            <a:ext cx="5614096" cy="34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8" name="Picture 3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7" y="1879079"/>
            <a:ext cx="3552825" cy="24879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9" name="Picture 3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08" y="4810924"/>
            <a:ext cx="757777" cy="1099333"/>
          </a:xfrm>
          <a:prstGeom prst="rect">
            <a:avLst/>
          </a:prstGeom>
        </p:spPr>
      </p:pic>
      <p:cxnSp>
        <p:nvCxnSpPr>
          <p:cNvPr id="390" name="Straight Arrow Connector 389"/>
          <p:cNvCxnSpPr/>
          <p:nvPr/>
        </p:nvCxnSpPr>
        <p:spPr>
          <a:xfrm flipH="1" flipV="1">
            <a:off x="5564984" y="4008394"/>
            <a:ext cx="1255967" cy="1486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2" name="Picture 3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22" y="3568481"/>
            <a:ext cx="339339" cy="424341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06" y="3334799"/>
            <a:ext cx="288949" cy="419189"/>
          </a:xfrm>
          <a:prstGeom prst="rect">
            <a:avLst/>
          </a:prstGeom>
        </p:spPr>
      </p:pic>
      <p:pic>
        <p:nvPicPr>
          <p:cNvPr id="394" name="Picture 3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42" y="3280887"/>
            <a:ext cx="294955" cy="427902"/>
          </a:xfrm>
          <a:prstGeom prst="rect">
            <a:avLst/>
          </a:prstGeom>
        </p:spPr>
      </p:pic>
      <p:cxnSp>
        <p:nvCxnSpPr>
          <p:cNvPr id="395" name="Straight Connector 394"/>
          <p:cNvCxnSpPr>
            <a:stCxn id="394" idx="3"/>
            <a:endCxn id="393" idx="1"/>
          </p:cNvCxnSpPr>
          <p:nvPr/>
        </p:nvCxnSpPr>
        <p:spPr>
          <a:xfrm>
            <a:off x="3247497" y="3494838"/>
            <a:ext cx="2173909" cy="4955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394" idx="3"/>
            <a:endCxn id="392" idx="1"/>
          </p:cNvCxnSpPr>
          <p:nvPr/>
        </p:nvCxnSpPr>
        <p:spPr>
          <a:xfrm>
            <a:off x="3247497" y="3494838"/>
            <a:ext cx="478525" cy="28581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92" idx="3"/>
            <a:endCxn id="393" idx="1"/>
          </p:cNvCxnSpPr>
          <p:nvPr/>
        </p:nvCxnSpPr>
        <p:spPr>
          <a:xfrm flipV="1">
            <a:off x="4065361" y="3544394"/>
            <a:ext cx="1356045" cy="23625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1815944" y="5417607"/>
            <a:ext cx="1136806" cy="122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6" y="4775486"/>
            <a:ext cx="677995" cy="983592"/>
          </a:xfrm>
          <a:prstGeom prst="rect">
            <a:avLst/>
          </a:prstGeom>
        </p:spPr>
      </p:pic>
      <p:pic>
        <p:nvPicPr>
          <p:cNvPr id="401" name="Picture 40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676D74"/>
              </a:clrFrom>
              <a:clrTo>
                <a:srgbClr val="676D74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31" y="5057927"/>
            <a:ext cx="463429" cy="463429"/>
          </a:xfrm>
          <a:prstGeom prst="rect">
            <a:avLst/>
          </a:prstGeom>
        </p:spPr>
      </p:pic>
      <p:pic>
        <p:nvPicPr>
          <p:cNvPr id="402" name="Picture 401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676D74"/>
              </a:clrFrom>
              <a:clrTo>
                <a:srgbClr val="676D74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1" y="5403858"/>
            <a:ext cx="436892" cy="436892"/>
          </a:xfrm>
          <a:prstGeom prst="rect">
            <a:avLst/>
          </a:prstGeom>
        </p:spPr>
      </p:pic>
      <p:pic>
        <p:nvPicPr>
          <p:cNvPr id="403" name="Picture 402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676D74"/>
              </a:clrFrom>
              <a:clrTo>
                <a:srgbClr val="676D74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50000"/>
                    </a14:imgEffect>
                    <a14:imgEffect>
                      <a14:brightnessContrast bright="16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25" y="5293373"/>
            <a:ext cx="469852" cy="469852"/>
          </a:xfrm>
          <a:prstGeom prst="rect">
            <a:avLst/>
          </a:prstGeom>
        </p:spPr>
      </p:pic>
      <p:cxnSp>
        <p:nvCxnSpPr>
          <p:cNvPr id="404" name="Straight Connector 403"/>
          <p:cNvCxnSpPr>
            <a:stCxn id="403" idx="3"/>
            <a:endCxn id="401" idx="1"/>
          </p:cNvCxnSpPr>
          <p:nvPr/>
        </p:nvCxnSpPr>
        <p:spPr>
          <a:xfrm flipV="1">
            <a:off x="3581077" y="5289642"/>
            <a:ext cx="977254" cy="23865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403" idx="3"/>
            <a:endCxn id="402" idx="1"/>
          </p:cNvCxnSpPr>
          <p:nvPr/>
        </p:nvCxnSpPr>
        <p:spPr>
          <a:xfrm>
            <a:off x="3581077" y="5528299"/>
            <a:ext cx="1907004" cy="9400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H="1" flipV="1">
            <a:off x="5051997" y="5220809"/>
            <a:ext cx="738823" cy="31971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7" name="Picture 40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500" y="3027721"/>
            <a:ext cx="527918" cy="833361"/>
          </a:xfrm>
          <a:prstGeom prst="rect">
            <a:avLst/>
          </a:prstGeom>
        </p:spPr>
      </p:pic>
      <p:pic>
        <p:nvPicPr>
          <p:cNvPr id="408" name="Picture 40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1639" y="3141223"/>
            <a:ext cx="527918" cy="833361"/>
          </a:xfrm>
          <a:prstGeom prst="rect">
            <a:avLst/>
          </a:prstGeom>
        </p:spPr>
      </p:pic>
      <p:cxnSp>
        <p:nvCxnSpPr>
          <p:cNvPr id="409" name="Straight Arrow Connector 408"/>
          <p:cNvCxnSpPr>
            <a:endCxn id="407" idx="2"/>
          </p:cNvCxnSpPr>
          <p:nvPr/>
        </p:nvCxnSpPr>
        <p:spPr>
          <a:xfrm flipH="1" flipV="1">
            <a:off x="1207459" y="3861082"/>
            <a:ext cx="675779" cy="999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" name="Picture 4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95" y="4282463"/>
            <a:ext cx="649655" cy="942479"/>
          </a:xfrm>
          <a:prstGeom prst="rect">
            <a:avLst/>
          </a:prstGeom>
        </p:spPr>
      </p:pic>
      <p:cxnSp>
        <p:nvCxnSpPr>
          <p:cNvPr id="411" name="Straight Arrow Connector 410"/>
          <p:cNvCxnSpPr/>
          <p:nvPr/>
        </p:nvCxnSpPr>
        <p:spPr>
          <a:xfrm flipH="1" flipV="1">
            <a:off x="7265593" y="3974587"/>
            <a:ext cx="186162" cy="918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2" name="Picture 4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7" y="4153718"/>
            <a:ext cx="726105" cy="1053387"/>
          </a:xfrm>
          <a:prstGeom prst="rect">
            <a:avLst/>
          </a:prstGeom>
        </p:spPr>
      </p:pic>
      <p:cxnSp>
        <p:nvCxnSpPr>
          <p:cNvPr id="413" name="Straight Arrow Connector 412"/>
          <p:cNvCxnSpPr/>
          <p:nvPr/>
        </p:nvCxnSpPr>
        <p:spPr>
          <a:xfrm>
            <a:off x="1505860" y="3417217"/>
            <a:ext cx="1285496" cy="99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1535910" y="3429023"/>
            <a:ext cx="3078554" cy="166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endCxn id="408" idx="3"/>
          </p:cNvCxnSpPr>
          <p:nvPr/>
        </p:nvCxnSpPr>
        <p:spPr>
          <a:xfrm flipV="1">
            <a:off x="5914879" y="3557904"/>
            <a:ext cx="1086760" cy="16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>
            <a:endCxn id="408" idx="3"/>
          </p:cNvCxnSpPr>
          <p:nvPr/>
        </p:nvCxnSpPr>
        <p:spPr>
          <a:xfrm flipV="1">
            <a:off x="5073480" y="3557904"/>
            <a:ext cx="1928159" cy="1560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7" name="Picture 4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11" y="2216976"/>
            <a:ext cx="1524003" cy="1841649"/>
          </a:xfrm>
          <a:prstGeom prst="rect">
            <a:avLst/>
          </a:prstGeom>
        </p:spPr>
      </p:pic>
      <p:sp>
        <p:nvSpPr>
          <p:cNvPr id="418" name="Rounded Rectangle 417"/>
          <p:cNvSpPr/>
          <p:nvPr/>
        </p:nvSpPr>
        <p:spPr>
          <a:xfrm>
            <a:off x="860306" y="2754484"/>
            <a:ext cx="7723423" cy="3174123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Arrow Connector 418"/>
          <p:cNvCxnSpPr/>
          <p:nvPr/>
        </p:nvCxnSpPr>
        <p:spPr>
          <a:xfrm flipH="1" flipV="1">
            <a:off x="10077691" y="3585296"/>
            <a:ext cx="18099" cy="815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>
            <a:stCxn id="418" idx="3"/>
          </p:cNvCxnSpPr>
          <p:nvPr/>
        </p:nvCxnSpPr>
        <p:spPr>
          <a:xfrm>
            <a:off x="8583729" y="4341546"/>
            <a:ext cx="1496254" cy="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1" name="Picture 4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01" y="1489540"/>
            <a:ext cx="1698441" cy="1132294"/>
          </a:xfrm>
          <a:prstGeom prst="rect">
            <a:avLst/>
          </a:prstGeom>
        </p:spPr>
      </p:pic>
      <p:cxnSp>
        <p:nvCxnSpPr>
          <p:cNvPr id="422" name="Straight Arrow Connector 421"/>
          <p:cNvCxnSpPr>
            <a:stCxn id="421" idx="3"/>
          </p:cNvCxnSpPr>
          <p:nvPr/>
        </p:nvCxnSpPr>
        <p:spPr>
          <a:xfrm>
            <a:off x="8873842" y="2055687"/>
            <a:ext cx="986770" cy="85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4581393" y="3638538"/>
            <a:ext cx="9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UAVs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1333008" y="2962690"/>
            <a:ext cx="14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Base Station 1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7332662" y="3192148"/>
            <a:ext cx="14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Base Station 2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10359212" y="2582372"/>
            <a:ext cx="14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MEC Server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8887625" y="1579071"/>
            <a:ext cx="1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Cloud Data Center</a:t>
            </a:r>
          </a:p>
        </p:txBody>
      </p:sp>
      <p:sp>
        <p:nvSpPr>
          <p:cNvPr id="434" name="Oval 433"/>
          <p:cNvSpPr/>
          <p:nvPr/>
        </p:nvSpPr>
        <p:spPr>
          <a:xfrm>
            <a:off x="2925463" y="5124419"/>
            <a:ext cx="3192250" cy="767611"/>
          </a:xfrm>
          <a:prstGeom prst="ellipse">
            <a:avLst/>
          </a:prstGeom>
          <a:solidFill>
            <a:srgbClr val="002060">
              <a:alpha val="27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3893001" y="5408046"/>
            <a:ext cx="129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Cache Servers</a:t>
            </a:r>
          </a:p>
        </p:txBody>
      </p:sp>
      <p:sp>
        <p:nvSpPr>
          <p:cNvPr id="436" name="Up-Down Arrow 435"/>
          <p:cNvSpPr/>
          <p:nvPr/>
        </p:nvSpPr>
        <p:spPr>
          <a:xfrm>
            <a:off x="3786208" y="3962542"/>
            <a:ext cx="492941" cy="1413915"/>
          </a:xfrm>
          <a:prstGeom prst="upDownArrow">
            <a:avLst/>
          </a:prstGeom>
          <a:solidFill>
            <a:srgbClr val="FFC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2583731" y="3348969"/>
            <a:ext cx="3331148" cy="74680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Straight Arrow Connector 438"/>
          <p:cNvCxnSpPr/>
          <p:nvPr/>
        </p:nvCxnSpPr>
        <p:spPr>
          <a:xfrm>
            <a:off x="9083087" y="4778750"/>
            <a:ext cx="91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10042596" y="4568269"/>
            <a:ext cx="14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Data Stream</a:t>
            </a:r>
          </a:p>
        </p:txBody>
      </p:sp>
      <p:sp>
        <p:nvSpPr>
          <p:cNvPr id="442" name="Up-Down Arrow 441"/>
          <p:cNvSpPr/>
          <p:nvPr/>
        </p:nvSpPr>
        <p:spPr>
          <a:xfrm rot="5400000">
            <a:off x="9439210" y="4683617"/>
            <a:ext cx="276358" cy="930413"/>
          </a:xfrm>
          <a:prstGeom prst="upDownArrow">
            <a:avLst/>
          </a:prstGeom>
          <a:solidFill>
            <a:srgbClr val="FFC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/>
          <p:cNvSpPr txBox="1"/>
          <p:nvPr/>
        </p:nvSpPr>
        <p:spPr>
          <a:xfrm>
            <a:off x="10042596" y="4928228"/>
            <a:ext cx="148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Communication Link</a:t>
            </a:r>
          </a:p>
        </p:txBody>
      </p:sp>
      <p:pic>
        <p:nvPicPr>
          <p:cNvPr id="444" name="Picture 44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2" y="5293962"/>
            <a:ext cx="726105" cy="792052"/>
          </a:xfrm>
          <a:prstGeom prst="rect">
            <a:avLst/>
          </a:prstGeom>
        </p:spPr>
      </p:pic>
      <p:sp>
        <p:nvSpPr>
          <p:cNvPr id="445" name="TextBox 444"/>
          <p:cNvSpPr txBox="1"/>
          <p:nvPr/>
        </p:nvSpPr>
        <p:spPr>
          <a:xfrm>
            <a:off x="10003062" y="5567637"/>
            <a:ext cx="14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Vessel terminals</a:t>
            </a:r>
          </a:p>
        </p:txBody>
      </p:sp>
      <p:sp>
        <p:nvSpPr>
          <p:cNvPr id="447" name="Rounded Rectangle 446"/>
          <p:cNvSpPr/>
          <p:nvPr/>
        </p:nvSpPr>
        <p:spPr>
          <a:xfrm>
            <a:off x="8953499" y="4552950"/>
            <a:ext cx="2527405" cy="14781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253AE185-C43E-496D-ACE9-E2569CD5A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5733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96BD82-16AE-4D4E-8AE7-159690784013}"/>
              </a:ext>
            </a:extLst>
          </p:cNvPr>
          <p:cNvSpPr txBox="1"/>
          <p:nvPr/>
        </p:nvSpPr>
        <p:spPr>
          <a:xfrm>
            <a:off x="1049911" y="797668"/>
            <a:ext cx="523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PRESENTED BY: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924284" y="6324680"/>
            <a:ext cx="2154143" cy="274320"/>
          </a:xfrm>
        </p:spPr>
        <p:txBody>
          <a:bodyPr/>
          <a:lstStyle/>
          <a:p>
            <a:fld id="{B89FCC73-4CCF-4EDD-BAA7-EA62BA495AAC}" type="datetime2">
              <a:rPr lang="en-US" noProof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noProof="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1408" y="6324680"/>
            <a:ext cx="5901459" cy="274320"/>
          </a:xfrm>
        </p:spPr>
        <p:txBody>
          <a:bodyPr/>
          <a:lstStyle/>
          <a:p>
            <a:pPr algn="l"/>
            <a:r>
              <a:rPr lang="en-US" noProof="0" dirty="0">
                <a:solidFill>
                  <a:srgbClr val="002060"/>
                </a:solidFill>
                <a:latin typeface="Bahnschrift SemiBold" panose="020B0502040204020203" pitchFamily="34" charset="0"/>
              </a:rPr>
              <a:t>1ST THESIS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45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DFB5C2AD-5E68-43EB-9455-D4DA8A78AD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>
                                            <p:graphicEl>
                                              <a:dgm id="{DFB5C2AD-5E68-43EB-9455-D4DA8A78ADA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338163AF-1594-48F3-8519-1A559DD0C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>
                                            <p:graphicEl>
                                              <a:dgm id="{338163AF-1594-48F3-8519-1A559DD0C67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0E7F0446-3956-4E90-B4E8-27E779BDA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>
                                            <p:graphicEl>
                                              <a:dgm id="{0E7F0446-3956-4E90-B4E8-27E779BDA29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5F350B8D-42A5-459F-9A4C-4BB49CAD7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>
                                            <p:graphicEl>
                                              <a:dgm id="{5F350B8D-42A5-459F-9A4C-4BB49CAD760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B8CC32F2-8E98-4F8E-A86F-2023B6F39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>
                                            <p:graphicEl>
                                              <a:dgm id="{B8CC32F2-8E98-4F8E-A86F-2023B6F39A0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DC7C9CC6-2BB3-4CD5-9AFD-C1664188C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>
                                            <p:graphicEl>
                                              <a:dgm id="{DC7C9CC6-2BB3-4CD5-9AFD-C1664188CF9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4ADDB912-5BE3-4995-8E58-AA0CACF386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">
                                            <p:graphicEl>
                                              <a:dgm id="{4ADDB912-5BE3-4995-8E58-AA0CACF3868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A809DA58-3A17-40C3-B7A0-B329ED136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>
                                            <p:graphicEl>
                                              <a:dgm id="{A809DA58-3A17-40C3-B7A0-B329ED136D4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>
                                            <p:graphicEl>
                                              <a:dgm id="{75F4AC75-B48B-4AC0-AE0B-F5469BDA5D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>
                                            <p:graphicEl>
                                              <a:dgm id="{75F4AC75-B48B-4AC0-AE0B-F5469BDA5D7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24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Bahnschrift" panose="020B0502040204020203" pitchFamily="34" charset="0"/>
              </a:rPr>
              <a:t>Budget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279647"/>
              </p:ext>
            </p:extLst>
          </p:nvPr>
        </p:nvGraphicFramePr>
        <p:xfrm>
          <a:off x="1276488" y="1922106"/>
          <a:ext cx="9872660" cy="3134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308829295"/>
                    </a:ext>
                  </a:extLst>
                </a:gridCol>
                <a:gridCol w="1615664">
                  <a:extLst>
                    <a:ext uri="{9D8B030D-6E8A-4147-A177-3AD203B41FA5}">
                      <a16:colId xmlns:a16="http://schemas.microsoft.com/office/drawing/2014/main" val="3822043771"/>
                    </a:ext>
                  </a:extLst>
                </a:gridCol>
                <a:gridCol w="1332854">
                  <a:extLst>
                    <a:ext uri="{9D8B030D-6E8A-4147-A177-3AD203B41FA5}">
                      <a16:colId xmlns:a16="http://schemas.microsoft.com/office/drawing/2014/main" val="347808727"/>
                    </a:ext>
                  </a:extLst>
                </a:gridCol>
                <a:gridCol w="1282622">
                  <a:extLst>
                    <a:ext uri="{9D8B030D-6E8A-4147-A177-3AD203B41FA5}">
                      <a16:colId xmlns:a16="http://schemas.microsoft.com/office/drawing/2014/main" val="2038319145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924443085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01015198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404176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Description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No.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Per unit</a:t>
                      </a:r>
                      <a:r>
                        <a:rPr lang="en-US" baseline="0" dirty="0">
                          <a:latin typeface="Bahnschrift Condensed" panose="020B0502040204020203" pitchFamily="34" charset="0"/>
                        </a:rPr>
                        <a:t> cost BDT.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Duration</a:t>
                      </a:r>
                      <a:br>
                        <a:rPr lang="en-US" dirty="0">
                          <a:latin typeface="Bahnschrift Condensed" panose="020B0502040204020203" pitchFamily="34" charset="0"/>
                        </a:rPr>
                      </a:br>
                      <a:r>
                        <a:rPr lang="en-US" dirty="0">
                          <a:latin typeface="Bahnschrift Condensed" panose="020B0502040204020203" pitchFamily="34" charset="0"/>
                        </a:rPr>
                        <a:t>(month)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Total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7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Survey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1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Research</a:t>
                      </a:r>
                      <a:r>
                        <a:rPr lang="en-US" baseline="0" dirty="0">
                          <a:latin typeface="Bahnschrift Condensed" panose="020B0502040204020203" pitchFamily="34" charset="0"/>
                        </a:rPr>
                        <a:t> Grant policy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8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166,000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8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57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80799"/>
              </p:ext>
            </p:extLst>
          </p:nvPr>
        </p:nvGraphicFramePr>
        <p:xfrm>
          <a:off x="1948544" y="1014070"/>
          <a:ext cx="9753204" cy="520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767">
                  <a:extLst>
                    <a:ext uri="{9D8B030D-6E8A-4147-A177-3AD203B41FA5}">
                      <a16:colId xmlns:a16="http://schemas.microsoft.com/office/drawing/2014/main" val="3165471891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2040299688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2030490800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110762161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1290405735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2540292654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2834649945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3988279593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1456652325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3081673424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3626422259"/>
                    </a:ext>
                  </a:extLst>
                </a:gridCol>
                <a:gridCol w="812767">
                  <a:extLst>
                    <a:ext uri="{9D8B030D-6E8A-4147-A177-3AD203B41FA5}">
                      <a16:colId xmlns:a16="http://schemas.microsoft.com/office/drawing/2014/main" val="2410916998"/>
                    </a:ext>
                  </a:extLst>
                </a:gridCol>
              </a:tblGrid>
              <a:tr h="520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41383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15478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2766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6860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4430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00368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9398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50978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25455"/>
                  </a:ext>
                </a:extLst>
              </a:tr>
              <a:tr h="520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639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576DAD2-5097-419C-9EF8-75D32585A645}"/>
              </a:ext>
            </a:extLst>
          </p:cNvPr>
          <p:cNvSpPr/>
          <p:nvPr/>
        </p:nvSpPr>
        <p:spPr>
          <a:xfrm>
            <a:off x="496489" y="282221"/>
            <a:ext cx="1459432" cy="5941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8" name="Rectangle: Rounded Corners 12">
            <a:extLst>
              <a:ext uri="{FF2B5EF4-FFF2-40B4-BE49-F238E27FC236}">
                <a16:creationId xmlns:a16="http://schemas.microsoft.com/office/drawing/2014/main" id="{9AFD4DD5-FA23-4A17-A2FC-ABCDFD896B74}"/>
              </a:ext>
            </a:extLst>
          </p:cNvPr>
          <p:cNvSpPr/>
          <p:nvPr/>
        </p:nvSpPr>
        <p:spPr>
          <a:xfrm>
            <a:off x="2005916" y="1631701"/>
            <a:ext cx="708150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9" name="Rectangle: Rounded Corners 13">
            <a:extLst>
              <a:ext uri="{FF2B5EF4-FFF2-40B4-BE49-F238E27FC236}">
                <a16:creationId xmlns:a16="http://schemas.microsoft.com/office/drawing/2014/main" id="{20DC4159-2DA1-4A1D-9BC2-23DECF7942B5}"/>
              </a:ext>
            </a:extLst>
          </p:cNvPr>
          <p:cNvSpPr/>
          <p:nvPr/>
        </p:nvSpPr>
        <p:spPr>
          <a:xfrm>
            <a:off x="4805606" y="3158641"/>
            <a:ext cx="1231356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0" name="Rectangle: Rounded Corners 14">
            <a:extLst>
              <a:ext uri="{FF2B5EF4-FFF2-40B4-BE49-F238E27FC236}">
                <a16:creationId xmlns:a16="http://schemas.microsoft.com/office/drawing/2014/main" id="{4E2F1886-12CF-4D8A-AEBA-3141EC9D616F}"/>
              </a:ext>
            </a:extLst>
          </p:cNvPr>
          <p:cNvSpPr/>
          <p:nvPr/>
        </p:nvSpPr>
        <p:spPr>
          <a:xfrm>
            <a:off x="7035760" y="4159318"/>
            <a:ext cx="906457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2" name="Rectangle: Rounded Corners 16">
            <a:extLst>
              <a:ext uri="{FF2B5EF4-FFF2-40B4-BE49-F238E27FC236}">
                <a16:creationId xmlns:a16="http://schemas.microsoft.com/office/drawing/2014/main" id="{E15A5B1C-2A4F-474C-9A32-3D478EDD06F5}"/>
              </a:ext>
            </a:extLst>
          </p:cNvPr>
          <p:cNvSpPr/>
          <p:nvPr/>
        </p:nvSpPr>
        <p:spPr>
          <a:xfrm>
            <a:off x="10268878" y="5753440"/>
            <a:ext cx="1394779" cy="3563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32BC48-68D3-419C-8C18-1C6980192CA9}"/>
              </a:ext>
            </a:extLst>
          </p:cNvPr>
          <p:cNvSpPr/>
          <p:nvPr/>
        </p:nvSpPr>
        <p:spPr>
          <a:xfrm>
            <a:off x="252548" y="995763"/>
            <a:ext cx="1706926" cy="539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8B00D3-758D-409A-811B-9AE1DEA8390B}"/>
              </a:ext>
            </a:extLst>
          </p:cNvPr>
          <p:cNvGrpSpPr/>
          <p:nvPr/>
        </p:nvGrpSpPr>
        <p:grpSpPr>
          <a:xfrm>
            <a:off x="407289" y="1567659"/>
            <a:ext cx="1680548" cy="955064"/>
            <a:chOff x="489284" y="1607856"/>
            <a:chExt cx="1680548" cy="955064"/>
          </a:xfrm>
        </p:grpSpPr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6C50CA44-D0A5-443E-B298-4B72A72CAD75}"/>
                </a:ext>
              </a:extLst>
            </p:cNvPr>
            <p:cNvSpPr txBox="1"/>
            <p:nvPr/>
          </p:nvSpPr>
          <p:spPr>
            <a:xfrm>
              <a:off x="608144" y="1607856"/>
              <a:ext cx="15616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i="1" spc="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PROBLEM IDENTIFICATION </a:t>
              </a:r>
              <a:endParaRPr lang="en-IN" sz="1100" b="1" i="1" spc="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3608DC00-8EB1-4AB8-A98B-A84E653DE0CC}"/>
                </a:ext>
              </a:extLst>
            </p:cNvPr>
            <p:cNvSpPr txBox="1"/>
            <p:nvPr/>
          </p:nvSpPr>
          <p:spPr>
            <a:xfrm>
              <a:off x="489284" y="2347476"/>
              <a:ext cx="1491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76E2DBC3-72EC-4988-AE73-B8A7640AF360}"/>
              </a:ext>
            </a:extLst>
          </p:cNvPr>
          <p:cNvSpPr txBox="1"/>
          <p:nvPr/>
        </p:nvSpPr>
        <p:spPr>
          <a:xfrm>
            <a:off x="363991" y="3258893"/>
            <a:ext cx="1491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9327A263-12E4-457D-B1C2-07FF30270AF1}"/>
              </a:ext>
            </a:extLst>
          </p:cNvPr>
          <p:cNvSpPr txBox="1"/>
          <p:nvPr/>
        </p:nvSpPr>
        <p:spPr>
          <a:xfrm>
            <a:off x="510866" y="4693926"/>
            <a:ext cx="1445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IMPLEMEN-</a:t>
            </a:r>
          </a:p>
          <a:p>
            <a:r>
              <a:rPr lang="en-IN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TATION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7DCC9C04-1C77-4D6D-B166-02BD0B8BF8CB}"/>
              </a:ext>
            </a:extLst>
          </p:cNvPr>
          <p:cNvSpPr txBox="1"/>
          <p:nvPr/>
        </p:nvSpPr>
        <p:spPr>
          <a:xfrm>
            <a:off x="508605" y="5265869"/>
            <a:ext cx="149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COMPARISON</a:t>
            </a:r>
            <a:endParaRPr lang="en-IN" sz="14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TextBox 32">
            <a:extLst>
              <a:ext uri="{FF2B5EF4-FFF2-40B4-BE49-F238E27FC236}">
                <a16:creationId xmlns:a16="http://schemas.microsoft.com/office/drawing/2014/main" id="{74EC5DDD-4C20-43E9-8B12-16F9FC32FE16}"/>
              </a:ext>
            </a:extLst>
          </p:cNvPr>
          <p:cNvSpPr txBox="1"/>
          <p:nvPr/>
        </p:nvSpPr>
        <p:spPr>
          <a:xfrm>
            <a:off x="518243" y="5718671"/>
            <a:ext cx="1541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PAPER &amp; </a:t>
            </a:r>
          </a:p>
          <a:p>
            <a:r>
              <a:rPr lang="en-IN" sz="10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REPORT WRITTING</a:t>
            </a:r>
          </a:p>
        </p:txBody>
      </p:sp>
      <p:sp>
        <p:nvSpPr>
          <p:cNvPr id="58" name="TextBox 44">
            <a:extLst>
              <a:ext uri="{FF2B5EF4-FFF2-40B4-BE49-F238E27FC236}">
                <a16:creationId xmlns:a16="http://schemas.microsoft.com/office/drawing/2014/main" id="{4668F717-00BD-4E3A-AF85-A8B7A9CBD7BD}"/>
              </a:ext>
            </a:extLst>
          </p:cNvPr>
          <p:cNvSpPr txBox="1"/>
          <p:nvPr/>
        </p:nvSpPr>
        <p:spPr>
          <a:xfrm>
            <a:off x="166785" y="1054193"/>
            <a:ext cx="18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pc="300" dirty="0">
                <a:latin typeface="Agency FB" panose="020B0503020202020204" pitchFamily="34" charset="0"/>
              </a:rPr>
              <a:t>PLAN</a:t>
            </a:r>
            <a:endParaRPr lang="en-IN" sz="1600" spc="300" dirty="0">
              <a:latin typeface="Agency FB" panose="020B0503020202020204" pitchFamily="34" charset="0"/>
            </a:endParaRPr>
          </a:p>
        </p:txBody>
      </p:sp>
      <p:sp>
        <p:nvSpPr>
          <p:cNvPr id="59" name="TextBox 46">
            <a:extLst>
              <a:ext uri="{FF2B5EF4-FFF2-40B4-BE49-F238E27FC236}">
                <a16:creationId xmlns:a16="http://schemas.microsoft.com/office/drawing/2014/main" id="{1AD7AE27-67E8-4E8E-980A-3F6CD057728E}"/>
              </a:ext>
            </a:extLst>
          </p:cNvPr>
          <p:cNvSpPr txBox="1"/>
          <p:nvPr/>
        </p:nvSpPr>
        <p:spPr>
          <a:xfrm>
            <a:off x="4884338" y="3177782"/>
            <a:ext cx="108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45 DAYS</a:t>
            </a:r>
          </a:p>
        </p:txBody>
      </p:sp>
      <p:sp>
        <p:nvSpPr>
          <p:cNvPr id="60" name="TextBox 47">
            <a:extLst>
              <a:ext uri="{FF2B5EF4-FFF2-40B4-BE49-F238E27FC236}">
                <a16:creationId xmlns:a16="http://schemas.microsoft.com/office/drawing/2014/main" id="{3CFCF483-8E28-409B-8624-F234F70BA26E}"/>
              </a:ext>
            </a:extLst>
          </p:cNvPr>
          <p:cNvSpPr txBox="1"/>
          <p:nvPr/>
        </p:nvSpPr>
        <p:spPr>
          <a:xfrm>
            <a:off x="7131450" y="4227167"/>
            <a:ext cx="9034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1 MONTH</a:t>
            </a:r>
            <a:endParaRPr lang="en-IN" sz="10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2BC68D22-2565-4457-A26B-47A492528336}"/>
              </a:ext>
            </a:extLst>
          </p:cNvPr>
          <p:cNvSpPr txBox="1"/>
          <p:nvPr/>
        </p:nvSpPr>
        <p:spPr>
          <a:xfrm>
            <a:off x="10583434" y="5804661"/>
            <a:ext cx="1684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  <a:r>
              <a:rPr lang="en-US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  <a:r>
              <a:rPr lang="en-001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 DAYS</a:t>
            </a:r>
            <a:endParaRPr lang="en-IN" sz="10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TextBox 50">
            <a:extLst>
              <a:ext uri="{FF2B5EF4-FFF2-40B4-BE49-F238E27FC236}">
                <a16:creationId xmlns:a16="http://schemas.microsoft.com/office/drawing/2014/main" id="{B6D87F59-B129-484B-BEEA-C22C943E2A3B}"/>
              </a:ext>
            </a:extLst>
          </p:cNvPr>
          <p:cNvSpPr txBox="1"/>
          <p:nvPr/>
        </p:nvSpPr>
        <p:spPr>
          <a:xfrm>
            <a:off x="2007076" y="293570"/>
            <a:ext cx="348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spc="300" dirty="0">
                <a:latin typeface="Agency FB" panose="020B0503020202020204" pitchFamily="34" charset="0"/>
              </a:rPr>
              <a:t>GANTT CHART</a:t>
            </a: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BD0DACA8-B8B1-492F-A21C-AE566BB4B12B}"/>
              </a:ext>
            </a:extLst>
          </p:cNvPr>
          <p:cNvSpPr txBox="1"/>
          <p:nvPr/>
        </p:nvSpPr>
        <p:spPr>
          <a:xfrm>
            <a:off x="2045121" y="720861"/>
            <a:ext cx="510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spc="300" dirty="0">
                <a:latin typeface="Agency FB" panose="020B0503020202020204" pitchFamily="34" charset="0"/>
              </a:rPr>
              <a:t>THESIS</a:t>
            </a:r>
            <a:endParaRPr lang="en-IN" sz="1200" spc="300" dirty="0">
              <a:latin typeface="Agency FB" panose="020B0503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2003809" y="1706831"/>
            <a:ext cx="827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1 MONTH</a:t>
            </a:r>
          </a:p>
        </p:txBody>
      </p:sp>
      <p:sp>
        <p:nvSpPr>
          <p:cNvPr id="69" name="TextBox 23">
            <a:extLst>
              <a:ext uri="{FF2B5EF4-FFF2-40B4-BE49-F238E27FC236}">
                <a16:creationId xmlns:a16="http://schemas.microsoft.com/office/drawing/2014/main" id="{4CDF94FE-F869-4AD3-A7A7-A13B9F1FE114}"/>
              </a:ext>
            </a:extLst>
          </p:cNvPr>
          <p:cNvSpPr txBox="1"/>
          <p:nvPr/>
        </p:nvSpPr>
        <p:spPr>
          <a:xfrm>
            <a:off x="526149" y="2065174"/>
            <a:ext cx="141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LITERATURE </a:t>
            </a:r>
            <a:b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REVIEW</a:t>
            </a:r>
            <a:endParaRPr lang="en-IN" sz="11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4CDF94FE-F869-4AD3-A7A7-A13B9F1FE114}"/>
              </a:ext>
            </a:extLst>
          </p:cNvPr>
          <p:cNvSpPr txBox="1"/>
          <p:nvPr/>
        </p:nvSpPr>
        <p:spPr>
          <a:xfrm>
            <a:off x="526149" y="3118641"/>
            <a:ext cx="1452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OPTIMIZATION </a:t>
            </a:r>
            <a:b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FORMULATION</a:t>
            </a:r>
            <a:endParaRPr lang="en-IN" sz="11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TextBox 23">
            <a:extLst>
              <a:ext uri="{FF2B5EF4-FFF2-40B4-BE49-F238E27FC236}">
                <a16:creationId xmlns:a16="http://schemas.microsoft.com/office/drawing/2014/main" id="{4CDF94FE-F869-4AD3-A7A7-A13B9F1FE114}"/>
              </a:ext>
            </a:extLst>
          </p:cNvPr>
          <p:cNvSpPr txBox="1"/>
          <p:nvPr/>
        </p:nvSpPr>
        <p:spPr>
          <a:xfrm>
            <a:off x="518243" y="4147940"/>
            <a:ext cx="1437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DATA </a:t>
            </a:r>
          </a:p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COLLECTION</a:t>
            </a:r>
            <a:endParaRPr lang="en-IN" sz="11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CDF94FE-F869-4AD3-A7A7-A13B9F1FE114}"/>
              </a:ext>
            </a:extLst>
          </p:cNvPr>
          <p:cNvSpPr txBox="1"/>
          <p:nvPr/>
        </p:nvSpPr>
        <p:spPr>
          <a:xfrm>
            <a:off x="533120" y="2569224"/>
            <a:ext cx="1422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SYSTEM </a:t>
            </a:r>
          </a:p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DIAGRAM</a:t>
            </a:r>
            <a:endParaRPr lang="en-IN" sz="11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1844770" y="1168117"/>
            <a:ext cx="105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JANAUARY</a:t>
            </a:r>
            <a:endParaRPr lang="en-IN" sz="8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2699995" y="1164676"/>
            <a:ext cx="971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FEBRUARY</a:t>
            </a:r>
            <a:endParaRPr lang="en-IN" sz="9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3570263" y="1181275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MARCH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4382507" y="1181274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APRIL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5194751" y="1181273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MAY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5996534" y="1181272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JUNE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6816429" y="1173577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JULY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7644316" y="1181272"/>
            <a:ext cx="84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AUGUST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8325130" y="1188966"/>
            <a:ext cx="1088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SEPTEMBER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9248755" y="1181271"/>
            <a:ext cx="894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OCTOBER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10012426" y="1181271"/>
            <a:ext cx="99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NOVEMBER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54042F-94D3-4DA1-8325-4E9E70A00C2C}"/>
              </a:ext>
            </a:extLst>
          </p:cNvPr>
          <p:cNvSpPr txBox="1"/>
          <p:nvPr/>
        </p:nvSpPr>
        <p:spPr>
          <a:xfrm>
            <a:off x="10818838" y="1181177"/>
            <a:ext cx="991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DECEMBER</a:t>
            </a:r>
          </a:p>
        </p:txBody>
      </p:sp>
      <p:sp>
        <p:nvSpPr>
          <p:cNvPr id="85" name="Rectangle: Rounded Corners 13">
            <a:extLst>
              <a:ext uri="{FF2B5EF4-FFF2-40B4-BE49-F238E27FC236}">
                <a16:creationId xmlns:a16="http://schemas.microsoft.com/office/drawing/2014/main" id="{20DC4159-2DA1-4A1D-9BC2-23DECF7942B5}"/>
              </a:ext>
            </a:extLst>
          </p:cNvPr>
          <p:cNvSpPr/>
          <p:nvPr/>
        </p:nvSpPr>
        <p:spPr>
          <a:xfrm>
            <a:off x="2755784" y="2136858"/>
            <a:ext cx="1626723" cy="360000"/>
          </a:xfrm>
          <a:prstGeom prst="roundRect">
            <a:avLst>
              <a:gd name="adj" fmla="val 33067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7" name="TextBox 47">
            <a:extLst>
              <a:ext uri="{FF2B5EF4-FFF2-40B4-BE49-F238E27FC236}">
                <a16:creationId xmlns:a16="http://schemas.microsoft.com/office/drawing/2014/main" id="{3CFCF483-8E28-409B-8624-F234F70BA26E}"/>
              </a:ext>
            </a:extLst>
          </p:cNvPr>
          <p:cNvSpPr txBox="1"/>
          <p:nvPr/>
        </p:nvSpPr>
        <p:spPr>
          <a:xfrm>
            <a:off x="3122231" y="2180321"/>
            <a:ext cx="118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2 MONTHS</a:t>
            </a:r>
            <a:endParaRPr lang="en-IN" sz="10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Rectangle: Rounded Corners 12">
            <a:extLst>
              <a:ext uri="{FF2B5EF4-FFF2-40B4-BE49-F238E27FC236}">
                <a16:creationId xmlns:a16="http://schemas.microsoft.com/office/drawing/2014/main" id="{9AFD4DD5-FA23-4A17-A2FC-ABCDFD896B74}"/>
              </a:ext>
            </a:extLst>
          </p:cNvPr>
          <p:cNvSpPr/>
          <p:nvPr/>
        </p:nvSpPr>
        <p:spPr>
          <a:xfrm>
            <a:off x="4310637" y="2613806"/>
            <a:ext cx="653248" cy="42196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9" name="TextBox 47">
            <a:extLst>
              <a:ext uri="{FF2B5EF4-FFF2-40B4-BE49-F238E27FC236}">
                <a16:creationId xmlns:a16="http://schemas.microsoft.com/office/drawing/2014/main" id="{3CFCF483-8E28-409B-8624-F234F70BA26E}"/>
              </a:ext>
            </a:extLst>
          </p:cNvPr>
          <p:cNvSpPr txBox="1"/>
          <p:nvPr/>
        </p:nvSpPr>
        <p:spPr>
          <a:xfrm>
            <a:off x="4298497" y="2708673"/>
            <a:ext cx="1010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sz="9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  <a:r>
              <a:rPr lang="en-US" sz="9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  <a:r>
              <a:rPr lang="en-IN" sz="9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 DAYS</a:t>
            </a:r>
            <a:endParaRPr lang="en-IN" sz="8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: Rounded Corners 13">
            <a:extLst>
              <a:ext uri="{FF2B5EF4-FFF2-40B4-BE49-F238E27FC236}">
                <a16:creationId xmlns:a16="http://schemas.microsoft.com/office/drawing/2014/main" id="{20DC4159-2DA1-4A1D-9BC2-23DECF7942B5}"/>
              </a:ext>
            </a:extLst>
          </p:cNvPr>
          <p:cNvSpPr/>
          <p:nvPr/>
        </p:nvSpPr>
        <p:spPr>
          <a:xfrm>
            <a:off x="7820576" y="4701620"/>
            <a:ext cx="1708481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1" name="TextBox 47">
            <a:extLst>
              <a:ext uri="{FF2B5EF4-FFF2-40B4-BE49-F238E27FC236}">
                <a16:creationId xmlns:a16="http://schemas.microsoft.com/office/drawing/2014/main" id="{3CFCF483-8E28-409B-8624-F234F70BA26E}"/>
              </a:ext>
            </a:extLst>
          </p:cNvPr>
          <p:cNvSpPr txBox="1"/>
          <p:nvPr/>
        </p:nvSpPr>
        <p:spPr>
          <a:xfrm>
            <a:off x="8268781" y="4754662"/>
            <a:ext cx="118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2 MONTHS</a:t>
            </a:r>
            <a:endParaRPr lang="en-IN" sz="10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: Rounded Corners 14">
            <a:extLst>
              <a:ext uri="{FF2B5EF4-FFF2-40B4-BE49-F238E27FC236}">
                <a16:creationId xmlns:a16="http://schemas.microsoft.com/office/drawing/2014/main" id="{4E2F1886-12CF-4D8A-AEBA-3141EC9D616F}"/>
              </a:ext>
            </a:extLst>
          </p:cNvPr>
          <p:cNvSpPr/>
          <p:nvPr/>
        </p:nvSpPr>
        <p:spPr>
          <a:xfrm>
            <a:off x="9455828" y="5213133"/>
            <a:ext cx="906457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4" name="TextBox 47">
            <a:extLst>
              <a:ext uri="{FF2B5EF4-FFF2-40B4-BE49-F238E27FC236}">
                <a16:creationId xmlns:a16="http://schemas.microsoft.com/office/drawing/2014/main" id="{3CFCF483-8E28-409B-8624-F234F70BA26E}"/>
              </a:ext>
            </a:extLst>
          </p:cNvPr>
          <p:cNvSpPr txBox="1"/>
          <p:nvPr/>
        </p:nvSpPr>
        <p:spPr>
          <a:xfrm>
            <a:off x="9551518" y="5266175"/>
            <a:ext cx="9034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1 MONTH</a:t>
            </a:r>
            <a:endParaRPr lang="en-IN" sz="10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4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5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21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61" name="TextBox 23">
            <a:extLst>
              <a:ext uri="{FF2B5EF4-FFF2-40B4-BE49-F238E27FC236}">
                <a16:creationId xmlns:a16="http://schemas.microsoft.com/office/drawing/2014/main" id="{4CDF94FE-F869-4AD3-A7A7-A13B9F1FE114}"/>
              </a:ext>
            </a:extLst>
          </p:cNvPr>
          <p:cNvSpPr txBox="1"/>
          <p:nvPr/>
        </p:nvSpPr>
        <p:spPr>
          <a:xfrm>
            <a:off x="531910" y="3610810"/>
            <a:ext cx="1452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HEURISTIC </a:t>
            </a:r>
            <a:b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1100" b="1" i="1" spc="300" dirty="0">
                <a:solidFill>
                  <a:schemeClr val="bg1"/>
                </a:solidFill>
                <a:latin typeface="Agency FB" panose="020B0503020202020204" pitchFamily="34" charset="0"/>
              </a:rPr>
              <a:t>FORMULATION</a:t>
            </a:r>
            <a:endParaRPr lang="en-IN" sz="1100" b="1" i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Rectangle: Rounded Corners 13">
            <a:extLst>
              <a:ext uri="{FF2B5EF4-FFF2-40B4-BE49-F238E27FC236}">
                <a16:creationId xmlns:a16="http://schemas.microsoft.com/office/drawing/2014/main" id="{20DC4159-2DA1-4A1D-9BC2-23DECF7942B5}"/>
              </a:ext>
            </a:extLst>
          </p:cNvPr>
          <p:cNvSpPr/>
          <p:nvPr/>
        </p:nvSpPr>
        <p:spPr>
          <a:xfrm>
            <a:off x="5974081" y="3676483"/>
            <a:ext cx="1177188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gradFill flip="none" rotWithShape="1">
              <a:gsLst>
                <a:gs pos="83000">
                  <a:schemeClr val="bg1">
                    <a:lumMod val="75000"/>
                  </a:schemeClr>
                </a:gs>
                <a:gs pos="20000">
                  <a:schemeClr val="bg1">
                    <a:lumMod val="75000"/>
                  </a:schemeClr>
                </a:gs>
                <a:gs pos="55927">
                  <a:schemeClr val="bg1"/>
                </a:gs>
                <a:gs pos="37311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  <a:reflection blurRad="25400" stA="56000" endPos="62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1AD7AE27-67E8-4E8E-980A-3F6CD057728E}"/>
              </a:ext>
            </a:extLst>
          </p:cNvPr>
          <p:cNvSpPr txBox="1"/>
          <p:nvPr/>
        </p:nvSpPr>
        <p:spPr>
          <a:xfrm>
            <a:off x="6015711" y="3727444"/>
            <a:ext cx="108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45 DAYS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930" y="1014071"/>
            <a:ext cx="3396305" cy="5173124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 Light Condensed" panose="020B0502040204020203" pitchFamily="34" charset="0"/>
              </a:rPr>
              <a:t>Yang, Tingting, </a:t>
            </a:r>
            <a:r>
              <a:rPr lang="en-US" sz="1800" dirty="0" err="1">
                <a:latin typeface="Bahnschrift Light Condensed" panose="020B0502040204020203" pitchFamily="34" charset="0"/>
              </a:rPr>
              <a:t>Hailong</a:t>
            </a:r>
            <a:r>
              <a:rPr lang="en-US" sz="1800" dirty="0">
                <a:latin typeface="Bahnschrift Light Condensed" panose="020B0502040204020203" pitchFamily="34" charset="0"/>
              </a:rPr>
              <a:t> Feng, Shan Gao, </a:t>
            </a:r>
            <a:r>
              <a:rPr lang="en-US" sz="1800" dirty="0" err="1">
                <a:latin typeface="Bahnschrift Light Condensed" panose="020B0502040204020203" pitchFamily="34" charset="0"/>
              </a:rPr>
              <a:t>Zhi</a:t>
            </a:r>
            <a:r>
              <a:rPr lang="en-US" sz="1800" dirty="0">
                <a:latin typeface="Bahnschrift Light Condensed" panose="020B0502040204020203" pitchFamily="34" charset="0"/>
              </a:rPr>
              <a:t> Jiang, </a:t>
            </a:r>
            <a:r>
              <a:rPr lang="en-US" sz="1800" dirty="0" err="1">
                <a:latin typeface="Bahnschrift Light Condensed" panose="020B0502040204020203" pitchFamily="34" charset="0"/>
              </a:rPr>
              <a:t>Meng</a:t>
            </a:r>
            <a:r>
              <a:rPr lang="en-US" sz="1800" dirty="0">
                <a:latin typeface="Bahnschrift Light Condensed" panose="020B0502040204020203" pitchFamily="34" charset="0"/>
              </a:rPr>
              <a:t> Qin, Nan Cheng, and Lin Bai. "Two-stage offloading optimization for energy–latency tradeoff with mobile edge computing in maritime Internet of Things." 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Internet of Things Journal</a:t>
            </a:r>
            <a:r>
              <a:rPr lang="en-US" sz="18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 7</a:t>
            </a:r>
            <a:r>
              <a:rPr lang="en-US" sz="1800" dirty="0">
                <a:latin typeface="Bahnschrift Light Condensed" panose="020B0502040204020203" pitchFamily="34" charset="0"/>
              </a:rPr>
              <a:t>, no. 7 (2019)</a:t>
            </a:r>
          </a:p>
          <a:p>
            <a:pPr algn="just"/>
            <a:r>
              <a:rPr lang="en-US" sz="1800" dirty="0">
                <a:latin typeface="Bahnschrift Light Condensed" panose="020B0502040204020203" pitchFamily="34" charset="0"/>
              </a:rPr>
              <a:t>Wang, Zhen, Bin Lin, Lu Sun, and Ying Wang. "Intelligent Task Offloading for 6G-Enabled Maritime IoT Based on Reinforcement Learning." In </a:t>
            </a:r>
            <a:r>
              <a:rPr lang="en-US" sz="1800" i="1" dirty="0">
                <a:latin typeface="Bahnschrift Light Condensed" panose="020B0502040204020203" pitchFamily="34" charset="0"/>
              </a:rPr>
              <a:t>2021 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International Conference on Security, Pattern Analysis, and Cybernetics </a:t>
            </a:r>
            <a:r>
              <a:rPr lang="en-US" sz="1800" i="1" dirty="0">
                <a:latin typeface="Bahnschrift Light Condensed" panose="020B0502040204020203" pitchFamily="34" charset="0"/>
              </a:rPr>
              <a:t>(SPAC)</a:t>
            </a:r>
            <a:r>
              <a:rPr lang="en-US" sz="1800" dirty="0">
                <a:latin typeface="Bahnschrift Light Condensed" panose="020B0502040204020203" pitchFamily="34" charset="0"/>
              </a:rPr>
              <a:t>, pp. 566-570. IEEE, 2021.</a:t>
            </a:r>
          </a:p>
          <a:p>
            <a:pPr algn="just"/>
            <a:r>
              <a:rPr lang="en-US" sz="1800" dirty="0">
                <a:latin typeface="Bahnschrift Light Condensed" panose="020B0502040204020203" pitchFamily="34" charset="0"/>
              </a:rPr>
              <a:t>Yang, Tingting, Jiacheng Chen, and Ning Zhang. "AI-empowered maritime internet of things: a parallel-network-driven approach." 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Network</a:t>
            </a:r>
            <a:r>
              <a:rPr lang="en-US" sz="18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 34</a:t>
            </a:r>
            <a:r>
              <a:rPr lang="en-US" sz="1800" dirty="0">
                <a:latin typeface="Bahnschrift Light Condensed" panose="020B0502040204020203" pitchFamily="34" charset="0"/>
              </a:rPr>
              <a:t>, no. 5 (2020): 54-59.</a:t>
            </a:r>
          </a:p>
          <a:p>
            <a:pPr algn="just"/>
            <a:r>
              <a:rPr lang="en-US" sz="1800" dirty="0">
                <a:latin typeface="Bahnschrift Light Condensed" panose="020B0502040204020203" pitchFamily="34" charset="0"/>
              </a:rPr>
              <a:t>Xia, Tingting, Michael Mao Wang, Jingjing Zhang, and Lei Wang. "Maritime internet of things: Challenges and solutions." 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Wireless Communications</a:t>
            </a:r>
            <a:r>
              <a:rPr lang="en-US" sz="18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 27</a:t>
            </a:r>
            <a:r>
              <a:rPr lang="en-US" sz="1800" dirty="0">
                <a:latin typeface="Bahnschrift Light Condensed" panose="020B0502040204020203" pitchFamily="34" charset="0"/>
              </a:rPr>
              <a:t>, no. 2 (2020): 188-196.</a:t>
            </a:r>
          </a:p>
          <a:p>
            <a:pPr algn="just"/>
            <a:r>
              <a:rPr lang="en-US" sz="1800" dirty="0">
                <a:latin typeface="Bahnschrift Light Condensed" panose="020B0502040204020203" pitchFamily="34" charset="0"/>
              </a:rPr>
              <a:t>Song, Yujae, Huicheol Shin, Sungmin Koo, Seungjae Baek, Jungmin Seo, Hyoun Kang, and Yongjae Kim. "Internet of Maritime Things Platform for Remote Marine Water Quality Monitoring." 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Internet of Things Journal</a:t>
            </a:r>
            <a:r>
              <a:rPr lang="en-US" sz="1800" dirty="0">
                <a:latin typeface="Bahnschrift Light Condensed" panose="020B0502040204020203" pitchFamily="34" charset="0"/>
              </a:rPr>
              <a:t> (2021).</a:t>
            </a:r>
          </a:p>
          <a:p>
            <a:pPr algn="just"/>
            <a:r>
              <a:rPr lang="en-US" sz="1800" dirty="0">
                <a:latin typeface="Bahnschrift Light Condensed" panose="020B0502040204020203" pitchFamily="34" charset="0"/>
              </a:rPr>
              <a:t>Wang, Zhen, Bin Lin, Lu Sun, and Ying Wang. "Intelligent Task Offloading for 6G-Enabled Maritime IoT Based on Reinforcement Learning." In </a:t>
            </a:r>
            <a:r>
              <a:rPr lang="en-US" sz="1800" i="1" dirty="0">
                <a:latin typeface="Bahnschrift Light Condensed" panose="020B0502040204020203" pitchFamily="34" charset="0"/>
              </a:rPr>
              <a:t>2021 </a:t>
            </a:r>
            <a:r>
              <a:rPr lang="en-US" sz="18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International Conference on Security, Pattern Analysis, and Cybernetics </a:t>
            </a:r>
            <a:r>
              <a:rPr lang="en-US" sz="1800" i="1" dirty="0">
                <a:latin typeface="Bahnschrift Light Condensed" panose="020B0502040204020203" pitchFamily="34" charset="0"/>
              </a:rPr>
              <a:t>(SPAC)</a:t>
            </a:r>
            <a:r>
              <a:rPr lang="en-US" sz="1800" dirty="0">
                <a:latin typeface="Bahnschrift Light Condensed" panose="020B0502040204020203" pitchFamily="34" charset="0"/>
              </a:rPr>
              <a:t>, pp. 566-570. IEEE, 2021.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Q &amp; A Session</a:t>
            </a:r>
          </a:p>
        </p:txBody>
      </p:sp>
      <p:pic>
        <p:nvPicPr>
          <p:cNvPr id="1026" name="Picture 2" descr="Ask Questions to Improve Your Leader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75" y="1549921"/>
            <a:ext cx="5666650" cy="42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2060"/>
                </a:solidFill>
                <a:latin typeface="Bahnschrift" panose="020B0502040204020203" pitchFamily="34" charset="0"/>
              </a:rPr>
              <a:t>OUTLINE</a:t>
            </a: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160" y="1060176"/>
            <a:ext cx="5981171" cy="420436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Introduction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Problem Statement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Objective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Related Works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Motivation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System Model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Budget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Gantt Chart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Q &amp; A Session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924284" y="6324680"/>
            <a:ext cx="2154143" cy="274320"/>
          </a:xfrm>
        </p:spPr>
        <p:txBody>
          <a:bodyPr/>
          <a:lstStyle/>
          <a:p>
            <a:fld id="{B89FCC73-4CCF-4EDD-BAA7-EA62BA495AAC}" type="datetime2">
              <a:rPr lang="en-US" noProof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noProof="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1408" y="6324680"/>
            <a:ext cx="5901459" cy="274320"/>
          </a:xfrm>
        </p:spPr>
        <p:txBody>
          <a:bodyPr/>
          <a:lstStyle/>
          <a:p>
            <a:pPr algn="l"/>
            <a:r>
              <a:rPr lang="en-US" noProof="0" dirty="0">
                <a:solidFill>
                  <a:srgbClr val="002060"/>
                </a:solidFill>
                <a:latin typeface="Bahnschrift SemiBold" panose="020B0502040204020203" pitchFamily="34" charset="0"/>
              </a:rPr>
              <a:t>1ST THESIS PROGRESS PRESENTATION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0186" y="6198870"/>
            <a:ext cx="973667" cy="274320"/>
          </a:xfrm>
        </p:spPr>
        <p:txBody>
          <a:bodyPr/>
          <a:lstStyle/>
          <a:p>
            <a:r>
              <a:rPr lang="en-US" sz="3600" noProof="0" dirty="0">
                <a:solidFill>
                  <a:srgbClr val="002060"/>
                </a:solidFill>
                <a:latin typeface="Bahnschrift" panose="020B0502040204020203" pitchFamily="34" charset="0"/>
              </a:rPr>
              <a:t>1</a:t>
            </a:r>
            <a:endParaRPr lang="en-US" sz="2000" noProof="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76" y="240738"/>
            <a:ext cx="1900966" cy="819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98240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Why use UAV?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600"/>
            <a:ext cx="6442166" cy="386107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Acquire Realtime Information</a:t>
            </a:r>
          </a:p>
          <a:p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Maintain information freshness for Intelligent transportation systems: </a:t>
            </a:r>
            <a:r>
              <a:rPr lang="en-US" sz="2400" dirty="0">
                <a:latin typeface="Bahnschrift Light" panose="020B0502040204020203" pitchFamily="34" charset="0"/>
              </a:rPr>
              <a:t>Collecting timely information is critical for safety and driving assistance.</a:t>
            </a:r>
          </a:p>
          <a:p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Better Connectivity: </a:t>
            </a:r>
            <a:r>
              <a:rPr lang="en-US" sz="2400" dirty="0">
                <a:latin typeface="Bahnschrift Light" panose="020B0502040204020203" pitchFamily="34" charset="0"/>
              </a:rPr>
              <a:t>UAVs are expected to play a vital role in networks for enabling more connectivity.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pic>
        <p:nvPicPr>
          <p:cNvPr id="1028" name="Picture 4" descr="Real Time Water Quality Monitoring System (RTWQMS), वॉटर क्वालिटी मॉनिटर,  जल गुणवत्ता मॉनिटर - Aaxis Nano Technologies Private Limited, Ghaziabad |  ID: 164614280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20" y="2054600"/>
            <a:ext cx="1914772" cy="17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pic>
        <p:nvPicPr>
          <p:cNvPr id="1026" name="Picture 2" descr="Smart Management Is Needed As Wave Of Digitaliz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20" y="3892108"/>
            <a:ext cx="1914772" cy="17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 future of communications in maritime | Technology – Gulf New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076" y="2054600"/>
            <a:ext cx="1914772" cy="1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 Economy in Bangladesh: Prospects and Challen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95" y="3892108"/>
            <a:ext cx="1905553" cy="1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98240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Why do AOI Trajectory Planning?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600"/>
            <a:ext cx="6442166" cy="386107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Quantify the freshness of collected information: </a:t>
            </a:r>
            <a:r>
              <a:rPr lang="en-US" sz="2400" dirty="0" err="1">
                <a:latin typeface="Bahnschrift Light" panose="020B0502040204020203" pitchFamily="34" charset="0"/>
              </a:rPr>
              <a:t>Qos</a:t>
            </a:r>
            <a:r>
              <a:rPr lang="en-US" sz="2400" dirty="0">
                <a:latin typeface="Bahnschrift Light" panose="020B0502040204020203" pitchFamily="34" charset="0"/>
              </a:rPr>
              <a:t> supported applications gets a better performance evaluation.</a:t>
            </a:r>
          </a:p>
          <a:p>
            <a:r>
              <a:rPr lang="en-US" sz="24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Better UAV Network Design: </a:t>
            </a:r>
            <a:r>
              <a:rPr lang="en-US" sz="2400" dirty="0">
                <a:latin typeface="Bahnschrift Light" panose="020B0502040204020203" pitchFamily="34" charset="0"/>
              </a:rPr>
              <a:t>Existing UAV network designs are insufficient to maintain fresh information. Connection loss occurs.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pic>
        <p:nvPicPr>
          <p:cNvPr id="1028" name="Picture 4" descr="Real Time Water Quality Monitoring System (RTWQMS), वॉटर क्वालिटी मॉनिटर,  जल गुणवत्ता मॉनिटर - Aaxis Nano Technologies Private Limited, Ghaziabad |  ID: 164614280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20" y="2054600"/>
            <a:ext cx="1914772" cy="17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  <p:pic>
        <p:nvPicPr>
          <p:cNvPr id="1026" name="Picture 2" descr="Smart Management Is Needed As Wave Of Digitaliz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20" y="3892108"/>
            <a:ext cx="1914772" cy="17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 future of communications in maritime | Technology – Gulf New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076" y="2054600"/>
            <a:ext cx="1914772" cy="1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 Economy in Bangladesh: Prospects and Challen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95" y="3892108"/>
            <a:ext cx="1905553" cy="17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24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idx="1"/>
          </p:nvPr>
        </p:nvSpPr>
        <p:spPr>
          <a:xfrm>
            <a:off x="582385" y="1938655"/>
            <a:ext cx="10996749" cy="4248539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How can we find a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better tradeoff</a:t>
            </a:r>
            <a:r>
              <a:rPr lang="en-US" sz="2800" dirty="0">
                <a:latin typeface="Bahnschrift Light" panose="020B0502040204020203" pitchFamily="34" charset="0"/>
              </a:rPr>
              <a:t> between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transmission latency </a:t>
            </a:r>
            <a:r>
              <a:rPr lang="en-US" sz="2800" dirty="0">
                <a:latin typeface="Bahnschrift Light" panose="020B0502040204020203" pitchFamily="34" charset="0"/>
              </a:rPr>
              <a:t>&amp;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energy consumption?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Through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which mechanism</a:t>
            </a:r>
            <a:r>
              <a:rPr lang="en-US" sz="2800" dirty="0">
                <a:latin typeface="Bahnschrift Light" panose="020B0502040204020203" pitchFamily="34" charset="0"/>
              </a:rPr>
              <a:t> we can ensure better QoE?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How can we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design an algorithm to</a:t>
            </a:r>
            <a:r>
              <a:rPr lang="en-US" sz="2800" dirty="0">
                <a:latin typeface="Bahnschrift Light" panose="020B0502040204020203" pitchFamily="34" charset="0"/>
              </a:rPr>
              <a:t> select the 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optimal edge server </a:t>
            </a:r>
            <a:r>
              <a:rPr lang="en-US" sz="2800" dirty="0">
                <a:latin typeface="Bahnschrift Light" panose="020B0502040204020203" pitchFamily="34" charset="0"/>
              </a:rPr>
              <a:t>for offloading the computing tasks from vessel IoT users?</a:t>
            </a:r>
            <a:br>
              <a:rPr lang="en-US" sz="2800" dirty="0">
                <a:latin typeface="Bahnschrift Light" panose="020B0502040204020203" pitchFamily="34" charset="0"/>
              </a:rPr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7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31" y="1615951"/>
            <a:ext cx="10515600" cy="4351338"/>
          </a:xfrm>
        </p:spPr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To design a maritime network framework which can adopt </a:t>
            </a:r>
            <a:r>
              <a:rPr lang="en-US" sz="24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Mobile Edge Computing</a:t>
            </a:r>
            <a:r>
              <a:rPr lang="en-US" sz="24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>
                <a:latin typeface="Bahnschrift Light" panose="020B0502040204020203" pitchFamily="34" charset="0"/>
              </a:rPr>
              <a:t>(MEC) server to offload the compute-intensive task of M-IoT users.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To bring a trade-off between </a:t>
            </a:r>
            <a:r>
              <a:rPr lang="en-US" sz="24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maximizing user Quality-of-Experience </a:t>
            </a:r>
            <a:r>
              <a:rPr lang="en-US" sz="2400" dirty="0">
                <a:latin typeface="Bahnschrift Light" panose="020B0502040204020203" pitchFamily="34" charset="0"/>
              </a:rPr>
              <a:t>(QoE) and </a:t>
            </a:r>
            <a:r>
              <a:rPr lang="en-US" sz="24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minimizing energy consumption</a:t>
            </a:r>
            <a:r>
              <a:rPr lang="en-US" sz="2400" dirty="0">
                <a:latin typeface="Bahnschrift Light" panose="020B0502040204020203" pitchFamily="34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443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Paper Objectives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4412" y="1542550"/>
            <a:ext cx="10515600" cy="333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Focuses-</a:t>
            </a:r>
          </a:p>
          <a:p>
            <a:pPr algn="just"/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</a:rPr>
              <a:t>hierarchical network architecture </a:t>
            </a:r>
            <a:r>
              <a:rPr lang="en-US" sz="2400" dirty="0">
                <a:latin typeface="Bahnschrift Light" panose="020B0502040204020203" pitchFamily="34" charset="0"/>
              </a:rPr>
              <a:t>for maritime communications 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restricted infrastructure of maritime radio networks.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Bahnschrift" panose="020B0502040204020203" pitchFamily="34" charset="0"/>
              </a:rPr>
              <a:t>Motivation-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The different distribution and density of MUEs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The necessity of </a:t>
            </a:r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</a:rPr>
              <a:t>hierarchical networks</a:t>
            </a:r>
            <a:r>
              <a:rPr lang="en-US" sz="2400" dirty="0">
                <a:latin typeface="Bahnschrift Light" panose="020B0502040204020203" pitchFamily="34" charset="0"/>
              </a:rPr>
              <a:t>.</a:t>
            </a:r>
          </a:p>
          <a:p>
            <a:pPr algn="just"/>
            <a:r>
              <a:rPr lang="en-US" sz="2400" dirty="0">
                <a:latin typeface="Bahnschrift Light" panose="020B0502040204020203" pitchFamily="34" charset="0"/>
              </a:rPr>
              <a:t>The consideration of </a:t>
            </a:r>
            <a:r>
              <a:rPr lang="en-US" sz="2400" dirty="0">
                <a:solidFill>
                  <a:srgbClr val="00B0F0"/>
                </a:solidFill>
                <a:latin typeface="Bahnschrift Light" panose="020B0502040204020203" pitchFamily="34" charset="0"/>
              </a:rPr>
              <a:t>heterogeneous channels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7483" y="5025831"/>
            <a:ext cx="10799618" cy="1073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 Light Condensed" panose="020B0502040204020203" pitchFamily="34" charset="0"/>
              </a:rPr>
              <a:t>Kim, Yongjae, Yujae Song, and Sung </a:t>
            </a:r>
            <a:r>
              <a:rPr lang="en-US" sz="1600" dirty="0" err="1">
                <a:latin typeface="Bahnschrift Light Condensed" panose="020B0502040204020203" pitchFamily="34" charset="0"/>
              </a:rPr>
              <a:t>Hoon</a:t>
            </a:r>
            <a:r>
              <a:rPr lang="en-US" sz="1600" dirty="0">
                <a:latin typeface="Bahnschrift Light Condensed" panose="020B0502040204020203" pitchFamily="34" charset="0"/>
              </a:rPr>
              <a:t> Lim. "</a:t>
            </a:r>
            <a:r>
              <a:rPr lang="en-US" sz="1600" i="1" dirty="0">
                <a:latin typeface="Bahnschrift Light Condensed" panose="020B0502040204020203" pitchFamily="34" charset="0"/>
              </a:rPr>
              <a:t>Hierarchical maritime radio networks for internet of maritime things</a:t>
            </a:r>
            <a:r>
              <a:rPr lang="en-US" sz="1600" dirty="0">
                <a:latin typeface="Bahnschrift Light Condensed" panose="020B0502040204020203" pitchFamily="34" charset="0"/>
              </a:rPr>
              <a:t>." </a:t>
            </a:r>
            <a:r>
              <a:rPr lang="en-US" sz="1600" i="1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IEEE Access</a:t>
            </a:r>
            <a:r>
              <a:rPr lang="en-US" sz="1600" dirty="0">
                <a:solidFill>
                  <a:srgbClr val="0070C0"/>
                </a:solidFill>
                <a:latin typeface="Bahnschrift Light Condensed" panose="020B0502040204020203" pitchFamily="34" charset="0"/>
              </a:rPr>
              <a:t> 7 </a:t>
            </a:r>
            <a:r>
              <a:rPr lang="en-US" sz="1600" dirty="0">
                <a:latin typeface="Bahnschrift Light Condensed" panose="020B0502040204020203" pitchFamily="34" charset="0"/>
              </a:rPr>
              <a:t>(2019):</a:t>
            </a:r>
            <a:endParaRPr lang="en-US" sz="1000" dirty="0">
              <a:latin typeface="Bahnschrift Light Condensed" panose="020B0502040204020203" pitchFamily="34" charset="0"/>
            </a:endParaRP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443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(2/4)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2112147"/>
            <a:ext cx="5867400" cy="364335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Bahnschrift Light" panose="020B0502040204020203" pitchFamily="34" charset="0"/>
              </a:rPr>
              <a:t>Ship clusters the Maritime User Equipment's</a:t>
            </a:r>
          </a:p>
          <a:p>
            <a:pPr algn="just"/>
            <a:r>
              <a:rPr lang="en-US" sz="2000" dirty="0">
                <a:latin typeface="Bahnschrift Light" panose="020B0502040204020203" pitchFamily="34" charset="0"/>
              </a:rPr>
              <a:t>Distribution on the ship by </a:t>
            </a:r>
            <a:r>
              <a:rPr lang="en-US" sz="20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Thomas cluster process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</a:p>
          <a:p>
            <a:pPr algn="just"/>
            <a:r>
              <a:rPr lang="en-US" sz="2000" dirty="0">
                <a:latin typeface="Bahnschrift Light" panose="020B0502040204020203" pitchFamily="34" charset="0"/>
              </a:rPr>
              <a:t>Network performances given in terms of the </a:t>
            </a:r>
            <a:r>
              <a:rPr lang="en-US" sz="20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average data rate and outage probability </a:t>
            </a:r>
            <a:r>
              <a:rPr lang="en-US" sz="2000" dirty="0">
                <a:latin typeface="Bahnschrift Light" panose="020B0502040204020203" pitchFamily="34" charset="0"/>
              </a:rPr>
              <a:t>of a ship were </a:t>
            </a:r>
            <a:r>
              <a:rPr lang="en-US" sz="20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numerically evaluated</a:t>
            </a:r>
          </a:p>
          <a:p>
            <a:pPr algn="just"/>
            <a:r>
              <a:rPr lang="en-US" sz="2000" dirty="0">
                <a:latin typeface="Bahnschrift Light" panose="020B0502040204020203" pitchFamily="34" charset="0"/>
              </a:rPr>
              <a:t>A simple </a:t>
            </a:r>
            <a:r>
              <a:rPr lang="en-US" sz="2000" b="1" dirty="0">
                <a:solidFill>
                  <a:srgbClr val="00B0F0"/>
                </a:solidFill>
                <a:latin typeface="Bahnschrift Light" panose="020B0502040204020203" pitchFamily="34" charset="0"/>
              </a:rPr>
              <a:t>antenna selection algorithm </a:t>
            </a:r>
            <a:r>
              <a:rPr lang="en-US" sz="2000" dirty="0">
                <a:latin typeface="Bahnschrift Light" panose="020B0502040204020203" pitchFamily="34" charset="0"/>
              </a:rPr>
              <a:t>was proposed for guarantee their QoS requirements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7206" y="1073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2060"/>
                </a:solidFill>
                <a:latin typeface="Bahnschrift" panose="020B0502040204020203" pitchFamily="34" charset="0"/>
              </a:rPr>
              <a:t>Contribution &amp; Approach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06" y="1690688"/>
            <a:ext cx="5165265" cy="4486276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fld id="{85D57E59-4566-484F-896F-B4CEC7344265}" type="datetime2">
              <a:rPr lang="en-US" smtClean="0">
                <a:solidFill>
                  <a:srgbClr val="002060"/>
                </a:solidFill>
                <a:latin typeface="Bahnschrift Light" panose="020B0502040204020203" pitchFamily="34" charset="0"/>
              </a:rPr>
              <a:t>Friday, July 14, 2023</a:t>
            </a:fld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1ST THESIS PROGRESS PRESENTATION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860612" y="6187194"/>
            <a:ext cx="1706217" cy="36512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Bahnschrift" panose="020B0502040204020203" pitchFamily="34" charset="0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03" y="243927"/>
            <a:ext cx="1900966" cy="81943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4434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ahnschrift" panose="020B0502040204020203" pitchFamily="34" charset="0"/>
              </a:rPr>
              <a:t>Related Works (1/3)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0" y="333104"/>
            <a:ext cx="622662" cy="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48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6191</TotalTime>
  <Words>1305</Words>
  <Application>Microsoft Office PowerPoint</Application>
  <PresentationFormat>Widescreen</PresentationFormat>
  <Paragraphs>266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Agency FB</vt:lpstr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Condensed</vt:lpstr>
      <vt:lpstr>Bahnschrift SemiLight</vt:lpstr>
      <vt:lpstr>Calibri</vt:lpstr>
      <vt:lpstr>Century Gothic</vt:lpstr>
      <vt:lpstr>Corbel</vt:lpstr>
      <vt:lpstr>Wingdings</vt:lpstr>
      <vt:lpstr>Basis</vt:lpstr>
      <vt:lpstr>PowerPoint Presentation</vt:lpstr>
      <vt:lpstr>PowerPoint Presentation</vt:lpstr>
      <vt:lpstr>OUTLINE</vt:lpstr>
      <vt:lpstr>Why use UAV?</vt:lpstr>
      <vt:lpstr>Why do AOI Trajectory Planning?</vt:lpstr>
      <vt:lpstr>Problem Statement</vt:lpstr>
      <vt:lpstr>Paper Objectives</vt:lpstr>
      <vt:lpstr>Related Works (2/4)</vt:lpstr>
      <vt:lpstr>Related Works (1/3)</vt:lpstr>
      <vt:lpstr>PowerPoint Presentation</vt:lpstr>
      <vt:lpstr>Wang, Zhen, Bin Lin, Lu Sun, and Ying Wang. "Intelligent Task Offloading for 6G-Enabled Maritime IoT Based on Reinforcement Learning." In 2021 International Conference on Security, Pattern Analysis, and Cybernetics (SPAC), pp. 566-570. IEEE, 2021.</vt:lpstr>
      <vt:lpstr>Contribution &amp; Approach</vt:lpstr>
      <vt:lpstr>PowerPoint Presentation</vt:lpstr>
      <vt:lpstr>Yang, Tingting, Hailong Feng, Shan Gao, Zhi Jiang, Meng Qin, Nan Cheng, and Lin Bai. "Two-stage offloading optimization for energy–latency tradeoff with mobile edge computing in maritime Internet of Things." IEEE Internet of Things Journal 7, no. 7 (2019)</vt:lpstr>
      <vt:lpstr>Contribution &amp; Approach</vt:lpstr>
      <vt:lpstr>PowerPoint Presentation</vt:lpstr>
      <vt:lpstr>Our Motivation</vt:lpstr>
      <vt:lpstr>System Model</vt:lpstr>
      <vt:lpstr>System Model</vt:lpstr>
      <vt:lpstr>Budget</vt:lpstr>
      <vt:lpstr>PowerPoint Presentation</vt:lpstr>
      <vt:lpstr>References</vt:lpstr>
      <vt:lpstr>Q &amp; 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Maritime Radio Networks for Internet of Maritime Things Short term</dc:title>
  <dc:creator>maruf hossain</dc:creator>
  <cp:lastModifiedBy>User</cp:lastModifiedBy>
  <cp:revision>107</cp:revision>
  <dcterms:created xsi:type="dcterms:W3CDTF">2022-04-01T10:08:32Z</dcterms:created>
  <dcterms:modified xsi:type="dcterms:W3CDTF">2023-07-13T20:30:51Z</dcterms:modified>
</cp:coreProperties>
</file>