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0" r:id="rId4"/>
    <p:sldId id="288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2" r:id="rId14"/>
    <p:sldId id="271" r:id="rId15"/>
    <p:sldId id="318" r:id="rId16"/>
    <p:sldId id="290" r:id="rId17"/>
    <p:sldId id="299" r:id="rId18"/>
    <p:sldId id="30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319" r:id="rId27"/>
    <p:sldId id="296" r:id="rId28"/>
    <p:sldId id="302" r:id="rId29"/>
    <p:sldId id="303" r:id="rId30"/>
    <p:sldId id="304" r:id="rId31"/>
    <p:sldId id="305" r:id="rId32"/>
    <p:sldId id="306" r:id="rId33"/>
    <p:sldId id="315" r:id="rId34"/>
    <p:sldId id="320" r:id="rId35"/>
    <p:sldId id="321" r:id="rId36"/>
    <p:sldId id="322" r:id="rId37"/>
    <p:sldId id="307" r:id="rId38"/>
    <p:sldId id="308" r:id="rId39"/>
    <p:sldId id="316" r:id="rId40"/>
    <p:sldId id="317" r:id="rId41"/>
    <p:sldId id="310" r:id="rId42"/>
    <p:sldId id="311" r:id="rId43"/>
  </p:sldIdLst>
  <p:sldSz cx="9144000" cy="6858000" type="screen4x3"/>
  <p:notesSz cx="6951663" cy="9231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0016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889" y="4387575"/>
            <a:ext cx="5097886" cy="38893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808038"/>
            <a:ext cx="4306887" cy="322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7675" y="787400"/>
            <a:ext cx="3490913" cy="2617788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7675" y="787400"/>
            <a:ext cx="3490913" cy="2617788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3/4/2013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5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7804150" cy="917575"/>
          </a:xfrm>
          <a:noFill/>
          <a:ln/>
        </p:spPr>
        <p:txBody>
          <a:bodyPr lIns="90840" tIns="44623" rIns="90840" bIns="44623"/>
          <a:lstStyle/>
          <a:p>
            <a:r>
              <a:rPr lang="en-GB"/>
              <a:t>Verification and Validation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37338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Testing and debugging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Defect testing and debugging are distinct </a:t>
            </a:r>
            <a:br>
              <a:rPr lang="en-GB" sz="2400"/>
            </a:br>
            <a:r>
              <a:rPr lang="en-GB" sz="2400"/>
              <a:t>processes.</a:t>
            </a:r>
          </a:p>
          <a:p>
            <a:r>
              <a:rPr lang="en-GB" sz="2400"/>
              <a:t>Verification and validation is concerned with establishing the existence of defects in a program.</a:t>
            </a:r>
          </a:p>
          <a:p>
            <a:r>
              <a:rPr lang="en-GB" sz="2400"/>
              <a:t>Debugging is concerned with locating and </a:t>
            </a:r>
            <a:br>
              <a:rPr lang="en-GB" sz="2400"/>
            </a:br>
            <a:r>
              <a:rPr lang="en-GB" sz="2400"/>
              <a:t>repairing these errors.</a:t>
            </a:r>
          </a:p>
          <a:p>
            <a:r>
              <a:rPr lang="en-GB" sz="2400"/>
              <a:t>Debugging involves formulating a hypothesis </a:t>
            </a:r>
            <a:br>
              <a:rPr lang="en-GB" sz="2400"/>
            </a:br>
            <a:r>
              <a:rPr lang="en-GB" sz="2400"/>
              <a:t>about program behaviour then testing these </a:t>
            </a:r>
            <a:br>
              <a:rPr lang="en-GB" sz="2400"/>
            </a:br>
            <a:r>
              <a:rPr lang="en-GB" sz="2400"/>
              <a:t>hypotheses to find the system error.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debugging process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04800" y="1905000"/>
            <a:ext cx="8458200" cy="4038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2534" name="Picture 6" descr="22.2 Debugg-proces(19.2).eps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7239000" cy="21145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V &amp; V planning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/>
              <a:t>Careful planning is required to get the most out of testing and inspection processes.</a:t>
            </a:r>
          </a:p>
          <a:p>
            <a:pPr>
              <a:lnSpc>
                <a:spcPct val="90000"/>
              </a:lnSpc>
            </a:pPr>
            <a:r>
              <a:rPr lang="en-GB"/>
              <a:t>Planning should start early in the development process.</a:t>
            </a:r>
          </a:p>
          <a:p>
            <a:pPr>
              <a:lnSpc>
                <a:spcPct val="90000"/>
              </a:lnSpc>
            </a:pPr>
            <a:r>
              <a:rPr lang="en-GB"/>
              <a:t>The plan should identify the balance between static verification and testing.</a:t>
            </a:r>
          </a:p>
          <a:p>
            <a:pPr>
              <a:lnSpc>
                <a:spcPct val="90000"/>
              </a:lnSpc>
            </a:pPr>
            <a:r>
              <a:rPr lang="en-GB"/>
              <a:t>Test planning is about defining standards for the testing process rather than describing product tests.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V-model of development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" y="1752600"/>
            <a:ext cx="8458200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797" name="Picture 5" descr="22.3 V-model(19.3).eps      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8001000" cy="28098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3600"/>
              <a:t>The structure of a software test plan</a:t>
            </a: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testing process.</a:t>
            </a:r>
          </a:p>
          <a:p>
            <a:r>
              <a:rPr lang="en-GB"/>
              <a:t>Requirements traceability.</a:t>
            </a:r>
          </a:p>
          <a:p>
            <a:r>
              <a:rPr lang="en-GB"/>
              <a:t>Tested items.</a:t>
            </a:r>
          </a:p>
          <a:p>
            <a:r>
              <a:rPr lang="en-GB"/>
              <a:t>Testing schedule.</a:t>
            </a:r>
          </a:p>
          <a:p>
            <a:r>
              <a:rPr lang="en-GB"/>
              <a:t>Test recording procedures.</a:t>
            </a:r>
          </a:p>
          <a:p>
            <a:r>
              <a:rPr lang="en-GB"/>
              <a:t>Hardware and software requirements.</a:t>
            </a:r>
          </a:p>
          <a:p>
            <a:r>
              <a:rPr lang="en-GB"/>
              <a:t>Constraints.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software test plan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524000" y="1600200"/>
            <a:ext cx="53340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981200" y="1676400"/>
          <a:ext cx="4495800" cy="4348163"/>
        </p:xfrm>
        <a:graphic>
          <a:graphicData uri="http://schemas.openxmlformats.org/presentationml/2006/ole">
            <p:oleObj spid="_x0000_s103430" name="Document" r:id="rId3" imgW="5486400" imgH="526999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/>
              <a:t>These involve people examining the source representation with the aim of discovering anomalies and defects.</a:t>
            </a:r>
          </a:p>
          <a:p>
            <a:r>
              <a:rPr lang="en-GB" sz="2400"/>
              <a:t>Inspections not require execution of a system so may be used before implementation.</a:t>
            </a:r>
          </a:p>
          <a:p>
            <a:r>
              <a:rPr lang="en-GB" sz="2400"/>
              <a:t>They may be applied to any representation of the system (requirements, design,configuration data, test data, etc.).</a:t>
            </a:r>
          </a:p>
          <a:p>
            <a:r>
              <a:rPr lang="en-GB" sz="2400"/>
              <a:t>They have been shown to be an effective technique for discovering program errors.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Inspection success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Many different defects may be discovered in a single inspection. In testing, one defect ,may mask another so several executions are required.</a:t>
            </a:r>
          </a:p>
          <a:p>
            <a:r>
              <a:rPr lang="en-GB"/>
              <a:t>The reuse domain and programming knowledge so reviewers are likely to have seen the types of error that commonly arise.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Inspections and testing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/>
              <a:t>Inspections and testing are complementary and not opposing verification techniques.</a:t>
            </a:r>
          </a:p>
          <a:p>
            <a:r>
              <a:rPr lang="en-GB" sz="2400"/>
              <a:t>Both should be used during the V &amp; V process.</a:t>
            </a:r>
          </a:p>
          <a:p>
            <a:r>
              <a:rPr lang="en-GB" sz="2400"/>
              <a:t>Inspections can check conformance with a specification but not conformance with the customer’s real requirements.</a:t>
            </a:r>
          </a:p>
          <a:p>
            <a:r>
              <a:rPr lang="en-GB" sz="2400"/>
              <a:t>Inspections cannot check non-functional characteristics such as performance, usability,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Program inspections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Formalised approach to document reviews</a:t>
            </a:r>
          </a:p>
          <a:p>
            <a:r>
              <a:rPr lang="en-GB"/>
              <a:t>Intended explicitly for defect </a:t>
            </a:r>
            <a:r>
              <a:rPr lang="en-GB">
                <a:solidFill>
                  <a:schemeClr val="accent1"/>
                </a:solidFill>
              </a:rPr>
              <a:t>detection</a:t>
            </a:r>
            <a:r>
              <a:rPr lang="en-GB"/>
              <a:t> (not correction).</a:t>
            </a:r>
          </a:p>
          <a:p>
            <a:r>
              <a:rPr lang="en-GB"/>
              <a:t>Defects may be logical errors, anomalies in the code that might indicate an erroneous condition (e.g. an uninitialised variable) or non-compliance with standards.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Verification vs validation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>
                <a:solidFill>
                  <a:schemeClr val="accent1"/>
                </a:solidFill>
              </a:rPr>
              <a:t>Verification</a:t>
            </a:r>
            <a:r>
              <a:rPr lang="en-GB"/>
              <a:t>: </a:t>
            </a:r>
            <a:br>
              <a:rPr lang="en-GB"/>
            </a:br>
            <a:r>
              <a:rPr lang="en-GB"/>
              <a:t>	"Are we building the product right”.</a:t>
            </a:r>
          </a:p>
          <a:p>
            <a:r>
              <a:rPr lang="en-GB"/>
              <a:t>The software should conform to its specification.</a:t>
            </a:r>
          </a:p>
          <a:p>
            <a:r>
              <a:rPr lang="en-GB">
                <a:solidFill>
                  <a:schemeClr val="accent1"/>
                </a:solidFill>
              </a:rPr>
              <a:t>Validation</a:t>
            </a:r>
            <a:r>
              <a:rPr lang="en-GB"/>
              <a:t>:</a:t>
            </a:r>
            <a:br>
              <a:rPr lang="en-GB"/>
            </a:br>
            <a:r>
              <a:rPr lang="en-GB"/>
              <a:t>	 "Are we building the right product”.</a:t>
            </a:r>
          </a:p>
          <a:p>
            <a:r>
              <a:rPr lang="en-GB"/>
              <a:t>The software should do what the user really requires.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pre-conditions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76400"/>
            <a:ext cx="7804150" cy="4429125"/>
          </a:xfrm>
          <a:noFill/>
          <a:ln/>
        </p:spPr>
        <p:txBody>
          <a:bodyPr lIns="90840" tIns="44623" rIns="90840" bIns="44623"/>
          <a:lstStyle/>
          <a:p>
            <a:r>
              <a:rPr lang="en-GB" sz="2400"/>
              <a:t>A precise specification must be available.</a:t>
            </a:r>
          </a:p>
          <a:p>
            <a:r>
              <a:rPr lang="en-GB" sz="2400"/>
              <a:t>Team members must be familiar with the </a:t>
            </a:r>
            <a:br>
              <a:rPr lang="en-GB" sz="2400"/>
            </a:br>
            <a:r>
              <a:rPr lang="en-GB" sz="2400"/>
              <a:t>organisation standards.</a:t>
            </a:r>
          </a:p>
          <a:p>
            <a:r>
              <a:rPr lang="en-GB" sz="2400"/>
              <a:t>Syntactically correct code or other system representations must be available. </a:t>
            </a:r>
          </a:p>
          <a:p>
            <a:r>
              <a:rPr lang="en-GB" sz="2400"/>
              <a:t>An error checklist should be prepared.</a:t>
            </a:r>
          </a:p>
          <a:p>
            <a:r>
              <a:rPr lang="en-GB" sz="2400"/>
              <a:t>Management must accept that inspection will </a:t>
            </a:r>
            <a:br>
              <a:rPr lang="en-GB" sz="2400"/>
            </a:br>
            <a:r>
              <a:rPr lang="en-GB" sz="2400"/>
              <a:t>increase costs early in the software process.</a:t>
            </a:r>
          </a:p>
          <a:p>
            <a:r>
              <a:rPr lang="en-GB" sz="2400"/>
              <a:t>Management should not use inspections for staff </a:t>
            </a:r>
            <a:br>
              <a:rPr lang="en-GB" sz="2400"/>
            </a:br>
            <a:r>
              <a:rPr lang="en-GB" sz="2400"/>
              <a:t>appraisal ie finding out who makes mistakes.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inspection process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04800" y="2209800"/>
            <a:ext cx="8458200" cy="3352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445" name="Picture 5" descr="22.6 Inspection-pro(19.6).eps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077200" cy="17843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procedure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/>
              <a:t>System overview presented to inspection team.</a:t>
            </a:r>
          </a:p>
          <a:p>
            <a:pPr>
              <a:lnSpc>
                <a:spcPct val="90000"/>
              </a:lnSpc>
            </a:pPr>
            <a:r>
              <a:rPr lang="en-GB"/>
              <a:t>Code and associated documents are </a:t>
            </a:r>
            <a:br>
              <a:rPr lang="en-GB"/>
            </a:br>
            <a:r>
              <a:rPr lang="en-GB"/>
              <a:t>distributed to inspection team in advance.</a:t>
            </a:r>
          </a:p>
          <a:p>
            <a:pPr>
              <a:lnSpc>
                <a:spcPct val="90000"/>
              </a:lnSpc>
            </a:pPr>
            <a:r>
              <a:rPr lang="en-GB"/>
              <a:t>Inspection takes place and discovered errors </a:t>
            </a:r>
            <a:br>
              <a:rPr lang="en-GB"/>
            </a:br>
            <a:r>
              <a:rPr lang="en-GB"/>
              <a:t>are noted.</a:t>
            </a:r>
          </a:p>
          <a:p>
            <a:pPr>
              <a:lnSpc>
                <a:spcPct val="90000"/>
              </a:lnSpc>
            </a:pPr>
            <a:r>
              <a:rPr lang="en-GB"/>
              <a:t>Modifications are made to repair discovered </a:t>
            </a:r>
            <a:br>
              <a:rPr lang="en-GB"/>
            </a:br>
            <a:r>
              <a:rPr lang="en-GB"/>
              <a:t>errors.</a:t>
            </a:r>
          </a:p>
          <a:p>
            <a:pPr>
              <a:lnSpc>
                <a:spcPct val="90000"/>
              </a:lnSpc>
            </a:pPr>
            <a:r>
              <a:rPr lang="en-GB"/>
              <a:t>Re-inspection may or may not be required.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roles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990600" y="1676400"/>
          <a:ext cx="7162800" cy="4471988"/>
        </p:xfrm>
        <a:graphic>
          <a:graphicData uri="http://schemas.openxmlformats.org/presentationml/2006/ole">
            <p:oleObj spid="_x0000_s64518" name="Document" r:id="rId4" imgW="5486400" imgH="3767328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checklists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Checklist of common errors should be used to </a:t>
            </a:r>
            <a:br>
              <a:rPr lang="en-GB" sz="2400"/>
            </a:br>
            <a:r>
              <a:rPr lang="en-GB" sz="2400"/>
              <a:t>drive the inspection.</a:t>
            </a:r>
          </a:p>
          <a:p>
            <a:r>
              <a:rPr lang="en-GB" sz="2400"/>
              <a:t>Error checklists are programming language </a:t>
            </a:r>
            <a:br>
              <a:rPr lang="en-GB" sz="2400"/>
            </a:br>
            <a:r>
              <a:rPr lang="en-GB" sz="2400"/>
              <a:t>dependent and reflect the characteristic errors that are likely to arise in the language.</a:t>
            </a:r>
          </a:p>
          <a:p>
            <a:r>
              <a:rPr lang="en-GB" sz="2400"/>
              <a:t>In general, the 'weaker' the type checking, the larger the checklist.</a:t>
            </a:r>
          </a:p>
          <a:p>
            <a:r>
              <a:rPr lang="en-GB" sz="2400"/>
              <a:t>Examples: Initialisation, Constant naming, loop </a:t>
            </a:r>
            <a:br>
              <a:rPr lang="en-GB" sz="2400"/>
            </a:br>
            <a:r>
              <a:rPr lang="en-GB" sz="2400"/>
              <a:t>termination, array bounds,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Inspection checks 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3048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990600" y="1676400"/>
          <a:ext cx="6858000" cy="4386263"/>
        </p:xfrm>
        <a:graphic>
          <a:graphicData uri="http://schemas.openxmlformats.org/presentationml/2006/ole">
            <p:oleObj spid="_x0000_s70671" name="Document" r:id="rId4" imgW="5486400" imgH="3953256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Inspection checks 2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762000" y="1828800"/>
          <a:ext cx="7772400" cy="3960813"/>
        </p:xfrm>
        <a:graphic>
          <a:graphicData uri="http://schemas.openxmlformats.org/presentationml/2006/ole">
            <p:oleObj spid="_x0000_s104454" name="Document" r:id="rId3" imgW="5486400" imgH="337108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rate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500 statements/hour during overview.</a:t>
            </a:r>
          </a:p>
          <a:p>
            <a:r>
              <a:rPr lang="en-GB"/>
              <a:t>125 source statement/hour during individual </a:t>
            </a:r>
            <a:br>
              <a:rPr lang="en-GB"/>
            </a:br>
            <a:r>
              <a:rPr lang="en-GB"/>
              <a:t>preparation.</a:t>
            </a:r>
          </a:p>
          <a:p>
            <a:r>
              <a:rPr lang="en-GB"/>
              <a:t>90-125 statements/hour can be inspected.</a:t>
            </a:r>
          </a:p>
          <a:p>
            <a:r>
              <a:rPr lang="en-GB"/>
              <a:t>Inspection is therefore an expensive process.</a:t>
            </a:r>
          </a:p>
          <a:p>
            <a:r>
              <a:rPr lang="en-GB"/>
              <a:t>Inspecting 500 lines costs about 40 man/hours effort - about £2800 at UK rates.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Automated static analysis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Static analysers are software tools for source text processing.</a:t>
            </a:r>
          </a:p>
          <a:p>
            <a:r>
              <a:rPr lang="en-GB"/>
              <a:t>They parse the program text and try to discover potentially erroneous conditions and bring these to the attention of the V &amp; V team.</a:t>
            </a:r>
          </a:p>
          <a:p>
            <a:r>
              <a:rPr lang="en-GB"/>
              <a:t>They are very effective as an aid to inspections - they are a supplement to but not a replacement for inspections.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Static analysis checks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676400"/>
            <a:ext cx="7467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219200" y="1676400"/>
          <a:ext cx="6477000" cy="4527550"/>
        </p:xfrm>
        <a:graphic>
          <a:graphicData uri="http://schemas.openxmlformats.org/presentationml/2006/ole">
            <p:oleObj spid="_x0000_s77829" name="Document" r:id="rId4" imgW="5486400" imgH="7946136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V &amp; V process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Is a whole life-cycle process - V &amp; V must be </a:t>
            </a:r>
            <a:br>
              <a:rPr lang="en-GB"/>
            </a:br>
            <a:r>
              <a:rPr lang="en-GB"/>
              <a:t>applied at each stage in the software process.</a:t>
            </a:r>
          </a:p>
          <a:p>
            <a:r>
              <a:rPr lang="en-GB"/>
              <a:t>Has two principal objectives</a:t>
            </a:r>
          </a:p>
          <a:p>
            <a:pPr lvl="1"/>
            <a:r>
              <a:rPr lang="en-GB"/>
              <a:t>The discovery of defects in a system;</a:t>
            </a:r>
          </a:p>
          <a:p>
            <a:pPr lvl="1"/>
            <a:r>
              <a:rPr lang="en-GB"/>
              <a:t>The assessment of whether or not the system is useful and useable in an operational situation.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Stages of static analysis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>
                <a:solidFill>
                  <a:schemeClr val="accent1"/>
                </a:solidFill>
              </a:rPr>
              <a:t>Control flow analysis</a:t>
            </a:r>
            <a:r>
              <a:rPr lang="en-GB" sz="2400" i="1"/>
              <a:t>.</a:t>
            </a:r>
            <a:r>
              <a:rPr lang="en-GB" sz="2400"/>
              <a:t>  Checks for loops with </a:t>
            </a:r>
            <a:br>
              <a:rPr lang="en-GB" sz="2400"/>
            </a:br>
            <a:r>
              <a:rPr lang="en-GB" sz="2400"/>
              <a:t>multiple exit or entry points, finds unreachable </a:t>
            </a:r>
            <a:br>
              <a:rPr lang="en-GB" sz="2400"/>
            </a:br>
            <a:r>
              <a:rPr lang="en-GB" sz="2400"/>
              <a:t>code, etc.</a:t>
            </a:r>
          </a:p>
          <a:p>
            <a:r>
              <a:rPr lang="en-GB" sz="2400">
                <a:solidFill>
                  <a:schemeClr val="accent1"/>
                </a:solidFill>
              </a:rPr>
              <a:t>Data use analysis</a:t>
            </a:r>
            <a:r>
              <a:rPr lang="en-GB" sz="2400" i="1"/>
              <a:t>.</a:t>
            </a:r>
            <a:r>
              <a:rPr lang="en-GB" sz="2400"/>
              <a:t>  Detects uninitialised </a:t>
            </a:r>
            <a:br>
              <a:rPr lang="en-GB" sz="2400"/>
            </a:br>
            <a:r>
              <a:rPr lang="en-GB" sz="2400"/>
              <a:t>variables, variables written twice without an </a:t>
            </a:r>
            <a:br>
              <a:rPr lang="en-GB" sz="2400"/>
            </a:br>
            <a:r>
              <a:rPr lang="en-GB" sz="2400"/>
              <a:t>intervening assignment, variables which are </a:t>
            </a:r>
            <a:br>
              <a:rPr lang="en-GB" sz="2400"/>
            </a:br>
            <a:r>
              <a:rPr lang="en-GB" sz="2400"/>
              <a:t>declared but never used, etc.</a:t>
            </a:r>
          </a:p>
          <a:p>
            <a:r>
              <a:rPr lang="en-GB" sz="2400">
                <a:solidFill>
                  <a:schemeClr val="accent1"/>
                </a:solidFill>
              </a:rPr>
              <a:t>Interface analysis</a:t>
            </a:r>
            <a:r>
              <a:rPr lang="en-GB" sz="2400" i="1"/>
              <a:t>.</a:t>
            </a:r>
            <a:r>
              <a:rPr lang="en-GB" sz="2400"/>
              <a:t>  Checks the consistency of </a:t>
            </a:r>
            <a:br>
              <a:rPr lang="en-GB" sz="2400"/>
            </a:br>
            <a:r>
              <a:rPr lang="en-GB" sz="2400"/>
              <a:t>routine and procedure declarations and their </a:t>
            </a:r>
            <a:br>
              <a:rPr lang="en-GB" sz="2400"/>
            </a:br>
            <a:r>
              <a:rPr lang="en-GB" sz="2400"/>
              <a:t>use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Stages of static analysis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76400"/>
            <a:ext cx="7804150" cy="4659313"/>
          </a:xfrm>
          <a:noFill/>
          <a:ln/>
        </p:spPr>
        <p:txBody>
          <a:bodyPr lIns="90840" tIns="44623" rIns="90840" bIns="44623"/>
          <a:lstStyle/>
          <a:p>
            <a:r>
              <a:rPr lang="en-GB">
                <a:solidFill>
                  <a:schemeClr val="accent1"/>
                </a:solidFill>
              </a:rPr>
              <a:t>Information flow analysis</a:t>
            </a:r>
            <a:r>
              <a:rPr lang="en-GB" i="1"/>
              <a:t>.</a:t>
            </a:r>
            <a:r>
              <a:rPr lang="en-GB"/>
              <a:t>  Identifies the </a:t>
            </a:r>
            <a:br>
              <a:rPr lang="en-GB"/>
            </a:br>
            <a:r>
              <a:rPr lang="en-GB"/>
              <a:t>dependencies of output variables. Does not </a:t>
            </a:r>
            <a:br>
              <a:rPr lang="en-GB"/>
            </a:br>
            <a:r>
              <a:rPr lang="en-GB"/>
              <a:t>detect anomalies itself but highlights </a:t>
            </a:r>
            <a:br>
              <a:rPr lang="en-GB"/>
            </a:br>
            <a:r>
              <a:rPr lang="en-GB"/>
              <a:t>information for code inspection or review</a:t>
            </a:r>
          </a:p>
          <a:p>
            <a:r>
              <a:rPr lang="en-GB">
                <a:solidFill>
                  <a:schemeClr val="accent1"/>
                </a:solidFill>
              </a:rPr>
              <a:t>Path analysis</a:t>
            </a:r>
            <a:r>
              <a:rPr lang="en-GB" i="1"/>
              <a:t>.</a:t>
            </a:r>
            <a:r>
              <a:rPr lang="en-GB"/>
              <a:t>  Identifies paths through the program and sets out the statements executed in that path. Again, potentially useful in the review process</a:t>
            </a:r>
          </a:p>
          <a:p>
            <a:r>
              <a:rPr lang="en-GB"/>
              <a:t>Both these stages generate vast amounts of information. They must be used with care.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LINT static analysis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762000" y="1676400"/>
            <a:ext cx="68580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1676400" y="1752600"/>
          <a:ext cx="4648200" cy="4637088"/>
        </p:xfrm>
        <a:graphic>
          <a:graphicData uri="http://schemas.openxmlformats.org/presentationml/2006/ole">
            <p:oleObj spid="_x0000_s83979" name="Document" r:id="rId3" imgW="5486400" imgH="319430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of static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Particularly valuable when a language such as C is used which has weak typing and hence many errors are undetected by the compiler,</a:t>
            </a:r>
          </a:p>
          <a:p>
            <a:r>
              <a:rPr lang="en-GB"/>
              <a:t>Less cost-effective for languages like Java that have strong type checking and can therefore detect many errors during compilation.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and formal methods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Formal methods can be used when a mathematical specification of the system is produced.</a:t>
            </a:r>
          </a:p>
          <a:p>
            <a:r>
              <a:rPr lang="en-US"/>
              <a:t>They are the ultimate static verification technique.</a:t>
            </a:r>
          </a:p>
          <a:p>
            <a:r>
              <a:rPr lang="en-US"/>
              <a:t>They involve detailed mathematical analysis of the specification and may develop formal arguments that a program conforms to its mathematical specification.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 for formal methods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Producing a mathematical specification requires a detailed analysis of the requirements and this is likely to uncover errors.</a:t>
            </a:r>
          </a:p>
          <a:p>
            <a:r>
              <a:rPr lang="en-US"/>
              <a:t>They can detect implementation errors before testing when the program is analysed alongside the specification.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Arguments against formal methods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Require specialised notations that cannot be understood by domain experts.</a:t>
            </a:r>
          </a:p>
          <a:p>
            <a:r>
              <a:rPr lang="en-US"/>
              <a:t>Very expensive to develop a specification and even more expensive to show that a program meets that specification.</a:t>
            </a:r>
          </a:p>
          <a:p>
            <a:r>
              <a:rPr lang="en-US"/>
              <a:t>It may be possible to reach the same level of confidence in a program more cheaply using other V &amp; V techniques.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Cleanroom software development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/>
              <a:t>The name is derived from the 'Cleanroom' </a:t>
            </a:r>
            <a:br>
              <a:rPr lang="en-GB" sz="2400"/>
            </a:br>
            <a:r>
              <a:rPr lang="en-GB" sz="2400"/>
              <a:t>process in semiconductor fabrication. The </a:t>
            </a:r>
            <a:br>
              <a:rPr lang="en-GB" sz="2400"/>
            </a:br>
            <a:r>
              <a:rPr lang="en-GB" sz="2400"/>
              <a:t>philosophy is defect avoidance rather than </a:t>
            </a:r>
            <a:br>
              <a:rPr lang="en-GB" sz="2400"/>
            </a:br>
            <a:r>
              <a:rPr lang="en-GB" sz="2400"/>
              <a:t>defect removal.</a:t>
            </a:r>
          </a:p>
          <a:p>
            <a:r>
              <a:rPr lang="en-GB" sz="2400"/>
              <a:t>This software development process is based on:</a:t>
            </a:r>
          </a:p>
          <a:p>
            <a:pPr lvl="1"/>
            <a:r>
              <a:rPr lang="en-GB" sz="2000"/>
              <a:t>Incremental development;</a:t>
            </a:r>
          </a:p>
          <a:p>
            <a:pPr lvl="1"/>
            <a:r>
              <a:rPr lang="en-GB" sz="2000"/>
              <a:t>Formal specification;</a:t>
            </a:r>
          </a:p>
          <a:p>
            <a:pPr lvl="1"/>
            <a:r>
              <a:rPr lang="en-GB" sz="2000"/>
              <a:t>Static verification using correctness arguments;</a:t>
            </a:r>
          </a:p>
          <a:p>
            <a:pPr lvl="1"/>
            <a:r>
              <a:rPr lang="en-GB" sz="2000"/>
              <a:t>Statistical testing to determine program reliability.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The Cleanroom process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" y="20574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7045" name="Picture 5" descr="22.10 CleanroomProc(19.10).eps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43200"/>
            <a:ext cx="7772400" cy="2447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Cleanroom process characteristics</a:t>
            </a:r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Formal specification using a state transition model.</a:t>
            </a:r>
          </a:p>
          <a:p>
            <a:pPr>
              <a:lnSpc>
                <a:spcPct val="90000"/>
              </a:lnSpc>
            </a:pPr>
            <a:r>
              <a:rPr lang="en-GB"/>
              <a:t>Incremental development where the customer prioritises increments.</a:t>
            </a:r>
          </a:p>
          <a:p>
            <a:pPr>
              <a:lnSpc>
                <a:spcPct val="90000"/>
              </a:lnSpc>
            </a:pPr>
            <a:r>
              <a:rPr lang="en-GB"/>
              <a:t>Structured programming - limited control and abstraction constructs are used in the program.</a:t>
            </a:r>
          </a:p>
          <a:p>
            <a:pPr>
              <a:lnSpc>
                <a:spcPct val="90000"/>
              </a:lnSpc>
            </a:pPr>
            <a:r>
              <a:rPr lang="en-GB"/>
              <a:t>Static verification using rigorous inspections.</a:t>
            </a:r>
          </a:p>
          <a:p>
            <a:pPr>
              <a:lnSpc>
                <a:spcPct val="90000"/>
              </a:lnSpc>
            </a:pPr>
            <a:r>
              <a:rPr lang="en-GB"/>
              <a:t>Statistical testing of the system (covered in Ch. 24).</a:t>
            </a:r>
            <a:endParaRPr lang="en-GB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V&amp; V goals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Verification and validation should establish confidence that the software is fit for purpose.</a:t>
            </a:r>
          </a:p>
          <a:p>
            <a:r>
              <a:rPr lang="en-GB"/>
              <a:t>This does NOT mean completely free of defects.</a:t>
            </a:r>
          </a:p>
          <a:p>
            <a:r>
              <a:rPr lang="en-GB"/>
              <a:t>Rather, it must be good enough for its intended use and the type of use will determine the degree of confidence that is needed.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Formal specification and inspections</a:t>
            </a: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The state based model is a system specification and the inspection process checks the program against this mode.l</a:t>
            </a:r>
          </a:p>
          <a:p>
            <a:r>
              <a:rPr lang="en-GB"/>
              <a:t>The programming approach is defined so that the correspondence between the model and the system is clear.</a:t>
            </a:r>
          </a:p>
          <a:p>
            <a:r>
              <a:rPr lang="en-GB"/>
              <a:t>Mathematical arguments (not proofs) are used to increase confidence in the inspection process.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Cleanroom process teams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>
                <a:solidFill>
                  <a:schemeClr val="accent1"/>
                </a:solidFill>
              </a:rPr>
              <a:t>Specification team</a:t>
            </a:r>
            <a:r>
              <a:rPr lang="en-GB" sz="2400" i="1"/>
              <a:t>.</a:t>
            </a:r>
            <a:r>
              <a:rPr lang="en-GB" sz="2400"/>
              <a:t>  Responsible for developing </a:t>
            </a:r>
            <a:br>
              <a:rPr lang="en-GB" sz="2400"/>
            </a:br>
            <a:r>
              <a:rPr lang="en-GB" sz="2400"/>
              <a:t>and maintaining the system specification.</a:t>
            </a:r>
          </a:p>
          <a:p>
            <a:r>
              <a:rPr lang="en-GB" sz="2400">
                <a:solidFill>
                  <a:schemeClr val="accent1"/>
                </a:solidFill>
              </a:rPr>
              <a:t>Development team</a:t>
            </a:r>
            <a:r>
              <a:rPr lang="en-GB" sz="2400" i="1"/>
              <a:t>.</a:t>
            </a:r>
            <a:r>
              <a:rPr lang="en-GB" sz="2400"/>
              <a:t>  Responsible for </a:t>
            </a:r>
            <a:br>
              <a:rPr lang="en-GB" sz="2400"/>
            </a:br>
            <a:r>
              <a:rPr lang="en-GB" sz="2400"/>
              <a:t>developing and verifying the software.  The </a:t>
            </a:r>
            <a:br>
              <a:rPr lang="en-GB" sz="2400"/>
            </a:br>
            <a:r>
              <a:rPr lang="en-GB" sz="2400"/>
              <a:t>software is NOT executed or even compiled </a:t>
            </a:r>
            <a:br>
              <a:rPr lang="en-GB" sz="2400"/>
            </a:br>
            <a:r>
              <a:rPr lang="en-GB" sz="2400"/>
              <a:t>during this process.</a:t>
            </a:r>
          </a:p>
          <a:p>
            <a:r>
              <a:rPr lang="en-GB" sz="2400">
                <a:solidFill>
                  <a:schemeClr val="accent1"/>
                </a:solidFill>
              </a:rPr>
              <a:t>Certification team</a:t>
            </a:r>
            <a:r>
              <a:rPr lang="en-GB" sz="2400" i="1"/>
              <a:t>.</a:t>
            </a:r>
            <a:r>
              <a:rPr lang="en-GB" sz="2400"/>
              <a:t>  Responsible for developing </a:t>
            </a:r>
            <a:br>
              <a:rPr lang="en-GB" sz="2400"/>
            </a:br>
            <a:r>
              <a:rPr lang="en-GB" sz="2400"/>
              <a:t>a set of statistical tests to exercise the software </a:t>
            </a:r>
            <a:br>
              <a:rPr lang="en-GB" sz="2400"/>
            </a:br>
            <a:r>
              <a:rPr lang="en-GB" sz="2400"/>
              <a:t>after development. Reliability growth models </a:t>
            </a:r>
            <a:br>
              <a:rPr lang="en-GB" sz="2400"/>
            </a:br>
            <a:r>
              <a:rPr lang="en-GB" sz="2400"/>
              <a:t>used to determine when reliability is acceptable.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Cleanroom process evaluation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sz="2400"/>
              <a:t>The results of using the Cleanroom process have been very impressive with few discovered faults in delivered systems.</a:t>
            </a:r>
          </a:p>
          <a:p>
            <a:pPr>
              <a:lnSpc>
                <a:spcPct val="90000"/>
              </a:lnSpc>
            </a:pPr>
            <a:r>
              <a:rPr lang="en-GB" sz="2400"/>
              <a:t>Independent assessment shows that the </a:t>
            </a:r>
            <a:br>
              <a:rPr lang="en-GB" sz="2400"/>
            </a:br>
            <a:r>
              <a:rPr lang="en-GB" sz="2400"/>
              <a:t>process is no more expensive than other </a:t>
            </a:r>
            <a:br>
              <a:rPr lang="en-GB" sz="2400"/>
            </a:br>
            <a:r>
              <a:rPr lang="en-GB" sz="2400"/>
              <a:t>approaches.</a:t>
            </a:r>
          </a:p>
          <a:p>
            <a:pPr>
              <a:lnSpc>
                <a:spcPct val="90000"/>
              </a:lnSpc>
            </a:pPr>
            <a:r>
              <a:rPr lang="en-GB" sz="2400"/>
              <a:t>There were fewer errors than in a 'traditional' development process.</a:t>
            </a:r>
          </a:p>
          <a:p>
            <a:pPr>
              <a:lnSpc>
                <a:spcPct val="90000"/>
              </a:lnSpc>
            </a:pPr>
            <a:r>
              <a:rPr lang="en-GB" sz="2400"/>
              <a:t>However, the process is not widely used. It is not clear how this approach can be transferred </a:t>
            </a:r>
            <a:br>
              <a:rPr lang="en-GB" sz="2400"/>
            </a:br>
            <a:r>
              <a:rPr lang="en-GB" sz="2400"/>
              <a:t>to an environment with less skilled or less </a:t>
            </a:r>
            <a:br>
              <a:rPr lang="en-GB" sz="2400"/>
            </a:br>
            <a:r>
              <a:rPr lang="en-GB" sz="2400"/>
              <a:t>motivated software engineers.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 &amp; V confidence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Depends on system’s purpose, user expectations and marketing environment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accent1"/>
                </a:solidFill>
              </a:rPr>
              <a:t>Software function</a:t>
            </a:r>
            <a:endParaRPr lang="en-GB"/>
          </a:p>
          <a:p>
            <a:pPr lvl="2">
              <a:lnSpc>
                <a:spcPct val="90000"/>
              </a:lnSpc>
            </a:pPr>
            <a:r>
              <a:rPr lang="en-GB"/>
              <a:t>The level of confidence depends on how critical the software is to an organisation.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accent1"/>
                </a:solidFill>
              </a:rPr>
              <a:t>User expectations</a:t>
            </a:r>
            <a:endParaRPr lang="en-GB"/>
          </a:p>
          <a:p>
            <a:pPr lvl="2">
              <a:lnSpc>
                <a:spcPct val="90000"/>
              </a:lnSpc>
            </a:pPr>
            <a:r>
              <a:rPr lang="en-GB"/>
              <a:t>Users may have low expectations of certain kinds of software.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chemeClr val="accent1"/>
                </a:solidFill>
              </a:rPr>
              <a:t>Marketing environment</a:t>
            </a:r>
            <a:endParaRPr lang="en-GB"/>
          </a:p>
          <a:p>
            <a:pPr lvl="2">
              <a:lnSpc>
                <a:spcPct val="90000"/>
              </a:lnSpc>
            </a:pPr>
            <a:r>
              <a:rPr lang="en-GB"/>
              <a:t>Getting a product to market early may be more important than finding defects in the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Static and dynamic verification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12813" y="1982788"/>
            <a:ext cx="7805737" cy="4129087"/>
          </a:xfrm>
          <a:noFill/>
          <a:ln/>
        </p:spPr>
        <p:txBody>
          <a:bodyPr lIns="90840" tIns="44623" rIns="90840" bIns="44623"/>
          <a:lstStyle/>
          <a:p>
            <a:r>
              <a:rPr lang="en-GB" sz="2400">
                <a:solidFill>
                  <a:schemeClr val="accent1"/>
                </a:solidFill>
              </a:rPr>
              <a:t>Software inspections</a:t>
            </a:r>
            <a:r>
              <a:rPr lang="en-GB" sz="2400" i="1"/>
              <a:t>.</a:t>
            </a:r>
            <a:r>
              <a:rPr lang="en-GB" sz="2400"/>
              <a:t>  Concerned with analysis of </a:t>
            </a:r>
            <a:br>
              <a:rPr lang="en-GB" sz="2400"/>
            </a:br>
            <a:r>
              <a:rPr lang="en-GB" sz="2400"/>
              <a:t>the static system representation to discover problems</a:t>
            </a:r>
            <a:r>
              <a:rPr lang="en-GB" sz="2400" i="1"/>
              <a:t>  (</a:t>
            </a:r>
            <a:r>
              <a:rPr lang="en-GB" sz="2400"/>
              <a:t>static verification)</a:t>
            </a:r>
          </a:p>
          <a:p>
            <a:pPr lvl="1"/>
            <a:r>
              <a:rPr lang="en-GB" sz="2000"/>
              <a:t>May be supplement by tool-based document and code analysis</a:t>
            </a:r>
            <a:endParaRPr lang="en-GB" sz="2000" i="1"/>
          </a:p>
          <a:p>
            <a:r>
              <a:rPr lang="en-GB" sz="2400">
                <a:solidFill>
                  <a:schemeClr val="accent1"/>
                </a:solidFill>
              </a:rPr>
              <a:t>Software testing</a:t>
            </a:r>
            <a:r>
              <a:rPr lang="en-GB" sz="2400" i="1"/>
              <a:t>.</a:t>
            </a:r>
            <a:r>
              <a:rPr lang="en-GB" sz="2400"/>
              <a:t>  Concerned with exercising and </a:t>
            </a:r>
            <a:br>
              <a:rPr lang="en-GB" sz="2400"/>
            </a:br>
            <a:r>
              <a:rPr lang="en-GB" sz="2400"/>
              <a:t>observing product behaviour (dynamic verification)</a:t>
            </a:r>
          </a:p>
          <a:p>
            <a:pPr lvl="1"/>
            <a:r>
              <a:rPr lang="en-GB" sz="2000"/>
              <a:t>The system is executed with test data and its operational behaviour is observed</a:t>
            </a:r>
          </a:p>
          <a:p>
            <a:endParaRPr lang="en-GB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Static and dynamic V&amp;V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7" descr="22.1 Verif&amp;Valid(19.1).eps  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20000" cy="3194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Program testing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Can reveal the presence of errors NOT their </a:t>
            </a:r>
            <a:br>
              <a:rPr lang="en-GB"/>
            </a:br>
            <a:r>
              <a:rPr lang="en-GB"/>
              <a:t>absence.</a:t>
            </a:r>
          </a:p>
          <a:p>
            <a:r>
              <a:rPr lang="en-GB"/>
              <a:t>The only validation technique for non-functional requirements as the software has to be executed to see how it behaves.</a:t>
            </a:r>
          </a:p>
          <a:p>
            <a:r>
              <a:rPr lang="en-GB"/>
              <a:t>Should be used in conjunction with static </a:t>
            </a:r>
            <a:br>
              <a:rPr lang="en-GB"/>
            </a:br>
            <a:r>
              <a:rPr lang="en-GB"/>
              <a:t>verification to provide full V&amp;V coverage.</a:t>
            </a:r>
          </a:p>
          <a:p>
            <a:pPr>
              <a:buFont typeface="Zapf Dingbats" charset="2"/>
              <a:buNone/>
            </a:pPr>
            <a:endParaRPr lang="en-GB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Types of testing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>
                <a:solidFill>
                  <a:schemeClr val="accent1"/>
                </a:solidFill>
              </a:rPr>
              <a:t>Defect testing</a:t>
            </a:r>
            <a:endParaRPr lang="en-GB" sz="2400"/>
          </a:p>
          <a:p>
            <a:pPr lvl="1"/>
            <a:r>
              <a:rPr lang="en-GB" sz="2000"/>
              <a:t>Tests designed to discover system defects.</a:t>
            </a:r>
          </a:p>
          <a:p>
            <a:pPr lvl="1"/>
            <a:r>
              <a:rPr lang="en-GB" sz="2000"/>
              <a:t>A successful defect test is one which reveals the presence of defects in a system.</a:t>
            </a:r>
          </a:p>
          <a:p>
            <a:pPr lvl="1"/>
            <a:r>
              <a:rPr lang="en-GB" sz="2000"/>
              <a:t>Covered in Chapter 23   </a:t>
            </a:r>
          </a:p>
          <a:p>
            <a:r>
              <a:rPr lang="en-GB" sz="2400">
                <a:solidFill>
                  <a:schemeClr val="accent1"/>
                </a:solidFill>
              </a:rPr>
              <a:t>Validation testing</a:t>
            </a:r>
            <a:endParaRPr lang="en-GB" sz="2400"/>
          </a:p>
          <a:p>
            <a:pPr lvl="1"/>
            <a:r>
              <a:rPr lang="en-GB" sz="2000"/>
              <a:t>Intended to show  that the software meets its requirements.</a:t>
            </a:r>
          </a:p>
          <a:p>
            <a:pPr lvl="1"/>
            <a:r>
              <a:rPr lang="en-GB" sz="2000"/>
              <a:t>A successful test is one that shows that a requirements has been properly implemented.</a:t>
            </a:r>
          </a:p>
          <a:p>
            <a:pPr lvl="1"/>
            <a:endParaRPr lang="en-GB" sz="200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1704</TotalTime>
  <Pages>32</Pages>
  <Words>1046</Words>
  <Application>Microsoft Office PowerPoint</Application>
  <PresentationFormat>On-screen Show (4:3)</PresentationFormat>
  <Paragraphs>162</Paragraphs>
  <Slides>42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Equity</vt:lpstr>
      <vt:lpstr>Document</vt:lpstr>
      <vt:lpstr>Verification and Validation</vt:lpstr>
      <vt:lpstr>Verification vs validation</vt:lpstr>
      <vt:lpstr>The V &amp; V process</vt:lpstr>
      <vt:lpstr>V&amp; V goals</vt:lpstr>
      <vt:lpstr>V &amp; V confidence</vt:lpstr>
      <vt:lpstr>Static and dynamic verification</vt:lpstr>
      <vt:lpstr>Static and dynamic V&amp;V</vt:lpstr>
      <vt:lpstr>Program testing</vt:lpstr>
      <vt:lpstr>Types of testing</vt:lpstr>
      <vt:lpstr>Testing and debugging</vt:lpstr>
      <vt:lpstr>The debugging process</vt:lpstr>
      <vt:lpstr>V &amp; V planning</vt:lpstr>
      <vt:lpstr>The V-model of development</vt:lpstr>
      <vt:lpstr>The structure of a software test plan</vt:lpstr>
      <vt:lpstr>The software test plan</vt:lpstr>
      <vt:lpstr>Software inspections</vt:lpstr>
      <vt:lpstr>Inspection success</vt:lpstr>
      <vt:lpstr>Inspections and testing</vt:lpstr>
      <vt:lpstr>Program inspections</vt:lpstr>
      <vt:lpstr>Inspection pre-conditions</vt:lpstr>
      <vt:lpstr>The inspection process</vt:lpstr>
      <vt:lpstr>Inspection procedure</vt:lpstr>
      <vt:lpstr>Inspection roles</vt:lpstr>
      <vt:lpstr>Inspection checklists</vt:lpstr>
      <vt:lpstr>Inspection checks 1</vt:lpstr>
      <vt:lpstr>Inspection checks 2</vt:lpstr>
      <vt:lpstr>Inspection rate</vt:lpstr>
      <vt:lpstr>Automated static analysis</vt:lpstr>
      <vt:lpstr>Static analysis checks</vt:lpstr>
      <vt:lpstr>Stages of static analysis</vt:lpstr>
      <vt:lpstr>Stages of static analysis</vt:lpstr>
      <vt:lpstr>LINT static analysis</vt:lpstr>
      <vt:lpstr>Use of static analysis</vt:lpstr>
      <vt:lpstr>Verification and formal methods</vt:lpstr>
      <vt:lpstr>Arguments for formal methods</vt:lpstr>
      <vt:lpstr>Arguments against formal methods</vt:lpstr>
      <vt:lpstr>Cleanroom software development</vt:lpstr>
      <vt:lpstr>The Cleanroom process</vt:lpstr>
      <vt:lpstr>Cleanroom process characteristics</vt:lpstr>
      <vt:lpstr>Formal specification and inspections</vt:lpstr>
      <vt:lpstr>Cleanroom process teams</vt:lpstr>
      <vt:lpstr>Cleanroom process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</dc:title>
  <dc:creator>Achyut</dc:creator>
  <cp:lastModifiedBy>Achyut</cp:lastModifiedBy>
  <cp:revision>26</cp:revision>
  <cp:lastPrinted>2004-05-31T21:35:11Z</cp:lastPrinted>
  <dcterms:created xsi:type="dcterms:W3CDTF">1995-12-09T20:02:19Z</dcterms:created>
  <dcterms:modified xsi:type="dcterms:W3CDTF">2013-03-04T13:14:19Z</dcterms:modified>
</cp:coreProperties>
</file>