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96" r:id="rId5"/>
    <p:sldId id="297" r:id="rId6"/>
    <p:sldId id="259" r:id="rId7"/>
    <p:sldId id="318" r:id="rId8"/>
    <p:sldId id="262" r:id="rId9"/>
    <p:sldId id="260" r:id="rId10"/>
    <p:sldId id="319" r:id="rId11"/>
    <p:sldId id="300" r:id="rId12"/>
    <p:sldId id="301" r:id="rId13"/>
    <p:sldId id="305" r:id="rId14"/>
    <p:sldId id="320" r:id="rId15"/>
    <p:sldId id="266" r:id="rId16"/>
    <p:sldId id="321" r:id="rId17"/>
    <p:sldId id="322" r:id="rId18"/>
    <p:sldId id="323" r:id="rId19"/>
    <p:sldId id="324" r:id="rId20"/>
    <p:sldId id="325" r:id="rId21"/>
    <p:sldId id="326" r:id="rId22"/>
    <p:sldId id="306" r:id="rId23"/>
    <p:sldId id="327" r:id="rId24"/>
    <p:sldId id="309" r:id="rId25"/>
    <p:sldId id="328" r:id="rId26"/>
    <p:sldId id="329" r:id="rId27"/>
    <p:sldId id="288" r:id="rId28"/>
    <p:sldId id="290" r:id="rId29"/>
    <p:sldId id="289" r:id="rId30"/>
    <p:sldId id="291" r:id="rId31"/>
    <p:sldId id="292" r:id="rId32"/>
    <p:sldId id="330" r:id="rId33"/>
    <p:sldId id="331" r:id="rId34"/>
    <p:sldId id="332" r:id="rId35"/>
    <p:sldId id="333" r:id="rId36"/>
    <p:sldId id="298" r:id="rId37"/>
    <p:sldId id="267" r:id="rId38"/>
    <p:sldId id="269" r:id="rId39"/>
    <p:sldId id="270" r:id="rId40"/>
    <p:sldId id="271" r:id="rId41"/>
    <p:sldId id="272" r:id="rId42"/>
    <p:sldId id="273" r:id="rId43"/>
    <p:sldId id="275" r:id="rId44"/>
    <p:sldId id="276" r:id="rId45"/>
    <p:sldId id="279" r:id="rId46"/>
    <p:sldId id="280" r:id="rId47"/>
    <p:sldId id="281" r:id="rId48"/>
    <p:sldId id="299" r:id="rId49"/>
    <p:sldId id="284" r:id="rId50"/>
    <p:sldId id="285" r:id="rId51"/>
    <p:sldId id="316" r:id="rId52"/>
    <p:sldId id="295" r:id="rId53"/>
    <p:sldId id="317" r:id="rId54"/>
  </p:sldIdLst>
  <p:sldSz cx="9144000" cy="6858000" type="screen4x3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FF00FF"/>
    <a:srgbClr val="00FFFF"/>
    <a:srgbClr val="0000FF"/>
    <a:srgbClr val="00FF00"/>
    <a:srgbClr val="FF0000"/>
    <a:srgbClr val="FFFFFF"/>
    <a:srgbClr val="3A3A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75" d="100"/>
          <a:sy n="75" d="100"/>
        </p:scale>
        <p:origin x="-10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3/4/2013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6.doc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57400"/>
            <a:ext cx="7804150" cy="917575"/>
          </a:xfrm>
          <a:noFill/>
          <a:ln/>
        </p:spPr>
        <p:txBody>
          <a:bodyPr lIns="90840" tIns="44623" rIns="90840" bIns="44623"/>
          <a:lstStyle/>
          <a:p>
            <a:r>
              <a:rPr lang="en-GB"/>
              <a:t>Software testing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testing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Involves integrating components to create a system or sub-system.</a:t>
            </a:r>
          </a:p>
          <a:p>
            <a:pPr>
              <a:lnSpc>
                <a:spcPct val="90000"/>
              </a:lnSpc>
            </a:pPr>
            <a:r>
              <a:rPr lang="en-US"/>
              <a:t>May involve testing an increment to be delivered to the customer.</a:t>
            </a:r>
          </a:p>
          <a:p>
            <a:pPr>
              <a:lnSpc>
                <a:spcPct val="90000"/>
              </a:lnSpc>
            </a:pPr>
            <a:r>
              <a:rPr lang="en-US"/>
              <a:t>Two phases: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Integration testing</a:t>
            </a:r>
            <a:r>
              <a:rPr lang="en-US"/>
              <a:t> - the test team have access to the system source code. The system is tested as components are integrated.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Release testing</a:t>
            </a:r>
            <a:r>
              <a:rPr lang="en-US"/>
              <a:t> - the test team test the complete system to be delivered as a black-box.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Integration testing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Involves building a system from its components and testing it for problems that arise from component interactions.</a:t>
            </a:r>
          </a:p>
          <a:p>
            <a:pPr>
              <a:lnSpc>
                <a:spcPct val="90000"/>
              </a:lnSpc>
            </a:pPr>
            <a:r>
              <a:rPr lang="en-GB"/>
              <a:t>Top-down integration</a:t>
            </a:r>
          </a:p>
          <a:p>
            <a:pPr lvl="1">
              <a:lnSpc>
                <a:spcPct val="90000"/>
              </a:lnSpc>
            </a:pPr>
            <a:r>
              <a:rPr lang="en-GB"/>
              <a:t>Develop the skeleton of the system and populate it with components.</a:t>
            </a:r>
          </a:p>
          <a:p>
            <a:pPr>
              <a:lnSpc>
                <a:spcPct val="90000"/>
              </a:lnSpc>
            </a:pPr>
            <a:r>
              <a:rPr lang="en-GB"/>
              <a:t>Bottom-up integration</a:t>
            </a:r>
          </a:p>
          <a:p>
            <a:pPr lvl="1">
              <a:lnSpc>
                <a:spcPct val="90000"/>
              </a:lnSpc>
            </a:pPr>
            <a:r>
              <a:rPr lang="en-GB"/>
              <a:t>Integrate infrastructure components then add functional components.</a:t>
            </a:r>
          </a:p>
          <a:p>
            <a:pPr>
              <a:lnSpc>
                <a:spcPct val="90000"/>
              </a:lnSpc>
            </a:pPr>
            <a:r>
              <a:rPr lang="en-GB"/>
              <a:t>To simplify error localisation, systems should be incrementally integrated.</a:t>
            </a:r>
            <a:endParaRPr lang="en-GB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integration testing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04800" y="16764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662" name="Picture 6" descr="23.3 Inc-testing(20.13).eps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6858000" cy="4227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approaches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Architectural validation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Top-down integration testing is better at discovering errors in the system architecture.</a:t>
            </a:r>
          </a:p>
          <a:p>
            <a:pPr>
              <a:lnSpc>
                <a:spcPct val="90000"/>
              </a:lnSpc>
            </a:pPr>
            <a:r>
              <a:rPr lang="en-GB" sz="2400"/>
              <a:t>System demonstration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Top-down integration testing allows a limited demonstration at an early stage in the development.</a:t>
            </a:r>
          </a:p>
          <a:p>
            <a:pPr>
              <a:lnSpc>
                <a:spcPct val="90000"/>
              </a:lnSpc>
            </a:pPr>
            <a:r>
              <a:rPr lang="en-GB" sz="2400"/>
              <a:t>Test implementation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Often easier with bottom-up integration testing.</a:t>
            </a:r>
          </a:p>
          <a:p>
            <a:pPr>
              <a:lnSpc>
                <a:spcPct val="90000"/>
              </a:lnSpc>
            </a:pPr>
            <a:r>
              <a:rPr lang="en-GB" sz="2400"/>
              <a:t>Test observation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Problems with both approaches. Extra code may be required to observe tests.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Release testing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process of testing a release of a system that will be distributed to customers.</a:t>
            </a:r>
          </a:p>
          <a:p>
            <a:pPr>
              <a:lnSpc>
                <a:spcPct val="90000"/>
              </a:lnSpc>
            </a:pPr>
            <a:r>
              <a:rPr lang="en-US"/>
              <a:t>Primary goal is to increase the supplier’s confidence that the system meets its requirements.</a:t>
            </a:r>
          </a:p>
          <a:p>
            <a:pPr>
              <a:lnSpc>
                <a:spcPct val="90000"/>
              </a:lnSpc>
            </a:pPr>
            <a:r>
              <a:rPr lang="en-US"/>
              <a:t>Release testing is usually black-box or functional testing</a:t>
            </a:r>
          </a:p>
          <a:p>
            <a:pPr lvl="1">
              <a:lnSpc>
                <a:spcPct val="90000"/>
              </a:lnSpc>
            </a:pPr>
            <a:r>
              <a:rPr lang="en-US"/>
              <a:t>Based on the system specification only;</a:t>
            </a:r>
          </a:p>
          <a:p>
            <a:pPr lvl="1">
              <a:lnSpc>
                <a:spcPct val="90000"/>
              </a:lnSpc>
            </a:pPr>
            <a:r>
              <a:rPr lang="en-US"/>
              <a:t>Testers do not have knowledge of the system implementation.</a:t>
            </a: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Black-box testing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600200"/>
            <a:ext cx="78486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413" name="Picture 5" descr="23.4 Black-box-testing.eps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5486400" cy="39798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guidelines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Testing guidelines are hints for the testing team to help them choose tests that will reveal defects in the system</a:t>
            </a:r>
          </a:p>
          <a:p>
            <a:pPr lvl="1">
              <a:lnSpc>
                <a:spcPct val="90000"/>
              </a:lnSpc>
            </a:pPr>
            <a:r>
              <a:rPr lang="en-US"/>
              <a:t>Choose inputs that force the system to generate all error messages;</a:t>
            </a:r>
          </a:p>
          <a:p>
            <a:pPr lvl="1">
              <a:lnSpc>
                <a:spcPct val="90000"/>
              </a:lnSpc>
            </a:pPr>
            <a:r>
              <a:rPr lang="en-US"/>
              <a:t>Design inputs that cause buffers to overflow;</a:t>
            </a:r>
          </a:p>
          <a:p>
            <a:pPr lvl="1">
              <a:lnSpc>
                <a:spcPct val="90000"/>
              </a:lnSpc>
            </a:pPr>
            <a:r>
              <a:rPr lang="en-US"/>
              <a:t>Repeat the same input or input series several times;</a:t>
            </a:r>
          </a:p>
          <a:p>
            <a:pPr lvl="1">
              <a:lnSpc>
                <a:spcPct val="90000"/>
              </a:lnSpc>
            </a:pPr>
            <a:r>
              <a:rPr lang="en-US"/>
              <a:t>Force invalid outputs to be generated;</a:t>
            </a:r>
          </a:p>
          <a:p>
            <a:pPr lvl="1">
              <a:lnSpc>
                <a:spcPct val="90000"/>
              </a:lnSpc>
            </a:pPr>
            <a:r>
              <a:rPr lang="en-US"/>
              <a:t>Force computation results to be too large or too small.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scenario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81000" y="1981200"/>
            <a:ext cx="8458200" cy="3886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609600" y="2514600"/>
          <a:ext cx="7924800" cy="2781300"/>
        </p:xfrm>
        <a:graphic>
          <a:graphicData uri="http://schemas.openxmlformats.org/presentationml/2006/ole">
            <p:oleObj spid="_x0000_s93189" name="Document" r:id="rId3" imgW="5486400" imgH="192633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tests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81000" y="1600200"/>
            <a:ext cx="8458200" cy="44196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838200" y="2057400"/>
          <a:ext cx="7620000" cy="3403600"/>
        </p:xfrm>
        <a:graphic>
          <a:graphicData uri="http://schemas.openxmlformats.org/presentationml/2006/ole">
            <p:oleObj spid="_x0000_s94217" name="Document" r:id="rId3" imgW="5486400" imgH="187147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Use cases can be a basis for deriving the tests for a system. They help identify operations to be tested and help design the required test cases.</a:t>
            </a:r>
          </a:p>
          <a:p>
            <a:r>
              <a:rPr lang="en-US"/>
              <a:t>From an associated sequence diagram, the inputs and outputs to be created for the tests can be identified.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To discuss the distinctions between validation testing and defect testing</a:t>
            </a:r>
          </a:p>
          <a:p>
            <a:r>
              <a:rPr lang="en-GB"/>
              <a:t>To describe the principles of system and component testing</a:t>
            </a:r>
          </a:p>
          <a:p>
            <a:r>
              <a:rPr lang="en-GB"/>
              <a:t>To describe strategies for generating system test cases</a:t>
            </a:r>
          </a:p>
          <a:p>
            <a:r>
              <a:rPr lang="en-GB"/>
              <a:t>To understand the essential characteristics of tool used for test automation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Collect weather data sequence chart</a:t>
            </a:r>
            <a:endParaRPr lang="en-US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81000" y="15240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6261" name="Picture 5" descr="23.5 CollectDataSeqChart.eps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5638800" cy="4198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testing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Part of release testing may involve testing the emergent properties of a system, such as performance and reliability.</a:t>
            </a:r>
          </a:p>
          <a:p>
            <a:r>
              <a:rPr lang="en-US"/>
              <a:t>Performance tests usually involve planning a series of tests where the load is steadily increased until the system performance becomes unacceptable.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Stress testing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/>
              <a:t>Exercises the system beyond its maximum design load. Stressing the system often causes defects to </a:t>
            </a:r>
            <a:br>
              <a:rPr lang="en-GB" sz="2400"/>
            </a:br>
            <a:r>
              <a:rPr lang="en-GB" sz="2400"/>
              <a:t>come to light.</a:t>
            </a:r>
          </a:p>
          <a:p>
            <a:r>
              <a:rPr lang="en-GB" sz="2400"/>
              <a:t>Stressing the system test failure behaviour.. Systems should not fail catastrophically. Stress testing checks for unacceptable loss of service or data.</a:t>
            </a:r>
          </a:p>
          <a:p>
            <a:r>
              <a:rPr lang="en-GB" sz="2400"/>
              <a:t>Stress testing is particularly relevant to distributed systems that can exhibit severe degradation as a </a:t>
            </a:r>
            <a:br>
              <a:rPr lang="en-GB" sz="2400"/>
            </a:br>
            <a:r>
              <a:rPr lang="en-GB" sz="2400"/>
              <a:t>network becomes overloaded.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testing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Component or unit testing is the process of testing individual components in isolation.</a:t>
            </a:r>
          </a:p>
          <a:p>
            <a:r>
              <a:rPr lang="en-US"/>
              <a:t>It is a defect testing process.</a:t>
            </a:r>
          </a:p>
          <a:p>
            <a:r>
              <a:rPr lang="en-US"/>
              <a:t>Components may be:</a:t>
            </a:r>
          </a:p>
          <a:p>
            <a:pPr lvl="1"/>
            <a:r>
              <a:rPr lang="en-US"/>
              <a:t>Individual functions or methods within an object;</a:t>
            </a:r>
          </a:p>
          <a:p>
            <a:pPr lvl="1"/>
            <a:r>
              <a:rPr lang="en-US"/>
              <a:t>Object classes with several attributes and methods;</a:t>
            </a:r>
          </a:p>
          <a:p>
            <a:pPr lvl="1"/>
            <a:r>
              <a:rPr lang="en-US"/>
              <a:t>Composite components with defined interfaces used to access their functionality.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 class testing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Complete test coverage of a class involves</a:t>
            </a:r>
          </a:p>
          <a:p>
            <a:pPr lvl="1"/>
            <a:r>
              <a:rPr lang="en-GB"/>
              <a:t>Testing all operations associated with an object;</a:t>
            </a:r>
          </a:p>
          <a:p>
            <a:pPr lvl="1"/>
            <a:r>
              <a:rPr lang="en-GB"/>
              <a:t>Setting and interrogating all object attributes;</a:t>
            </a:r>
          </a:p>
          <a:p>
            <a:pPr lvl="1"/>
            <a:r>
              <a:rPr lang="en-GB"/>
              <a:t>Exercising the object in all possible states.</a:t>
            </a:r>
          </a:p>
          <a:p>
            <a:r>
              <a:rPr lang="en-GB"/>
              <a:t>Inheritance makes it more difficult to design object class tests as the information to be tested is not localised.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Weather station object interface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447800" y="1600200"/>
            <a:ext cx="59436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357" name="Picture 5" descr="23.6 Weather-station.eps  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09800"/>
            <a:ext cx="40386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Weather station testing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Need to define test cases for reportWeather, calibrate, test, startup and shutdown.</a:t>
            </a:r>
          </a:p>
          <a:p>
            <a:r>
              <a:rPr lang="en-US"/>
              <a:t>Using a state model, identify sequences of state transitions to be tested and the event sequences to cause these transitions</a:t>
            </a:r>
          </a:p>
          <a:p>
            <a:r>
              <a:rPr lang="en-US"/>
              <a:t>For example:</a:t>
            </a:r>
          </a:p>
          <a:p>
            <a:pPr lvl="1"/>
            <a:r>
              <a:rPr lang="en-US"/>
              <a:t>Waiting -&gt; Calibrating -&gt; Testing -&gt; Transmitting -&gt; Waiting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Interface testing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Objectives are to detect faults due to interface errors or invalid assumptions about interfaces.</a:t>
            </a:r>
          </a:p>
          <a:p>
            <a:r>
              <a:rPr lang="en-GB"/>
              <a:t>Particularly important for object-oriented development as objects are defined by their interfaces.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Interface testing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371600" y="1600200"/>
            <a:ext cx="62484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9399" name="Picture 7" descr="23.7 InterfaceTesting.eps 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52600"/>
            <a:ext cx="4572000" cy="42179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Interface types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/>
              <a:t>Parameter interfaces</a:t>
            </a:r>
          </a:p>
          <a:p>
            <a:pPr lvl="1"/>
            <a:r>
              <a:rPr lang="en-GB" sz="2000"/>
              <a:t>Data passed from one procedure to another.</a:t>
            </a:r>
          </a:p>
          <a:p>
            <a:r>
              <a:rPr lang="en-GB" sz="2400"/>
              <a:t>Shared memory interfaces</a:t>
            </a:r>
          </a:p>
          <a:p>
            <a:pPr lvl="1"/>
            <a:r>
              <a:rPr lang="en-GB" sz="2000"/>
              <a:t>Block of memory is shared between procedures or functions.</a:t>
            </a:r>
          </a:p>
          <a:p>
            <a:r>
              <a:rPr lang="en-GB" sz="2400"/>
              <a:t>Procedural interfaces</a:t>
            </a:r>
          </a:p>
          <a:p>
            <a:pPr lvl="1"/>
            <a:r>
              <a:rPr lang="en-GB" sz="2000"/>
              <a:t>Sub-system encapsulates a set of procedures to be called by other sub-systems.</a:t>
            </a:r>
          </a:p>
          <a:p>
            <a:r>
              <a:rPr lang="en-GB" sz="2400"/>
              <a:t>Message passing interfaces</a:t>
            </a:r>
          </a:p>
          <a:p>
            <a:pPr lvl="1"/>
            <a:r>
              <a:rPr lang="en-GB" sz="2000"/>
              <a:t>Sub-systems request services from other sub-system.s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Topics covered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System testing</a:t>
            </a:r>
          </a:p>
          <a:p>
            <a:r>
              <a:rPr lang="en-GB"/>
              <a:t>Component testing</a:t>
            </a:r>
          </a:p>
          <a:p>
            <a:r>
              <a:rPr lang="en-GB"/>
              <a:t>Test case design</a:t>
            </a:r>
          </a:p>
          <a:p>
            <a:r>
              <a:rPr lang="en-GB"/>
              <a:t>Test automation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Interface errors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/>
              <a:t>Interface misuse</a:t>
            </a:r>
          </a:p>
          <a:p>
            <a:pPr lvl="1"/>
            <a:r>
              <a:rPr lang="en-GB" sz="2000"/>
              <a:t>A calling component calls another component and makes an error in its use of its interface e.g. parameters in the wrong order.</a:t>
            </a:r>
          </a:p>
          <a:p>
            <a:r>
              <a:rPr lang="en-GB" sz="2400"/>
              <a:t>Interface misunderstanding</a:t>
            </a:r>
          </a:p>
          <a:p>
            <a:pPr lvl="1"/>
            <a:r>
              <a:rPr lang="en-GB" sz="2000"/>
              <a:t>A calling component embeds assumptions about the behaviour of the called component which are incorrect.</a:t>
            </a:r>
          </a:p>
          <a:p>
            <a:r>
              <a:rPr lang="en-GB" sz="2400"/>
              <a:t>Timing errors</a:t>
            </a:r>
          </a:p>
          <a:p>
            <a:pPr lvl="1"/>
            <a:r>
              <a:rPr lang="en-GB" sz="2000"/>
              <a:t>The called and the calling component operate at different speeds and out-of-date information is accessed.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Interface testing guidelines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/>
              <a:t>Design tests so that parameters to a called procedure are at the extreme ends of their ranges.</a:t>
            </a:r>
          </a:p>
          <a:p>
            <a:r>
              <a:rPr lang="en-GB" sz="2400"/>
              <a:t>Always test pointer parameters with null pointers.</a:t>
            </a:r>
          </a:p>
          <a:p>
            <a:r>
              <a:rPr lang="en-GB" sz="2400"/>
              <a:t>Design tests which cause the component to fail.</a:t>
            </a:r>
          </a:p>
          <a:p>
            <a:r>
              <a:rPr lang="en-GB" sz="2400"/>
              <a:t>Use stress testing in message passing systems.</a:t>
            </a:r>
          </a:p>
          <a:p>
            <a:r>
              <a:rPr lang="en-GB" sz="2400"/>
              <a:t>In shared memory systems, vary the order in which components are activated.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case design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Involves designing the test cases (inputs and outputs) used to test the system.</a:t>
            </a:r>
          </a:p>
          <a:p>
            <a:pPr>
              <a:lnSpc>
                <a:spcPct val="90000"/>
              </a:lnSpc>
            </a:pPr>
            <a:r>
              <a:rPr lang="en-US"/>
              <a:t>The goal of test case design is to create a set of tests that are effective in validation and defect testing.</a:t>
            </a:r>
          </a:p>
          <a:p>
            <a:pPr>
              <a:lnSpc>
                <a:spcPct val="90000"/>
              </a:lnSpc>
            </a:pPr>
            <a:r>
              <a:rPr lang="en-US"/>
              <a:t>Design approaches:</a:t>
            </a:r>
          </a:p>
          <a:p>
            <a:pPr lvl="1">
              <a:lnSpc>
                <a:spcPct val="90000"/>
              </a:lnSpc>
            </a:pPr>
            <a:r>
              <a:rPr lang="en-US"/>
              <a:t>Requirements-based testing;</a:t>
            </a:r>
          </a:p>
          <a:p>
            <a:pPr lvl="1">
              <a:lnSpc>
                <a:spcPct val="90000"/>
              </a:lnSpc>
            </a:pPr>
            <a:r>
              <a:rPr lang="en-US"/>
              <a:t>Partition testing;</a:t>
            </a:r>
          </a:p>
          <a:p>
            <a:pPr lvl="1">
              <a:lnSpc>
                <a:spcPct val="90000"/>
              </a:lnSpc>
            </a:pPr>
            <a:r>
              <a:rPr lang="en-US"/>
              <a:t>Structural testing.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based testing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general principle of requirements engineering is that requirements should be testable.</a:t>
            </a:r>
          </a:p>
          <a:p>
            <a:r>
              <a:rPr lang="en-US"/>
              <a:t>Requirements-based testing is a validation testing technique where you consider each requirement and derive a set of tests for that requirement.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LIBSYS requirements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04800" y="1828800"/>
            <a:ext cx="8458200" cy="3429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762000" y="2362200"/>
          <a:ext cx="7696200" cy="2360613"/>
        </p:xfrm>
        <a:graphic>
          <a:graphicData uri="http://schemas.openxmlformats.org/presentationml/2006/ole">
            <p:oleObj spid="_x0000_s104457" name="Document" r:id="rId3" imgW="5486400" imgH="13563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LIBSYS tests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457200" y="1752600"/>
          <a:ext cx="8382000" cy="4244975"/>
        </p:xfrm>
        <a:graphic>
          <a:graphicData uri="http://schemas.openxmlformats.org/presentationml/2006/ole">
            <p:oleObj spid="_x0000_s105477" name="Document" r:id="rId3" imgW="5486400" imgH="277977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Partition testing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Input data and output results often fall into different classes where all members of a class are related.</a:t>
            </a:r>
          </a:p>
          <a:p>
            <a:r>
              <a:rPr lang="en-GB"/>
              <a:t>Each of these classes is an </a:t>
            </a:r>
            <a:r>
              <a:rPr lang="en-GB">
                <a:solidFill>
                  <a:srgbClr val="FF0000"/>
                </a:solidFill>
              </a:rPr>
              <a:t>equivalence partition</a:t>
            </a:r>
            <a:r>
              <a:rPr lang="en-GB"/>
              <a:t> or domain where the program behaves in an equivalent way for each class member.</a:t>
            </a:r>
          </a:p>
          <a:p>
            <a:r>
              <a:rPr lang="en-GB"/>
              <a:t>Test cases should be chosen from each partition.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Equivalence partitioning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447800" y="1600200"/>
            <a:ext cx="59436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9463" name="Picture 7" descr="23.8 Equiv-partitioning.eps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752600"/>
            <a:ext cx="3484563" cy="4267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Equivalence partitions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557" name="Picture 5" descr="23.9 Equiv-partitions.eps 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400800" cy="41830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Search routine specification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114425" y="1851025"/>
            <a:ext cx="6337300" cy="3933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40" tIns="44623" rIns="90840" bIns="44623">
            <a:spAutoFit/>
          </a:bodyPr>
          <a:lstStyle/>
          <a:p>
            <a:pPr defTabSz="917575"/>
            <a:r>
              <a:rPr lang="en-GB" sz="1800" b="1">
                <a:latin typeface="Helvetica" charset="0"/>
              </a:rPr>
              <a:t>procedure</a:t>
            </a:r>
            <a:r>
              <a:rPr lang="en-GB" sz="1800">
                <a:latin typeface="Helvetica" charset="0"/>
              </a:rPr>
              <a:t> Search (Key : ELEM ; T: SEQ of ELEM;</a:t>
            </a:r>
          </a:p>
          <a:p>
            <a:pPr defTabSz="917575"/>
            <a:r>
              <a:rPr lang="en-GB" sz="1800">
                <a:latin typeface="Helvetica" charset="0"/>
              </a:rPr>
              <a:t>       Found : </a:t>
            </a:r>
            <a:r>
              <a:rPr lang="en-GB" sz="1800" b="1">
                <a:latin typeface="Helvetica" charset="0"/>
              </a:rPr>
              <a:t>in out</a:t>
            </a:r>
            <a:r>
              <a:rPr lang="en-GB" sz="1800">
                <a:latin typeface="Helvetica" charset="0"/>
              </a:rPr>
              <a:t> BOOLEAN; L:</a:t>
            </a:r>
            <a:r>
              <a:rPr lang="en-GB" sz="1800" b="1">
                <a:latin typeface="Helvetica" charset="0"/>
              </a:rPr>
              <a:t> in out</a:t>
            </a:r>
            <a:r>
              <a:rPr lang="en-GB" sz="1800">
                <a:latin typeface="Helvetica" charset="0"/>
              </a:rPr>
              <a:t> ELEM_INDEX) ;</a:t>
            </a:r>
          </a:p>
          <a:p>
            <a:pPr defTabSz="917575"/>
            <a:endParaRPr lang="en-GB" sz="1800">
              <a:latin typeface="Helvetica" charset="0"/>
            </a:endParaRPr>
          </a:p>
          <a:p>
            <a:pPr defTabSz="917575"/>
            <a:r>
              <a:rPr lang="en-GB" sz="1800" b="1">
                <a:latin typeface="Helvetica" charset="0"/>
              </a:rPr>
              <a:t>Pre-condition</a:t>
            </a:r>
            <a:endParaRPr lang="en-GB" sz="1800">
              <a:latin typeface="Helvetica" charset="0"/>
            </a:endParaRPr>
          </a:p>
          <a:p>
            <a:pPr defTabSz="917575"/>
            <a:r>
              <a:rPr lang="en-GB" sz="1800">
                <a:latin typeface="Helvetica" charset="0"/>
              </a:rPr>
              <a:t>	-- the sequence has at least one element</a:t>
            </a:r>
          </a:p>
          <a:p>
            <a:pPr defTabSz="917575"/>
            <a:r>
              <a:rPr lang="en-GB" sz="1800">
                <a:latin typeface="Helvetica" charset="0"/>
              </a:rPr>
              <a:t>	T’FIRST &lt;= T’LAST </a:t>
            </a:r>
          </a:p>
          <a:p>
            <a:pPr defTabSz="917575"/>
            <a:r>
              <a:rPr lang="en-GB" sz="1800" b="1">
                <a:latin typeface="Helvetica" charset="0"/>
              </a:rPr>
              <a:t>Post-condition</a:t>
            </a:r>
            <a:endParaRPr lang="en-GB" sz="1800">
              <a:latin typeface="Helvetica" charset="0"/>
            </a:endParaRPr>
          </a:p>
          <a:p>
            <a:pPr defTabSz="917575"/>
            <a:r>
              <a:rPr lang="en-GB" sz="1800">
                <a:latin typeface="Helvetica" charset="0"/>
              </a:rPr>
              <a:t>	-- the element is found and is referenced by L</a:t>
            </a:r>
          </a:p>
          <a:p>
            <a:pPr defTabSz="917575"/>
            <a:r>
              <a:rPr lang="en-GB" sz="1800">
                <a:latin typeface="Helvetica" charset="0"/>
              </a:rPr>
              <a:t>	( Found and T (L) = Key) </a:t>
            </a:r>
          </a:p>
          <a:p>
            <a:pPr defTabSz="917575"/>
            <a:r>
              <a:rPr lang="en-GB" sz="1800" b="1">
                <a:latin typeface="Helvetica" charset="0"/>
              </a:rPr>
              <a:t>or</a:t>
            </a:r>
            <a:r>
              <a:rPr lang="en-GB" sz="1800">
                <a:latin typeface="Helvetica" charset="0"/>
              </a:rPr>
              <a:t> </a:t>
            </a:r>
          </a:p>
          <a:p>
            <a:pPr defTabSz="917575"/>
            <a:r>
              <a:rPr lang="en-GB" sz="1800">
                <a:latin typeface="Helvetica" charset="0"/>
              </a:rPr>
              <a:t>	-- the element is not in the array</a:t>
            </a:r>
          </a:p>
          <a:p>
            <a:pPr defTabSz="917575"/>
            <a:r>
              <a:rPr lang="en-GB" sz="1800">
                <a:latin typeface="Helvetica" charset="0"/>
              </a:rPr>
              <a:t>	( </a:t>
            </a:r>
            <a:r>
              <a:rPr lang="en-GB" sz="1800" b="1">
                <a:latin typeface="Helvetica" charset="0"/>
              </a:rPr>
              <a:t>not</a:t>
            </a:r>
            <a:r>
              <a:rPr lang="en-GB" sz="1800">
                <a:latin typeface="Helvetica" charset="0"/>
              </a:rPr>
              <a:t> Found </a:t>
            </a:r>
            <a:r>
              <a:rPr lang="en-GB" sz="1800" b="1">
                <a:latin typeface="Helvetica" charset="0"/>
              </a:rPr>
              <a:t>and</a:t>
            </a:r>
            <a:endParaRPr lang="en-GB" sz="1800">
              <a:latin typeface="Helvetica" charset="0"/>
            </a:endParaRPr>
          </a:p>
          <a:p>
            <a:pPr defTabSz="917575"/>
            <a:r>
              <a:rPr lang="en-GB" sz="1800">
                <a:latin typeface="Helvetica" charset="0"/>
              </a:rPr>
              <a:t>       	</a:t>
            </a:r>
            <a:r>
              <a:rPr lang="en-GB" sz="1800" b="1">
                <a:latin typeface="Helvetica" charset="0"/>
              </a:rPr>
              <a:t>not</a:t>
            </a:r>
            <a:r>
              <a:rPr lang="en-GB" sz="1800">
                <a:latin typeface="Helvetica" charset="0"/>
              </a:rPr>
              <a:t> (</a:t>
            </a:r>
            <a:r>
              <a:rPr lang="en-GB" sz="1800" b="1">
                <a:latin typeface="Helvetica" charset="0"/>
              </a:rPr>
              <a:t>exists</a:t>
            </a:r>
            <a:r>
              <a:rPr lang="en-GB" sz="1800">
                <a:latin typeface="Helvetica" charset="0"/>
              </a:rPr>
              <a:t> i, T’FIRST &gt;= i &lt;= T’LAST, T (i) = Key ))</a:t>
            </a:r>
          </a:p>
          <a:p>
            <a:pPr defTabSz="917575"/>
            <a:endParaRPr lang="en-GB" sz="1800">
              <a:latin typeface="Helvetica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testing process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/>
              <a:t>Component testing </a:t>
            </a:r>
          </a:p>
          <a:p>
            <a:pPr lvl="1"/>
            <a:r>
              <a:rPr lang="en-GB" sz="2000"/>
              <a:t>Testing of individual program components;</a:t>
            </a:r>
          </a:p>
          <a:p>
            <a:pPr lvl="1"/>
            <a:r>
              <a:rPr lang="en-GB" sz="2000"/>
              <a:t>Usually the responsibility of the component developer (except sometimes for critical systems);</a:t>
            </a:r>
          </a:p>
          <a:p>
            <a:pPr lvl="1"/>
            <a:r>
              <a:rPr lang="en-GB" sz="2000"/>
              <a:t>Tests are derived from the developer’s experience.</a:t>
            </a:r>
          </a:p>
          <a:p>
            <a:r>
              <a:rPr lang="en-GB" sz="2400"/>
              <a:t>System testing</a:t>
            </a:r>
          </a:p>
          <a:p>
            <a:pPr lvl="1"/>
            <a:r>
              <a:rPr lang="en-GB" sz="2000"/>
              <a:t>Testing of groups of components integrated to create a system or sub-system;</a:t>
            </a:r>
          </a:p>
          <a:p>
            <a:pPr lvl="1"/>
            <a:r>
              <a:rPr lang="en-GB" sz="2000"/>
              <a:t>The responsibility of an independent testing team;</a:t>
            </a:r>
          </a:p>
          <a:p>
            <a:pPr lvl="1"/>
            <a:r>
              <a:rPr lang="en-GB" sz="2000"/>
              <a:t>Tests are based on a system specification.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Search routine - input partitions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Inputs which conform to the pre-conditions.</a:t>
            </a:r>
          </a:p>
          <a:p>
            <a:r>
              <a:rPr lang="en-GB"/>
              <a:t>Inputs where a pre-condition does not hold.</a:t>
            </a:r>
          </a:p>
          <a:p>
            <a:r>
              <a:rPr lang="en-GB"/>
              <a:t>Inputs where the key element is a member of </a:t>
            </a:r>
            <a:br>
              <a:rPr lang="en-GB"/>
            </a:br>
            <a:r>
              <a:rPr lang="en-GB"/>
              <a:t>the array.</a:t>
            </a:r>
          </a:p>
          <a:p>
            <a:r>
              <a:rPr lang="en-GB"/>
              <a:t>Inputs where the key element is not a member of the array.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Testing guidelines (sequences)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Test software with sequences which have only a single value.</a:t>
            </a:r>
          </a:p>
          <a:p>
            <a:r>
              <a:rPr lang="en-GB"/>
              <a:t>Use sequences of different sizes in different tests.</a:t>
            </a:r>
          </a:p>
          <a:p>
            <a:r>
              <a:rPr lang="en-GB"/>
              <a:t>Derive tests so that the first, middle and last elements of the sequence are accessed.</a:t>
            </a:r>
          </a:p>
          <a:p>
            <a:r>
              <a:rPr lang="en-GB"/>
              <a:t>Test with sequences of zero length.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Search routine - input partitions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04800" y="16002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609600" y="1752600"/>
          <a:ext cx="7924800" cy="4186238"/>
        </p:xfrm>
        <a:graphic>
          <a:graphicData uri="http://schemas.openxmlformats.org/presentationml/2006/ole">
            <p:oleObj spid="_x0000_s29703" name="Document" r:id="rId3" imgW="5486400" imgH="6184392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Structural testing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Sometime called white-box testing.</a:t>
            </a:r>
          </a:p>
          <a:p>
            <a:r>
              <a:rPr lang="en-GB"/>
              <a:t>Derivation of test cases according to program structure. Knowledge of the program is used to identify additional test cases.</a:t>
            </a:r>
          </a:p>
          <a:p>
            <a:r>
              <a:rPr lang="en-GB"/>
              <a:t>Objective is to exercise all program statements (not all path combinations).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Structural testing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1000" y="1676400"/>
            <a:ext cx="8458200" cy="4267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3798" name="Picture 6" descr="23.12 Structural-testing.eps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209800"/>
            <a:ext cx="6629400" cy="30718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551863" cy="1108075"/>
          </a:xfrm>
          <a:noFill/>
          <a:ln/>
        </p:spPr>
        <p:txBody>
          <a:bodyPr lIns="90840" tIns="44623" rIns="90840" bIns="44623"/>
          <a:lstStyle/>
          <a:p>
            <a:r>
              <a:rPr lang="en-GB"/>
              <a:t>Binary search - equiv. partitions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990600" y="1676400"/>
            <a:ext cx="7804150" cy="4583113"/>
          </a:xfrm>
          <a:noFill/>
          <a:ln/>
        </p:spPr>
        <p:txBody>
          <a:bodyPr lIns="90840" tIns="44623" rIns="90840" bIns="44623"/>
          <a:lstStyle/>
          <a:p>
            <a:r>
              <a:rPr lang="en-GB" sz="2400"/>
              <a:t>Pre-conditions satisfied, key element in array.</a:t>
            </a:r>
          </a:p>
          <a:p>
            <a:r>
              <a:rPr lang="en-GB" sz="2400"/>
              <a:t>Pre-conditions satisfied, key element not in </a:t>
            </a:r>
            <a:br>
              <a:rPr lang="en-GB" sz="2400"/>
            </a:br>
            <a:r>
              <a:rPr lang="en-GB" sz="2400"/>
              <a:t>array.</a:t>
            </a:r>
          </a:p>
          <a:p>
            <a:r>
              <a:rPr lang="en-GB" sz="2400"/>
              <a:t>Pre-conditions unsatisfied, key element in array.</a:t>
            </a:r>
          </a:p>
          <a:p>
            <a:r>
              <a:rPr lang="en-GB" sz="2400"/>
              <a:t>Pre-conditions unsatisfied, key element not in array.</a:t>
            </a:r>
          </a:p>
          <a:p>
            <a:r>
              <a:rPr lang="en-GB" sz="2400"/>
              <a:t>Input array has a single value.</a:t>
            </a:r>
          </a:p>
          <a:p>
            <a:r>
              <a:rPr lang="en-GB" sz="2400"/>
              <a:t>Input array has an even number of values.</a:t>
            </a:r>
          </a:p>
          <a:p>
            <a:r>
              <a:rPr lang="en-GB" sz="2400"/>
              <a:t>Input array has an odd number of values.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Binary search equiv. partitions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81000" y="1828800"/>
            <a:ext cx="8458200" cy="4267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0965" name="Picture 5" descr="23.13 BinSearchPartitions.eps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590800"/>
            <a:ext cx="6553200" cy="26273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Binary search - test cases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04800" y="1828800"/>
            <a:ext cx="8458200" cy="3962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685800" y="2362200"/>
          <a:ext cx="7772400" cy="2587625"/>
        </p:xfrm>
        <a:graphic>
          <a:graphicData uri="http://schemas.openxmlformats.org/presentationml/2006/ole">
            <p:oleObj spid="_x0000_s43016" name="Document" r:id="rId4" imgW="5486400" imgH="1319784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Path testing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The objective of path testing is to ensure that the set of test cases is such that each path through the program is executed at least once.</a:t>
            </a:r>
          </a:p>
          <a:p>
            <a:pPr>
              <a:lnSpc>
                <a:spcPct val="90000"/>
              </a:lnSpc>
            </a:pPr>
            <a:r>
              <a:rPr lang="en-GB"/>
              <a:t>The starting point for path testing is a program flow graph that shows nodes representing program decisions and arcs representing the flow of control.</a:t>
            </a:r>
          </a:p>
          <a:p>
            <a:pPr>
              <a:lnSpc>
                <a:spcPct val="90000"/>
              </a:lnSpc>
            </a:pPr>
            <a:r>
              <a:rPr lang="en-GB"/>
              <a:t>Statements with conditions are therefore nodes in the flow graph.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Binary search flow graph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295400" y="1447800"/>
            <a:ext cx="6705600" cy="4953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9162" name="Picture 10" descr="23.16 FlowGraph.eps       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00200"/>
            <a:ext cx="4318000" cy="4673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phases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81000" y="2438400"/>
            <a:ext cx="8458200" cy="3048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6566" name="Picture 6" descr="23.1 Test-phases(20.1).eps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95600"/>
            <a:ext cx="6858000" cy="1833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Independent paths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1, 2, 3, 4, 5, 6, 7, 8, 9, 10, 14</a:t>
            </a:r>
          </a:p>
          <a:p>
            <a:r>
              <a:rPr lang="en-GB"/>
              <a:t>1, 2, 3, 4, 5, 14</a:t>
            </a:r>
          </a:p>
          <a:p>
            <a:r>
              <a:rPr lang="en-GB"/>
              <a:t>1, 2, 3, 4, 5, 6, 7, 11, 12, 5, …</a:t>
            </a:r>
          </a:p>
          <a:p>
            <a:r>
              <a:rPr lang="en-GB"/>
              <a:t>1, 2, 3, 4, 6, 7, 2, 11, 13, 5, …</a:t>
            </a:r>
          </a:p>
          <a:p>
            <a:r>
              <a:rPr lang="en-GB"/>
              <a:t>Test cases should be derived so that all of these paths are executed</a:t>
            </a:r>
          </a:p>
          <a:p>
            <a:r>
              <a:rPr lang="en-GB"/>
              <a:t>A dynamic program analyser may be used to check that paths have been executed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automation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/>
              <a:t>Testing is an expensive process phase. Testing workbenches provide a range of tools to reduce the time required and total testing costs.</a:t>
            </a:r>
          </a:p>
          <a:p>
            <a:r>
              <a:rPr lang="en-GB" sz="2400"/>
              <a:t>Systems such as Junit support the automatic execution of tests.</a:t>
            </a:r>
          </a:p>
          <a:p>
            <a:r>
              <a:rPr lang="en-GB" sz="2400"/>
              <a:t>Most testing workbenches are open systems because testing needs are organisation-specific.</a:t>
            </a:r>
          </a:p>
          <a:p>
            <a:r>
              <a:rPr lang="en-GB" sz="2400"/>
              <a:t>They are sometimes difficult to integrate with closed design and analysis workbenches.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testing workbench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4518" name="Picture 6" descr="23.17 Testing.Wbench.eps  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0"/>
            <a:ext cx="6096000" cy="4302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workbench adaptation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Scripts may be developed for user interface simulators and patterns for test data generators.</a:t>
            </a:r>
          </a:p>
          <a:p>
            <a:r>
              <a:rPr lang="en-GB"/>
              <a:t>Test outputs may have to be prepared manually for comparison.</a:t>
            </a:r>
          </a:p>
          <a:p>
            <a:r>
              <a:rPr lang="en-GB"/>
              <a:t>Special-purpose file comparators may be developed.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Defect testing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The goal of defect testing is to discover defects in programs</a:t>
            </a:r>
          </a:p>
          <a:p>
            <a:r>
              <a:rPr lang="en-GB"/>
              <a:t>A </a:t>
            </a:r>
            <a:r>
              <a:rPr lang="en-GB" i="1"/>
              <a:t>successful</a:t>
            </a:r>
            <a:r>
              <a:rPr lang="en-GB"/>
              <a:t> defect test is a test which causes a program to behave in an anomalous way</a:t>
            </a:r>
          </a:p>
          <a:p>
            <a:r>
              <a:rPr lang="en-GB"/>
              <a:t>Tests show the presence not the absence of defects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process goals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Validation testing</a:t>
            </a:r>
            <a:endParaRPr lang="en-US" sz="2400"/>
          </a:p>
          <a:p>
            <a:pPr lvl="1"/>
            <a:r>
              <a:rPr lang="en-US" sz="2000"/>
              <a:t>To demonstrate to the developer and the system customer that the software meets its requirements;</a:t>
            </a:r>
          </a:p>
          <a:p>
            <a:pPr lvl="1"/>
            <a:r>
              <a:rPr lang="en-US" sz="2000"/>
              <a:t>A successful test shows that the system operates as intended.</a:t>
            </a:r>
          </a:p>
          <a:p>
            <a:r>
              <a:rPr lang="en-US" sz="2400">
                <a:solidFill>
                  <a:srgbClr val="FF0000"/>
                </a:solidFill>
              </a:rPr>
              <a:t>Defect testing</a:t>
            </a:r>
            <a:endParaRPr lang="en-US" sz="2400"/>
          </a:p>
          <a:p>
            <a:pPr lvl="1"/>
            <a:r>
              <a:rPr lang="en-US" sz="2000"/>
              <a:t>To discover faults or defects in the software where its behaviour is incorrect or not in conformance with its specification;</a:t>
            </a:r>
          </a:p>
          <a:p>
            <a:pPr lvl="1"/>
            <a:r>
              <a:rPr lang="en-US" sz="2000"/>
              <a:t>A successful test is a test that makes the system perform incorrectly and so exposes a defect in the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The software testing process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" y="1981200"/>
            <a:ext cx="8458200" cy="3505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317" name="Picture 5" descr="23.2 SW-testing-pro(20.2).eps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8077200" cy="16954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Testing policies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/>
              <a:t>Only exhaustive testing can show a program is free from defects. However, exhaustive testing is impossible,</a:t>
            </a:r>
          </a:p>
          <a:p>
            <a:r>
              <a:rPr lang="en-GB" sz="2400"/>
              <a:t>Testing policies define the approach to be used in selecting system tests:</a:t>
            </a:r>
          </a:p>
          <a:p>
            <a:pPr lvl="1"/>
            <a:r>
              <a:rPr lang="en-GB" sz="2000"/>
              <a:t>All functions accessed through menus should be tested;</a:t>
            </a:r>
          </a:p>
          <a:p>
            <a:pPr lvl="1"/>
            <a:r>
              <a:rPr lang="en-GB" sz="2000"/>
              <a:t>Combinations of functions accessed through the same menu should be tested;</a:t>
            </a:r>
          </a:p>
          <a:p>
            <a:pPr lvl="1"/>
            <a:r>
              <a:rPr lang="en-GB" sz="2000"/>
              <a:t>Where user input is required, all functions must be tested with correct and incorrect input.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4755</TotalTime>
  <Pages>39</Pages>
  <Words>1727</Words>
  <Application>Microsoft Office PowerPoint</Application>
  <PresentationFormat>On-screen Show (4:3)</PresentationFormat>
  <Paragraphs>214</Paragraphs>
  <Slides>53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Times</vt:lpstr>
      <vt:lpstr>Arial</vt:lpstr>
      <vt:lpstr>Zapf Dingbats</vt:lpstr>
      <vt:lpstr>Monotype Sorts</vt:lpstr>
      <vt:lpstr>Helvetica</vt:lpstr>
      <vt:lpstr>Equity</vt:lpstr>
      <vt:lpstr>Microsoft Word Document</vt:lpstr>
      <vt:lpstr>Software testing</vt:lpstr>
      <vt:lpstr>Objectives</vt:lpstr>
      <vt:lpstr>Topics covered</vt:lpstr>
      <vt:lpstr>The testing process</vt:lpstr>
      <vt:lpstr>Testing phases</vt:lpstr>
      <vt:lpstr>Defect testing</vt:lpstr>
      <vt:lpstr>Testing process goals</vt:lpstr>
      <vt:lpstr>The software testing process</vt:lpstr>
      <vt:lpstr>Testing policies</vt:lpstr>
      <vt:lpstr>System testing</vt:lpstr>
      <vt:lpstr>Integration testing</vt:lpstr>
      <vt:lpstr>Incremental integration testing</vt:lpstr>
      <vt:lpstr>Testing approaches</vt:lpstr>
      <vt:lpstr>Release testing</vt:lpstr>
      <vt:lpstr>Black-box testing</vt:lpstr>
      <vt:lpstr>Testing guidelines</vt:lpstr>
      <vt:lpstr>Testing scenario</vt:lpstr>
      <vt:lpstr>System tests</vt:lpstr>
      <vt:lpstr>Use cases</vt:lpstr>
      <vt:lpstr>Collect weather data sequence chart</vt:lpstr>
      <vt:lpstr>Performance testing</vt:lpstr>
      <vt:lpstr>Stress testing</vt:lpstr>
      <vt:lpstr>Component testing</vt:lpstr>
      <vt:lpstr>Object class testing</vt:lpstr>
      <vt:lpstr>Weather station object interface</vt:lpstr>
      <vt:lpstr>Weather station testing</vt:lpstr>
      <vt:lpstr>Interface testing</vt:lpstr>
      <vt:lpstr>Interface testing</vt:lpstr>
      <vt:lpstr>Interface types</vt:lpstr>
      <vt:lpstr>Interface errors</vt:lpstr>
      <vt:lpstr>Interface testing guidelines</vt:lpstr>
      <vt:lpstr>Test case design</vt:lpstr>
      <vt:lpstr>Requirements based testing</vt:lpstr>
      <vt:lpstr>LIBSYS requirements</vt:lpstr>
      <vt:lpstr>LIBSYS tests</vt:lpstr>
      <vt:lpstr>Partition testing</vt:lpstr>
      <vt:lpstr>Equivalence partitioning</vt:lpstr>
      <vt:lpstr>Equivalence partitions</vt:lpstr>
      <vt:lpstr>Search routine specification</vt:lpstr>
      <vt:lpstr>Search routine - input partitions</vt:lpstr>
      <vt:lpstr>Testing guidelines (sequences)</vt:lpstr>
      <vt:lpstr>Search routine - input partitions</vt:lpstr>
      <vt:lpstr>Structural testing</vt:lpstr>
      <vt:lpstr>Structural testing</vt:lpstr>
      <vt:lpstr>Binary search - equiv. partitions</vt:lpstr>
      <vt:lpstr>Binary search equiv. partitions</vt:lpstr>
      <vt:lpstr>Binary search - test cases</vt:lpstr>
      <vt:lpstr>Path testing</vt:lpstr>
      <vt:lpstr>Binary search flow graph</vt:lpstr>
      <vt:lpstr>Independent paths</vt:lpstr>
      <vt:lpstr>Test automation</vt:lpstr>
      <vt:lpstr>A testing workbench</vt:lpstr>
      <vt:lpstr>Testing workbench adaptation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testing</dc:title>
  <dc:creator>Achyut</dc:creator>
  <cp:lastModifiedBy>Achyut</cp:lastModifiedBy>
  <cp:revision>25</cp:revision>
  <cp:lastPrinted>2004-06-02T10:22:09Z</cp:lastPrinted>
  <dcterms:created xsi:type="dcterms:W3CDTF">1995-12-09T19:34:14Z</dcterms:created>
  <dcterms:modified xsi:type="dcterms:W3CDTF">2013-03-04T12:56:59Z</dcterms:modified>
</cp:coreProperties>
</file>