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3"/>
  </p:notesMasterIdLst>
  <p:handoutMasterIdLst>
    <p:handoutMasterId r:id="rId44"/>
  </p:handoutMasterIdLst>
  <p:sldIdLst>
    <p:sldId id="256" r:id="rId2"/>
    <p:sldId id="291" r:id="rId3"/>
    <p:sldId id="292" r:id="rId4"/>
    <p:sldId id="328" r:id="rId5"/>
    <p:sldId id="341" r:id="rId6"/>
    <p:sldId id="330" r:id="rId7"/>
    <p:sldId id="329" r:id="rId8"/>
    <p:sldId id="342" r:id="rId9"/>
    <p:sldId id="331" r:id="rId10"/>
    <p:sldId id="332" r:id="rId11"/>
    <p:sldId id="333" r:id="rId12"/>
    <p:sldId id="334" r:id="rId13"/>
    <p:sldId id="335" r:id="rId14"/>
    <p:sldId id="336" r:id="rId15"/>
    <p:sldId id="337" r:id="rId16"/>
    <p:sldId id="338" r:id="rId17"/>
    <p:sldId id="339" r:id="rId18"/>
    <p:sldId id="308" r:id="rId19"/>
    <p:sldId id="343" r:id="rId20"/>
    <p:sldId id="266" r:id="rId21"/>
    <p:sldId id="259" r:id="rId22"/>
    <p:sldId id="267" r:id="rId23"/>
    <p:sldId id="298" r:id="rId24"/>
    <p:sldId id="310" r:id="rId25"/>
    <p:sldId id="311" r:id="rId26"/>
    <p:sldId id="351" r:id="rId27"/>
    <p:sldId id="352" r:id="rId28"/>
    <p:sldId id="357" r:id="rId29"/>
    <p:sldId id="358" r:id="rId30"/>
    <p:sldId id="359" r:id="rId31"/>
    <p:sldId id="353" r:id="rId32"/>
    <p:sldId id="360" r:id="rId33"/>
    <p:sldId id="296" r:id="rId34"/>
    <p:sldId id="297" r:id="rId35"/>
    <p:sldId id="354" r:id="rId36"/>
    <p:sldId id="355" r:id="rId37"/>
    <p:sldId id="345" r:id="rId38"/>
    <p:sldId id="361" r:id="rId39"/>
    <p:sldId id="315" r:id="rId40"/>
    <p:sldId id="362" r:id="rId41"/>
    <p:sldId id="356" r:id="rId42"/>
  </p:sldIdLst>
  <p:sldSz cx="9144000" cy="6858000" type="screen4x3"/>
  <p:notesSz cx="6951663" cy="92313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FF0000"/>
    <a:srgbClr val="FFFFFF"/>
    <a:srgbClr val="DC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6889" y="4387575"/>
            <a:ext cx="5097886" cy="38893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316038" y="801688"/>
            <a:ext cx="4319587" cy="3240087"/>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06499" name="Rectangle 3"/>
          <p:cNvSpPr>
            <a:spLocks noGrp="1" noRot="1" noChangeAspect="1" noChangeArrowheads="1"/>
          </p:cNvSpPr>
          <p:nvPr>
            <p:ph type="sldImg"/>
          </p:nvPr>
        </p:nvSpPr>
        <p:spPr bwMode="auto">
          <a:xfrm>
            <a:off x="1316038" y="801688"/>
            <a:ext cx="4319587" cy="3240087"/>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10595" name="Rectangle 3"/>
          <p:cNvSpPr>
            <a:spLocks noGrp="1" noRot="1" noChangeAspect="1" noChangeArrowheads="1"/>
          </p:cNvSpPr>
          <p:nvPr>
            <p:ph type="sldImg"/>
          </p:nvPr>
        </p:nvSpPr>
        <p:spPr bwMode="auto">
          <a:xfrm>
            <a:off x="1316038" y="801688"/>
            <a:ext cx="4319587" cy="32400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13667" name="Rectangle 3"/>
          <p:cNvSpPr>
            <a:spLocks noGrp="1" noRot="1" noChangeAspect="1" noChangeArrowheads="1"/>
          </p:cNvSpPr>
          <p:nvPr>
            <p:ph type="sldImg"/>
          </p:nvPr>
        </p:nvSpPr>
        <p:spPr bwMode="auto">
          <a:xfrm>
            <a:off x="1316038" y="801688"/>
            <a:ext cx="4319587" cy="3240087"/>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15715" name="Rectangle 3"/>
          <p:cNvSpPr>
            <a:spLocks noGrp="1" noRot="1" noChangeAspect="1" noChangeArrowheads="1"/>
          </p:cNvSpPr>
          <p:nvPr>
            <p:ph type="sldImg"/>
          </p:nvPr>
        </p:nvSpPr>
        <p:spPr bwMode="auto">
          <a:xfrm>
            <a:off x="1316038" y="801688"/>
            <a:ext cx="4319587" cy="3240087"/>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18787" name="Rectangle 3"/>
          <p:cNvSpPr>
            <a:spLocks noGrp="1" noRot="1" noChangeAspect="1" noChangeArrowheads="1"/>
          </p:cNvSpPr>
          <p:nvPr>
            <p:ph type="sldImg"/>
          </p:nvPr>
        </p:nvSpPr>
        <p:spPr bwMode="auto">
          <a:xfrm>
            <a:off x="1316038" y="801688"/>
            <a:ext cx="4319587" cy="3240087"/>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bwMode="auto">
          <a:xfrm>
            <a:off x="926889" y="4387575"/>
            <a:ext cx="5097886" cy="3889396"/>
          </a:xfrm>
          <a:prstGeom prst="rect">
            <a:avLst/>
          </a:prstGeom>
          <a:noFill/>
          <a:ln w="12700">
            <a:miter lim="800000"/>
            <a:headEnd/>
            <a:tailEnd/>
          </a:ln>
        </p:spPr>
        <p:txBody>
          <a:bodyPr lIns="90487" tIns="44450" rIns="90487" bIns="44450"/>
          <a:lstStyle/>
          <a:p>
            <a:endParaRPr lang="en-US"/>
          </a:p>
        </p:txBody>
      </p:sp>
      <p:sp>
        <p:nvSpPr>
          <p:cNvPr id="121859" name="Rectangle 3"/>
          <p:cNvSpPr>
            <a:spLocks noGrp="1" noRot="1" noChangeAspect="1" noChangeArrowheads="1"/>
          </p:cNvSpPr>
          <p:nvPr>
            <p:ph type="sldImg"/>
          </p:nvPr>
        </p:nvSpPr>
        <p:spPr bwMode="auto">
          <a:xfrm>
            <a:off x="1303338" y="476250"/>
            <a:ext cx="4319587" cy="3240088"/>
          </a:xfrm>
          <a:prstGeom prst="rect">
            <a:avLst/>
          </a:prstGeom>
          <a:noFill/>
          <a:ln w="12700" cap="flat">
            <a:solidFill>
              <a:schemeClr val="tx1"/>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ln/>
        </p:spPr>
        <p:txBody>
          <a:bodyPr/>
          <a:lstStyle/>
          <a:p>
            <a:endParaRPr lang="en-US"/>
          </a:p>
        </p:txBody>
      </p:sp>
      <p:sp>
        <p:nvSpPr>
          <p:cNvPr id="819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ln/>
        </p:spPr>
        <p:txBody>
          <a:bodyPr/>
          <a:lstStyle/>
          <a:p>
            <a:endParaRPr lang="en-US"/>
          </a:p>
        </p:txBody>
      </p:sp>
      <p:sp>
        <p:nvSpPr>
          <p:cNvPr id="84995" name="Rectangle 3"/>
          <p:cNvSpPr>
            <a:spLocks noGrp="1" noRot="1" noChangeAspect="1" noChangeArrowheads="1" noTextEdit="1"/>
          </p:cNvSpPr>
          <p:nvPr>
            <p:ph type="sldImg"/>
          </p:nvPr>
        </p:nvSpPr>
        <p:spPr>
          <a:xfrm>
            <a:off x="1323975" y="808038"/>
            <a:ext cx="4305300" cy="3228975"/>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3/4/2013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3/4/2013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3/4/2013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3/4/2013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3/4/2013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3/4/2013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3/4/2013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Line 5"/>
          <p:cNvSpPr>
            <a:spLocks noChangeShapeType="1"/>
          </p:cNvSpPr>
          <p:nvPr/>
        </p:nvSpPr>
        <p:spPr bwMode="auto">
          <a:xfrm>
            <a:off x="0" y="3810000"/>
            <a:ext cx="9144000" cy="0"/>
          </a:xfrm>
          <a:prstGeom prst="line">
            <a:avLst/>
          </a:prstGeom>
          <a:noFill/>
          <a:ln w="50800">
            <a:solidFill>
              <a:srgbClr val="FF0000"/>
            </a:solidFill>
            <a:round/>
            <a:headEnd/>
            <a:tailEnd/>
          </a:ln>
          <a:effectLst/>
        </p:spPr>
        <p:txBody>
          <a:bodyPr wrap="none" anchor="ctr"/>
          <a:lstStyle/>
          <a:p>
            <a:endParaRPr lang="en-US"/>
          </a:p>
        </p:txBody>
      </p:sp>
      <p:sp>
        <p:nvSpPr>
          <p:cNvPr id="4102" name="Rectangle 6"/>
          <p:cNvSpPr>
            <a:spLocks noGrp="1" noChangeArrowheads="1"/>
          </p:cNvSpPr>
          <p:nvPr>
            <p:ph type="title"/>
          </p:nvPr>
        </p:nvSpPr>
        <p:spPr>
          <a:xfrm>
            <a:off x="990600" y="2057400"/>
            <a:ext cx="7804150" cy="917575"/>
          </a:xfrm>
        </p:spPr>
        <p:txBody>
          <a:bodyPr/>
          <a:lstStyle/>
          <a:p>
            <a:r>
              <a:rPr lang="en-GB"/>
              <a:t>Critical Systems Validation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title"/>
          </p:nvPr>
        </p:nvSpPr>
        <p:spPr/>
        <p:txBody>
          <a:bodyPr/>
          <a:lstStyle/>
          <a:p>
            <a:r>
              <a:rPr lang="en-GB"/>
              <a:t>An operational profile</a:t>
            </a:r>
          </a:p>
        </p:txBody>
      </p:sp>
      <p:sp>
        <p:nvSpPr>
          <p:cNvPr id="109574" name="Rectangle 6"/>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09577" name="Picture 9" descr="24.2 Operational Profile.eps                                   000E948AMacintosh HD                   B8AA5F2E:"/>
          <p:cNvPicPr>
            <a:picLocks noChangeAspect="1" noChangeArrowheads="1"/>
          </p:cNvPicPr>
          <p:nvPr/>
        </p:nvPicPr>
        <p:blipFill>
          <a:blip r:embed="rId3" cstate="print"/>
          <a:srcRect/>
          <a:stretch>
            <a:fillRect/>
          </a:stretch>
        </p:blipFill>
        <p:spPr bwMode="auto">
          <a:xfrm>
            <a:off x="914400" y="2133600"/>
            <a:ext cx="6858000" cy="3386138"/>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sz="quarter" idx="1"/>
          </p:nvPr>
        </p:nvSpPr>
        <p:spPr/>
        <p:txBody>
          <a:bodyPr/>
          <a:lstStyle/>
          <a:p>
            <a:r>
              <a:rPr lang="en-GB"/>
              <a:t>Should be generated automatically whenever possible.</a:t>
            </a:r>
          </a:p>
          <a:p>
            <a:r>
              <a:rPr lang="en-GB"/>
              <a:t>Automatic profile generation is difficult for interactive systems.</a:t>
            </a:r>
          </a:p>
          <a:p>
            <a:r>
              <a:rPr lang="en-GB"/>
              <a:t>May be straightforward for ‘normal’ inputs but it is difficult to predict ‘unlikely’ inputs and to create test data for them.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Grp="1" noChangeArrowheads="1"/>
          </p:cNvSpPr>
          <p:nvPr>
            <p:ph type="title"/>
          </p:nvPr>
        </p:nvSpPr>
        <p:spPr/>
        <p:txBody>
          <a:bodyPr/>
          <a:lstStyle/>
          <a:p>
            <a:r>
              <a:rPr lang="en-GB"/>
              <a:t>Reliability prediction</a:t>
            </a:r>
          </a:p>
        </p:txBody>
      </p:sp>
      <p:sp>
        <p:nvSpPr>
          <p:cNvPr id="112645" name="Rectangle 5"/>
          <p:cNvSpPr>
            <a:spLocks noGrp="1" noChangeArrowheads="1"/>
          </p:cNvSpPr>
          <p:nvPr>
            <p:ph sz="quarter" idx="1"/>
          </p:nvPr>
        </p:nvSpPr>
        <p:spPr/>
        <p:txBody>
          <a:bodyPr/>
          <a:lstStyle/>
          <a:p>
            <a:pPr>
              <a:lnSpc>
                <a:spcPct val="90000"/>
              </a:lnSpc>
            </a:pPr>
            <a:r>
              <a:rPr lang="en-GB" sz="2400"/>
              <a:t>A reliability growth model is a mathematical model of the system reliability change as it is tested and faults are removed.</a:t>
            </a:r>
          </a:p>
          <a:p>
            <a:pPr>
              <a:lnSpc>
                <a:spcPct val="90000"/>
              </a:lnSpc>
            </a:pPr>
            <a:r>
              <a:rPr lang="en-GB" sz="2400"/>
              <a:t>It is used as a means of reliability prediction by extrapolating from current data</a:t>
            </a:r>
          </a:p>
          <a:p>
            <a:pPr lvl="1">
              <a:lnSpc>
                <a:spcPct val="90000"/>
              </a:lnSpc>
            </a:pPr>
            <a:r>
              <a:rPr lang="en-GB" sz="2000"/>
              <a:t>Simplifies test planning and customer negotiations.</a:t>
            </a:r>
          </a:p>
          <a:p>
            <a:pPr lvl="1">
              <a:lnSpc>
                <a:spcPct val="90000"/>
              </a:lnSpc>
            </a:pPr>
            <a:r>
              <a:rPr lang="en-GB" sz="2000"/>
              <a:t>You can predict when testing will be completed and demonstrate to customers whether or not the reliability growth will ever be achieved.</a:t>
            </a:r>
          </a:p>
          <a:p>
            <a:pPr>
              <a:lnSpc>
                <a:spcPct val="90000"/>
              </a:lnSpc>
            </a:pPr>
            <a:r>
              <a:rPr lang="en-GB" sz="2400"/>
              <a:t>Prediction depends on the use of statistical testing to measure the reliability of a system version.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en-GB"/>
              <a:t>Equal-step reliability growth</a:t>
            </a:r>
          </a:p>
        </p:txBody>
      </p:sp>
      <p:sp>
        <p:nvSpPr>
          <p:cNvPr id="114694" name="Rectangle 6"/>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14697" name="Picture 9" descr="24.3 Equal Step Model.eps                                      000E948AMacintosh HD                   B8AA5F2E:"/>
          <p:cNvPicPr>
            <a:picLocks noChangeAspect="1" noChangeArrowheads="1"/>
          </p:cNvPicPr>
          <p:nvPr/>
        </p:nvPicPr>
        <p:blipFill>
          <a:blip r:embed="rId3" cstate="print"/>
          <a:srcRect/>
          <a:stretch>
            <a:fillRect/>
          </a:stretch>
        </p:blipFill>
        <p:spPr bwMode="auto">
          <a:xfrm>
            <a:off x="1143000" y="1905000"/>
            <a:ext cx="6477000" cy="408305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GB"/>
              <a:t>Observed reliability growth</a:t>
            </a:r>
          </a:p>
        </p:txBody>
      </p:sp>
      <p:sp>
        <p:nvSpPr>
          <p:cNvPr id="116741" name="Rectangle 5"/>
          <p:cNvSpPr>
            <a:spLocks noGrp="1" noChangeArrowheads="1"/>
          </p:cNvSpPr>
          <p:nvPr>
            <p:ph sz="quarter" idx="1"/>
          </p:nvPr>
        </p:nvSpPr>
        <p:spPr/>
        <p:txBody>
          <a:bodyPr/>
          <a:lstStyle/>
          <a:p>
            <a:r>
              <a:rPr lang="en-GB" sz="2400"/>
              <a:t>The equal-step growth model is simple but it does not normally reflect reality.</a:t>
            </a:r>
          </a:p>
          <a:p>
            <a:r>
              <a:rPr lang="en-GB" sz="2400"/>
              <a:t>Reliability does not necessarily increase with change as the change can introduce new faults.</a:t>
            </a:r>
          </a:p>
          <a:p>
            <a:r>
              <a:rPr lang="en-GB" sz="2400"/>
              <a:t>The rate of reliability growth tends to slow down with time as frequently occurring faults are discovered and removed from the software.</a:t>
            </a:r>
          </a:p>
          <a:p>
            <a:r>
              <a:rPr lang="en-GB" sz="2400"/>
              <a:t>A random-growth model where reliability changes fluctuate may be a more accurate reflection of real changes to reliability.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en-GB"/>
              <a:t>Random-step reliability growth</a:t>
            </a:r>
          </a:p>
        </p:txBody>
      </p:sp>
      <p:sp>
        <p:nvSpPr>
          <p:cNvPr id="117766" name="Rectangle 6"/>
          <p:cNvSpPr>
            <a:spLocks noChangeArrowheads="1"/>
          </p:cNvSpPr>
          <p:nvPr/>
        </p:nvSpPr>
        <p:spPr bwMode="auto">
          <a:xfrm>
            <a:off x="3048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17767" name="Picture 7" descr="24.4 RandomReliabGrowth.eps                                    000E948AMacintosh HD                   B8AA5F2E:"/>
          <p:cNvPicPr>
            <a:picLocks noChangeAspect="1" noChangeArrowheads="1"/>
          </p:cNvPicPr>
          <p:nvPr/>
        </p:nvPicPr>
        <p:blipFill>
          <a:blip r:embed="rId3" cstate="print"/>
          <a:srcRect/>
          <a:stretch>
            <a:fillRect/>
          </a:stretch>
        </p:blipFill>
        <p:spPr bwMode="auto">
          <a:xfrm>
            <a:off x="914400" y="1828800"/>
            <a:ext cx="6629400" cy="4154488"/>
          </a:xfrm>
          <a:prstGeom prst="rect">
            <a:avLst/>
          </a:prstGeom>
          <a:noFill/>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r>
              <a:rPr lang="en-GB"/>
              <a:t>Growth model selection</a:t>
            </a:r>
          </a:p>
        </p:txBody>
      </p:sp>
      <p:sp>
        <p:nvSpPr>
          <p:cNvPr id="119813" name="Rectangle 5"/>
          <p:cNvSpPr>
            <a:spLocks noGrp="1" noChangeArrowheads="1"/>
          </p:cNvSpPr>
          <p:nvPr>
            <p:ph sz="quarter" idx="1"/>
          </p:nvPr>
        </p:nvSpPr>
        <p:spPr/>
        <p:txBody>
          <a:bodyPr/>
          <a:lstStyle/>
          <a:p>
            <a:r>
              <a:rPr lang="en-GB"/>
              <a:t>Many different reliability growth models have been proposed.</a:t>
            </a:r>
          </a:p>
          <a:p>
            <a:r>
              <a:rPr lang="en-GB"/>
              <a:t>There is no universally applicable growth model.</a:t>
            </a:r>
          </a:p>
          <a:p>
            <a:r>
              <a:rPr lang="en-GB"/>
              <a:t>Reliability should be measured and observed data should be fitted to several models.</a:t>
            </a:r>
          </a:p>
          <a:p>
            <a:r>
              <a:rPr lang="en-GB"/>
              <a:t>The best-fit model can then be used for reliability prediction.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p:txBody>
          <a:bodyPr/>
          <a:lstStyle/>
          <a:p>
            <a:r>
              <a:rPr lang="en-GB"/>
              <a:t>Reliability prediction</a:t>
            </a:r>
          </a:p>
        </p:txBody>
      </p:sp>
      <p:sp>
        <p:nvSpPr>
          <p:cNvPr id="120838" name="Rectangle 6"/>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20839" name="Picture 7" descr="24.5 Reliability-prediction.eps                                000E948AMacintosh HD                   B8AA5F2E:"/>
          <p:cNvPicPr>
            <a:picLocks noChangeAspect="1" noChangeArrowheads="1"/>
          </p:cNvPicPr>
          <p:nvPr/>
        </p:nvPicPr>
        <p:blipFill>
          <a:blip r:embed="rId3" cstate="print"/>
          <a:srcRect/>
          <a:stretch>
            <a:fillRect/>
          </a:stretch>
        </p:blipFill>
        <p:spPr bwMode="auto">
          <a:xfrm>
            <a:off x="1219200" y="1676400"/>
            <a:ext cx="6172200" cy="4411663"/>
          </a:xfrm>
          <a:prstGeom prst="rect">
            <a:avLst/>
          </a:prstGeo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lstStyle/>
          <a:p>
            <a:r>
              <a:rPr lang="en-GB"/>
              <a:t>Safety assurance</a:t>
            </a:r>
          </a:p>
        </p:txBody>
      </p:sp>
      <p:sp>
        <p:nvSpPr>
          <p:cNvPr id="75781" name="Rectangle 5"/>
          <p:cNvSpPr>
            <a:spLocks noGrp="1" noChangeArrowheads="1"/>
          </p:cNvSpPr>
          <p:nvPr>
            <p:ph sz="quarter" idx="1"/>
          </p:nvPr>
        </p:nvSpPr>
        <p:spPr/>
        <p:txBody>
          <a:bodyPr/>
          <a:lstStyle/>
          <a:p>
            <a:r>
              <a:rPr lang="en-GB"/>
              <a:t>Safety assurance and reliability measurement are quite different:</a:t>
            </a:r>
          </a:p>
          <a:p>
            <a:pPr lvl="1"/>
            <a:r>
              <a:rPr lang="en-GB"/>
              <a:t>Within the limits of measurement error, you know whether or not a required level of reliability has been achieved;</a:t>
            </a:r>
          </a:p>
          <a:p>
            <a:pPr lvl="1"/>
            <a:r>
              <a:rPr lang="en-GB"/>
              <a:t>However, quantitative measurement of safety is impossible. Safety assurance is concerned with establishing a confidence level in the system.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Safety confidence</a:t>
            </a:r>
          </a:p>
        </p:txBody>
      </p:sp>
      <p:sp>
        <p:nvSpPr>
          <p:cNvPr id="126979" name="Rectangle 3"/>
          <p:cNvSpPr>
            <a:spLocks noGrp="1" noChangeArrowheads="1"/>
          </p:cNvSpPr>
          <p:nvPr>
            <p:ph sz="quarter" idx="1"/>
          </p:nvPr>
        </p:nvSpPr>
        <p:spPr/>
        <p:txBody>
          <a:bodyPr/>
          <a:lstStyle/>
          <a:p>
            <a:r>
              <a:rPr lang="en-US"/>
              <a:t>Confidence in the safety of a system can vary from very low to very high.</a:t>
            </a:r>
          </a:p>
          <a:p>
            <a:r>
              <a:rPr lang="en-US"/>
              <a:t>Confidence is developed through:</a:t>
            </a:r>
          </a:p>
          <a:p>
            <a:pPr lvl="1"/>
            <a:r>
              <a:rPr lang="en-US"/>
              <a:t>Past experience with the company developing the software;</a:t>
            </a:r>
          </a:p>
          <a:p>
            <a:pPr lvl="1"/>
            <a:r>
              <a:rPr lang="en-US"/>
              <a:t>The use of dependable processes and process activities geared to safety;</a:t>
            </a:r>
          </a:p>
          <a:p>
            <a:pPr lvl="1"/>
            <a:r>
              <a:rPr lang="en-US"/>
              <a:t>Extensive V &amp; V including both static and dynamic validation techniques.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GB"/>
              <a:t>Validation of critical systems</a:t>
            </a:r>
          </a:p>
        </p:txBody>
      </p:sp>
      <p:sp>
        <p:nvSpPr>
          <p:cNvPr id="57349" name="Rectangle 5"/>
          <p:cNvSpPr>
            <a:spLocks noGrp="1" noChangeArrowheads="1"/>
          </p:cNvSpPr>
          <p:nvPr>
            <p:ph sz="quarter" idx="1"/>
          </p:nvPr>
        </p:nvSpPr>
        <p:spPr/>
        <p:txBody>
          <a:bodyPr/>
          <a:lstStyle/>
          <a:p>
            <a:r>
              <a:rPr lang="en-GB" sz="2400"/>
              <a:t>The verification and validation costs for critical systems involves additional validation processes and analysis than for non-critical systems:</a:t>
            </a:r>
          </a:p>
          <a:p>
            <a:pPr lvl="1"/>
            <a:r>
              <a:rPr lang="en-GB" sz="2000"/>
              <a:t>The costs and consequences of failure are high so it is cheaper to find and remove faults than to pay for system failure;</a:t>
            </a:r>
          </a:p>
          <a:p>
            <a:pPr lvl="1"/>
            <a:r>
              <a:rPr lang="en-GB" sz="2000"/>
              <a:t>You may have to make a formal case to customers or to a regulator that the system meets its dependability requirements. This dependability case may require specific V &amp; V activities to be carried out.</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GB"/>
              <a:t>Safety reviews</a:t>
            </a:r>
          </a:p>
        </p:txBody>
      </p:sp>
      <p:sp>
        <p:nvSpPr>
          <p:cNvPr id="17413" name="Rectangle 5"/>
          <p:cNvSpPr>
            <a:spLocks noGrp="1" noChangeArrowheads="1"/>
          </p:cNvSpPr>
          <p:nvPr>
            <p:ph sz="quarter" idx="1"/>
          </p:nvPr>
        </p:nvSpPr>
        <p:spPr/>
        <p:txBody>
          <a:bodyPr/>
          <a:lstStyle/>
          <a:p>
            <a:r>
              <a:rPr lang="en-GB"/>
              <a:t>Review for correct intended function.</a:t>
            </a:r>
          </a:p>
          <a:p>
            <a:r>
              <a:rPr lang="en-GB"/>
              <a:t>Review for maintainable, understandable structure.</a:t>
            </a:r>
          </a:p>
          <a:p>
            <a:r>
              <a:rPr lang="en-GB"/>
              <a:t>Review to verify algorithm and data structure design against specification.</a:t>
            </a:r>
          </a:p>
          <a:p>
            <a:r>
              <a:rPr lang="en-GB"/>
              <a:t>Review to check code consistency with algorithm and data structure design.</a:t>
            </a:r>
          </a:p>
          <a:p>
            <a:r>
              <a:rPr lang="en-GB"/>
              <a:t>Review adequacy of system testing.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GB"/>
              <a:t>Review guidance</a:t>
            </a:r>
          </a:p>
        </p:txBody>
      </p:sp>
      <p:sp>
        <p:nvSpPr>
          <p:cNvPr id="7173" name="Rectangle 5"/>
          <p:cNvSpPr>
            <a:spLocks noGrp="1" noChangeArrowheads="1"/>
          </p:cNvSpPr>
          <p:nvPr>
            <p:ph sz="quarter" idx="1"/>
          </p:nvPr>
        </p:nvSpPr>
        <p:spPr/>
        <p:txBody>
          <a:bodyPr/>
          <a:lstStyle/>
          <a:p>
            <a:r>
              <a:rPr lang="en-GB" sz="2400"/>
              <a:t>Make software as simple as possible.</a:t>
            </a:r>
          </a:p>
          <a:p>
            <a:r>
              <a:rPr lang="en-GB" sz="2400"/>
              <a:t>Use simple techniques for software development avoiding error-prone constructs such as pointers and recursion.</a:t>
            </a:r>
          </a:p>
          <a:p>
            <a:r>
              <a:rPr lang="en-GB" sz="2400"/>
              <a:t>Use information hiding to localise the effect of any data corruption.</a:t>
            </a:r>
          </a:p>
          <a:p>
            <a:r>
              <a:rPr lang="en-GB" sz="2400"/>
              <a:t>Make appropriate use of fault-tolerant techniques but do not be seduced into thinking that fault-tolerant software is necessarily safe.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GB"/>
              <a:t>Safety arguments</a:t>
            </a:r>
          </a:p>
        </p:txBody>
      </p:sp>
      <p:sp>
        <p:nvSpPr>
          <p:cNvPr id="18437" name="Rectangle 5"/>
          <p:cNvSpPr>
            <a:spLocks noGrp="1" noChangeArrowheads="1"/>
          </p:cNvSpPr>
          <p:nvPr>
            <p:ph sz="quarter" idx="1"/>
          </p:nvPr>
        </p:nvSpPr>
        <p:spPr/>
        <p:txBody>
          <a:bodyPr/>
          <a:lstStyle/>
          <a:p>
            <a:r>
              <a:rPr lang="en-GB" sz="2400"/>
              <a:t>Safety arguments are intended to show that the system cannot reach in unsafe state.</a:t>
            </a:r>
          </a:p>
          <a:p>
            <a:r>
              <a:rPr lang="en-GB" sz="2400"/>
              <a:t>These are weaker than correctness arguments which must show that the system code conforms to its specification.</a:t>
            </a:r>
          </a:p>
          <a:p>
            <a:r>
              <a:rPr lang="en-GB" sz="2400"/>
              <a:t>They are generally based on proof by contradiction</a:t>
            </a:r>
          </a:p>
          <a:p>
            <a:pPr lvl="1"/>
            <a:r>
              <a:rPr lang="en-GB" sz="2000"/>
              <a:t>Assume that an unsafe state can be reached;</a:t>
            </a:r>
          </a:p>
          <a:p>
            <a:pPr lvl="1"/>
            <a:r>
              <a:rPr lang="en-GB" sz="2000"/>
              <a:t>Show that this is contradicted by the program code.</a:t>
            </a:r>
          </a:p>
          <a:p>
            <a:r>
              <a:rPr lang="en-GB" sz="2400"/>
              <a:t>A graphical model of the safety argument may be developed.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sz="3600"/>
              <a:t>Construction of a safety argument</a:t>
            </a:r>
            <a:endParaRPr lang="en-GB"/>
          </a:p>
        </p:txBody>
      </p:sp>
      <p:sp>
        <p:nvSpPr>
          <p:cNvPr id="64517" name="Rectangle 5"/>
          <p:cNvSpPr>
            <a:spLocks noGrp="1" noChangeArrowheads="1"/>
          </p:cNvSpPr>
          <p:nvPr>
            <p:ph sz="quarter" idx="1"/>
          </p:nvPr>
        </p:nvSpPr>
        <p:spPr/>
        <p:txBody>
          <a:bodyPr/>
          <a:lstStyle/>
          <a:p>
            <a:r>
              <a:rPr lang="en-GB" sz="2400"/>
              <a:t>Establish the safe exit conditions for a component or a program.</a:t>
            </a:r>
          </a:p>
          <a:p>
            <a:r>
              <a:rPr lang="en-GB" sz="2400"/>
              <a:t>Starting from the END of the code, work backwards until you have identified all paths that lead to the exit of the code.</a:t>
            </a:r>
          </a:p>
          <a:p>
            <a:r>
              <a:rPr lang="en-GB" sz="2400"/>
              <a:t>Assume that the exit condition is false.</a:t>
            </a:r>
          </a:p>
          <a:p>
            <a:r>
              <a:rPr lang="en-GB" sz="2400"/>
              <a:t>Show that, for each path leading to the exit that the assignments made in that path contradict the assumption of an unsafe exit from the component.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59" name="Rectangle 35"/>
          <p:cNvSpPr>
            <a:spLocks noGrp="1" noChangeArrowheads="1"/>
          </p:cNvSpPr>
          <p:nvPr>
            <p:ph type="title"/>
          </p:nvPr>
        </p:nvSpPr>
        <p:spPr/>
        <p:txBody>
          <a:bodyPr/>
          <a:lstStyle/>
          <a:p>
            <a:r>
              <a:rPr lang="en-GB"/>
              <a:t>Insulin delivery code</a:t>
            </a:r>
          </a:p>
        </p:txBody>
      </p:sp>
      <p:sp>
        <p:nvSpPr>
          <p:cNvPr id="77862" name="Rectangle 38"/>
          <p:cNvSpPr>
            <a:spLocks noChangeArrowheads="1"/>
          </p:cNvSpPr>
          <p:nvPr/>
        </p:nvSpPr>
        <p:spPr bwMode="auto">
          <a:xfrm>
            <a:off x="3048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77865" name="Object 41"/>
          <p:cNvGraphicFramePr>
            <a:graphicFrameLocks noChangeAspect="1"/>
          </p:cNvGraphicFramePr>
          <p:nvPr/>
        </p:nvGraphicFramePr>
        <p:xfrm>
          <a:off x="1066800" y="1752600"/>
          <a:ext cx="5029200" cy="4525963"/>
        </p:xfrm>
        <a:graphic>
          <a:graphicData uri="http://schemas.openxmlformats.org/presentationml/2006/ole">
            <p:oleObj spid="_x0000_s77865" name="Document" r:id="rId3" imgW="5486400" imgH="2468880" progId="Word.Documen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5" name="Rectangle 17"/>
          <p:cNvSpPr>
            <a:spLocks noGrp="1" noChangeArrowheads="1"/>
          </p:cNvSpPr>
          <p:nvPr>
            <p:ph type="title"/>
          </p:nvPr>
        </p:nvSpPr>
        <p:spPr/>
        <p:txBody>
          <a:bodyPr/>
          <a:lstStyle/>
          <a:p>
            <a:r>
              <a:rPr lang="en-GB"/>
              <a:t>Safety argument model</a:t>
            </a:r>
          </a:p>
        </p:txBody>
      </p:sp>
      <p:sp>
        <p:nvSpPr>
          <p:cNvPr id="78867" name="Rectangle 19"/>
          <p:cNvSpPr>
            <a:spLocks noChangeArrowheads="1"/>
          </p:cNvSpPr>
          <p:nvPr/>
        </p:nvSpPr>
        <p:spPr bwMode="auto">
          <a:xfrm>
            <a:off x="1371600" y="1600200"/>
            <a:ext cx="6172200" cy="4953000"/>
          </a:xfrm>
          <a:prstGeom prst="rect">
            <a:avLst/>
          </a:prstGeom>
          <a:solidFill>
            <a:srgbClr val="CCFFFF"/>
          </a:solidFill>
          <a:ln w="12700">
            <a:noFill/>
            <a:miter lim="800000"/>
            <a:headEnd/>
            <a:tailEnd/>
          </a:ln>
          <a:effectLst/>
        </p:spPr>
        <p:txBody>
          <a:bodyPr wrap="none" anchor="ctr"/>
          <a:lstStyle/>
          <a:p>
            <a:endParaRPr lang="en-US"/>
          </a:p>
        </p:txBody>
      </p:sp>
      <p:pic>
        <p:nvPicPr>
          <p:cNvPr id="78868" name="Picture 20" descr="24.7 Safety-argument.eps                                       000E948AMacintosh HD                   B8AA5F2E:"/>
          <p:cNvPicPr>
            <a:picLocks noChangeAspect="1" noChangeArrowheads="1"/>
          </p:cNvPicPr>
          <p:nvPr/>
        </p:nvPicPr>
        <p:blipFill>
          <a:blip r:embed="rId2" cstate="print"/>
          <a:srcRect/>
          <a:stretch>
            <a:fillRect/>
          </a:stretch>
        </p:blipFill>
        <p:spPr bwMode="auto">
          <a:xfrm>
            <a:off x="2438400" y="1752600"/>
            <a:ext cx="3879850" cy="471328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Program paths</a:t>
            </a:r>
          </a:p>
        </p:txBody>
      </p:sp>
      <p:sp>
        <p:nvSpPr>
          <p:cNvPr id="135171" name="Rectangle 3"/>
          <p:cNvSpPr>
            <a:spLocks noGrp="1" noChangeArrowheads="1"/>
          </p:cNvSpPr>
          <p:nvPr>
            <p:ph sz="quarter" idx="1"/>
          </p:nvPr>
        </p:nvSpPr>
        <p:spPr/>
        <p:txBody>
          <a:bodyPr/>
          <a:lstStyle/>
          <a:p>
            <a:r>
              <a:rPr lang="en-US" sz="2400"/>
              <a:t>Neither branch of if-statement 2 is executed</a:t>
            </a:r>
          </a:p>
          <a:p>
            <a:pPr lvl="1"/>
            <a:r>
              <a:rPr lang="en-US" sz="2000"/>
              <a:t>Can only happen if CurrentDose is &gt;= minimumDose and &lt;= maxDose.</a:t>
            </a:r>
          </a:p>
          <a:p>
            <a:r>
              <a:rPr lang="en-US" sz="2400"/>
              <a:t>then branch of if-statement 2 is executed</a:t>
            </a:r>
          </a:p>
          <a:p>
            <a:pPr lvl="1"/>
            <a:r>
              <a:rPr lang="en-US" sz="2000"/>
              <a:t>currentDose = 0.</a:t>
            </a:r>
          </a:p>
          <a:p>
            <a:r>
              <a:rPr lang="en-US" sz="2400"/>
              <a:t>else branch of if-statement 2 is executed</a:t>
            </a:r>
          </a:p>
          <a:p>
            <a:pPr lvl="1"/>
            <a:r>
              <a:rPr lang="en-US" sz="2000"/>
              <a:t>currentDose = maxDose.</a:t>
            </a:r>
          </a:p>
          <a:p>
            <a:r>
              <a:rPr lang="en-US" sz="2400"/>
              <a:t>In all cases, the post conditions contradict the unsafe condition that the dose administered is greater than maxDose.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Process assurance</a:t>
            </a:r>
          </a:p>
        </p:txBody>
      </p:sp>
      <p:sp>
        <p:nvSpPr>
          <p:cNvPr id="136195" name="Rectangle 3"/>
          <p:cNvSpPr>
            <a:spLocks noGrp="1" noChangeArrowheads="1"/>
          </p:cNvSpPr>
          <p:nvPr>
            <p:ph sz="quarter" idx="1"/>
          </p:nvPr>
        </p:nvSpPr>
        <p:spPr/>
        <p:txBody>
          <a:bodyPr/>
          <a:lstStyle/>
          <a:p>
            <a:r>
              <a:rPr lang="en-US" sz="2400"/>
              <a:t>Process assurance involves defining a dependable process and ensuring that this process is followed during the system development.</a:t>
            </a:r>
          </a:p>
          <a:p>
            <a:r>
              <a:rPr lang="en-US" sz="2400"/>
              <a:t>As discussed in Chapter 20, the use of a safe process is a mechanism for reducing the chances that errors are introduced into a system.</a:t>
            </a:r>
          </a:p>
          <a:p>
            <a:pPr lvl="1"/>
            <a:r>
              <a:rPr lang="en-US" sz="2000"/>
              <a:t>Accidents are rare events so testing may not find all problems;</a:t>
            </a:r>
          </a:p>
          <a:p>
            <a:pPr lvl="1"/>
            <a:r>
              <a:rPr lang="en-US" sz="2000"/>
              <a:t>Safety requirements are sometimes ‘shall not’ requirements so cannot be demonstrated through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Safety related process activities</a:t>
            </a:r>
          </a:p>
        </p:txBody>
      </p:sp>
      <p:sp>
        <p:nvSpPr>
          <p:cNvPr id="141315" name="Rectangle 3"/>
          <p:cNvSpPr>
            <a:spLocks noGrp="1" noChangeArrowheads="1"/>
          </p:cNvSpPr>
          <p:nvPr>
            <p:ph sz="quarter" idx="1"/>
          </p:nvPr>
        </p:nvSpPr>
        <p:spPr/>
        <p:txBody>
          <a:bodyPr/>
          <a:lstStyle/>
          <a:p>
            <a:r>
              <a:rPr lang="en-US"/>
              <a:t>Creation of a hazard logging and monitoring system.</a:t>
            </a:r>
          </a:p>
          <a:p>
            <a:r>
              <a:rPr lang="en-US"/>
              <a:t>Appointment of project safety engineers.</a:t>
            </a:r>
          </a:p>
          <a:p>
            <a:r>
              <a:rPr lang="en-US"/>
              <a:t>Extensive use of safety reviews.</a:t>
            </a:r>
          </a:p>
          <a:p>
            <a:r>
              <a:rPr lang="en-US"/>
              <a:t>Creation of a safety certification system.</a:t>
            </a:r>
          </a:p>
          <a:p>
            <a:r>
              <a:rPr lang="en-US"/>
              <a:t>Detailed configuration management (see Chapter 29).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Hazard analysis</a:t>
            </a:r>
          </a:p>
        </p:txBody>
      </p:sp>
      <p:sp>
        <p:nvSpPr>
          <p:cNvPr id="142339" name="Rectangle 3"/>
          <p:cNvSpPr>
            <a:spLocks noGrp="1" noChangeArrowheads="1"/>
          </p:cNvSpPr>
          <p:nvPr>
            <p:ph sz="quarter" idx="1"/>
          </p:nvPr>
        </p:nvSpPr>
        <p:spPr/>
        <p:txBody>
          <a:bodyPr/>
          <a:lstStyle/>
          <a:p>
            <a:r>
              <a:rPr lang="en-US"/>
              <a:t>Hazard analysis involves identifying hazards and their root causes.</a:t>
            </a:r>
          </a:p>
          <a:p>
            <a:r>
              <a:rPr lang="en-US"/>
              <a:t>There should be clear traceability from identified hazards through their analysis to the actions taken during the process to ensure that these hazards have been covered.</a:t>
            </a:r>
          </a:p>
          <a:p>
            <a:r>
              <a:rPr lang="en-US"/>
              <a:t>A hazard log may be used to track hazards throughout the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GB"/>
              <a:t>Validation costs</a:t>
            </a:r>
          </a:p>
        </p:txBody>
      </p:sp>
      <p:sp>
        <p:nvSpPr>
          <p:cNvPr id="58373" name="Rectangle 5"/>
          <p:cNvSpPr>
            <a:spLocks noGrp="1" noChangeArrowheads="1"/>
          </p:cNvSpPr>
          <p:nvPr>
            <p:ph sz="quarter" idx="1"/>
          </p:nvPr>
        </p:nvSpPr>
        <p:spPr/>
        <p:txBody>
          <a:bodyPr/>
          <a:lstStyle/>
          <a:p>
            <a:r>
              <a:rPr lang="en-GB"/>
              <a:t>Because of the additional activities involved, the validation costs for critical systems are usually significantly higher than for non-critical systems.</a:t>
            </a:r>
          </a:p>
          <a:p>
            <a:r>
              <a:rPr lang="en-GB"/>
              <a:t>Normally, V &amp; V costs take up more than 50% of the total system development costs.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Hazard log entry</a:t>
            </a:r>
          </a:p>
        </p:txBody>
      </p:sp>
      <p:sp>
        <p:nvSpPr>
          <p:cNvPr id="143365" name="Rectangle 5"/>
          <p:cNvSpPr>
            <a:spLocks noChangeArrowheads="1"/>
          </p:cNvSpPr>
          <p:nvPr/>
        </p:nvSpPr>
        <p:spPr bwMode="auto">
          <a:xfrm>
            <a:off x="3810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43367" name="Object 7"/>
          <p:cNvGraphicFramePr>
            <a:graphicFrameLocks noChangeAspect="1"/>
          </p:cNvGraphicFramePr>
          <p:nvPr/>
        </p:nvGraphicFramePr>
        <p:xfrm>
          <a:off x="1295400" y="1752600"/>
          <a:ext cx="4953000" cy="4759325"/>
        </p:xfrm>
        <a:graphic>
          <a:graphicData uri="http://schemas.openxmlformats.org/presentationml/2006/ole">
            <p:oleObj spid="_x0000_s143367" name="Document" r:id="rId3" imgW="5632704" imgH="4172712" progId="Word.Document.8">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Run-time safety checking</a:t>
            </a:r>
          </a:p>
        </p:txBody>
      </p:sp>
      <p:sp>
        <p:nvSpPr>
          <p:cNvPr id="137219" name="Rectangle 3"/>
          <p:cNvSpPr>
            <a:spLocks noGrp="1" noChangeArrowheads="1"/>
          </p:cNvSpPr>
          <p:nvPr>
            <p:ph sz="quarter" idx="1"/>
          </p:nvPr>
        </p:nvSpPr>
        <p:spPr/>
        <p:txBody>
          <a:bodyPr/>
          <a:lstStyle/>
          <a:p>
            <a:r>
              <a:rPr lang="en-US"/>
              <a:t>During program execution, safety checks can be incorporated as assertions to check that the program is executing within a safe operating ‘envelope’.</a:t>
            </a:r>
          </a:p>
          <a:p>
            <a:r>
              <a:rPr lang="en-US"/>
              <a:t>Assertions can be included as comments (or using an assert statement in some languages). Code can be generated automatically to check these assertions.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z="3600"/>
              <a:t>Insulin administration with assertions</a:t>
            </a:r>
            <a:endParaRPr lang="en-US"/>
          </a:p>
        </p:txBody>
      </p:sp>
      <p:sp>
        <p:nvSpPr>
          <p:cNvPr id="144388" name="Rectangle 4"/>
          <p:cNvSpPr>
            <a:spLocks noChangeArrowheads="1"/>
          </p:cNvSpPr>
          <p:nvPr/>
        </p:nvSpPr>
        <p:spPr bwMode="auto">
          <a:xfrm>
            <a:off x="3048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47456" name="Object 0"/>
          <p:cNvGraphicFramePr>
            <a:graphicFrameLocks noChangeAspect="1"/>
          </p:cNvGraphicFramePr>
          <p:nvPr/>
        </p:nvGraphicFramePr>
        <p:xfrm>
          <a:off x="1066800" y="1905000"/>
          <a:ext cx="6553200" cy="4229100"/>
        </p:xfrm>
        <a:graphic>
          <a:graphicData uri="http://schemas.openxmlformats.org/presentationml/2006/ole">
            <p:oleObj spid="_x0000_s147456" name="Document" r:id="rId3" imgW="5486400" imgH="2606040" progId="Word.Document.8">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a:t>Security assessment</a:t>
            </a:r>
          </a:p>
        </p:txBody>
      </p:sp>
      <p:sp>
        <p:nvSpPr>
          <p:cNvPr id="62469" name="Rectangle 5"/>
          <p:cNvSpPr>
            <a:spLocks noGrp="1" noChangeArrowheads="1"/>
          </p:cNvSpPr>
          <p:nvPr>
            <p:ph sz="quarter" idx="1"/>
          </p:nvPr>
        </p:nvSpPr>
        <p:spPr/>
        <p:txBody>
          <a:bodyPr/>
          <a:lstStyle/>
          <a:p>
            <a:pPr>
              <a:lnSpc>
                <a:spcPct val="90000"/>
              </a:lnSpc>
            </a:pPr>
            <a:r>
              <a:rPr lang="en-GB" sz="2400"/>
              <a:t>Security assessment has something in common with safety assessment.</a:t>
            </a:r>
          </a:p>
          <a:p>
            <a:pPr>
              <a:lnSpc>
                <a:spcPct val="90000"/>
              </a:lnSpc>
            </a:pPr>
            <a:r>
              <a:rPr lang="en-GB" sz="2400"/>
              <a:t>It is intended to demonstrate that the system cannot enter some state (an unsafe or an insecure state) rather than to demonstrate that the system can do something.</a:t>
            </a:r>
          </a:p>
          <a:p>
            <a:pPr>
              <a:lnSpc>
                <a:spcPct val="90000"/>
              </a:lnSpc>
            </a:pPr>
            <a:r>
              <a:rPr lang="en-GB" sz="2400"/>
              <a:t>However, there are differences</a:t>
            </a:r>
          </a:p>
          <a:p>
            <a:pPr lvl="1">
              <a:lnSpc>
                <a:spcPct val="90000"/>
              </a:lnSpc>
            </a:pPr>
            <a:r>
              <a:rPr lang="en-GB" sz="2000"/>
              <a:t>Safety problems are accidental; security problems are deliberate;</a:t>
            </a:r>
          </a:p>
          <a:p>
            <a:pPr lvl="1">
              <a:lnSpc>
                <a:spcPct val="90000"/>
              </a:lnSpc>
            </a:pPr>
            <a:r>
              <a:rPr lang="en-GB" sz="2000"/>
              <a:t>Security problems are more generic - many systems suffer from the same problems; Safety problems are mostly related to the application domain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sz="quarter" idx="1"/>
          </p:nvPr>
        </p:nvSpPr>
        <p:spPr/>
        <p:txBody>
          <a:bodyPr/>
          <a:lstStyle/>
          <a:p>
            <a:pPr>
              <a:lnSpc>
                <a:spcPct val="90000"/>
              </a:lnSpc>
            </a:pPr>
            <a:r>
              <a:rPr lang="en-GB" sz="2400"/>
              <a:t>Experience-based validation</a:t>
            </a:r>
          </a:p>
          <a:p>
            <a:pPr lvl="1">
              <a:lnSpc>
                <a:spcPct val="90000"/>
              </a:lnSpc>
            </a:pPr>
            <a:r>
              <a:rPr lang="en-GB" sz="2000"/>
              <a:t>The system is reviewed and analysed against the types of attack that are known to the validation team.</a:t>
            </a:r>
          </a:p>
          <a:p>
            <a:pPr>
              <a:lnSpc>
                <a:spcPct val="90000"/>
              </a:lnSpc>
            </a:pPr>
            <a:r>
              <a:rPr lang="en-GB" sz="2400"/>
              <a:t>Tool-based validation</a:t>
            </a:r>
          </a:p>
          <a:p>
            <a:pPr lvl="1">
              <a:lnSpc>
                <a:spcPct val="90000"/>
              </a:lnSpc>
            </a:pPr>
            <a:r>
              <a:rPr lang="en-GB" sz="2000"/>
              <a:t>Various security tools such as password checkers are used to analyse the system in operation.</a:t>
            </a:r>
          </a:p>
          <a:p>
            <a:pPr>
              <a:lnSpc>
                <a:spcPct val="90000"/>
              </a:lnSpc>
            </a:pPr>
            <a:r>
              <a:rPr lang="en-GB" sz="2400"/>
              <a:t>Tiger teams</a:t>
            </a:r>
          </a:p>
          <a:p>
            <a:pPr lvl="1">
              <a:lnSpc>
                <a:spcPct val="90000"/>
              </a:lnSpc>
            </a:pPr>
            <a:r>
              <a:rPr lang="en-GB" sz="2000"/>
              <a:t>A team is established whose goal is to breach the security of the system by simulating attacks on the system.</a:t>
            </a:r>
          </a:p>
          <a:p>
            <a:pPr>
              <a:lnSpc>
                <a:spcPct val="90000"/>
              </a:lnSpc>
            </a:pPr>
            <a:r>
              <a:rPr lang="en-GB" sz="2400"/>
              <a:t>Formal verification</a:t>
            </a:r>
          </a:p>
          <a:p>
            <a:pPr lvl="1">
              <a:lnSpc>
                <a:spcPct val="90000"/>
              </a:lnSpc>
            </a:pPr>
            <a:r>
              <a:rPr lang="en-GB" sz="2000"/>
              <a:t>The system is verified against a formal security specification.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Security checklist</a:t>
            </a:r>
          </a:p>
        </p:txBody>
      </p:sp>
      <p:sp>
        <p:nvSpPr>
          <p:cNvPr id="138244" name="Rectangle 4"/>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38247" name="Object 7"/>
          <p:cNvGraphicFramePr>
            <a:graphicFrameLocks noChangeAspect="1"/>
          </p:cNvGraphicFramePr>
          <p:nvPr/>
        </p:nvGraphicFramePr>
        <p:xfrm>
          <a:off x="914400" y="1905000"/>
          <a:ext cx="7315200" cy="4062413"/>
        </p:xfrm>
        <a:graphic>
          <a:graphicData uri="http://schemas.openxmlformats.org/presentationml/2006/ole">
            <p:oleObj spid="_x0000_s138247" name="Document" r:id="rId3" imgW="5486400" imgH="2453640" progId="Word.Document.8">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Safety and dependability cases</a:t>
            </a:r>
          </a:p>
        </p:txBody>
      </p:sp>
      <p:sp>
        <p:nvSpPr>
          <p:cNvPr id="139267" name="Rectangle 3"/>
          <p:cNvSpPr>
            <a:spLocks noGrp="1" noChangeArrowheads="1"/>
          </p:cNvSpPr>
          <p:nvPr>
            <p:ph sz="quarter" idx="1"/>
          </p:nvPr>
        </p:nvSpPr>
        <p:spPr/>
        <p:txBody>
          <a:bodyPr/>
          <a:lstStyle/>
          <a:p>
            <a:r>
              <a:rPr lang="en-US"/>
              <a:t>Safety and dependability cases are structured documents that set out detailed arguments and evidence that a required level of safety or dependability has been achieved.</a:t>
            </a:r>
          </a:p>
          <a:p>
            <a:r>
              <a:rPr lang="en-US"/>
              <a:t>They are normally required by regulators before a system can be certified for operational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The system safety case</a:t>
            </a:r>
          </a:p>
        </p:txBody>
      </p:sp>
      <p:sp>
        <p:nvSpPr>
          <p:cNvPr id="129027" name="Rectangle 3"/>
          <p:cNvSpPr>
            <a:spLocks noGrp="1" noChangeArrowheads="1"/>
          </p:cNvSpPr>
          <p:nvPr>
            <p:ph sz="quarter" idx="1"/>
          </p:nvPr>
        </p:nvSpPr>
        <p:spPr/>
        <p:txBody>
          <a:bodyPr/>
          <a:lstStyle/>
          <a:p>
            <a:r>
              <a:rPr lang="en-GB" sz="2400"/>
              <a:t>It is now normal practice for a formal safety case to be required for all safety-critical computer-based systems e.g. railway signalling, air traffic control, etc.</a:t>
            </a:r>
          </a:p>
          <a:p>
            <a:r>
              <a:rPr lang="en-GB" sz="2400"/>
              <a:t>A safety case is:</a:t>
            </a:r>
          </a:p>
          <a:p>
            <a:pPr lvl="1"/>
            <a:r>
              <a:rPr lang="en-GB" sz="2000"/>
              <a:t>A documented body of evidence that provides a convincing and valid argument that a system is adequately safe for a given application in a given environment.</a:t>
            </a:r>
          </a:p>
          <a:p>
            <a:r>
              <a:rPr lang="en-GB" sz="2400"/>
              <a:t>Arguments in a safety or dependability case can be based on formal proof, design rationale, safety proofs, etc. Process factors may also be included.</a:t>
            </a:r>
            <a:endParaRPr lang="en-GB" sz="20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Components of a safety case</a:t>
            </a:r>
          </a:p>
        </p:txBody>
      </p:sp>
      <p:sp>
        <p:nvSpPr>
          <p:cNvPr id="145412" name="Rectangle 4"/>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48480" name="Object 0"/>
          <p:cNvGraphicFramePr>
            <a:graphicFrameLocks noChangeAspect="1"/>
          </p:cNvGraphicFramePr>
          <p:nvPr/>
        </p:nvGraphicFramePr>
        <p:xfrm>
          <a:off x="1143000" y="1600200"/>
          <a:ext cx="6400800" cy="4760913"/>
        </p:xfrm>
        <a:graphic>
          <a:graphicData uri="http://schemas.openxmlformats.org/presentationml/2006/ole">
            <p:oleObj spid="_x0000_s148480" name="Document" r:id="rId3" imgW="5641848" imgH="4197096" progId="Word.Document.8">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Argument structure</a:t>
            </a:r>
          </a:p>
        </p:txBody>
      </p:sp>
      <p:sp>
        <p:nvSpPr>
          <p:cNvPr id="83976" name="Rectangle 8"/>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83977" name="Picture 9" descr="24.12 ArgumentStructure.eps                                    000E948AMacintosh HD                   B8AA5F2E:"/>
          <p:cNvPicPr>
            <a:picLocks noChangeAspect="1" noChangeArrowheads="1"/>
          </p:cNvPicPr>
          <p:nvPr/>
        </p:nvPicPr>
        <p:blipFill>
          <a:blip r:embed="rId3" cstate="print"/>
          <a:srcRect/>
          <a:stretch>
            <a:fillRect/>
          </a:stretch>
        </p:blipFill>
        <p:spPr bwMode="auto">
          <a:xfrm>
            <a:off x="990600" y="2286000"/>
            <a:ext cx="6934200" cy="3189288"/>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a:t>Reliability validation</a:t>
            </a:r>
          </a:p>
        </p:txBody>
      </p:sp>
      <p:sp>
        <p:nvSpPr>
          <p:cNvPr id="104453" name="Rectangle 5"/>
          <p:cNvSpPr>
            <a:spLocks noGrp="1" noChangeArrowheads="1"/>
          </p:cNvSpPr>
          <p:nvPr>
            <p:ph sz="quarter" idx="1"/>
          </p:nvPr>
        </p:nvSpPr>
        <p:spPr/>
        <p:txBody>
          <a:bodyPr/>
          <a:lstStyle/>
          <a:p>
            <a:r>
              <a:rPr lang="en-GB" sz="2400"/>
              <a:t>Reliability validation involves exercising the program to assess whether or not it has reached the required level of reliability.</a:t>
            </a:r>
          </a:p>
          <a:p>
            <a:r>
              <a:rPr lang="en-GB" sz="2400"/>
              <a:t>This cannot normally be included as part of a normal defect testing process because data for defect testing is (usually) atypical of actual usage data.</a:t>
            </a:r>
          </a:p>
          <a:p>
            <a:r>
              <a:rPr lang="en-GB" sz="2400"/>
              <a:t>Reliability measurement therefore requires a specially designed data set that replicates the pattern of inputs to be processed by the system.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Insulin pump argument</a:t>
            </a:r>
          </a:p>
        </p:txBody>
      </p:sp>
      <p:sp>
        <p:nvSpPr>
          <p:cNvPr id="146437" name="Rectangle 5"/>
          <p:cNvSpPr>
            <a:spLocks noChangeArrowheads="1"/>
          </p:cNvSpPr>
          <p:nvPr/>
        </p:nvSpPr>
        <p:spPr bwMode="auto">
          <a:xfrm>
            <a:off x="304800" y="1905000"/>
            <a:ext cx="8458200" cy="3505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49504" name="Object 0"/>
          <p:cNvGraphicFramePr>
            <a:graphicFrameLocks noChangeAspect="1"/>
          </p:cNvGraphicFramePr>
          <p:nvPr/>
        </p:nvGraphicFramePr>
        <p:xfrm>
          <a:off x="457200" y="2362200"/>
          <a:ext cx="8458200" cy="2563813"/>
        </p:xfrm>
        <a:graphic>
          <a:graphicData uri="http://schemas.openxmlformats.org/presentationml/2006/ole">
            <p:oleObj spid="_x0000_s149504" name="Document" r:id="rId3" imgW="5486400" imgH="1664208" progId="Word.Document.8">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Claim hierarchy</a:t>
            </a:r>
          </a:p>
        </p:txBody>
      </p:sp>
      <p:sp>
        <p:nvSpPr>
          <p:cNvPr id="140292" name="Rectangle 4"/>
          <p:cNvSpPr>
            <a:spLocks noChangeArrowheads="1"/>
          </p:cNvSpPr>
          <p:nvPr/>
        </p:nvSpPr>
        <p:spPr bwMode="auto">
          <a:xfrm>
            <a:off x="3810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40293" name="Picture 5" descr="24.13 ClaimHierarchy.eps                                       000E948AMacintosh HD                   B8AA5F2E:"/>
          <p:cNvPicPr>
            <a:picLocks noChangeAspect="1" noChangeArrowheads="1"/>
          </p:cNvPicPr>
          <p:nvPr/>
        </p:nvPicPr>
        <p:blipFill>
          <a:blip r:embed="rId2" cstate="print"/>
          <a:srcRect/>
          <a:stretch>
            <a:fillRect/>
          </a:stretch>
        </p:blipFill>
        <p:spPr bwMode="auto">
          <a:xfrm>
            <a:off x="1143000" y="1828800"/>
            <a:ext cx="7010400" cy="43751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z="3600"/>
              <a:t>The reliability measurement process</a:t>
            </a:r>
            <a:endParaRPr lang="en-US"/>
          </a:p>
        </p:txBody>
      </p:sp>
      <p:sp>
        <p:nvSpPr>
          <p:cNvPr id="124932" name="Rectangle 4"/>
          <p:cNvSpPr>
            <a:spLocks noChangeArrowheads="1"/>
          </p:cNvSpPr>
          <p:nvPr/>
        </p:nvSpPr>
        <p:spPr bwMode="auto">
          <a:xfrm>
            <a:off x="304800" y="2133600"/>
            <a:ext cx="8458200" cy="2667000"/>
          </a:xfrm>
          <a:prstGeom prst="rect">
            <a:avLst/>
          </a:prstGeom>
          <a:solidFill>
            <a:srgbClr val="CCFFFF"/>
          </a:solidFill>
          <a:ln w="12700">
            <a:noFill/>
            <a:miter lim="800000"/>
            <a:headEnd/>
            <a:tailEnd/>
          </a:ln>
          <a:effectLst/>
        </p:spPr>
        <p:txBody>
          <a:bodyPr wrap="none" anchor="ctr"/>
          <a:lstStyle/>
          <a:p>
            <a:endParaRPr lang="en-US"/>
          </a:p>
        </p:txBody>
      </p:sp>
      <p:pic>
        <p:nvPicPr>
          <p:cNvPr id="124934" name="Picture 6" descr="24.1 ReliabilityMeasurement.eps                                000E948AMacintosh HD                   B8AA5F2E:"/>
          <p:cNvPicPr>
            <a:picLocks noChangeAspect="1" noChangeArrowheads="1"/>
          </p:cNvPicPr>
          <p:nvPr/>
        </p:nvPicPr>
        <p:blipFill>
          <a:blip r:embed="rId2" cstate="print"/>
          <a:srcRect/>
          <a:stretch>
            <a:fillRect/>
          </a:stretch>
        </p:blipFill>
        <p:spPr bwMode="auto">
          <a:xfrm>
            <a:off x="609600" y="2895600"/>
            <a:ext cx="7620000" cy="9890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GB"/>
              <a:t>Reliability validation activities</a:t>
            </a:r>
          </a:p>
        </p:txBody>
      </p:sp>
      <p:sp>
        <p:nvSpPr>
          <p:cNvPr id="107525" name="Rectangle 5"/>
          <p:cNvSpPr>
            <a:spLocks noGrp="1" noChangeArrowheads="1"/>
          </p:cNvSpPr>
          <p:nvPr>
            <p:ph sz="quarter" idx="1"/>
          </p:nvPr>
        </p:nvSpPr>
        <p:spPr/>
        <p:txBody>
          <a:bodyPr/>
          <a:lstStyle/>
          <a:p>
            <a:pPr>
              <a:lnSpc>
                <a:spcPct val="90000"/>
              </a:lnSpc>
            </a:pPr>
            <a:r>
              <a:rPr lang="en-GB"/>
              <a:t>Establish the operational profile for the system.</a:t>
            </a:r>
          </a:p>
          <a:p>
            <a:pPr>
              <a:lnSpc>
                <a:spcPct val="90000"/>
              </a:lnSpc>
            </a:pPr>
            <a:r>
              <a:rPr lang="en-GB"/>
              <a:t>Construct test data reflecting the operational profile.</a:t>
            </a:r>
          </a:p>
          <a:p>
            <a:pPr>
              <a:lnSpc>
                <a:spcPct val="90000"/>
              </a:lnSpc>
            </a:pPr>
            <a:r>
              <a:rPr lang="en-GB"/>
              <a:t>Test the system and observe the number of failures and the times of these failures.</a:t>
            </a:r>
          </a:p>
          <a:p>
            <a:pPr>
              <a:lnSpc>
                <a:spcPct val="90000"/>
              </a:lnSpc>
            </a:pPr>
            <a:r>
              <a:rPr lang="en-GB"/>
              <a:t>Compute the reliability after a statistically significant number of failures have been observed.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sz="quarter"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t>Reliability measurement problems</a:t>
            </a:r>
            <a:endParaRPr lang="en-US"/>
          </a:p>
        </p:txBody>
      </p:sp>
      <p:sp>
        <p:nvSpPr>
          <p:cNvPr id="125955" name="Rectangle 3"/>
          <p:cNvSpPr>
            <a:spLocks noGrp="1" noChangeArrowheads="1"/>
          </p:cNvSpPr>
          <p:nvPr>
            <p:ph sz="quarter" idx="1"/>
          </p:nvPr>
        </p:nvSpPr>
        <p:spPr/>
        <p:txBody>
          <a:bodyPr/>
          <a:lstStyle/>
          <a:p>
            <a:pPr>
              <a:lnSpc>
                <a:spcPct val="90000"/>
              </a:lnSpc>
            </a:pPr>
            <a:r>
              <a:rPr lang="en-US"/>
              <a:t>Operational profile uncertainty</a:t>
            </a:r>
          </a:p>
          <a:p>
            <a:pPr lvl="1">
              <a:lnSpc>
                <a:spcPct val="90000"/>
              </a:lnSpc>
            </a:pPr>
            <a:r>
              <a:rPr lang="en-US"/>
              <a:t>The operational profile may not be an accurate reflection of the real use of the system.</a:t>
            </a:r>
          </a:p>
          <a:p>
            <a:pPr>
              <a:lnSpc>
                <a:spcPct val="90000"/>
              </a:lnSpc>
            </a:pPr>
            <a:r>
              <a:rPr lang="en-US"/>
              <a:t>High costs of test data generation</a:t>
            </a:r>
          </a:p>
          <a:p>
            <a:pPr lvl="1">
              <a:lnSpc>
                <a:spcPct val="90000"/>
              </a:lnSpc>
            </a:pPr>
            <a:r>
              <a:rPr lang="en-US"/>
              <a:t>Costs can be very high if the test data for the system cannot be generated automatically.</a:t>
            </a:r>
          </a:p>
          <a:p>
            <a:pPr>
              <a:lnSpc>
                <a:spcPct val="90000"/>
              </a:lnSpc>
            </a:pPr>
            <a:r>
              <a:rPr lang="en-US"/>
              <a:t>Statistical uncertainty</a:t>
            </a:r>
          </a:p>
          <a:p>
            <a:pPr lvl="1">
              <a:lnSpc>
                <a:spcPct val="90000"/>
              </a:lnSpc>
            </a:pPr>
            <a:r>
              <a:rPr lang="en-US"/>
              <a:t>You need a statistically significant number of failures to compute the reliability but highly reliable systems will rarely fail.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sz="quarter"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638</TotalTime>
  <Pages>34</Pages>
  <Words>1690</Words>
  <Application>Microsoft Office PowerPoint</Application>
  <PresentationFormat>On-screen Show (4:3)</PresentationFormat>
  <Paragraphs>147</Paragraphs>
  <Slides>41</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Equity</vt:lpstr>
      <vt:lpstr>Document</vt:lpstr>
      <vt:lpstr>Critical Systems Validation</vt:lpstr>
      <vt:lpstr>Validation of critical systems</vt:lpstr>
      <vt:lpstr>Validation costs</vt:lpstr>
      <vt:lpstr>Reliability validation</vt:lpstr>
      <vt:lpstr>The reliability measurement process</vt:lpstr>
      <vt:lpstr>Reliability validation activities</vt:lpstr>
      <vt:lpstr>Statistical testing</vt:lpstr>
      <vt:lpstr>Reliability measurement problems</vt:lpstr>
      <vt:lpstr>Operational profiles</vt:lpstr>
      <vt:lpstr>An operational profile</vt:lpstr>
      <vt:lpstr>Operational profile generation</vt:lpstr>
      <vt:lpstr>Reliability prediction</vt:lpstr>
      <vt:lpstr>Equal-step reliability growth</vt:lpstr>
      <vt:lpstr>Observed reliability growth</vt:lpstr>
      <vt:lpstr>Random-step reliability growth</vt:lpstr>
      <vt:lpstr>Growth model selection</vt:lpstr>
      <vt:lpstr>Reliability prediction</vt:lpstr>
      <vt:lpstr>Safety assurance</vt:lpstr>
      <vt:lpstr>Safety confidence</vt:lpstr>
      <vt:lpstr>Safety reviews</vt:lpstr>
      <vt:lpstr>Review guidance</vt:lpstr>
      <vt:lpstr>Safety arguments</vt:lpstr>
      <vt:lpstr>Construction of a safety argument</vt:lpstr>
      <vt:lpstr>Insulin delivery code</vt:lpstr>
      <vt:lpstr>Safety argument model</vt:lpstr>
      <vt:lpstr>Program paths</vt:lpstr>
      <vt:lpstr>Process assurance</vt:lpstr>
      <vt:lpstr>Safety related process activities</vt:lpstr>
      <vt:lpstr>Hazard analysis</vt:lpstr>
      <vt:lpstr>Hazard log entry</vt:lpstr>
      <vt:lpstr>Run-time safety checking</vt:lpstr>
      <vt:lpstr>Insulin administration with assertions</vt:lpstr>
      <vt:lpstr>Security assessment</vt:lpstr>
      <vt:lpstr>Security validation</vt:lpstr>
      <vt:lpstr>Security checklist</vt:lpstr>
      <vt:lpstr>Safety and dependability cases</vt:lpstr>
      <vt:lpstr>The system safety case</vt:lpstr>
      <vt:lpstr>Components of a safety case</vt:lpstr>
      <vt:lpstr>Argument structure</vt:lpstr>
      <vt:lpstr>Insulin pump argument</vt:lpstr>
      <vt:lpstr>Claim hierarchy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Validation</dc:title>
  <dc:creator>Achyut</dc:creator>
  <cp:lastModifiedBy>Achyut</cp:lastModifiedBy>
  <cp:revision>34</cp:revision>
  <cp:lastPrinted>2004-06-09T15:43:30Z</cp:lastPrinted>
  <dcterms:created xsi:type="dcterms:W3CDTF">1996-12-04T15:24:59Z</dcterms:created>
  <dcterms:modified xsi:type="dcterms:W3CDTF">2013-03-04T13:20:39Z</dcterms:modified>
</cp:coreProperties>
</file>