
<file path=[Content_Types].xml><?xml version="1.0" encoding="utf-8"?>
<Types xmlns="http://schemas.openxmlformats.org/package/2006/content-types">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56"/>
  </p:notesMasterIdLst>
  <p:handoutMasterIdLst>
    <p:handoutMasterId r:id="rId57"/>
  </p:handoutMasterIdLst>
  <p:sldIdLst>
    <p:sldId id="256" r:id="rId2"/>
    <p:sldId id="306" r:id="rId3"/>
    <p:sldId id="260" r:id="rId4"/>
    <p:sldId id="261" r:id="rId5"/>
    <p:sldId id="262" r:id="rId6"/>
    <p:sldId id="263" r:id="rId7"/>
    <p:sldId id="264" r:id="rId8"/>
    <p:sldId id="265" r:id="rId9"/>
    <p:sldId id="266" r:id="rId10"/>
    <p:sldId id="267" r:id="rId11"/>
    <p:sldId id="269" r:id="rId12"/>
    <p:sldId id="270" r:id="rId13"/>
    <p:sldId id="271" r:id="rId14"/>
    <p:sldId id="307" r:id="rId15"/>
    <p:sldId id="308" r:id="rId16"/>
    <p:sldId id="272" r:id="rId17"/>
    <p:sldId id="273" r:id="rId18"/>
    <p:sldId id="274" r:id="rId19"/>
    <p:sldId id="309" r:id="rId20"/>
    <p:sldId id="327" r:id="rId21"/>
    <p:sldId id="275" r:id="rId22"/>
    <p:sldId id="328" r:id="rId23"/>
    <p:sldId id="279" r:id="rId24"/>
    <p:sldId id="311" r:id="rId25"/>
    <p:sldId id="280" r:id="rId26"/>
    <p:sldId id="281" r:id="rId27"/>
    <p:sldId id="282" r:id="rId28"/>
    <p:sldId id="313" r:id="rId29"/>
    <p:sldId id="283" r:id="rId30"/>
    <p:sldId id="315" r:id="rId31"/>
    <p:sldId id="314" r:id="rId32"/>
    <p:sldId id="284" r:id="rId33"/>
    <p:sldId id="316" r:id="rId34"/>
    <p:sldId id="285" r:id="rId35"/>
    <p:sldId id="329" r:id="rId36"/>
    <p:sldId id="330" r:id="rId37"/>
    <p:sldId id="317" r:id="rId38"/>
    <p:sldId id="318" r:id="rId39"/>
    <p:sldId id="287" r:id="rId40"/>
    <p:sldId id="319" r:id="rId41"/>
    <p:sldId id="331" r:id="rId42"/>
    <p:sldId id="332" r:id="rId43"/>
    <p:sldId id="333" r:id="rId44"/>
    <p:sldId id="320" r:id="rId45"/>
    <p:sldId id="288" r:id="rId46"/>
    <p:sldId id="321" r:id="rId47"/>
    <p:sldId id="289" r:id="rId48"/>
    <p:sldId id="323" r:id="rId49"/>
    <p:sldId id="297" r:id="rId50"/>
    <p:sldId id="298" r:id="rId51"/>
    <p:sldId id="299" r:id="rId52"/>
    <p:sldId id="325" r:id="rId53"/>
    <p:sldId id="324" r:id="rId54"/>
    <p:sldId id="302" r:id="rId55"/>
  </p:sldIdLst>
  <p:sldSz cx="9144000" cy="6858000" type="screen4x3"/>
  <p:notesSz cx="6951663" cy="92313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03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0941" autoAdjust="0"/>
  </p:normalViewPr>
  <p:slideViewPr>
    <p:cSldViewPr>
      <p:cViewPr>
        <p:scale>
          <a:sx n="71" d="100"/>
          <a:sy n="71" d="100"/>
        </p:scale>
        <p:origin x="-1086" y="-240"/>
      </p:cViewPr>
      <p:guideLst>
        <p:guide orient="horz" pos="2160"/>
        <p:guide pos="2880"/>
      </p:guideLst>
    </p:cSldViewPr>
  </p:slideViewPr>
  <p:outlineViewPr>
    <p:cViewPr>
      <p:scale>
        <a:sx n="33" d="100"/>
        <a:sy n="33" d="100"/>
      </p:scale>
      <p:origin x="0" y="158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5201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6889" y="4387575"/>
            <a:ext cx="5097886" cy="3889396"/>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smtClean="0"/>
              <a:t>Click to edit Master notes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51" name="Rectangle 3"/>
          <p:cNvSpPr>
            <a:spLocks noGrp="1" noRot="1" noChangeAspect="1" noChangeArrowheads="1" noTextEdit="1"/>
          </p:cNvSpPr>
          <p:nvPr>
            <p:ph type="sldImg" idx="2"/>
          </p:nvPr>
        </p:nvSpPr>
        <p:spPr bwMode="auto">
          <a:xfrm>
            <a:off x="1322388" y="808038"/>
            <a:ext cx="4306887" cy="3228975"/>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988343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ln/>
        </p:spPr>
        <p:txBody>
          <a:bodyPr/>
          <a:lstStyle/>
          <a:p>
            <a:endParaRPr lang="en-US"/>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ln/>
        </p:spPr>
        <p:txBody>
          <a:bodyPr/>
          <a:lstStyle/>
          <a:p>
            <a:endParaRPr lang="en-US"/>
          </a:p>
        </p:txBody>
      </p:sp>
      <p:sp>
        <p:nvSpPr>
          <p:cNvPr id="45059"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ln/>
        </p:spPr>
        <p:txBody>
          <a:bodyPr/>
          <a:lstStyle/>
          <a:p>
            <a:endParaRPr lang="en-US"/>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ln/>
        </p:spPr>
        <p:txBody>
          <a:bodyPr/>
          <a:lstStyle/>
          <a:p>
            <a:endParaRPr lang="en-US"/>
          </a:p>
        </p:txBody>
      </p:sp>
      <p:sp>
        <p:nvSpPr>
          <p:cNvPr id="56323"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717675" y="787400"/>
            <a:ext cx="3490913" cy="2617788"/>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ln/>
        </p:spPr>
        <p:txBody>
          <a:bodyPr/>
          <a:lstStyle/>
          <a:p>
            <a:endParaRPr lang="en-US"/>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ln/>
        </p:spPr>
        <p:txBody>
          <a:bodyPr/>
          <a:lstStyle/>
          <a:p>
            <a:endParaRPr lang="en-US"/>
          </a:p>
        </p:txBody>
      </p:sp>
      <p:sp>
        <p:nvSpPr>
          <p:cNvPr id="829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ln/>
        </p:spPr>
        <p:txBody>
          <a:bodyPr/>
          <a:lstStyle/>
          <a:p>
            <a:endParaRPr lang="en-US"/>
          </a:p>
        </p:txBody>
      </p:sp>
      <p:sp>
        <p:nvSpPr>
          <p:cNvPr id="17411"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ln/>
        </p:spPr>
        <p:txBody>
          <a:bodyPr/>
          <a:lstStyle/>
          <a:p>
            <a:endParaRPr lang="en-US"/>
          </a:p>
        </p:txBody>
      </p:sp>
      <p:sp>
        <p:nvSpPr>
          <p:cNvPr id="1945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ln/>
        </p:spPr>
        <p:txBody>
          <a:bodyPr/>
          <a:lstStyle/>
          <a:p>
            <a:endParaRPr lang="en-US"/>
          </a:p>
        </p:txBody>
      </p:sp>
      <p:sp>
        <p:nvSpPr>
          <p:cNvPr id="215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ln/>
        </p:spPr>
        <p:txBody>
          <a:bodyPr/>
          <a:lstStyle/>
          <a:p>
            <a:endParaRPr lang="en-US"/>
          </a:p>
        </p:txBody>
      </p:sp>
      <p:sp>
        <p:nvSpPr>
          <p:cNvPr id="3072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3/24/2014</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3/24/2014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3/24/2014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3/24/2014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3/24/2014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3/24/2014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3/24/2014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3/24/2014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3/24/2014</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Microsoft_Word_97_-_2003_Document4.doc"/></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Word_97_-_2003_Document9.doc"/><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4.wmf"/><Relationship Id="rId4" Type="http://schemas.openxmlformats.org/officeDocument/2006/relationships/oleObject" Target="../embeddings/Microsoft_Word_97_-_2003_Document10.doc"/></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1828800"/>
            <a:ext cx="7804150" cy="917575"/>
          </a:xfrm>
          <a:noFill/>
          <a:ln/>
        </p:spPr>
        <p:txBody>
          <a:bodyPr lIns="90840" tIns="44623" rIns="90840" bIns="44623"/>
          <a:lstStyle/>
          <a:p>
            <a:r>
              <a:rPr lang="en-GB"/>
              <a:t>Software cost estimation</a:t>
            </a:r>
          </a:p>
        </p:txBody>
      </p:sp>
      <p:sp>
        <p:nvSpPr>
          <p:cNvPr id="4101" name="Line 5"/>
          <p:cNvSpPr>
            <a:spLocks noChangeShapeType="1"/>
          </p:cNvSpPr>
          <p:nvPr/>
        </p:nvSpPr>
        <p:spPr bwMode="auto">
          <a:xfrm>
            <a:off x="0" y="3581400"/>
            <a:ext cx="9144000" cy="0"/>
          </a:xfrm>
          <a:prstGeom prst="line">
            <a:avLst/>
          </a:prstGeom>
          <a:noFill/>
          <a:ln w="50800">
            <a:solidFill>
              <a:srgbClr val="FF0000"/>
            </a:solidFill>
            <a:round/>
            <a:headEnd/>
            <a:tailEnd/>
          </a:ln>
          <a:effectLst/>
        </p:spPr>
        <p:txBody>
          <a:bodyPr wrap="none" anchor="ctr"/>
          <a:lstStyle/>
          <a:p>
            <a:endParaRPr lang="en-US"/>
          </a:p>
        </p:txBody>
      </p:sp>
    </p:spTree>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lIns="90840" tIns="44623" rIns="90840" bIns="44623"/>
          <a:lstStyle/>
          <a:p>
            <a:r>
              <a:rPr lang="en-GB"/>
              <a:t>Productivity comparisons</a:t>
            </a:r>
          </a:p>
        </p:txBody>
      </p:sp>
      <p:sp>
        <p:nvSpPr>
          <p:cNvPr id="22530" name="Rectangle 2"/>
          <p:cNvSpPr>
            <a:spLocks noGrp="1" noChangeArrowheads="1"/>
          </p:cNvSpPr>
          <p:nvPr>
            <p:ph sz="quarter" idx="1"/>
          </p:nvPr>
        </p:nvSpPr>
        <p:spPr>
          <a:noFill/>
          <a:ln/>
        </p:spPr>
        <p:txBody>
          <a:bodyPr lIns="90840" tIns="44623" rIns="90840" bIns="44623"/>
          <a:lstStyle/>
          <a:p>
            <a:r>
              <a:rPr lang="en-GB" sz="2400"/>
              <a:t>The lower level the language, the more </a:t>
            </a:r>
            <a:br>
              <a:rPr lang="en-GB" sz="2400"/>
            </a:br>
            <a:r>
              <a:rPr lang="en-GB" sz="2400"/>
              <a:t>productive the programmer</a:t>
            </a:r>
          </a:p>
          <a:p>
            <a:pPr lvl="1"/>
            <a:r>
              <a:rPr lang="en-GB" sz="2000"/>
              <a:t>The same functionality takes more code to implement in a lower-level language than in a high-level language.</a:t>
            </a:r>
          </a:p>
          <a:p>
            <a:r>
              <a:rPr lang="en-GB" sz="2400"/>
              <a:t>The more verbose the programmer, the higher </a:t>
            </a:r>
            <a:br>
              <a:rPr lang="en-GB" sz="2400"/>
            </a:br>
            <a:r>
              <a:rPr lang="en-GB" sz="2400"/>
              <a:t>the productivity</a:t>
            </a:r>
          </a:p>
          <a:p>
            <a:pPr lvl="1"/>
            <a:r>
              <a:rPr lang="en-GB" sz="2000"/>
              <a:t>Measures of productivity based on lines of code suggest that programmers who write verbose code are more productive than programmers who write compact code.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840" tIns="44623" rIns="90840" bIns="44623"/>
          <a:lstStyle/>
          <a:p>
            <a:r>
              <a:rPr lang="en-GB"/>
              <a:t>System development times</a:t>
            </a:r>
          </a:p>
        </p:txBody>
      </p:sp>
      <p:sp>
        <p:nvSpPr>
          <p:cNvPr id="26628" name="Rectangle 4"/>
          <p:cNvSpPr>
            <a:spLocks noChangeArrowheads="1"/>
          </p:cNvSpPr>
          <p:nvPr/>
        </p:nvSpPr>
        <p:spPr bwMode="auto">
          <a:xfrm>
            <a:off x="457200" y="1905000"/>
            <a:ext cx="8458200" cy="3886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26630" name="Object 6"/>
          <p:cNvGraphicFramePr>
            <a:graphicFrameLocks noChangeAspect="1"/>
          </p:cNvGraphicFramePr>
          <p:nvPr/>
        </p:nvGraphicFramePr>
        <p:xfrm>
          <a:off x="762000" y="2438400"/>
          <a:ext cx="7848600" cy="2805113"/>
        </p:xfrm>
        <a:graphic>
          <a:graphicData uri="http://schemas.openxmlformats.org/presentationml/2006/ole">
            <mc:AlternateContent xmlns:mc="http://schemas.openxmlformats.org/markup-compatibility/2006">
              <mc:Choice xmlns:v="urn:schemas-microsoft-com:vml" Requires="v">
                <p:oleObj spid="_x0000_s26640" name="Document" r:id="rId3" imgW="5605272" imgH="1716024" progId="Word.Document.8">
                  <p:embed/>
                </p:oleObj>
              </mc:Choice>
              <mc:Fallback>
                <p:oleObj name="Document" r:id="rId3" imgW="5605272" imgH="1716024"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r="14359"/>
                      <a:stretch>
                        <a:fillRect/>
                      </a:stretch>
                    </p:blipFill>
                    <p:spPr bwMode="auto">
                      <a:xfrm>
                        <a:off x="762000" y="2438400"/>
                        <a:ext cx="7848600" cy="280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lIns="90840" tIns="44623" rIns="90840" bIns="44623"/>
          <a:lstStyle/>
          <a:p>
            <a:r>
              <a:rPr lang="en-GB"/>
              <a:t>Function points</a:t>
            </a:r>
          </a:p>
        </p:txBody>
      </p:sp>
      <p:sp>
        <p:nvSpPr>
          <p:cNvPr id="27651" name="Rectangle 3"/>
          <p:cNvSpPr>
            <a:spLocks noGrp="1" noChangeArrowheads="1"/>
          </p:cNvSpPr>
          <p:nvPr>
            <p:ph sz="quarter" idx="1"/>
          </p:nvPr>
        </p:nvSpPr>
        <p:spPr>
          <a:xfrm>
            <a:off x="990600" y="1676400"/>
            <a:ext cx="7804150" cy="3200400"/>
          </a:xfrm>
          <a:noFill/>
          <a:ln/>
        </p:spPr>
        <p:txBody>
          <a:bodyPr lIns="90840" tIns="44623" rIns="90840" bIns="44623">
            <a:normAutofit lnSpcReduction="10000"/>
          </a:bodyPr>
          <a:lstStyle/>
          <a:p>
            <a:r>
              <a:rPr lang="en-GB" sz="2400" dirty="0"/>
              <a:t>Based on a combination of program characteristics</a:t>
            </a:r>
          </a:p>
          <a:p>
            <a:pPr lvl="1"/>
            <a:r>
              <a:rPr lang="en-GB" sz="2000" dirty="0"/>
              <a:t>external inputs and outputs;</a:t>
            </a:r>
          </a:p>
          <a:p>
            <a:pPr lvl="1"/>
            <a:r>
              <a:rPr lang="en-GB" sz="2000" dirty="0"/>
              <a:t>user interactions;</a:t>
            </a:r>
          </a:p>
          <a:p>
            <a:pPr lvl="1"/>
            <a:r>
              <a:rPr lang="en-GB" sz="2000" dirty="0"/>
              <a:t>external interfaces;</a:t>
            </a:r>
          </a:p>
          <a:p>
            <a:pPr lvl="1"/>
            <a:r>
              <a:rPr lang="en-GB" sz="2000" dirty="0"/>
              <a:t>files used by the system.</a:t>
            </a:r>
          </a:p>
          <a:p>
            <a:r>
              <a:rPr lang="en-GB" sz="2400" dirty="0"/>
              <a:t>A weight is associated with each of these and the function point count is computed by multiplying each raw count by the weight and summing all values</a:t>
            </a:r>
            <a:r>
              <a:rPr lang="en-GB" sz="2400" dirty="0" smtClean="0"/>
              <a:t>.</a:t>
            </a:r>
          </a:p>
          <a:p>
            <a:r>
              <a:rPr lang="en-GB" sz="2400" dirty="0" smtClean="0">
                <a:latin typeface="Arial" pitchFamily="34" charset="0"/>
                <a:cs typeface="Arial" pitchFamily="34" charset="0"/>
              </a:rPr>
              <a:t>UFC – Unified Functional Coding</a:t>
            </a:r>
            <a:endParaRPr lang="en-GB" dirty="0">
              <a:latin typeface="Arial" pitchFamily="34" charset="0"/>
              <a:cs typeface="Arial" pitchFamily="34" charset="0"/>
            </a:endParaRPr>
          </a:p>
        </p:txBody>
      </p:sp>
      <p:sp>
        <p:nvSpPr>
          <p:cNvPr id="27652" name="Rectangle 4"/>
          <p:cNvSpPr>
            <a:spLocks noChangeArrowheads="1"/>
          </p:cNvSpPr>
          <p:nvPr/>
        </p:nvSpPr>
        <p:spPr bwMode="auto">
          <a:xfrm>
            <a:off x="457200" y="4953000"/>
            <a:ext cx="8458200" cy="1219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27653" name="Object 5"/>
          <p:cNvGraphicFramePr>
            <a:graphicFrameLocks noChangeAspect="1"/>
          </p:cNvGraphicFramePr>
          <p:nvPr>
            <p:extLst>
              <p:ext uri="{D42A27DB-BD31-4B8C-83A1-F6EECF244321}">
                <p14:modId xmlns:p14="http://schemas.microsoft.com/office/powerpoint/2010/main" val="1478705733"/>
              </p:ext>
            </p:extLst>
          </p:nvPr>
        </p:nvGraphicFramePr>
        <p:xfrm>
          <a:off x="801688" y="5278438"/>
          <a:ext cx="7685087" cy="688975"/>
        </p:xfrm>
        <a:graphic>
          <a:graphicData uri="http://schemas.openxmlformats.org/presentationml/2006/ole">
            <mc:AlternateContent xmlns:mc="http://schemas.openxmlformats.org/markup-compatibility/2006">
              <mc:Choice xmlns:v="urn:schemas-microsoft-com:vml" Requires="v">
                <p:oleObj spid="_x0000_s27663" name="Document" r:id="rId3" imgW="3325258" imgH="337868" progId="Word.Document.8">
                  <p:embed/>
                </p:oleObj>
              </mc:Choice>
              <mc:Fallback>
                <p:oleObj name="Document" r:id="rId3" imgW="3325258" imgH="337868" progId="Word.Document.8">
                  <p:embed/>
                  <p:pic>
                    <p:nvPicPr>
                      <p:cNvPr id="0" name="Picture 5"/>
                      <p:cNvPicPr>
                        <a:picLocks noChangeAspect="1" noChangeArrowheads="1"/>
                      </p:cNvPicPr>
                      <p:nvPr/>
                    </p:nvPicPr>
                    <p:blipFill>
                      <a:blip r:embed="rId4"/>
                      <a:srcRect r="-1360" b="-1479"/>
                      <a:stretch>
                        <a:fillRect/>
                      </a:stretch>
                    </p:blipFill>
                    <p:spPr bwMode="auto">
                      <a:xfrm>
                        <a:off x="801688" y="5278438"/>
                        <a:ext cx="7685087" cy="688975"/>
                      </a:xfrm>
                      <a:prstGeom prst="rect">
                        <a:avLst/>
                      </a:prstGeom>
                      <a:noFill/>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a:t>Function points</a:t>
            </a:r>
          </a:p>
        </p:txBody>
      </p:sp>
      <p:sp>
        <p:nvSpPr>
          <p:cNvPr id="28675" name="Rectangle 3"/>
          <p:cNvSpPr>
            <a:spLocks noGrp="1" noChangeArrowheads="1"/>
          </p:cNvSpPr>
          <p:nvPr>
            <p:ph sz="quarter" idx="1"/>
          </p:nvPr>
        </p:nvSpPr>
        <p:spPr>
          <a:noFill/>
          <a:ln/>
        </p:spPr>
        <p:txBody>
          <a:bodyPr lIns="90840" tIns="44623" rIns="90840" bIns="44623"/>
          <a:lstStyle/>
          <a:p>
            <a:r>
              <a:rPr lang="en-GB" sz="2400"/>
              <a:t>The function point count is modified by complexity of the project</a:t>
            </a:r>
          </a:p>
          <a:p>
            <a:r>
              <a:rPr lang="en-GB" sz="2400"/>
              <a:t>FPs can be used to estimate LOC depending on the average number of LOC per FP for a given language</a:t>
            </a:r>
          </a:p>
          <a:p>
            <a:pPr lvl="1"/>
            <a:r>
              <a:rPr lang="en-GB" sz="2000"/>
              <a:t>LOC = AVC * number of function points; </a:t>
            </a:r>
          </a:p>
          <a:p>
            <a:pPr lvl="1"/>
            <a:r>
              <a:rPr lang="en-GB" sz="2000"/>
              <a:t>AVC is a language-dependent factor varying from 200-300 for assemble language to 2-40 for a 4GL;</a:t>
            </a:r>
          </a:p>
          <a:p>
            <a:r>
              <a:rPr lang="en-GB" sz="2400"/>
              <a:t>FPs are very subjective. They depend on the estimator</a:t>
            </a:r>
          </a:p>
          <a:p>
            <a:pPr lvl="1"/>
            <a:r>
              <a:rPr lang="en-GB" sz="2000"/>
              <a:t>Automatic function-point counting is impossible.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Object points</a:t>
            </a:r>
          </a:p>
        </p:txBody>
      </p:sp>
      <p:sp>
        <p:nvSpPr>
          <p:cNvPr id="93187" name="Rectangle 3"/>
          <p:cNvSpPr>
            <a:spLocks noGrp="1" noChangeArrowheads="1"/>
          </p:cNvSpPr>
          <p:nvPr>
            <p:ph sz="quarter" idx="1"/>
          </p:nvPr>
        </p:nvSpPr>
        <p:spPr/>
        <p:txBody>
          <a:bodyPr/>
          <a:lstStyle/>
          <a:p>
            <a:pPr>
              <a:lnSpc>
                <a:spcPct val="90000"/>
              </a:lnSpc>
            </a:pPr>
            <a:r>
              <a:rPr lang="en-GB" sz="2400">
                <a:solidFill>
                  <a:schemeClr val="accent1"/>
                </a:solidFill>
              </a:rPr>
              <a:t>Object points</a:t>
            </a:r>
            <a:r>
              <a:rPr lang="en-GB" sz="2400"/>
              <a:t> (alternatively named </a:t>
            </a:r>
            <a:r>
              <a:rPr lang="en-GB" sz="2400">
                <a:solidFill>
                  <a:schemeClr val="accent1"/>
                </a:solidFill>
              </a:rPr>
              <a:t>application points</a:t>
            </a:r>
            <a:r>
              <a:rPr lang="en-GB" sz="2400"/>
              <a:t>) are an alternative function-related measure to function points when 4Gls or similar languages are used for development.</a:t>
            </a:r>
          </a:p>
          <a:p>
            <a:pPr>
              <a:lnSpc>
                <a:spcPct val="90000"/>
              </a:lnSpc>
            </a:pPr>
            <a:r>
              <a:rPr lang="en-GB" sz="2400"/>
              <a:t>Object points are NOT the same as object classes.</a:t>
            </a:r>
          </a:p>
          <a:p>
            <a:pPr>
              <a:lnSpc>
                <a:spcPct val="90000"/>
              </a:lnSpc>
            </a:pPr>
            <a:r>
              <a:rPr lang="en-GB" sz="2400"/>
              <a:t> The number of object points in a program is a weighted estimate of</a:t>
            </a:r>
          </a:p>
          <a:p>
            <a:pPr lvl="1">
              <a:lnSpc>
                <a:spcPct val="90000"/>
              </a:lnSpc>
            </a:pPr>
            <a:r>
              <a:rPr lang="en-GB" sz="2000"/>
              <a:t>The number of separate screens that are displayed;</a:t>
            </a:r>
          </a:p>
          <a:p>
            <a:pPr lvl="1">
              <a:lnSpc>
                <a:spcPct val="90000"/>
              </a:lnSpc>
            </a:pPr>
            <a:r>
              <a:rPr lang="en-GB" sz="2000"/>
              <a:t>The number of reports that are produced by the system;</a:t>
            </a:r>
          </a:p>
          <a:p>
            <a:pPr lvl="1">
              <a:lnSpc>
                <a:spcPct val="90000"/>
              </a:lnSpc>
            </a:pPr>
            <a:r>
              <a:rPr lang="en-GB" sz="2000"/>
              <a:t>The number of program modules that must be developed to supplement the database code;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a:t>Object point estimation</a:t>
            </a:r>
          </a:p>
        </p:txBody>
      </p:sp>
      <p:sp>
        <p:nvSpPr>
          <p:cNvPr id="94211" name="Rectangle 3"/>
          <p:cNvSpPr>
            <a:spLocks noGrp="1" noChangeArrowheads="1"/>
          </p:cNvSpPr>
          <p:nvPr>
            <p:ph sz="quarter" idx="1"/>
          </p:nvPr>
        </p:nvSpPr>
        <p:spPr/>
        <p:txBody>
          <a:bodyPr/>
          <a:lstStyle/>
          <a:p>
            <a:r>
              <a:rPr lang="en-GB"/>
              <a:t>Object points are easier to estimate from a specification than function points as they are simply concerned with screens, reports and programming language modules.</a:t>
            </a:r>
          </a:p>
          <a:p>
            <a:r>
              <a:rPr lang="en-GB"/>
              <a:t>They can therefore be estimated at a fairly early point in the development process.</a:t>
            </a:r>
          </a:p>
          <a:p>
            <a:r>
              <a:rPr lang="en-GB"/>
              <a:t> At this stage, it is very difficult to estimate the number of lines of code in a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a:ln/>
        </p:spPr>
        <p:txBody>
          <a:bodyPr lIns="90840" tIns="44623" rIns="90840" bIns="44623"/>
          <a:lstStyle/>
          <a:p>
            <a:r>
              <a:rPr lang="en-GB"/>
              <a:t>Productivity estimates</a:t>
            </a:r>
          </a:p>
        </p:txBody>
      </p:sp>
      <p:sp>
        <p:nvSpPr>
          <p:cNvPr id="29698" name="Rectangle 2"/>
          <p:cNvSpPr>
            <a:spLocks noGrp="1" noChangeArrowheads="1"/>
          </p:cNvSpPr>
          <p:nvPr>
            <p:ph sz="quarter" idx="1"/>
          </p:nvPr>
        </p:nvSpPr>
        <p:spPr>
          <a:noFill/>
          <a:ln/>
        </p:spPr>
        <p:txBody>
          <a:bodyPr lIns="90840" tIns="44623" rIns="90840" bIns="44623"/>
          <a:lstStyle/>
          <a:p>
            <a:pPr>
              <a:lnSpc>
                <a:spcPct val="90000"/>
              </a:lnSpc>
            </a:pPr>
            <a:r>
              <a:rPr lang="en-GB" dirty="0"/>
              <a:t>Real-time embedded systems, 40-160 </a:t>
            </a:r>
            <a:br>
              <a:rPr lang="en-GB" dirty="0"/>
            </a:br>
            <a:r>
              <a:rPr lang="en-GB" dirty="0"/>
              <a:t>LOC/P-month.</a:t>
            </a:r>
          </a:p>
          <a:p>
            <a:pPr>
              <a:lnSpc>
                <a:spcPct val="90000"/>
              </a:lnSpc>
            </a:pPr>
            <a:r>
              <a:rPr lang="en-GB" dirty="0"/>
              <a:t>Systems programs , 150-400 LOC/P-month.</a:t>
            </a:r>
          </a:p>
          <a:p>
            <a:pPr>
              <a:lnSpc>
                <a:spcPct val="90000"/>
              </a:lnSpc>
            </a:pPr>
            <a:r>
              <a:rPr lang="en-GB" dirty="0"/>
              <a:t>Commercial applications, 200-900 </a:t>
            </a:r>
            <a:br>
              <a:rPr lang="en-GB" dirty="0"/>
            </a:br>
            <a:r>
              <a:rPr lang="en-GB" dirty="0"/>
              <a:t>LOC/P-month.</a:t>
            </a:r>
          </a:p>
          <a:p>
            <a:pPr>
              <a:lnSpc>
                <a:spcPct val="90000"/>
              </a:lnSpc>
            </a:pPr>
            <a:r>
              <a:rPr lang="en-GB" dirty="0"/>
              <a:t>In object points, productivity has been measured between 4 and 50 object points/month depending on tool support and developer capability</a:t>
            </a:r>
            <a:r>
              <a:rPr lang="en-GB" dirty="0" smtClean="0"/>
              <a:t>.</a:t>
            </a:r>
          </a:p>
          <a:p>
            <a:pPr marL="0" indent="0">
              <a:lnSpc>
                <a:spcPct val="90000"/>
              </a:lnSpc>
              <a:buNone/>
            </a:pPr>
            <a:r>
              <a:rPr lang="en-GB" dirty="0" smtClean="0"/>
              <a:t>LOC- Line Of Code.</a:t>
            </a:r>
            <a:endParaRPr lang="en-GB"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0840" tIns="44623" rIns="90840" bIns="44623"/>
          <a:lstStyle/>
          <a:p>
            <a:r>
              <a:rPr lang="en-GB"/>
              <a:t>Factors affecting productivity</a:t>
            </a:r>
          </a:p>
        </p:txBody>
      </p:sp>
      <p:sp>
        <p:nvSpPr>
          <p:cNvPr id="31749" name="Rectangle 5"/>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31750" name="Object 6"/>
          <p:cNvGraphicFramePr>
            <a:graphicFrameLocks noChangeAspect="1"/>
          </p:cNvGraphicFramePr>
          <p:nvPr/>
        </p:nvGraphicFramePr>
        <p:xfrm>
          <a:off x="762000" y="1905000"/>
          <a:ext cx="8001000" cy="3986213"/>
        </p:xfrm>
        <a:graphic>
          <a:graphicData uri="http://schemas.openxmlformats.org/presentationml/2006/ole">
            <mc:AlternateContent xmlns:mc="http://schemas.openxmlformats.org/markup-compatibility/2006">
              <mc:Choice xmlns:v="urn:schemas-microsoft-com:vml" Requires="v">
                <p:oleObj spid="_x0000_s31760" name="Document" r:id="rId4" imgW="5605272" imgH="2392680" progId="Word.Document.8">
                  <p:embed/>
                </p:oleObj>
              </mc:Choice>
              <mc:Fallback>
                <p:oleObj name="Document" r:id="rId4" imgW="5605272" imgH="2392680" progId="Word.Document.8">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r="14359"/>
                      <a:stretch>
                        <a:fillRect/>
                      </a:stretch>
                    </p:blipFill>
                    <p:spPr bwMode="auto">
                      <a:xfrm>
                        <a:off x="762000" y="1905000"/>
                        <a:ext cx="8001000" cy="3986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a:ln/>
        </p:spPr>
        <p:txBody>
          <a:bodyPr lIns="90840" tIns="44623" rIns="90840" bIns="44623"/>
          <a:lstStyle/>
          <a:p>
            <a:r>
              <a:rPr lang="en-GB"/>
              <a:t>Quality and productivity</a:t>
            </a:r>
          </a:p>
        </p:txBody>
      </p:sp>
      <p:sp>
        <p:nvSpPr>
          <p:cNvPr id="33794" name="Rectangle 2"/>
          <p:cNvSpPr>
            <a:spLocks noGrp="1" noChangeArrowheads="1"/>
          </p:cNvSpPr>
          <p:nvPr>
            <p:ph sz="quarter" idx="1"/>
          </p:nvPr>
        </p:nvSpPr>
        <p:spPr>
          <a:noFill/>
          <a:ln/>
        </p:spPr>
        <p:txBody>
          <a:bodyPr lIns="90840" tIns="44623" rIns="90840" bIns="44623"/>
          <a:lstStyle/>
          <a:p>
            <a:r>
              <a:rPr lang="en-GB" sz="2400"/>
              <a:t>All metrics based on volume/unit time are </a:t>
            </a:r>
            <a:br>
              <a:rPr lang="en-GB" sz="2400"/>
            </a:br>
            <a:r>
              <a:rPr lang="en-GB" sz="2400"/>
              <a:t>flawed because they do not take quality into </a:t>
            </a:r>
            <a:br>
              <a:rPr lang="en-GB" sz="2400"/>
            </a:br>
            <a:r>
              <a:rPr lang="en-GB" sz="2400"/>
              <a:t>account.</a:t>
            </a:r>
          </a:p>
          <a:p>
            <a:r>
              <a:rPr lang="en-GB" sz="2400"/>
              <a:t>Productivity may generally be increased at the </a:t>
            </a:r>
            <a:br>
              <a:rPr lang="en-GB" sz="2400"/>
            </a:br>
            <a:r>
              <a:rPr lang="en-GB" sz="2400"/>
              <a:t>cost of quality.</a:t>
            </a:r>
          </a:p>
          <a:p>
            <a:r>
              <a:rPr lang="en-GB" sz="2400"/>
              <a:t>It is not clear how productivity/quality metrics </a:t>
            </a:r>
            <a:br>
              <a:rPr lang="en-GB" sz="2400"/>
            </a:br>
            <a:r>
              <a:rPr lang="en-GB" sz="2400"/>
              <a:t>are related.</a:t>
            </a:r>
          </a:p>
          <a:p>
            <a:r>
              <a:rPr lang="en-GB" sz="2400"/>
              <a:t>If requirements are constantly changing then an approach based on counting lines of code is not meaningful as the program itself is not static;</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Estimation techniques</a:t>
            </a:r>
          </a:p>
        </p:txBody>
      </p:sp>
      <p:sp>
        <p:nvSpPr>
          <p:cNvPr id="95235" name="Rectangle 3"/>
          <p:cNvSpPr>
            <a:spLocks noGrp="1" noChangeArrowheads="1"/>
          </p:cNvSpPr>
          <p:nvPr>
            <p:ph sz="quarter" idx="1"/>
          </p:nvPr>
        </p:nvSpPr>
        <p:spPr/>
        <p:txBody>
          <a:bodyPr/>
          <a:lstStyle/>
          <a:p>
            <a:r>
              <a:rPr lang="en-GB" sz="2400"/>
              <a:t>There is no simple way to make an accurate estimate of the effort required to develop a software system</a:t>
            </a:r>
          </a:p>
          <a:p>
            <a:pPr lvl="1"/>
            <a:r>
              <a:rPr lang="en-GB" sz="2000"/>
              <a:t>Initial estimates are based on inadequate information in a user requirements definition;</a:t>
            </a:r>
          </a:p>
          <a:p>
            <a:pPr lvl="1"/>
            <a:r>
              <a:rPr lang="en-GB" sz="2000"/>
              <a:t>The software may run on unfamiliar computers or use new technology;</a:t>
            </a:r>
          </a:p>
          <a:p>
            <a:pPr lvl="1"/>
            <a:r>
              <a:rPr lang="en-GB" sz="2000"/>
              <a:t>The people in the project may be unknown.</a:t>
            </a:r>
          </a:p>
          <a:p>
            <a:r>
              <a:rPr lang="en-GB" sz="2400"/>
              <a:t>Project cost estimates may be self-fulfilling</a:t>
            </a:r>
          </a:p>
          <a:p>
            <a:pPr lvl="1"/>
            <a:r>
              <a:rPr lang="en-GB" sz="2000"/>
              <a:t>The estimate defines the budget and the product is adjusted to meet the budget.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81000" y="263525"/>
            <a:ext cx="8266113" cy="1108075"/>
          </a:xfrm>
        </p:spPr>
        <p:txBody>
          <a:bodyPr/>
          <a:lstStyle/>
          <a:p>
            <a:r>
              <a:rPr lang="en-GB"/>
              <a:t>Fundamental estimation questions</a:t>
            </a:r>
          </a:p>
        </p:txBody>
      </p:sp>
      <p:sp>
        <p:nvSpPr>
          <p:cNvPr id="92163" name="Rectangle 3"/>
          <p:cNvSpPr>
            <a:spLocks noGrp="1" noChangeArrowheads="1"/>
          </p:cNvSpPr>
          <p:nvPr>
            <p:ph sz="quarter" idx="1"/>
          </p:nvPr>
        </p:nvSpPr>
        <p:spPr/>
        <p:txBody>
          <a:bodyPr/>
          <a:lstStyle/>
          <a:p>
            <a:r>
              <a:rPr lang="en-GB"/>
              <a:t>How much effort is required to complete an activity?</a:t>
            </a:r>
          </a:p>
          <a:p>
            <a:r>
              <a:rPr lang="en-GB"/>
              <a:t>How much calendar time is needed to complete an activity?</a:t>
            </a:r>
          </a:p>
          <a:p>
            <a:r>
              <a:rPr lang="en-GB"/>
              <a:t>What is the total cost of an activity?</a:t>
            </a:r>
          </a:p>
          <a:p>
            <a:r>
              <a:rPr lang="en-GB"/>
              <a:t>Project estimation and scheduling are interleaved management activities.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Changing technologies</a:t>
            </a:r>
          </a:p>
        </p:txBody>
      </p:sp>
      <p:sp>
        <p:nvSpPr>
          <p:cNvPr id="115715" name="Rectangle 3"/>
          <p:cNvSpPr>
            <a:spLocks noGrp="1" noChangeArrowheads="1"/>
          </p:cNvSpPr>
          <p:nvPr>
            <p:ph sz="quarter" idx="1"/>
          </p:nvPr>
        </p:nvSpPr>
        <p:spPr/>
        <p:txBody>
          <a:bodyPr/>
          <a:lstStyle/>
          <a:p>
            <a:r>
              <a:rPr lang="en-US" sz="2400" dirty="0"/>
              <a:t>Changing technologies may mean that previous estimating experience does not carry over to new systems</a:t>
            </a:r>
          </a:p>
          <a:p>
            <a:pPr lvl="1"/>
            <a:r>
              <a:rPr lang="en-US" sz="2000" dirty="0"/>
              <a:t>Distributed object systems rather than mainframe systems;</a:t>
            </a:r>
          </a:p>
          <a:p>
            <a:pPr lvl="1"/>
            <a:r>
              <a:rPr lang="en-US" sz="2000" dirty="0"/>
              <a:t>Use of web services;</a:t>
            </a:r>
          </a:p>
          <a:p>
            <a:pPr lvl="1"/>
            <a:r>
              <a:rPr lang="en-US" sz="2000" dirty="0"/>
              <a:t>Use of </a:t>
            </a:r>
            <a:r>
              <a:rPr lang="en-US" sz="2000" dirty="0" smtClean="0"/>
              <a:t>ERP(Entity Relations Partner) </a:t>
            </a:r>
            <a:r>
              <a:rPr lang="en-US" sz="2000" dirty="0"/>
              <a:t>or </a:t>
            </a:r>
            <a:r>
              <a:rPr lang="en-US" sz="2000" dirty="0" smtClean="0"/>
              <a:t>database- centered </a:t>
            </a:r>
            <a:r>
              <a:rPr lang="en-US" sz="2000" dirty="0"/>
              <a:t>systems;</a:t>
            </a:r>
          </a:p>
          <a:p>
            <a:pPr lvl="1"/>
            <a:r>
              <a:rPr lang="en-US" sz="2000" dirty="0"/>
              <a:t>Use of off-the-shelf software;</a:t>
            </a:r>
          </a:p>
          <a:p>
            <a:pPr lvl="1"/>
            <a:r>
              <a:rPr lang="en-US" sz="2000" dirty="0"/>
              <a:t>Development for and with reuse;</a:t>
            </a:r>
          </a:p>
          <a:p>
            <a:pPr lvl="1"/>
            <a:r>
              <a:rPr lang="en-US" sz="2000" dirty="0"/>
              <a:t>Development using scripting languages;</a:t>
            </a:r>
          </a:p>
          <a:p>
            <a:pPr lvl="1"/>
            <a:r>
              <a:rPr lang="en-US" sz="2000" dirty="0"/>
              <a:t>The use of CASE tools and program generators.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Estimation techniques</a:t>
            </a:r>
          </a:p>
        </p:txBody>
      </p:sp>
      <p:sp>
        <p:nvSpPr>
          <p:cNvPr id="35843" name="Rectangle 3"/>
          <p:cNvSpPr>
            <a:spLocks noGrp="1" noChangeArrowheads="1"/>
          </p:cNvSpPr>
          <p:nvPr>
            <p:ph sz="quarter" idx="1"/>
          </p:nvPr>
        </p:nvSpPr>
        <p:spPr>
          <a:noFill/>
          <a:ln/>
        </p:spPr>
        <p:txBody>
          <a:bodyPr lIns="90840" tIns="44623" rIns="90840" bIns="44623"/>
          <a:lstStyle/>
          <a:p>
            <a:r>
              <a:rPr lang="en-GB"/>
              <a:t>Algorithmic cost modelling.</a:t>
            </a:r>
          </a:p>
          <a:p>
            <a:r>
              <a:rPr lang="en-GB"/>
              <a:t>Expert judgement.</a:t>
            </a:r>
          </a:p>
          <a:p>
            <a:r>
              <a:rPr lang="en-GB"/>
              <a:t>Estimation by analogy.</a:t>
            </a:r>
          </a:p>
          <a:p>
            <a:r>
              <a:rPr lang="en-GB"/>
              <a:t>Parkinson's Law.</a:t>
            </a:r>
          </a:p>
          <a:p>
            <a:r>
              <a:rPr lang="en-GB"/>
              <a:t>Pricing to win.</a:t>
            </a:r>
          </a:p>
        </p:txBody>
      </p:sp>
    </p:spTree>
  </p:cSld>
  <p:clrMapOvr>
    <a:masterClrMapping/>
  </p:clrMapOvr>
  <p:transition advTm="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Estimation techniques</a:t>
            </a:r>
          </a:p>
        </p:txBody>
      </p:sp>
      <p:sp>
        <p:nvSpPr>
          <p:cNvPr id="116740" name="Rectangle 4"/>
          <p:cNvSpPr>
            <a:spLocks noChangeArrowheads="1"/>
          </p:cNvSpPr>
          <p:nvPr/>
        </p:nvSpPr>
        <p:spPr bwMode="auto">
          <a:xfrm>
            <a:off x="609600" y="1676400"/>
            <a:ext cx="77724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16741" name="Object 5"/>
          <p:cNvGraphicFramePr>
            <a:graphicFrameLocks noChangeAspect="1"/>
          </p:cNvGraphicFramePr>
          <p:nvPr/>
        </p:nvGraphicFramePr>
        <p:xfrm>
          <a:off x="1143000" y="1828800"/>
          <a:ext cx="6629400" cy="4502150"/>
        </p:xfrm>
        <a:graphic>
          <a:graphicData uri="http://schemas.openxmlformats.org/presentationml/2006/ole">
            <mc:AlternateContent xmlns:mc="http://schemas.openxmlformats.org/markup-compatibility/2006">
              <mc:Choice xmlns:v="urn:schemas-microsoft-com:vml" Requires="v">
                <p:oleObj spid="_x0000_s116751" name="Document" r:id="rId3" imgW="5605272" imgH="3413760" progId="Word.Document.8">
                  <p:embed/>
                </p:oleObj>
              </mc:Choice>
              <mc:Fallback>
                <p:oleObj name="Document" r:id="rId3" imgW="5605272" imgH="3413760"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r="10281"/>
                      <a:stretch>
                        <a:fillRect/>
                      </a:stretch>
                    </p:blipFill>
                    <p:spPr bwMode="auto">
                      <a:xfrm>
                        <a:off x="1143000" y="1828800"/>
                        <a:ext cx="66294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dirty="0"/>
              <a:t>Pricing to win</a:t>
            </a:r>
          </a:p>
        </p:txBody>
      </p:sp>
      <p:sp>
        <p:nvSpPr>
          <p:cNvPr id="44035" name="Rectangle 3"/>
          <p:cNvSpPr>
            <a:spLocks noGrp="1" noChangeArrowheads="1"/>
          </p:cNvSpPr>
          <p:nvPr>
            <p:ph sz="quarter" idx="1"/>
          </p:nvPr>
        </p:nvSpPr>
        <p:spPr>
          <a:noFill/>
          <a:ln/>
        </p:spPr>
        <p:txBody>
          <a:bodyPr lIns="90840" tIns="44623" rIns="90840" bIns="44623"/>
          <a:lstStyle/>
          <a:p>
            <a:r>
              <a:rPr lang="en-GB"/>
              <a:t>The project costs whatever the customer has to spend on it.</a:t>
            </a:r>
          </a:p>
          <a:p>
            <a:r>
              <a:rPr lang="en-GB"/>
              <a:t>Advantages: </a:t>
            </a:r>
          </a:p>
          <a:p>
            <a:pPr lvl="1"/>
            <a:r>
              <a:rPr lang="en-GB"/>
              <a:t>You get the contract.</a:t>
            </a:r>
          </a:p>
          <a:p>
            <a:r>
              <a:rPr lang="en-GB"/>
              <a:t>Disadvantages: </a:t>
            </a:r>
          </a:p>
          <a:p>
            <a:pPr lvl="1"/>
            <a:r>
              <a:rPr lang="en-GB"/>
              <a:t>The probability that the customer gets the system he or she wants is small. Costs do not accurately reflect the work required.</a:t>
            </a:r>
          </a:p>
        </p:txBody>
      </p:sp>
    </p:spTree>
  </p:cSld>
  <p:clrMapOvr>
    <a:masterClrMapping/>
  </p:clrMapOvr>
  <p:transition advTm="2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sz="3600"/>
              <a:t>Top-down and bottom-up estimation</a:t>
            </a:r>
            <a:endParaRPr lang="en-GB"/>
          </a:p>
        </p:txBody>
      </p:sp>
      <p:sp>
        <p:nvSpPr>
          <p:cNvPr id="97283" name="Rectangle 3"/>
          <p:cNvSpPr>
            <a:spLocks noGrp="1" noChangeArrowheads="1"/>
          </p:cNvSpPr>
          <p:nvPr>
            <p:ph sz="quarter" idx="1"/>
          </p:nvPr>
        </p:nvSpPr>
        <p:spPr/>
        <p:txBody>
          <a:bodyPr/>
          <a:lstStyle/>
          <a:p>
            <a:pPr>
              <a:lnSpc>
                <a:spcPct val="90000"/>
              </a:lnSpc>
            </a:pPr>
            <a:r>
              <a:rPr lang="en-GB"/>
              <a:t>Any of these approaches may be used top-down or bottom-up.</a:t>
            </a:r>
          </a:p>
          <a:p>
            <a:pPr>
              <a:lnSpc>
                <a:spcPct val="90000"/>
              </a:lnSpc>
            </a:pPr>
            <a:r>
              <a:rPr lang="en-GB"/>
              <a:t>Top-down</a:t>
            </a:r>
          </a:p>
          <a:p>
            <a:pPr lvl="1">
              <a:lnSpc>
                <a:spcPct val="90000"/>
              </a:lnSpc>
            </a:pPr>
            <a:r>
              <a:rPr lang="en-GB"/>
              <a:t>Start at the system level and assess the overall system functionality and how this is delivered through sub-systems.</a:t>
            </a:r>
          </a:p>
          <a:p>
            <a:pPr>
              <a:lnSpc>
                <a:spcPct val="90000"/>
              </a:lnSpc>
            </a:pPr>
            <a:r>
              <a:rPr lang="en-GB"/>
              <a:t>Bottom-up</a:t>
            </a:r>
          </a:p>
          <a:p>
            <a:pPr lvl="1">
              <a:lnSpc>
                <a:spcPct val="90000"/>
              </a:lnSpc>
            </a:pPr>
            <a:r>
              <a:rPr lang="en-GB"/>
              <a:t>Start at the component level and estimate the effort required for each component. Add these efforts to reach a final estimate.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Top-down estimation</a:t>
            </a:r>
          </a:p>
        </p:txBody>
      </p:sp>
      <p:sp>
        <p:nvSpPr>
          <p:cNvPr id="46083" name="Rectangle 3"/>
          <p:cNvSpPr>
            <a:spLocks noGrp="1" noChangeArrowheads="1"/>
          </p:cNvSpPr>
          <p:nvPr>
            <p:ph sz="quarter" idx="1"/>
          </p:nvPr>
        </p:nvSpPr>
        <p:spPr>
          <a:noFill/>
          <a:ln/>
        </p:spPr>
        <p:txBody>
          <a:bodyPr lIns="90840" tIns="44623" rIns="90840" bIns="44623"/>
          <a:lstStyle/>
          <a:p>
            <a:r>
              <a:rPr lang="en-GB"/>
              <a:t>Usable without knowledge of the system architecture and the components that might be part of the system.</a:t>
            </a:r>
          </a:p>
          <a:p>
            <a:r>
              <a:rPr lang="en-GB"/>
              <a:t>Takes into account costs such as integration, configuration management and documentation.</a:t>
            </a:r>
          </a:p>
          <a:p>
            <a:r>
              <a:rPr lang="en-GB"/>
              <a:t>Can underestimate the cost of solving difficult low-level technical problems.</a:t>
            </a:r>
          </a:p>
        </p:txBody>
      </p:sp>
    </p:spTree>
  </p:cSld>
  <p:clrMapOvr>
    <a:masterClrMapping/>
  </p:clrMapOvr>
  <p:transition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90840" tIns="44623" rIns="90840" bIns="44623"/>
          <a:lstStyle/>
          <a:p>
            <a:r>
              <a:rPr lang="en-GB" dirty="0"/>
              <a:t>Bottom-up estimation</a:t>
            </a:r>
          </a:p>
        </p:txBody>
      </p:sp>
      <p:sp>
        <p:nvSpPr>
          <p:cNvPr id="48131" name="Rectangle 3"/>
          <p:cNvSpPr>
            <a:spLocks noGrp="1" noChangeArrowheads="1"/>
          </p:cNvSpPr>
          <p:nvPr>
            <p:ph sz="quarter" idx="1"/>
          </p:nvPr>
        </p:nvSpPr>
        <p:spPr>
          <a:noFill/>
          <a:ln/>
        </p:spPr>
        <p:txBody>
          <a:bodyPr lIns="90840" tIns="44623" rIns="90840" bIns="44623"/>
          <a:lstStyle/>
          <a:p>
            <a:r>
              <a:rPr lang="en-GB" dirty="0"/>
              <a:t>Usable when the architecture of the system is known and components identified.</a:t>
            </a:r>
          </a:p>
          <a:p>
            <a:r>
              <a:rPr lang="en-GB" dirty="0"/>
              <a:t>This can be an accurate method if the system has been designed in detail.</a:t>
            </a:r>
          </a:p>
          <a:p>
            <a:r>
              <a:rPr lang="en-GB" dirty="0"/>
              <a:t>It may underestimate the costs of system level activities such as integration and documentation.</a:t>
            </a:r>
          </a:p>
        </p:txBody>
      </p:sp>
    </p:spTree>
  </p:cSld>
  <p:clrMapOvr>
    <a:masterClrMapping/>
  </p:clrMapOvr>
  <p:transition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Estimation methods</a:t>
            </a:r>
          </a:p>
        </p:txBody>
      </p:sp>
      <p:sp>
        <p:nvSpPr>
          <p:cNvPr id="50179" name="Rectangle 3"/>
          <p:cNvSpPr>
            <a:spLocks noGrp="1" noChangeArrowheads="1"/>
          </p:cNvSpPr>
          <p:nvPr>
            <p:ph sz="quarter" idx="1"/>
          </p:nvPr>
        </p:nvSpPr>
        <p:spPr>
          <a:noFill/>
          <a:ln/>
        </p:spPr>
        <p:txBody>
          <a:bodyPr lIns="90840" tIns="44623" rIns="90840" bIns="44623"/>
          <a:lstStyle/>
          <a:p>
            <a:r>
              <a:rPr lang="en-GB" sz="2400"/>
              <a:t>Each method has strengths and weaknesses.</a:t>
            </a:r>
          </a:p>
          <a:p>
            <a:r>
              <a:rPr lang="en-GB" sz="2400"/>
              <a:t>Estimation should be based on several methods.</a:t>
            </a:r>
          </a:p>
          <a:p>
            <a:r>
              <a:rPr lang="en-GB" sz="2400"/>
              <a:t>If these do not return approximately the same result, then you have insufficient information available to make an estimate.</a:t>
            </a:r>
          </a:p>
          <a:p>
            <a:r>
              <a:rPr lang="en-GB" sz="2400"/>
              <a:t>Some action should be taken to find out more in order to make more accurate estimates.</a:t>
            </a:r>
          </a:p>
          <a:p>
            <a:r>
              <a:rPr lang="en-GB" sz="2400"/>
              <a:t>Pricing to win is sometimes the only applicable method.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a:t>Pricing to win</a:t>
            </a:r>
          </a:p>
        </p:txBody>
      </p:sp>
      <p:sp>
        <p:nvSpPr>
          <p:cNvPr id="99331" name="Rectangle 3"/>
          <p:cNvSpPr>
            <a:spLocks noGrp="1" noChangeArrowheads="1"/>
          </p:cNvSpPr>
          <p:nvPr>
            <p:ph sz="quarter" idx="1"/>
          </p:nvPr>
        </p:nvSpPr>
        <p:spPr/>
        <p:txBody>
          <a:bodyPr/>
          <a:lstStyle/>
          <a:p>
            <a:r>
              <a:rPr lang="en-GB" sz="2400"/>
              <a:t>This approach may seem unethical and un-businesslike.</a:t>
            </a:r>
          </a:p>
          <a:p>
            <a:r>
              <a:rPr lang="en-GB" sz="2400"/>
              <a:t>However, when detailed information is lacking it may be the only appropriate strategy.</a:t>
            </a:r>
          </a:p>
          <a:p>
            <a:r>
              <a:rPr lang="en-GB" sz="2400"/>
              <a:t>The project cost is agreed on the basis of an outline proposal and the development is constrained by that cost.</a:t>
            </a:r>
          </a:p>
          <a:p>
            <a:r>
              <a:rPr lang="en-GB" sz="2400"/>
              <a:t>A detailed specification may be negotiated or an evolutionary approach used for system development.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dirty="0"/>
              <a:t>Algorithmic cost modelling</a:t>
            </a:r>
          </a:p>
        </p:txBody>
      </p:sp>
      <p:sp>
        <p:nvSpPr>
          <p:cNvPr id="51203" name="Rectangle 3"/>
          <p:cNvSpPr>
            <a:spLocks noGrp="1" noChangeArrowheads="1"/>
          </p:cNvSpPr>
          <p:nvPr>
            <p:ph sz="quarter"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000" b="1" dirty="0">
                <a:latin typeface="Helvetica" charset="0"/>
              </a:rPr>
              <a:t>Effort</a:t>
            </a:r>
            <a:r>
              <a:rPr lang="en-GB" sz="2000" dirty="0"/>
              <a:t> </a:t>
            </a:r>
            <a:r>
              <a:rPr lang="en-GB" sz="2000" b="1" dirty="0"/>
              <a:t>=</a:t>
            </a:r>
            <a:r>
              <a:rPr lang="en-GB" sz="2000" dirty="0"/>
              <a:t> </a:t>
            </a:r>
            <a:r>
              <a:rPr lang="en-GB" sz="2000" b="1" dirty="0">
                <a:latin typeface="Helvetica" charset="0"/>
              </a:rPr>
              <a:t>A</a:t>
            </a:r>
            <a:r>
              <a:rPr lang="en-GB" sz="2000" dirty="0">
                <a:latin typeface="Helvetica" charset="0"/>
              </a:rPr>
              <a:t> </a:t>
            </a:r>
            <a:r>
              <a:rPr lang="en-GB" sz="2000" dirty="0"/>
              <a:t> </a:t>
            </a:r>
            <a:r>
              <a:rPr lang="en-GB" sz="2000" b="1" dirty="0">
                <a:latin typeface="Symbol" charset="2"/>
              </a:rPr>
              <a:t>´</a:t>
            </a:r>
            <a:r>
              <a:rPr lang="en-GB" sz="2000" dirty="0"/>
              <a:t> </a:t>
            </a:r>
            <a:r>
              <a:rPr lang="en-GB" sz="2000" b="1" dirty="0" err="1">
                <a:latin typeface="Helvetica" charset="0"/>
              </a:rPr>
              <a:t>Size</a:t>
            </a:r>
            <a:r>
              <a:rPr lang="en-GB" sz="2000" b="1" baseline="30000" dirty="0" err="1">
                <a:latin typeface="Helvetica" charset="0"/>
              </a:rPr>
              <a:t>B</a:t>
            </a:r>
            <a:r>
              <a:rPr lang="en-GB" sz="2000" baseline="30000" dirty="0"/>
              <a:t>  </a:t>
            </a:r>
            <a:r>
              <a:rPr lang="en-GB" sz="2000" b="1" dirty="0">
                <a:latin typeface="Symbol" charset="2"/>
              </a:rPr>
              <a:t>´</a:t>
            </a:r>
            <a:r>
              <a:rPr lang="en-GB" sz="2000" dirty="0"/>
              <a:t> </a:t>
            </a:r>
            <a:r>
              <a:rPr lang="en-GB" sz="2000" b="1" dirty="0">
                <a:latin typeface="Helvetica" charset="0"/>
              </a:rPr>
              <a:t>M</a:t>
            </a:r>
          </a:p>
          <a:p>
            <a:pPr lvl="1" algn="just">
              <a:lnSpc>
                <a:spcPct val="90000"/>
              </a:lnSpc>
              <a:spcBef>
                <a:spcPts val="600"/>
              </a:spcBef>
              <a:spcAft>
                <a:spcPts val="600"/>
              </a:spcAft>
            </a:pPr>
            <a:r>
              <a:rPr lang="en-GB" sz="2000" b="1" dirty="0"/>
              <a:t>A</a:t>
            </a:r>
            <a:r>
              <a:rPr lang="en-GB" sz="2000" dirty="0"/>
              <a:t> is an organisation-dependent constant, </a:t>
            </a:r>
            <a:r>
              <a:rPr lang="en-GB" sz="2000" b="1" dirty="0"/>
              <a:t>B</a:t>
            </a:r>
            <a:r>
              <a:rPr lang="en-GB" sz="2000" dirty="0"/>
              <a:t> reflects the disproportionate effort for large projects and </a:t>
            </a:r>
            <a:r>
              <a:rPr lang="en-GB" sz="2000" b="1" dirty="0"/>
              <a:t>M</a:t>
            </a:r>
            <a:r>
              <a:rPr lang="en-GB" sz="2000" dirty="0"/>
              <a:t>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t>
            </a:r>
            <a:r>
              <a:rPr lang="en-GB" sz="2400" b="1" dirty="0"/>
              <a:t>A</a:t>
            </a:r>
            <a:r>
              <a:rPr lang="en-GB" sz="2400" dirty="0"/>
              <a:t>, </a:t>
            </a:r>
            <a:r>
              <a:rPr lang="en-GB" sz="2400" b="1" dirty="0"/>
              <a:t>B</a:t>
            </a:r>
            <a:r>
              <a:rPr lang="en-GB" sz="2400" dirty="0"/>
              <a:t> and </a:t>
            </a:r>
            <a:r>
              <a:rPr lang="en-GB" sz="2400" b="1" dirty="0"/>
              <a:t>M</a:t>
            </a:r>
            <a:r>
              <a:rPr lang="en-GB" sz="2400" dirty="0"/>
              <a:t>.</a:t>
            </a:r>
          </a:p>
        </p:txBody>
      </p:sp>
    </p:spTree>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Software cost components</a:t>
            </a:r>
          </a:p>
        </p:txBody>
      </p:sp>
      <p:sp>
        <p:nvSpPr>
          <p:cNvPr id="10243" name="Rectangle 3"/>
          <p:cNvSpPr>
            <a:spLocks noGrp="1" noChangeArrowheads="1"/>
          </p:cNvSpPr>
          <p:nvPr>
            <p:ph sz="quarter" idx="1"/>
          </p:nvPr>
        </p:nvSpPr>
        <p:spPr>
          <a:noFill/>
          <a:ln/>
        </p:spPr>
        <p:txBody>
          <a:bodyPr lIns="90840" tIns="44623" rIns="90840" bIns="44623"/>
          <a:lstStyle/>
          <a:p>
            <a:pPr>
              <a:lnSpc>
                <a:spcPct val="90000"/>
              </a:lnSpc>
            </a:pPr>
            <a:r>
              <a:rPr lang="en-GB" sz="2400"/>
              <a:t>Hardware and software costs.</a:t>
            </a:r>
          </a:p>
          <a:p>
            <a:pPr>
              <a:lnSpc>
                <a:spcPct val="90000"/>
              </a:lnSpc>
            </a:pPr>
            <a:r>
              <a:rPr lang="en-GB" sz="2400"/>
              <a:t>Travel and training costs.</a:t>
            </a:r>
          </a:p>
          <a:p>
            <a:pPr>
              <a:lnSpc>
                <a:spcPct val="90000"/>
              </a:lnSpc>
            </a:pPr>
            <a:r>
              <a:rPr lang="en-GB" sz="2400"/>
              <a:t>Effort costs  (the dominant factor in most </a:t>
            </a:r>
            <a:br>
              <a:rPr lang="en-GB" sz="2400"/>
            </a:br>
            <a:r>
              <a:rPr lang="en-GB" sz="2400"/>
              <a:t>projects)</a:t>
            </a:r>
          </a:p>
          <a:p>
            <a:pPr lvl="1">
              <a:lnSpc>
                <a:spcPct val="90000"/>
              </a:lnSpc>
            </a:pPr>
            <a:r>
              <a:rPr lang="en-GB" sz="2000"/>
              <a:t>The salaries of engineers involved in the project;</a:t>
            </a:r>
          </a:p>
          <a:p>
            <a:pPr lvl="1">
              <a:lnSpc>
                <a:spcPct val="90000"/>
              </a:lnSpc>
            </a:pPr>
            <a:r>
              <a:rPr lang="en-GB" sz="2000"/>
              <a:t>Social and insurance costs.</a:t>
            </a:r>
          </a:p>
          <a:p>
            <a:pPr>
              <a:lnSpc>
                <a:spcPct val="90000"/>
              </a:lnSpc>
            </a:pPr>
            <a:r>
              <a:rPr lang="en-GB" sz="2400"/>
              <a:t>Effort costs must take overheads into account</a:t>
            </a:r>
          </a:p>
          <a:p>
            <a:pPr lvl="1">
              <a:lnSpc>
                <a:spcPct val="90000"/>
              </a:lnSpc>
            </a:pPr>
            <a:r>
              <a:rPr lang="en-GB" sz="2000"/>
              <a:t>Costs of building, heating, lighting.</a:t>
            </a:r>
          </a:p>
          <a:p>
            <a:pPr lvl="1">
              <a:lnSpc>
                <a:spcPct val="90000"/>
              </a:lnSpc>
            </a:pPr>
            <a:r>
              <a:rPr lang="en-GB" sz="2000"/>
              <a:t>Costs of networking and communications.</a:t>
            </a:r>
          </a:p>
          <a:p>
            <a:pPr lvl="1">
              <a:lnSpc>
                <a:spcPct val="90000"/>
              </a:lnSpc>
            </a:pPr>
            <a:r>
              <a:rPr lang="en-GB" sz="2000"/>
              <a:t>Costs of shared facilities (e.g library, staff restaurant, etc.).</a:t>
            </a:r>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sz="quarter" idx="1"/>
          </p:nvPr>
        </p:nvSpPr>
        <p:spPr/>
        <p:txBody>
          <a:bodyPr/>
          <a:lstStyle/>
          <a:p>
            <a:pPr>
              <a:lnSpc>
                <a:spcPct val="90000"/>
              </a:lnSpc>
            </a:pPr>
            <a:r>
              <a:rPr lang="en-GB"/>
              <a:t>The size of a software system can only be known accurately when it is finished.</a:t>
            </a:r>
          </a:p>
          <a:p>
            <a:pPr>
              <a:lnSpc>
                <a:spcPct val="90000"/>
              </a:lnSpc>
            </a:pPr>
            <a:r>
              <a:rPr lang="en-GB"/>
              <a:t>Several factors influence the final size</a:t>
            </a:r>
          </a:p>
          <a:p>
            <a:pPr lvl="1">
              <a:lnSpc>
                <a:spcPct val="90000"/>
              </a:lnSpc>
            </a:pPr>
            <a:r>
              <a:rPr lang="en-GB"/>
              <a:t>Use of COTS and components;</a:t>
            </a:r>
          </a:p>
          <a:p>
            <a:pPr lvl="1">
              <a:lnSpc>
                <a:spcPct val="90000"/>
              </a:lnSpc>
            </a:pPr>
            <a:r>
              <a:rPr lang="en-GB"/>
              <a:t>Programming language;</a:t>
            </a:r>
          </a:p>
          <a:p>
            <a:pPr lvl="1">
              <a:lnSpc>
                <a:spcPct val="90000"/>
              </a:lnSpc>
            </a:pPr>
            <a:r>
              <a:rPr lang="en-GB"/>
              <a:t>Distribution of system.</a:t>
            </a:r>
          </a:p>
          <a:p>
            <a:pPr>
              <a:lnSpc>
                <a:spcPct val="90000"/>
              </a:lnSpc>
            </a:pPr>
            <a:r>
              <a:rPr lang="en-GB"/>
              <a:t>As the development process progresses then the size estimate becomes more accurate.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t>Estimate uncertainty</a:t>
            </a:r>
          </a:p>
        </p:txBody>
      </p:sp>
      <p:sp>
        <p:nvSpPr>
          <p:cNvPr id="100357" name="Rectangle 5"/>
          <p:cNvSpPr>
            <a:spLocks noChangeArrowheads="1"/>
          </p:cNvSpPr>
          <p:nvPr/>
        </p:nvSpPr>
        <p:spPr bwMode="auto">
          <a:xfrm>
            <a:off x="381000" y="16764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00358" name="Picture 6" descr="26.5 Estimate-uncertainty.eps                                  0010A8A1Macintosh HD                   B8AA5F2E:"/>
          <p:cNvPicPr>
            <a:picLocks noChangeAspect="1" noChangeArrowheads="1"/>
          </p:cNvPicPr>
          <p:nvPr/>
        </p:nvPicPr>
        <p:blipFill>
          <a:blip r:embed="rId2" cstate="print"/>
          <a:srcRect/>
          <a:stretch>
            <a:fillRect/>
          </a:stretch>
        </p:blipFill>
        <p:spPr bwMode="auto">
          <a:xfrm>
            <a:off x="1219200" y="1905000"/>
            <a:ext cx="6705600" cy="407828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The COCOMO model</a:t>
            </a:r>
          </a:p>
        </p:txBody>
      </p:sp>
      <p:sp>
        <p:nvSpPr>
          <p:cNvPr id="53251" name="Rectangle 3"/>
          <p:cNvSpPr>
            <a:spLocks noGrp="1" noChangeArrowheads="1"/>
          </p:cNvSpPr>
          <p:nvPr>
            <p:ph sz="quarter" idx="1"/>
          </p:nvPr>
        </p:nvSpPr>
        <p:spPr>
          <a:noFill/>
          <a:ln/>
        </p:spPr>
        <p:txBody>
          <a:bodyPr lIns="90840" tIns="44623" rIns="90840" bIns="44623"/>
          <a:lstStyle/>
          <a:p>
            <a:r>
              <a:rPr lang="en-GB" sz="2400"/>
              <a:t>An empirical model based on project experience.</a:t>
            </a:r>
          </a:p>
          <a:p>
            <a:r>
              <a:rPr lang="en-GB" sz="2400"/>
              <a:t>Well-documented, ‘independent’ model which is not tied to a specific software vendor.</a:t>
            </a:r>
          </a:p>
          <a:p>
            <a:r>
              <a:rPr lang="en-GB" sz="2400"/>
              <a:t>Long history from initial version published in 1981 (COCOMO-81) through various instantiations to COCOMO 2.</a:t>
            </a:r>
          </a:p>
          <a:p>
            <a:r>
              <a:rPr lang="en-GB" sz="2400"/>
              <a:t>COCOMO 2 takes into account different approaches to software development, reuse, etc. </a:t>
            </a:r>
          </a:p>
        </p:txBody>
      </p:sp>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GB"/>
              <a:t>COCOMO 81</a:t>
            </a:r>
          </a:p>
        </p:txBody>
      </p:sp>
      <p:sp>
        <p:nvSpPr>
          <p:cNvPr id="102405" name="Rectangle 5"/>
          <p:cNvSpPr>
            <a:spLocks noChangeArrowheads="1"/>
          </p:cNvSpPr>
          <p:nvPr/>
        </p:nvSpPr>
        <p:spPr bwMode="auto">
          <a:xfrm>
            <a:off x="4572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02407" name="Object 7"/>
          <p:cNvGraphicFramePr>
            <a:graphicFrameLocks noChangeAspect="1"/>
          </p:cNvGraphicFramePr>
          <p:nvPr>
            <p:extLst>
              <p:ext uri="{D42A27DB-BD31-4B8C-83A1-F6EECF244321}">
                <p14:modId xmlns:p14="http://schemas.microsoft.com/office/powerpoint/2010/main" val="1683201796"/>
              </p:ext>
            </p:extLst>
          </p:nvPr>
        </p:nvGraphicFramePr>
        <p:xfrm>
          <a:off x="766763" y="1666875"/>
          <a:ext cx="7758112" cy="4581525"/>
        </p:xfrm>
        <a:graphic>
          <a:graphicData uri="http://schemas.openxmlformats.org/presentationml/2006/ole">
            <mc:AlternateContent xmlns:mc="http://schemas.openxmlformats.org/markup-compatibility/2006">
              <mc:Choice xmlns:v="urn:schemas-microsoft-com:vml" Requires="v">
                <p:oleObj spid="_x0000_s102417" name="Document" r:id="rId3" imgW="5616888" imgH="3434032" progId="Word.Document.8">
                  <p:embed/>
                </p:oleObj>
              </mc:Choice>
              <mc:Fallback>
                <p:oleObj name="Document" r:id="rId3" imgW="5616888" imgH="3434032" progId="Word.Document.8">
                  <p:embed/>
                  <p:pic>
                    <p:nvPicPr>
                      <p:cNvPr id="0" name="Picture 7"/>
                      <p:cNvPicPr>
                        <a:picLocks noChangeAspect="1" noChangeArrowheads="1"/>
                      </p:cNvPicPr>
                      <p:nvPr/>
                    </p:nvPicPr>
                    <p:blipFill>
                      <a:blip r:embed="rId4"/>
                      <a:srcRect r="19797"/>
                      <a:stretch>
                        <a:fillRect/>
                      </a:stretch>
                    </p:blipFill>
                    <p:spPr bwMode="auto">
                      <a:xfrm>
                        <a:off x="766763" y="1666875"/>
                        <a:ext cx="7758112" cy="4581525"/>
                      </a:xfrm>
                      <a:prstGeom prst="rect">
                        <a:avLst/>
                      </a:prstGeom>
                      <a:noFill/>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lIns="90840" tIns="44623" rIns="90840" bIns="44623"/>
          <a:lstStyle/>
          <a:p>
            <a:r>
              <a:rPr lang="en-GB"/>
              <a:t>COCOMO 2</a:t>
            </a:r>
          </a:p>
        </p:txBody>
      </p:sp>
      <p:sp>
        <p:nvSpPr>
          <p:cNvPr id="55299" name="Rectangle 3"/>
          <p:cNvSpPr>
            <a:spLocks noGrp="1" noChangeArrowheads="1"/>
          </p:cNvSpPr>
          <p:nvPr>
            <p:ph sz="quarter" idx="1"/>
          </p:nvPr>
        </p:nvSpPr>
        <p:spPr>
          <a:xfrm>
            <a:off x="454025" y="1524000"/>
            <a:ext cx="8326438" cy="4129088"/>
          </a:xfrm>
          <a:noFill/>
          <a:ln/>
        </p:spPr>
        <p:txBody>
          <a:bodyPr lIns="90840" tIns="44623" rIns="90840" bIns="44623"/>
          <a:lstStyle/>
          <a:p>
            <a:r>
              <a:rPr lang="en-GB"/>
              <a:t>COCOMO 81 was developed with the assumption that a waterfall process would be used and that all software would be developed from scratch.</a:t>
            </a:r>
          </a:p>
          <a:p>
            <a:r>
              <a:rPr lang="en-GB"/>
              <a:t>Since its formulation, there have been many changes in software engineering practice and COCOMO 2 is designed to accommodate different approaches to software development.</a:t>
            </a:r>
          </a:p>
        </p:txBody>
      </p:sp>
    </p:spTree>
  </p:cSld>
  <p:clrMapOvr>
    <a:masterClrMapping/>
  </p:clrMapOvr>
  <p:transition advTm="2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COCOMO 2 models</a:t>
            </a:r>
          </a:p>
        </p:txBody>
      </p:sp>
      <p:sp>
        <p:nvSpPr>
          <p:cNvPr id="117763" name="Rectangle 3"/>
          <p:cNvSpPr>
            <a:spLocks noGrp="1" noChangeArrowheads="1"/>
          </p:cNvSpPr>
          <p:nvPr>
            <p:ph sz="quarter" idx="1"/>
          </p:nvPr>
        </p:nvSpPr>
        <p:spPr/>
        <p:txBody>
          <a:bodyPr/>
          <a:lstStyle/>
          <a:p>
            <a:pPr>
              <a:lnSpc>
                <a:spcPct val="90000"/>
              </a:lnSpc>
            </a:pPr>
            <a:r>
              <a:rPr lang="en-US" sz="2400"/>
              <a:t>COCOMO 2 incorporates a range of sub-models that produce increasingly detailed software estimates.</a:t>
            </a:r>
          </a:p>
          <a:p>
            <a:pPr>
              <a:lnSpc>
                <a:spcPct val="90000"/>
              </a:lnSpc>
            </a:pPr>
            <a:r>
              <a:rPr lang="en-US" sz="2400"/>
              <a:t>The sub-models in COCOMO 2 are:</a:t>
            </a:r>
          </a:p>
          <a:p>
            <a:pPr lvl="1">
              <a:lnSpc>
                <a:spcPct val="90000"/>
              </a:lnSpc>
            </a:pPr>
            <a:r>
              <a:rPr lang="en-US" sz="2000">
                <a:solidFill>
                  <a:schemeClr val="accent1"/>
                </a:solidFill>
              </a:rPr>
              <a:t>Application composition model</a:t>
            </a:r>
            <a:r>
              <a:rPr lang="en-US" sz="2000"/>
              <a:t>. Used when software is composed from existing parts.</a:t>
            </a:r>
          </a:p>
          <a:p>
            <a:pPr lvl="1">
              <a:lnSpc>
                <a:spcPct val="90000"/>
              </a:lnSpc>
            </a:pPr>
            <a:r>
              <a:rPr lang="en-US" sz="2000">
                <a:solidFill>
                  <a:schemeClr val="accent1"/>
                </a:solidFill>
              </a:rPr>
              <a:t>Early design model</a:t>
            </a:r>
            <a:r>
              <a:rPr lang="en-US" sz="2000"/>
              <a:t>. Used when requirements are available but design has not yet started.</a:t>
            </a:r>
          </a:p>
          <a:p>
            <a:pPr lvl="1">
              <a:lnSpc>
                <a:spcPct val="90000"/>
              </a:lnSpc>
            </a:pPr>
            <a:r>
              <a:rPr lang="en-US" sz="2000">
                <a:solidFill>
                  <a:schemeClr val="accent1"/>
                </a:solidFill>
              </a:rPr>
              <a:t>Reuse model</a:t>
            </a:r>
            <a:r>
              <a:rPr lang="en-US" sz="2000"/>
              <a:t>. Used to compute the effort of integrating reusable components.</a:t>
            </a:r>
          </a:p>
          <a:p>
            <a:pPr lvl="1">
              <a:lnSpc>
                <a:spcPct val="90000"/>
              </a:lnSpc>
            </a:pPr>
            <a:r>
              <a:rPr lang="en-US" sz="2000">
                <a:solidFill>
                  <a:schemeClr val="accent1"/>
                </a:solidFill>
              </a:rPr>
              <a:t>Post-architecture model</a:t>
            </a:r>
            <a:r>
              <a:rPr lang="en-US" sz="2000"/>
              <a:t>. Used once the system architecture has been designed and more information about the system is available.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Use of COCOMO 2 models</a:t>
            </a:r>
          </a:p>
        </p:txBody>
      </p:sp>
      <p:sp>
        <p:nvSpPr>
          <p:cNvPr id="118788" name="Rectangle 4"/>
          <p:cNvSpPr>
            <a:spLocks noChangeArrowheads="1"/>
          </p:cNvSpPr>
          <p:nvPr/>
        </p:nvSpPr>
        <p:spPr bwMode="auto">
          <a:xfrm>
            <a:off x="381000" y="16764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118790" name="Picture 6" descr="26.7 COCOMO-models.eps                                         0010A8A1Macintosh HD                   B8AA5F2E:"/>
          <p:cNvPicPr>
            <a:picLocks noChangeAspect="1" noChangeArrowheads="1"/>
          </p:cNvPicPr>
          <p:nvPr/>
        </p:nvPicPr>
        <p:blipFill>
          <a:blip r:embed="rId2" cstate="print"/>
          <a:srcRect/>
          <a:stretch>
            <a:fillRect/>
          </a:stretch>
        </p:blipFill>
        <p:spPr bwMode="auto">
          <a:xfrm>
            <a:off x="1143000" y="1828800"/>
            <a:ext cx="7467600" cy="43862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sz="quarter" idx="1"/>
          </p:nvPr>
        </p:nvSpPr>
        <p:spPr/>
        <p:txBody>
          <a:bodyPr/>
          <a:lstStyle/>
          <a:p>
            <a:r>
              <a:rPr lang="en-GB" sz="2400" dirty="0"/>
              <a:t>Supports prototyping projects and projects where there is extensive reuse.</a:t>
            </a:r>
          </a:p>
          <a:p>
            <a:r>
              <a:rPr lang="en-GB" sz="2400" dirty="0"/>
              <a:t>Based on standard estimates of developer productivity in application (object) points/month.</a:t>
            </a:r>
          </a:p>
          <a:p>
            <a:r>
              <a:rPr lang="en-GB" sz="2400" dirty="0"/>
              <a:t>Takes CASE tool 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a:t>
            </a:r>
            <a:r>
              <a:rPr lang="en-GB" sz="2000" dirty="0"/>
              <a:t> </a:t>
            </a:r>
            <a:r>
              <a:rPr lang="en-GB" sz="2000" dirty="0">
                <a:latin typeface="Symbol" charset="2"/>
              </a:rPr>
              <a:t>´</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smtClean="0">
                <a:latin typeface="Helvetica" charset="0"/>
              </a:rPr>
              <a:t>PROD</a:t>
            </a:r>
            <a:r>
              <a:rPr lang="en-GB" sz="2000" dirty="0" smtClean="0"/>
              <a:t> </a:t>
            </a:r>
            <a:r>
              <a:rPr lang="en-GB" sz="2000" dirty="0"/>
              <a:t>is the productivity</a:t>
            </a:r>
            <a:r>
              <a:rPr lang="en-GB" sz="2000"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Object point productivity</a:t>
            </a:r>
          </a:p>
        </p:txBody>
      </p:sp>
      <p:sp>
        <p:nvSpPr>
          <p:cNvPr id="104455" name="Rectangle 7"/>
          <p:cNvSpPr>
            <a:spLocks noChangeArrowheads="1"/>
          </p:cNvSpPr>
          <p:nvPr/>
        </p:nvSpPr>
        <p:spPr bwMode="auto">
          <a:xfrm>
            <a:off x="381000" y="1981200"/>
            <a:ext cx="8458200" cy="37338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04456" name="Object 8"/>
          <p:cNvGraphicFramePr>
            <a:graphicFrameLocks noChangeAspect="1"/>
          </p:cNvGraphicFramePr>
          <p:nvPr/>
        </p:nvGraphicFramePr>
        <p:xfrm>
          <a:off x="762000" y="2819400"/>
          <a:ext cx="7848600" cy="2144713"/>
        </p:xfrm>
        <a:graphic>
          <a:graphicData uri="http://schemas.openxmlformats.org/presentationml/2006/ole">
            <mc:AlternateContent xmlns:mc="http://schemas.openxmlformats.org/markup-compatibility/2006">
              <mc:Choice xmlns:v="urn:schemas-microsoft-com:vml" Requires="v">
                <p:oleObj spid="_x0000_s104466" name="Document" r:id="rId3" imgW="5641848" imgH="1249680" progId="Word.Document.8">
                  <p:embed/>
                </p:oleObj>
              </mc:Choice>
              <mc:Fallback>
                <p:oleObj name="Document" r:id="rId3" imgW="5641848" imgH="1249680"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r="18988"/>
                      <a:stretch>
                        <a:fillRect/>
                      </a:stretch>
                    </p:blipFill>
                    <p:spPr bwMode="auto">
                      <a:xfrm>
                        <a:off x="762000" y="2819400"/>
                        <a:ext cx="7848600"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a:t>Early design model</a:t>
            </a:r>
          </a:p>
        </p:txBody>
      </p:sp>
      <p:sp>
        <p:nvSpPr>
          <p:cNvPr id="59395" name="Rectangle 3"/>
          <p:cNvSpPr>
            <a:spLocks noGrp="1" noChangeArrowheads="1"/>
          </p:cNvSpPr>
          <p:nvPr>
            <p:ph sz="quarter"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lvl="1" algn="just">
              <a:lnSpc>
                <a:spcPct val="90000"/>
              </a:lnSpc>
              <a:spcBef>
                <a:spcPts val="600"/>
              </a:spcBef>
              <a:spcAft>
                <a:spcPts val="600"/>
              </a:spcAft>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Size in KLOC, B varies from 1.1 to 1.24 depending on novelty of the project, development flexibility, risk management approaches and the process maturity</a:t>
            </a:r>
            <a:r>
              <a:rPr lang="en-GB" dirty="0" smtClean="0"/>
              <a:t>.</a:t>
            </a:r>
          </a:p>
          <a:p>
            <a:pPr marL="320040" lvl="1" indent="0" algn="just">
              <a:lnSpc>
                <a:spcPct val="90000"/>
              </a:lnSpc>
              <a:buNone/>
            </a:pPr>
            <a:r>
              <a:rPr lang="en-GB" sz="2000" dirty="0" smtClean="0"/>
              <a:t>KLOC- Kilo Line Of Code.</a:t>
            </a:r>
            <a:endParaRPr lang="en-GB" sz="2000" dirty="0"/>
          </a:p>
        </p:txBody>
      </p:sp>
    </p:spTree>
  </p:cSld>
  <p:clrMapOvr>
    <a:masterClrMapping/>
  </p:clrMapOvr>
  <p:transition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a:t>Costing and pricing</a:t>
            </a:r>
          </a:p>
        </p:txBody>
      </p:sp>
      <p:sp>
        <p:nvSpPr>
          <p:cNvPr id="12291" name="Rectangle 3"/>
          <p:cNvSpPr>
            <a:spLocks noGrp="1" noChangeArrowheads="1"/>
          </p:cNvSpPr>
          <p:nvPr>
            <p:ph sz="quarter" idx="1"/>
          </p:nvPr>
        </p:nvSpPr>
        <p:spPr>
          <a:noFill/>
          <a:ln/>
        </p:spPr>
        <p:txBody>
          <a:bodyPr lIns="90840" tIns="44623" rIns="90840" bIns="44623"/>
          <a:lstStyle/>
          <a:p>
            <a:r>
              <a:rPr lang="en-GB"/>
              <a:t>Estimates are made to discover the cost, to the developer, of producing a software system.</a:t>
            </a:r>
          </a:p>
          <a:p>
            <a:r>
              <a:rPr lang="en-GB"/>
              <a:t>There is not a simple relationship between the development cost and the price charged to the customer.</a:t>
            </a:r>
          </a:p>
          <a:p>
            <a:r>
              <a:rPr lang="en-GB"/>
              <a:t>Broader organisational, economic, political and business considerations influence the price charged.</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a:t>Multipliers</a:t>
            </a:r>
          </a:p>
        </p:txBody>
      </p:sp>
      <p:sp>
        <p:nvSpPr>
          <p:cNvPr id="105475" name="Rectangle 3"/>
          <p:cNvSpPr>
            <a:spLocks noGrp="1" noChangeArrowheads="1"/>
          </p:cNvSpPr>
          <p:nvPr>
            <p:ph sz="quarter" idx="1"/>
          </p:nvPr>
        </p:nvSpPr>
        <p:spPr>
          <a:xfrm>
            <a:off x="688975" y="1606550"/>
            <a:ext cx="7804150" cy="4129088"/>
          </a:xfrm>
        </p:spPr>
        <p:txBody>
          <a:bodyPr/>
          <a:lstStyle/>
          <a:p>
            <a:pPr>
              <a:lnSpc>
                <a:spcPct val="90000"/>
              </a:lnSpc>
            </a:pPr>
            <a:r>
              <a:rPr lang="en-GB"/>
              <a:t>Multipliers reflect the capability of the developers, the non-functional requirements, the familiarity with the development platform, etc.</a:t>
            </a:r>
          </a:p>
          <a:p>
            <a:pPr lvl="1">
              <a:lnSpc>
                <a:spcPct val="90000"/>
              </a:lnSpc>
            </a:pPr>
            <a:r>
              <a:rPr lang="en-GB"/>
              <a:t>RCPX - product reliability and complexity;</a:t>
            </a:r>
          </a:p>
          <a:p>
            <a:pPr lvl="1">
              <a:lnSpc>
                <a:spcPct val="90000"/>
              </a:lnSpc>
            </a:pPr>
            <a:r>
              <a:rPr lang="en-GB"/>
              <a:t>RUSE - the reuse required;</a:t>
            </a:r>
          </a:p>
          <a:p>
            <a:pPr lvl="1">
              <a:lnSpc>
                <a:spcPct val="90000"/>
              </a:lnSpc>
            </a:pPr>
            <a:r>
              <a:rPr lang="en-GB"/>
              <a:t>PDIF - platform difficulty;</a:t>
            </a:r>
          </a:p>
          <a:p>
            <a:pPr lvl="1">
              <a:lnSpc>
                <a:spcPct val="90000"/>
              </a:lnSpc>
            </a:pPr>
            <a:r>
              <a:rPr lang="en-GB"/>
              <a:t>PREX - personnel experience;</a:t>
            </a:r>
          </a:p>
          <a:p>
            <a:pPr lvl="1">
              <a:lnSpc>
                <a:spcPct val="90000"/>
              </a:lnSpc>
            </a:pPr>
            <a:r>
              <a:rPr lang="en-GB"/>
              <a:t>PERS - personnel capability;</a:t>
            </a:r>
          </a:p>
          <a:p>
            <a:pPr lvl="1">
              <a:lnSpc>
                <a:spcPct val="90000"/>
              </a:lnSpc>
            </a:pPr>
            <a:r>
              <a:rPr lang="en-GB"/>
              <a:t>SCED - required schedule;</a:t>
            </a:r>
          </a:p>
          <a:p>
            <a:pPr lvl="1">
              <a:lnSpc>
                <a:spcPct val="90000"/>
              </a:lnSpc>
            </a:pPr>
            <a:r>
              <a:rPr lang="en-GB"/>
              <a:t>FCIL - the team support facilities.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sz="quarter" idx="1"/>
          </p:nvPr>
        </p:nvSpPr>
        <p:spPr/>
        <p:txBody>
          <a:bodyPr/>
          <a:lstStyle/>
          <a:p>
            <a:pPr>
              <a:lnSpc>
                <a:spcPct val="90000"/>
              </a:lnSpc>
            </a:pPr>
            <a:r>
              <a:rPr lang="en-US"/>
              <a:t>Takes into account black-box code that is reused without change and code that has to be adapted to integrate it with new code.</a:t>
            </a:r>
          </a:p>
          <a:p>
            <a:pPr>
              <a:lnSpc>
                <a:spcPct val="90000"/>
              </a:lnSpc>
            </a:pPr>
            <a:r>
              <a:rPr lang="en-US"/>
              <a:t>There are two versions:</a:t>
            </a:r>
          </a:p>
          <a:p>
            <a:pPr lvl="1">
              <a:lnSpc>
                <a:spcPct val="90000"/>
              </a:lnSpc>
            </a:pPr>
            <a:r>
              <a:rPr lang="en-US"/>
              <a:t>Black-box reuse where code is not modified. An effort estimate (PM) is computed.</a:t>
            </a:r>
          </a:p>
          <a:p>
            <a:pPr lvl="1">
              <a:lnSpc>
                <a:spcPct val="90000"/>
              </a:lnSpc>
            </a:pPr>
            <a:r>
              <a:rPr lang="en-US"/>
              <a:t>White-box reuse where code is modified. A size estimate equivalent to the number of lines of new source code is computed. This then adjusts the size estimate for new code.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sz="quarter" idx="1"/>
          </p:nvPr>
        </p:nvSpPr>
        <p:spPr/>
        <p:txBody>
          <a:bodyPr/>
          <a:lstStyle/>
          <a:p>
            <a:r>
              <a:rPr lang="en-US"/>
              <a:t>For generated code:</a:t>
            </a:r>
          </a:p>
          <a:p>
            <a:pPr lvl="1"/>
            <a:r>
              <a:rPr lang="en-US"/>
              <a:t>PM = (ASLOC * AT/100)/ATPROD</a:t>
            </a:r>
          </a:p>
          <a:p>
            <a:pPr lvl="1"/>
            <a:r>
              <a:rPr lang="en-US"/>
              <a:t>ASLOC is the number of lines of generated code</a:t>
            </a:r>
          </a:p>
          <a:p>
            <a:pPr lvl="1"/>
            <a:r>
              <a:rPr lang="en-US"/>
              <a:t>AT is the percentage of code automatically generated.</a:t>
            </a:r>
          </a:p>
          <a:p>
            <a:pPr lvl="1"/>
            <a:r>
              <a:rPr lang="en-US"/>
              <a:t>ATPROD is the productivity of engineers in integrating this code.</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sz="quarter" idx="1"/>
          </p:nvPr>
        </p:nvSpPr>
        <p:spPr/>
        <p:txBody>
          <a:bodyPr/>
          <a:lstStyle/>
          <a:p>
            <a:r>
              <a:rPr lang="en-US"/>
              <a:t>When code has to be understood and integrated:</a:t>
            </a:r>
          </a:p>
          <a:p>
            <a:pPr lvl="1"/>
            <a:r>
              <a:rPr lang="en-US"/>
              <a:t>ESLOC = ASLOC * (1-AT/100) * AAM.</a:t>
            </a:r>
          </a:p>
          <a:p>
            <a:pPr lvl="1"/>
            <a:r>
              <a:rPr lang="en-US"/>
              <a:t>ASLOC and AT as before.</a:t>
            </a:r>
          </a:p>
          <a:p>
            <a:pPr lvl="1"/>
            <a:r>
              <a:rPr lang="en-US"/>
              <a:t>AAM is the adaptation adjustment multiplier computed from the costs of changing the reused code, the costs of understanding how to integrate the code and the costs of reuse decision making.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a:t>Post-architecture level</a:t>
            </a:r>
          </a:p>
        </p:txBody>
      </p:sp>
      <p:sp>
        <p:nvSpPr>
          <p:cNvPr id="106499" name="Rectangle 3"/>
          <p:cNvSpPr>
            <a:spLocks noGrp="1" noChangeArrowheads="1"/>
          </p:cNvSpPr>
          <p:nvPr>
            <p:ph sz="quarter" idx="1"/>
          </p:nvPr>
        </p:nvSpPr>
        <p:spPr>
          <a:xfrm>
            <a:off x="612775" y="1530350"/>
            <a:ext cx="8186738" cy="4359275"/>
          </a:xfrm>
        </p:spPr>
        <p:txBody>
          <a:bodyPr/>
          <a:lstStyle/>
          <a:p>
            <a:r>
              <a:rPr lang="en-GB"/>
              <a:t>Uses the same formula as the early design model but with 17 rather than 7 associated multipliers.</a:t>
            </a:r>
          </a:p>
          <a:p>
            <a:r>
              <a:rPr lang="en-GB"/>
              <a:t>The code size is estimated as:</a:t>
            </a:r>
          </a:p>
          <a:p>
            <a:pPr lvl="1"/>
            <a:r>
              <a:rPr lang="en-GB"/>
              <a:t>Number of lines of new code to be developed;</a:t>
            </a:r>
          </a:p>
          <a:p>
            <a:pPr lvl="1"/>
            <a:r>
              <a:rPr lang="en-GB"/>
              <a:t>Estimate of equivalent number of lines of new code computed using the reuse model;</a:t>
            </a:r>
          </a:p>
          <a:p>
            <a:pPr lvl="1"/>
            <a:r>
              <a:rPr lang="en-GB"/>
              <a:t>An estimate of the number of lines of code that have to be modified according to requirements changes.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a:t>The exponent term</a:t>
            </a:r>
          </a:p>
        </p:txBody>
      </p:sp>
      <p:sp>
        <p:nvSpPr>
          <p:cNvPr id="61442" name="Rectangle 2"/>
          <p:cNvSpPr>
            <a:spLocks noGrp="1" noChangeArrowheads="1"/>
          </p:cNvSpPr>
          <p:nvPr>
            <p:ph sz="quarter" idx="1"/>
          </p:nvPr>
        </p:nvSpPr>
        <p:spPr>
          <a:noFill/>
          <a:ln/>
        </p:spPr>
        <p:txBody>
          <a:bodyPr lIns="90840" tIns="44623" rIns="90840" bIns="44623"/>
          <a:lstStyle/>
          <a:p>
            <a:pPr>
              <a:lnSpc>
                <a:spcPct val="90000"/>
              </a:lnSpc>
            </a:pPr>
            <a:r>
              <a:rPr lang="en-GB" sz="2400"/>
              <a:t>This depends on 5 scale factors (see next slide). Their sum/100 is added to 1.01</a:t>
            </a:r>
          </a:p>
          <a:p>
            <a:pPr>
              <a:lnSpc>
                <a:spcPct val="90000"/>
              </a:lnSpc>
            </a:pPr>
            <a:r>
              <a:rPr lang="en-GB" sz="2400"/>
              <a:t>A company takes on a project in a new domain. The client has not defined the process to be used and has not allowed time for risk analysis. The company has a CMM level 2 rating.</a:t>
            </a:r>
          </a:p>
          <a:p>
            <a:pPr lvl="1">
              <a:lnSpc>
                <a:spcPct val="90000"/>
              </a:lnSpc>
            </a:pPr>
            <a:r>
              <a:rPr lang="en-GB" sz="2000"/>
              <a:t>Precedenteness - new project (4)</a:t>
            </a:r>
          </a:p>
          <a:p>
            <a:pPr lvl="1">
              <a:lnSpc>
                <a:spcPct val="90000"/>
              </a:lnSpc>
            </a:pPr>
            <a:r>
              <a:rPr lang="en-GB" sz="2000"/>
              <a:t>Development flexibility - no client involvement - Very high (1)</a:t>
            </a:r>
          </a:p>
          <a:p>
            <a:pPr lvl="1">
              <a:lnSpc>
                <a:spcPct val="90000"/>
              </a:lnSpc>
            </a:pPr>
            <a:r>
              <a:rPr lang="en-GB" sz="2000"/>
              <a:t>Architecture/risk resolution - No risk analysis - V. Low .(5)</a:t>
            </a:r>
          </a:p>
          <a:p>
            <a:pPr lvl="1">
              <a:lnSpc>
                <a:spcPct val="90000"/>
              </a:lnSpc>
            </a:pPr>
            <a:r>
              <a:rPr lang="en-GB" sz="2000"/>
              <a:t>Team cohesion - new team - nominal (3)</a:t>
            </a:r>
          </a:p>
          <a:p>
            <a:pPr lvl="1">
              <a:lnSpc>
                <a:spcPct val="90000"/>
              </a:lnSpc>
            </a:pPr>
            <a:r>
              <a:rPr lang="en-GB" sz="2000"/>
              <a:t>Process maturity - some control - nominal (3)</a:t>
            </a:r>
          </a:p>
          <a:p>
            <a:pPr>
              <a:lnSpc>
                <a:spcPct val="90000"/>
              </a:lnSpc>
            </a:pPr>
            <a:r>
              <a:rPr lang="en-GB" sz="2400"/>
              <a:t>Scale factor is therefore 1.17.</a:t>
            </a:r>
          </a:p>
          <a:p>
            <a:pPr lvl="1">
              <a:lnSpc>
                <a:spcPct val="90000"/>
              </a:lnSpc>
            </a:pPr>
            <a:endParaRPr lang="en-GB" sz="2000"/>
          </a:p>
        </p:txBody>
      </p:sp>
    </p:spTree>
  </p:cSld>
  <p:clrMapOvr>
    <a:masterClrMapping/>
  </p:clrMapOvr>
  <p:transition advTm="2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a:t>Exponent scale factors</a:t>
            </a:r>
          </a:p>
        </p:txBody>
      </p:sp>
      <p:sp>
        <p:nvSpPr>
          <p:cNvPr id="107526" name="Rectangle 6"/>
          <p:cNvSpPr>
            <a:spLocks noChangeArrowheads="1"/>
          </p:cNvSpPr>
          <p:nvPr/>
        </p:nvSpPr>
        <p:spPr bwMode="auto">
          <a:xfrm>
            <a:off x="2286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07527" name="Object 7"/>
          <p:cNvGraphicFramePr>
            <a:graphicFrameLocks noChangeAspect="1"/>
          </p:cNvGraphicFramePr>
          <p:nvPr/>
        </p:nvGraphicFramePr>
        <p:xfrm>
          <a:off x="762000" y="1752600"/>
          <a:ext cx="7315200" cy="4641850"/>
        </p:xfrm>
        <a:graphic>
          <a:graphicData uri="http://schemas.openxmlformats.org/presentationml/2006/ole">
            <mc:AlternateContent xmlns:mc="http://schemas.openxmlformats.org/markup-compatibility/2006">
              <mc:Choice xmlns:v="urn:schemas-microsoft-com:vml" Requires="v">
                <p:oleObj spid="_x0000_s107537" name="Document" r:id="rId3" imgW="5641848" imgH="3093720" progId="Word.Document.8">
                  <p:embed/>
                </p:oleObj>
              </mc:Choice>
              <mc:Fallback>
                <p:oleObj name="Document" r:id="rId3" imgW="5641848" imgH="3093720"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r="13586"/>
                      <a:stretch>
                        <a:fillRect/>
                      </a:stretch>
                    </p:blipFill>
                    <p:spPr bwMode="auto">
                      <a:xfrm>
                        <a:off x="762000" y="1752600"/>
                        <a:ext cx="7315200" cy="464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a:t>Multipliers</a:t>
            </a:r>
          </a:p>
        </p:txBody>
      </p:sp>
      <p:sp>
        <p:nvSpPr>
          <p:cNvPr id="63490" name="Rectangle 2"/>
          <p:cNvSpPr>
            <a:spLocks noGrp="1" noChangeArrowheads="1"/>
          </p:cNvSpPr>
          <p:nvPr>
            <p:ph sz="quarter" idx="1"/>
          </p:nvPr>
        </p:nvSpPr>
        <p:spPr>
          <a:noFill/>
          <a:ln/>
        </p:spPr>
        <p:txBody>
          <a:bodyPr lIns="90840" tIns="44623" rIns="90840" bIns="44623"/>
          <a:lstStyle/>
          <a:p>
            <a:pPr>
              <a:lnSpc>
                <a:spcPct val="90000"/>
              </a:lnSpc>
            </a:pPr>
            <a:r>
              <a:rPr lang="en-GB" sz="2400"/>
              <a:t>Product attributes </a:t>
            </a:r>
          </a:p>
          <a:p>
            <a:pPr lvl="1">
              <a:lnSpc>
                <a:spcPct val="90000"/>
              </a:lnSpc>
            </a:pPr>
            <a:r>
              <a:rPr lang="en-GB" sz="2000"/>
              <a:t>Concerned with required characteristics of the software product being developed.</a:t>
            </a:r>
          </a:p>
          <a:p>
            <a:pPr algn="just">
              <a:lnSpc>
                <a:spcPct val="90000"/>
              </a:lnSpc>
              <a:spcAft>
                <a:spcPts val="600"/>
              </a:spcAft>
            </a:pPr>
            <a:r>
              <a:rPr lang="en-GB" sz="2400"/>
              <a:t>Computer attributes </a:t>
            </a:r>
          </a:p>
          <a:p>
            <a:pPr lvl="1" algn="just">
              <a:lnSpc>
                <a:spcPct val="90000"/>
              </a:lnSpc>
              <a:spcAft>
                <a:spcPts val="600"/>
              </a:spcAft>
            </a:pPr>
            <a:r>
              <a:rPr lang="en-GB" sz="2000"/>
              <a:t>Constraints imposed on the software by the hardware platform.</a:t>
            </a:r>
          </a:p>
          <a:p>
            <a:pPr algn="just">
              <a:lnSpc>
                <a:spcPct val="90000"/>
              </a:lnSpc>
              <a:spcAft>
                <a:spcPts val="600"/>
              </a:spcAft>
            </a:pPr>
            <a:r>
              <a:rPr lang="en-GB" sz="2400"/>
              <a:t>Personnel attributes </a:t>
            </a:r>
          </a:p>
          <a:p>
            <a:pPr lvl="1" algn="just">
              <a:lnSpc>
                <a:spcPct val="90000"/>
              </a:lnSpc>
              <a:spcAft>
                <a:spcPts val="600"/>
              </a:spcAft>
            </a:pPr>
            <a:r>
              <a:rPr lang="en-GB" sz="2000"/>
              <a:t>Multipliers that take the experience and capabilities of the people working on the project into account. </a:t>
            </a:r>
          </a:p>
          <a:p>
            <a:pPr algn="just">
              <a:lnSpc>
                <a:spcPct val="90000"/>
              </a:lnSpc>
            </a:pPr>
            <a:r>
              <a:rPr lang="en-GB" sz="2400"/>
              <a:t>Project attributes </a:t>
            </a:r>
          </a:p>
          <a:p>
            <a:pPr lvl="1" algn="just">
              <a:lnSpc>
                <a:spcPct val="90000"/>
              </a:lnSpc>
            </a:pPr>
            <a:r>
              <a:rPr lang="en-GB" sz="2000"/>
              <a:t>Concerned with the particular characteristics of the software development project.</a:t>
            </a:r>
          </a:p>
          <a:p>
            <a:pPr>
              <a:lnSpc>
                <a:spcPct val="90000"/>
              </a:lnSpc>
            </a:pPr>
            <a:endParaRPr lang="en-GB" sz="2400"/>
          </a:p>
        </p:txBody>
      </p:sp>
    </p:spTree>
  </p:cSld>
  <p:clrMapOvr>
    <a:masterClrMapping/>
  </p:clrMapOvr>
  <p:transition advTm="2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t>Effects of cost drivers</a:t>
            </a:r>
          </a:p>
        </p:txBody>
      </p:sp>
      <p:sp>
        <p:nvSpPr>
          <p:cNvPr id="109574" name="Rectangle 6"/>
          <p:cNvSpPr>
            <a:spLocks noChangeArrowheads="1"/>
          </p:cNvSpPr>
          <p:nvPr/>
        </p:nvSpPr>
        <p:spPr bwMode="auto">
          <a:xfrm>
            <a:off x="3810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09575" name="Object 7"/>
          <p:cNvGraphicFramePr>
            <a:graphicFrameLocks noChangeAspect="1"/>
          </p:cNvGraphicFramePr>
          <p:nvPr/>
        </p:nvGraphicFramePr>
        <p:xfrm>
          <a:off x="685800" y="1676400"/>
          <a:ext cx="8686800" cy="4651375"/>
        </p:xfrm>
        <a:graphic>
          <a:graphicData uri="http://schemas.openxmlformats.org/presentationml/2006/ole">
            <mc:AlternateContent xmlns:mc="http://schemas.openxmlformats.org/markup-compatibility/2006">
              <mc:Choice xmlns:v="urn:schemas-microsoft-com:vml" Requires="v">
                <p:oleObj spid="_x0000_s109585" name="Document" r:id="rId3" imgW="5605272" imgH="3002280" progId="Word.Document.8">
                  <p:embed/>
                </p:oleObj>
              </mc:Choice>
              <mc:Fallback>
                <p:oleObj name="Document" r:id="rId3" imgW="5605272" imgH="3002280"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76400"/>
                        <a:ext cx="8686800" cy="465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noFill/>
          <a:ln/>
        </p:spPr>
        <p:txBody>
          <a:bodyPr lIns="90840" tIns="44623" rIns="90840" bIns="44623"/>
          <a:lstStyle/>
          <a:p>
            <a:r>
              <a:rPr lang="en-GB"/>
              <a:t>Project planning</a:t>
            </a:r>
          </a:p>
        </p:txBody>
      </p:sp>
      <p:sp>
        <p:nvSpPr>
          <p:cNvPr id="78850" name="Rectangle 2"/>
          <p:cNvSpPr>
            <a:spLocks noGrp="1" noChangeArrowheads="1"/>
          </p:cNvSpPr>
          <p:nvPr>
            <p:ph sz="quarter" idx="1"/>
          </p:nvPr>
        </p:nvSpPr>
        <p:spPr>
          <a:noFill/>
          <a:ln/>
        </p:spPr>
        <p:txBody>
          <a:bodyPr lIns="90840" tIns="44623" rIns="90840" bIns="44623"/>
          <a:lstStyle/>
          <a:p>
            <a:pPr>
              <a:lnSpc>
                <a:spcPct val="90000"/>
              </a:lnSpc>
            </a:pPr>
            <a:r>
              <a:rPr lang="en-GB" sz="2400"/>
              <a:t>Algorithmic cost models provide a basis for </a:t>
            </a:r>
            <a:br>
              <a:rPr lang="en-GB" sz="2400"/>
            </a:br>
            <a:r>
              <a:rPr lang="en-GB" sz="2400"/>
              <a:t>project planning as they allow alternative </a:t>
            </a:r>
            <a:br>
              <a:rPr lang="en-GB" sz="2400"/>
            </a:br>
            <a:r>
              <a:rPr lang="en-GB" sz="2400"/>
              <a:t>strategies to be compared.</a:t>
            </a:r>
          </a:p>
          <a:p>
            <a:pPr>
              <a:lnSpc>
                <a:spcPct val="90000"/>
              </a:lnSpc>
            </a:pPr>
            <a:r>
              <a:rPr lang="en-GB" sz="2400"/>
              <a:t>Embedded spacecraft system</a:t>
            </a:r>
          </a:p>
          <a:p>
            <a:pPr lvl="1">
              <a:lnSpc>
                <a:spcPct val="90000"/>
              </a:lnSpc>
            </a:pPr>
            <a:r>
              <a:rPr lang="en-GB" sz="2000"/>
              <a:t>Must be reliable;</a:t>
            </a:r>
          </a:p>
          <a:p>
            <a:pPr lvl="1">
              <a:lnSpc>
                <a:spcPct val="90000"/>
              </a:lnSpc>
            </a:pPr>
            <a:r>
              <a:rPr lang="en-GB" sz="2000"/>
              <a:t>Must minimise weight (number of chips);</a:t>
            </a:r>
          </a:p>
          <a:p>
            <a:pPr lvl="1">
              <a:lnSpc>
                <a:spcPct val="90000"/>
              </a:lnSpc>
            </a:pPr>
            <a:r>
              <a:rPr lang="en-GB" sz="2000"/>
              <a:t>Multipliers on reliability and computer constraints &gt; 1.</a:t>
            </a:r>
          </a:p>
          <a:p>
            <a:pPr>
              <a:lnSpc>
                <a:spcPct val="90000"/>
              </a:lnSpc>
            </a:pPr>
            <a:r>
              <a:rPr lang="en-GB" sz="2400"/>
              <a:t>Cost components</a:t>
            </a:r>
          </a:p>
          <a:p>
            <a:pPr lvl="1">
              <a:lnSpc>
                <a:spcPct val="90000"/>
              </a:lnSpc>
            </a:pPr>
            <a:r>
              <a:rPr lang="en-GB" sz="2000"/>
              <a:t>Target hardware;</a:t>
            </a:r>
          </a:p>
          <a:p>
            <a:pPr lvl="1">
              <a:lnSpc>
                <a:spcPct val="90000"/>
              </a:lnSpc>
            </a:pPr>
            <a:r>
              <a:rPr lang="en-GB" sz="2000"/>
              <a:t>Development platform;</a:t>
            </a:r>
          </a:p>
          <a:p>
            <a:pPr lvl="1">
              <a:lnSpc>
                <a:spcPct val="90000"/>
              </a:lnSpc>
            </a:pPr>
            <a:r>
              <a:rPr lang="en-GB" sz="2000"/>
              <a:t>Development effort.</a:t>
            </a:r>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840" tIns="44623" rIns="90840" bIns="44623"/>
          <a:lstStyle/>
          <a:p>
            <a:r>
              <a:rPr lang="en-GB"/>
              <a:t>Software pricing factors</a:t>
            </a:r>
          </a:p>
        </p:txBody>
      </p:sp>
      <p:sp>
        <p:nvSpPr>
          <p:cNvPr id="13318" name="Rectangle 6"/>
          <p:cNvSpPr>
            <a:spLocks noChangeArrowheads="1"/>
          </p:cNvSpPr>
          <p:nvPr/>
        </p:nvSpPr>
        <p:spPr bwMode="auto">
          <a:xfrm>
            <a:off x="4572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13319" name="Object 7"/>
          <p:cNvGraphicFramePr>
            <a:graphicFrameLocks noChangeAspect="1"/>
          </p:cNvGraphicFramePr>
          <p:nvPr/>
        </p:nvGraphicFramePr>
        <p:xfrm>
          <a:off x="914400" y="1676400"/>
          <a:ext cx="6934200" cy="4656138"/>
        </p:xfrm>
        <a:graphic>
          <a:graphicData uri="http://schemas.openxmlformats.org/presentationml/2006/ole">
            <mc:AlternateContent xmlns:mc="http://schemas.openxmlformats.org/markup-compatibility/2006">
              <mc:Choice xmlns:v="urn:schemas-microsoft-com:vml" Requires="v">
                <p:oleObj spid="_x0000_s13329" name="Document" r:id="rId3" imgW="5605272" imgH="3121152" progId="Word.Document.8">
                  <p:embed/>
                </p:oleObj>
              </mc:Choice>
              <mc:Fallback>
                <p:oleObj name="Document" r:id="rId3" imgW="5605272" imgH="3121152"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r="17078"/>
                      <a:stretch>
                        <a:fillRect/>
                      </a:stretch>
                    </p:blipFill>
                    <p:spPr bwMode="auto">
                      <a:xfrm>
                        <a:off x="914400" y="1676400"/>
                        <a:ext cx="6934200" cy="46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p:spPr>
        <p:txBody>
          <a:bodyPr lIns="90840" tIns="44623" rIns="90840" bIns="44623"/>
          <a:lstStyle/>
          <a:p>
            <a:r>
              <a:rPr lang="en-GB"/>
              <a:t>Management options</a:t>
            </a:r>
          </a:p>
        </p:txBody>
      </p:sp>
      <p:sp>
        <p:nvSpPr>
          <p:cNvPr id="80900" name="Rectangle 4"/>
          <p:cNvSpPr>
            <a:spLocks noChangeArrowheads="1"/>
          </p:cNvSpPr>
          <p:nvPr/>
        </p:nvSpPr>
        <p:spPr bwMode="auto">
          <a:xfrm>
            <a:off x="304800" y="1600200"/>
            <a:ext cx="8458200" cy="4648200"/>
          </a:xfrm>
          <a:prstGeom prst="rect">
            <a:avLst/>
          </a:prstGeom>
          <a:solidFill>
            <a:srgbClr val="CCFFFF"/>
          </a:solidFill>
          <a:ln w="12700">
            <a:noFill/>
            <a:miter lim="800000"/>
            <a:headEnd/>
            <a:tailEnd/>
          </a:ln>
          <a:effectLst/>
        </p:spPr>
        <p:txBody>
          <a:bodyPr wrap="none" anchor="ctr"/>
          <a:lstStyle/>
          <a:p>
            <a:endParaRPr lang="en-US"/>
          </a:p>
        </p:txBody>
      </p:sp>
      <p:pic>
        <p:nvPicPr>
          <p:cNvPr id="80901" name="Picture 5" descr="26.12 ManagementOptions.eps                                    0010A8A1Macintosh HD                   B8AA5F2E:"/>
          <p:cNvPicPr>
            <a:picLocks noChangeAspect="1" noChangeArrowheads="1"/>
          </p:cNvPicPr>
          <p:nvPr/>
        </p:nvPicPr>
        <p:blipFill>
          <a:blip r:embed="rId2" cstate="print"/>
          <a:srcRect/>
          <a:stretch>
            <a:fillRect/>
          </a:stretch>
        </p:blipFill>
        <p:spPr bwMode="auto">
          <a:xfrm>
            <a:off x="1371600" y="1676400"/>
            <a:ext cx="6096000" cy="4337050"/>
          </a:xfrm>
          <a:prstGeom prst="rect">
            <a:avLst/>
          </a:prstGeom>
          <a:noFill/>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lIns="90840" tIns="44623" rIns="90840" bIns="44623"/>
          <a:lstStyle/>
          <a:p>
            <a:r>
              <a:rPr lang="en-GB"/>
              <a:t>Management option costs</a:t>
            </a:r>
          </a:p>
        </p:txBody>
      </p:sp>
      <p:sp>
        <p:nvSpPr>
          <p:cNvPr id="81926" name="Rectangle 6"/>
          <p:cNvSpPr>
            <a:spLocks noChangeArrowheads="1"/>
          </p:cNvSpPr>
          <p:nvPr/>
        </p:nvSpPr>
        <p:spPr bwMode="auto">
          <a:xfrm>
            <a:off x="381000" y="2057400"/>
            <a:ext cx="8458200" cy="3581400"/>
          </a:xfrm>
          <a:prstGeom prst="rect">
            <a:avLst/>
          </a:prstGeom>
          <a:solidFill>
            <a:srgbClr val="CCFFFF"/>
          </a:solidFill>
          <a:ln w="12700">
            <a:noFill/>
            <a:miter lim="800000"/>
            <a:headEnd/>
            <a:tailEnd/>
          </a:ln>
          <a:effectLst/>
        </p:spPr>
        <p:txBody>
          <a:bodyPr wrap="none" anchor="ctr"/>
          <a:lstStyle/>
          <a:p>
            <a:endParaRPr lang="en-US"/>
          </a:p>
        </p:txBody>
      </p:sp>
      <p:graphicFrame>
        <p:nvGraphicFramePr>
          <p:cNvPr id="81927" name="Object 7"/>
          <p:cNvGraphicFramePr>
            <a:graphicFrameLocks noChangeAspect="1"/>
          </p:cNvGraphicFramePr>
          <p:nvPr/>
        </p:nvGraphicFramePr>
        <p:xfrm>
          <a:off x="533400" y="2743200"/>
          <a:ext cx="8305800" cy="2386013"/>
        </p:xfrm>
        <a:graphic>
          <a:graphicData uri="http://schemas.openxmlformats.org/presentationml/2006/ole">
            <mc:AlternateContent xmlns:mc="http://schemas.openxmlformats.org/markup-compatibility/2006">
              <mc:Choice xmlns:v="urn:schemas-microsoft-com:vml" Requires="v">
                <p:oleObj spid="_x0000_s81937" name="Document" r:id="rId4" imgW="5535168" imgH="1591056" progId="Word.Document.8">
                  <p:embed/>
                </p:oleObj>
              </mc:Choice>
              <mc:Fallback>
                <p:oleObj name="Document" r:id="rId4" imgW="5535168" imgH="1591056" progId="Word.Document.8">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43200"/>
                        <a:ext cx="8305800" cy="238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Tm="2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t>Option choice</a:t>
            </a:r>
          </a:p>
        </p:txBody>
      </p:sp>
      <p:sp>
        <p:nvSpPr>
          <p:cNvPr id="112643" name="Rectangle 3"/>
          <p:cNvSpPr>
            <a:spLocks noGrp="1" noChangeArrowheads="1"/>
          </p:cNvSpPr>
          <p:nvPr>
            <p:ph sz="quarter" idx="1"/>
          </p:nvPr>
        </p:nvSpPr>
        <p:spPr/>
        <p:txBody>
          <a:bodyPr/>
          <a:lstStyle/>
          <a:p>
            <a:r>
              <a:rPr lang="en-GB"/>
              <a:t>Option D (use more experienced staff) appears to be the best alternative</a:t>
            </a:r>
          </a:p>
          <a:p>
            <a:pPr lvl="1"/>
            <a:r>
              <a:rPr lang="en-GB"/>
              <a:t>However, it has a high associated risk as experienced staff may be difficult to find.</a:t>
            </a:r>
          </a:p>
          <a:p>
            <a:r>
              <a:rPr lang="en-GB"/>
              <a:t>Option C (upgrade memory) has a lower cost saving but very low risk.</a:t>
            </a:r>
          </a:p>
          <a:p>
            <a:r>
              <a:rPr lang="en-GB"/>
              <a:t>Overall, the model reveals the importance of staff experience in software development.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t>Project duration and staffing</a:t>
            </a:r>
          </a:p>
        </p:txBody>
      </p:sp>
      <p:sp>
        <p:nvSpPr>
          <p:cNvPr id="111619" name="Rectangle 3"/>
          <p:cNvSpPr>
            <a:spLocks noGrp="1" noChangeArrowheads="1"/>
          </p:cNvSpPr>
          <p:nvPr>
            <p:ph sz="quarter" idx="1"/>
          </p:nvPr>
        </p:nvSpPr>
        <p:spPr/>
        <p:txBody>
          <a:bodyPr/>
          <a:lstStyle/>
          <a:p>
            <a:pPr>
              <a:lnSpc>
                <a:spcPct val="90000"/>
              </a:lnSpc>
            </a:pPr>
            <a:r>
              <a:rPr lang="en-GB" sz="2400"/>
              <a:t>As well as effort estimation, managers must estimate the calendar time required to complete a project and when staff will be required.</a:t>
            </a:r>
          </a:p>
          <a:p>
            <a:pPr>
              <a:lnSpc>
                <a:spcPct val="90000"/>
              </a:lnSpc>
            </a:pPr>
            <a:r>
              <a:rPr lang="en-GB" sz="2400"/>
              <a:t>Calendar time can be estimated using a COCOMO 2 formula</a:t>
            </a:r>
          </a:p>
          <a:p>
            <a:pPr lvl="1" algn="just">
              <a:lnSpc>
                <a:spcPct val="90000"/>
              </a:lnSpc>
              <a:spcBef>
                <a:spcPts val="600"/>
              </a:spcBef>
              <a:spcAft>
                <a:spcPts val="600"/>
              </a:spcAft>
            </a:pPr>
            <a:r>
              <a:rPr lang="en-GB" sz="2000"/>
              <a:t>TDEV = 3 </a:t>
            </a:r>
            <a:r>
              <a:rPr lang="en-GB" sz="2000">
                <a:latin typeface="Symbol" charset="2"/>
              </a:rPr>
              <a:t>´</a:t>
            </a:r>
            <a:r>
              <a:rPr lang="en-GB" sz="2000"/>
              <a:t> (PM)</a:t>
            </a:r>
            <a:r>
              <a:rPr lang="en-GB" sz="2000" baseline="30000"/>
              <a:t>(0.33+0.2*(B-1.01))</a:t>
            </a:r>
          </a:p>
          <a:p>
            <a:pPr lvl="1">
              <a:lnSpc>
                <a:spcPct val="90000"/>
              </a:lnSpc>
            </a:pPr>
            <a:r>
              <a:rPr lang="en-GB" sz="2000"/>
              <a:t>PM is the effort computation and B is the exponent computed as discussed above (B is 1 for the early prototyping model). This computation predicts the nominal schedule for the project.</a:t>
            </a:r>
          </a:p>
          <a:p>
            <a:pPr>
              <a:lnSpc>
                <a:spcPct val="90000"/>
              </a:lnSpc>
            </a:pPr>
            <a:r>
              <a:rPr lang="en-GB" sz="2400"/>
              <a:t>The time required is independent of the number of people working on the project.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a:t>Staffing requirements</a:t>
            </a:r>
          </a:p>
        </p:txBody>
      </p:sp>
      <p:sp>
        <p:nvSpPr>
          <p:cNvPr id="88067" name="Rectangle 3"/>
          <p:cNvSpPr>
            <a:spLocks noGrp="1" noChangeArrowheads="1"/>
          </p:cNvSpPr>
          <p:nvPr>
            <p:ph sz="quarter" idx="1"/>
          </p:nvPr>
        </p:nvSpPr>
        <p:spPr>
          <a:noFill/>
          <a:ln/>
        </p:spPr>
        <p:txBody>
          <a:bodyPr lIns="90840" tIns="44623" rIns="90840" bIns="44623"/>
          <a:lstStyle/>
          <a:p>
            <a:pPr>
              <a:lnSpc>
                <a:spcPct val="90000"/>
              </a:lnSpc>
            </a:pPr>
            <a:r>
              <a:rPr lang="en-GB"/>
              <a:t>Staff required can’t be computed by diving the development time by the required schedule.</a:t>
            </a:r>
          </a:p>
          <a:p>
            <a:pPr>
              <a:lnSpc>
                <a:spcPct val="90000"/>
              </a:lnSpc>
            </a:pPr>
            <a:r>
              <a:rPr lang="en-GB"/>
              <a:t>The number of people working on a project varies depending on the phase of the project.</a:t>
            </a:r>
          </a:p>
          <a:p>
            <a:pPr>
              <a:lnSpc>
                <a:spcPct val="90000"/>
              </a:lnSpc>
            </a:pPr>
            <a:r>
              <a:rPr lang="en-GB"/>
              <a:t>The more people who work on the project, the more total effort is usually required.</a:t>
            </a:r>
          </a:p>
          <a:p>
            <a:pPr>
              <a:lnSpc>
                <a:spcPct val="90000"/>
              </a:lnSpc>
            </a:pPr>
            <a:r>
              <a:rPr lang="en-GB"/>
              <a:t>A very rapid build-up of people often correlates with schedule slippage.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a:t>Software productivity</a:t>
            </a:r>
          </a:p>
        </p:txBody>
      </p:sp>
      <p:sp>
        <p:nvSpPr>
          <p:cNvPr id="14338" name="Rectangle 2"/>
          <p:cNvSpPr>
            <a:spLocks noGrp="1" noChangeArrowheads="1"/>
          </p:cNvSpPr>
          <p:nvPr>
            <p:ph sz="quarter" idx="1"/>
          </p:nvPr>
        </p:nvSpPr>
        <p:spPr>
          <a:noFill/>
          <a:ln/>
        </p:spPr>
        <p:txBody>
          <a:bodyPr lIns="90840" tIns="44623" rIns="90840" bIns="44623"/>
          <a:lstStyle/>
          <a:p>
            <a:r>
              <a:rPr lang="en-GB"/>
              <a:t>A measure of the rate at which individual </a:t>
            </a:r>
            <a:br>
              <a:rPr lang="en-GB"/>
            </a:br>
            <a:r>
              <a:rPr lang="en-GB"/>
              <a:t>engineers involved in software development </a:t>
            </a:r>
            <a:br>
              <a:rPr lang="en-GB"/>
            </a:br>
            <a:r>
              <a:rPr lang="en-GB"/>
              <a:t>produce software and associated </a:t>
            </a:r>
            <a:br>
              <a:rPr lang="en-GB"/>
            </a:br>
            <a:r>
              <a:rPr lang="en-GB"/>
              <a:t>documentation.</a:t>
            </a:r>
          </a:p>
          <a:p>
            <a:r>
              <a:rPr lang="en-GB"/>
              <a:t>Not quality-oriented although quality assurance is a factor in productivity assessment.</a:t>
            </a:r>
          </a:p>
          <a:p>
            <a:r>
              <a:rPr lang="en-GB"/>
              <a:t>Essentially, we want to measure useful </a:t>
            </a:r>
            <a:br>
              <a:rPr lang="en-GB"/>
            </a:br>
            <a:r>
              <a:rPr lang="en-GB"/>
              <a:t>functionality produced per time unit.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lIns="90840" tIns="44623" rIns="90840" bIns="44623"/>
          <a:lstStyle/>
          <a:p>
            <a:r>
              <a:rPr lang="en-GB"/>
              <a:t>Productivity measures</a:t>
            </a:r>
          </a:p>
        </p:txBody>
      </p:sp>
      <p:sp>
        <p:nvSpPr>
          <p:cNvPr id="16386" name="Rectangle 2"/>
          <p:cNvSpPr>
            <a:spLocks noGrp="1" noChangeArrowheads="1"/>
          </p:cNvSpPr>
          <p:nvPr>
            <p:ph sz="quarter" idx="1"/>
          </p:nvPr>
        </p:nvSpPr>
        <p:spPr>
          <a:noFill/>
          <a:ln/>
        </p:spPr>
        <p:txBody>
          <a:bodyPr lIns="90840" tIns="44623" rIns="90840" bIns="44623"/>
          <a:lstStyle/>
          <a:p>
            <a:r>
              <a:rPr lang="en-GB">
                <a:solidFill>
                  <a:schemeClr val="accent1"/>
                </a:solidFill>
              </a:rPr>
              <a:t>Size related measures</a:t>
            </a:r>
            <a:r>
              <a:rPr lang="en-GB"/>
              <a:t> based on some output from the software process. This may be lines of delivered source code, object code instructions, etc.</a:t>
            </a:r>
          </a:p>
          <a:p>
            <a:r>
              <a:rPr lang="en-GB">
                <a:solidFill>
                  <a:schemeClr val="accent1"/>
                </a:solidFill>
              </a:rPr>
              <a:t>Function-related measures</a:t>
            </a:r>
            <a:r>
              <a:rPr lang="en-GB"/>
              <a:t> based on an estimate of the functionality of the delivered software. Function-points are the best known of this type of measure.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noFill/>
          <a:ln/>
        </p:spPr>
        <p:txBody>
          <a:bodyPr lIns="90840" tIns="44623" rIns="90840" bIns="44623"/>
          <a:lstStyle/>
          <a:p>
            <a:r>
              <a:rPr lang="en-GB"/>
              <a:t>Measurement problems</a:t>
            </a:r>
          </a:p>
        </p:txBody>
      </p:sp>
      <p:sp>
        <p:nvSpPr>
          <p:cNvPr id="18434" name="Rectangle 2"/>
          <p:cNvSpPr>
            <a:spLocks noGrp="1" noChangeArrowheads="1"/>
          </p:cNvSpPr>
          <p:nvPr>
            <p:ph sz="quarter" idx="1"/>
          </p:nvPr>
        </p:nvSpPr>
        <p:spPr>
          <a:noFill/>
          <a:ln/>
        </p:spPr>
        <p:txBody>
          <a:bodyPr lIns="90840" tIns="44623" rIns="90840" bIns="44623"/>
          <a:lstStyle/>
          <a:p>
            <a:r>
              <a:rPr lang="en-GB"/>
              <a:t>Estimating the size of the measure (e.g. how many function points).</a:t>
            </a:r>
          </a:p>
          <a:p>
            <a:r>
              <a:rPr lang="en-GB"/>
              <a:t>Estimating the total number of programmer </a:t>
            </a:r>
            <a:br>
              <a:rPr lang="en-GB"/>
            </a:br>
            <a:r>
              <a:rPr lang="en-GB"/>
              <a:t>months that have elapsed.</a:t>
            </a:r>
          </a:p>
          <a:p>
            <a:r>
              <a:rPr lang="en-GB"/>
              <a:t>Estimating contractor productivity (e.g. </a:t>
            </a:r>
            <a:br>
              <a:rPr lang="en-GB"/>
            </a:br>
            <a:r>
              <a:rPr lang="en-GB"/>
              <a:t>documentation team) and incorporating this </a:t>
            </a:r>
            <a:br>
              <a:rPr lang="en-GB"/>
            </a:br>
            <a:r>
              <a:rPr lang="en-GB"/>
              <a:t>estimate in overall estimate.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lIns="90840" tIns="44623" rIns="90840" bIns="44623"/>
          <a:lstStyle/>
          <a:p>
            <a:r>
              <a:rPr lang="en-GB"/>
              <a:t>Lines of code</a:t>
            </a:r>
          </a:p>
        </p:txBody>
      </p:sp>
      <p:sp>
        <p:nvSpPr>
          <p:cNvPr id="20482" name="Rectangle 2"/>
          <p:cNvSpPr>
            <a:spLocks noGrp="1" noChangeArrowheads="1"/>
          </p:cNvSpPr>
          <p:nvPr>
            <p:ph sz="quarter" idx="1"/>
          </p:nvPr>
        </p:nvSpPr>
        <p:spPr>
          <a:noFill/>
          <a:ln/>
        </p:spPr>
        <p:txBody>
          <a:bodyPr lIns="90840" tIns="44623" rIns="90840" bIns="44623"/>
          <a:lstStyle/>
          <a:p>
            <a:r>
              <a:rPr lang="en-GB" sz="2400"/>
              <a:t>What's  a line of code?</a:t>
            </a:r>
          </a:p>
          <a:p>
            <a:pPr lvl="1"/>
            <a:r>
              <a:rPr lang="en-GB" sz="2000"/>
              <a:t>The measure was first proposed when programs were typed on cards with one line per card;</a:t>
            </a:r>
          </a:p>
          <a:p>
            <a:pPr lvl="1"/>
            <a:r>
              <a:rPr lang="en-GB" sz="2000"/>
              <a:t>How does this correspond to statements as in Java which can span several lines or where there can be several statements on one line.</a:t>
            </a:r>
          </a:p>
          <a:p>
            <a:r>
              <a:rPr lang="en-GB" sz="2400"/>
              <a:t>What programs should be counted as part of the system?</a:t>
            </a:r>
          </a:p>
          <a:p>
            <a:r>
              <a:rPr lang="en-GB" sz="2400"/>
              <a:t>This model assumes that there is a linear relationship between system size and volume of documentation.</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1654</TotalTime>
  <Pages>50</Pages>
  <Words>2264</Words>
  <Application>Microsoft Office PowerPoint</Application>
  <PresentationFormat>On-screen Show (4:3)</PresentationFormat>
  <Paragraphs>261</Paragraphs>
  <Slides>54</Slides>
  <Notes>22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57" baseType="lpstr">
      <vt:lpstr>Equity</vt:lpstr>
      <vt:lpstr>Document</vt:lpstr>
      <vt:lpstr>Microsoft Word 97 - 2003 Document</vt:lpstr>
      <vt:lpstr>Software cost estimation</vt:lpstr>
      <vt:lpstr>Fundamental estimation questions</vt:lpstr>
      <vt:lpstr>Software cost components</vt:lpstr>
      <vt:lpstr>Costing and pricing</vt:lpstr>
      <vt:lpstr>Software pricing factors</vt:lpstr>
      <vt:lpstr>Software productivity</vt:lpstr>
      <vt:lpstr>Productivity measures</vt:lpstr>
      <vt:lpstr>Measurement problems</vt:lpstr>
      <vt:lpstr>Lines of code</vt:lpstr>
      <vt:lpstr>Productivity comparisons</vt:lpstr>
      <vt:lpstr>System development times</vt:lpstr>
      <vt:lpstr>Function points</vt:lpstr>
      <vt:lpstr>Function points</vt:lpstr>
      <vt:lpstr>Object points</vt:lpstr>
      <vt:lpstr>Object point estimation</vt:lpstr>
      <vt:lpstr>Productivity estimates</vt:lpstr>
      <vt:lpstr>Factors affecting productivity</vt:lpstr>
      <vt:lpstr>Quality and productivity</vt:lpstr>
      <vt:lpstr>Estimation techniques</vt:lpstr>
      <vt:lpstr>Changing technologies</vt:lpstr>
      <vt:lpstr>Estimation techniques</vt:lpstr>
      <vt:lpstr>Estimation techniques</vt:lpstr>
      <vt:lpstr>Pricing to win</vt:lpstr>
      <vt:lpstr>Top-down and bottom-up estimation</vt:lpstr>
      <vt:lpstr>Top-down estimation</vt:lpstr>
      <vt:lpstr>Bottom-up estimation</vt:lpstr>
      <vt:lpstr>Estimation methods</vt:lpstr>
      <vt:lpstr>Pricing to win</vt:lpstr>
      <vt:lpstr>Algorithmic cost modelling</vt:lpstr>
      <vt:lpstr>Estimation accuracy</vt:lpstr>
      <vt:lpstr>Estimate uncertainty</vt:lpstr>
      <vt:lpstr>The COCOMO model</vt:lpstr>
      <vt:lpstr>COCOMO 81</vt:lpstr>
      <vt:lpstr>COCOMO 2</vt:lpstr>
      <vt:lpstr>COCOMO 2 models</vt:lpstr>
      <vt:lpstr>Use of COCOMO 2 models</vt:lpstr>
      <vt:lpstr>Application composition model</vt:lpstr>
      <vt:lpstr>Object point productivity</vt:lpstr>
      <vt:lpstr>Early design model</vt:lpstr>
      <vt:lpstr>Multipliers</vt:lpstr>
      <vt:lpstr>The reuse model</vt:lpstr>
      <vt:lpstr>Reuse model estimates 1</vt:lpstr>
      <vt:lpstr>Reuse model estimates 2</vt:lpstr>
      <vt:lpstr>Post-architecture level</vt:lpstr>
      <vt:lpstr>The exponent term</vt:lpstr>
      <vt:lpstr>Exponent scale factors</vt:lpstr>
      <vt:lpstr>Multipliers</vt:lpstr>
      <vt:lpstr>Effects of cost drivers</vt:lpstr>
      <vt:lpstr>Project planning</vt:lpstr>
      <vt:lpstr>Management options</vt:lpstr>
      <vt:lpstr>Management option costs</vt:lpstr>
      <vt:lpstr>Option choice</vt:lpstr>
      <vt:lpstr>Project duration and staffing</vt:lpstr>
      <vt:lpstr>Staffing requirements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cost estimation</dc:title>
  <dc:creator>Achyut</dc:creator>
  <cp:lastModifiedBy>AmritRajSagar</cp:lastModifiedBy>
  <cp:revision>67</cp:revision>
  <cp:lastPrinted>2004-06-16T21:33:02Z</cp:lastPrinted>
  <dcterms:created xsi:type="dcterms:W3CDTF">1995-12-13T11:40:05Z</dcterms:created>
  <dcterms:modified xsi:type="dcterms:W3CDTF">2014-03-24T01:14:47Z</dcterms:modified>
</cp:coreProperties>
</file>