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05" r:id="rId2"/>
    <p:sldId id="258" r:id="rId3"/>
    <p:sldId id="256" r:id="rId4"/>
    <p:sldId id="262" r:id="rId5"/>
    <p:sldId id="263" r:id="rId6"/>
    <p:sldId id="291" r:id="rId7"/>
    <p:sldId id="265" r:id="rId8"/>
    <p:sldId id="264" r:id="rId9"/>
    <p:sldId id="289" r:id="rId10"/>
    <p:sldId id="266" r:id="rId11"/>
    <p:sldId id="267" r:id="rId12"/>
    <p:sldId id="304" r:id="rId13"/>
    <p:sldId id="269" r:id="rId14"/>
    <p:sldId id="270" r:id="rId15"/>
    <p:sldId id="285" r:id="rId16"/>
    <p:sldId id="292" r:id="rId17"/>
    <p:sldId id="286" r:id="rId18"/>
  </p:sldIdLst>
  <p:sldSz cx="9144000" cy="6858000" type="screen4x3"/>
  <p:notesSz cx="6743700" cy="9893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00"/>
    <a:srgbClr val="FF00FF"/>
    <a:srgbClr val="00FFFF"/>
    <a:srgbClr val="0000FF"/>
    <a:srgbClr val="00FF00"/>
    <a:srgbClr val="FF0000"/>
    <a:srgbClr val="FFFFFF"/>
    <a:srgbClr val="4C62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604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116"/>
        <p:guide pos="21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2175"/>
            <a:ext cx="4946650" cy="416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notes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865188"/>
            <a:ext cx="4614862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114800"/>
            <a:ext cx="2667000" cy="1752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Software Reengineering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Reengineering Cost Factors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The quality of the software to be re-engineered</a:t>
            </a:r>
          </a:p>
          <a:p>
            <a:r>
              <a:rPr lang="en-GB" altLang="ko-KR"/>
              <a:t>The tool support available for re-engineering</a:t>
            </a:r>
          </a:p>
          <a:p>
            <a:r>
              <a:rPr lang="en-GB" altLang="ko-KR"/>
              <a:t>The extent of the data conversion which is required</a:t>
            </a:r>
          </a:p>
          <a:p>
            <a:r>
              <a:rPr lang="en-GB" altLang="ko-KR"/>
              <a:t>The availability of expert staff for re-engineering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Reengineering Approaches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2447925"/>
            <a:ext cx="8596312" cy="312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Disadvantages of Software Reengineering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Practical limits to the extent of reengineering</a:t>
            </a:r>
          </a:p>
          <a:p>
            <a:r>
              <a:rPr lang="en-US" altLang="ko-KR"/>
              <a:t>Major architectural changes or radical reorganizing of the system data management has to be done manually</a:t>
            </a:r>
          </a:p>
          <a:p>
            <a:r>
              <a:rPr lang="en-US" altLang="ko-KR"/>
              <a:t>Reengineered system is not likely to be as maintainable as a new system developed using  modern software engineering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Source Code Translation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Involves converting the code from one language (or language version) to another e.g. FORTRAN to C</a:t>
            </a:r>
          </a:p>
          <a:p>
            <a:r>
              <a:rPr lang="en-GB" altLang="ko-KR"/>
              <a:t>May be necessary because of:</a:t>
            </a:r>
          </a:p>
          <a:p>
            <a:pPr lvl="1"/>
            <a:r>
              <a:rPr lang="en-GB" altLang="ko-KR"/>
              <a:t>Hardware platform update</a:t>
            </a:r>
          </a:p>
          <a:p>
            <a:pPr lvl="1"/>
            <a:r>
              <a:rPr lang="en-GB" altLang="ko-KR"/>
              <a:t>Staff skill shortages</a:t>
            </a:r>
          </a:p>
          <a:p>
            <a:pPr lvl="1"/>
            <a:r>
              <a:rPr lang="en-GB" altLang="ko-KR"/>
              <a:t>Organisational policy changes</a:t>
            </a:r>
          </a:p>
          <a:p>
            <a:pPr lvl="1"/>
            <a:r>
              <a:rPr lang="en-GB" altLang="ko-KR"/>
              <a:t>Lack of software support</a:t>
            </a:r>
          </a:p>
          <a:p>
            <a:r>
              <a:rPr lang="en-GB" altLang="ko-KR"/>
              <a:t>Only realistic if an automatic translator is available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The Program Translation Process</a:t>
            </a:r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2752725"/>
            <a:ext cx="8786812" cy="208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Reverse Engineering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altLang="ko-KR" sz="2600"/>
              <a:t>Analysing software with a view to understanding its design and specification</a:t>
            </a:r>
          </a:p>
          <a:p>
            <a:pPr>
              <a:lnSpc>
                <a:spcPct val="90000"/>
              </a:lnSpc>
            </a:pPr>
            <a:r>
              <a:rPr lang="en-GB" altLang="ko-KR" sz="2600"/>
              <a:t>May be part of a re-engineering process but may also be used to re-specify a system for re-implementation</a:t>
            </a:r>
          </a:p>
          <a:p>
            <a:pPr>
              <a:lnSpc>
                <a:spcPct val="90000"/>
              </a:lnSpc>
            </a:pPr>
            <a:r>
              <a:rPr lang="en-GB" altLang="ko-KR" sz="2600"/>
              <a:t>Builds a program data base and generates information from this</a:t>
            </a:r>
          </a:p>
          <a:p>
            <a:pPr>
              <a:lnSpc>
                <a:spcPct val="90000"/>
              </a:lnSpc>
            </a:pPr>
            <a:r>
              <a:rPr lang="en-GB" altLang="ko-KR" sz="2600"/>
              <a:t>Program understanding tools (browsers, cross-reference generators, etc.) may be used in this process</a:t>
            </a:r>
          </a:p>
          <a:p>
            <a:pPr>
              <a:lnSpc>
                <a:spcPct val="90000"/>
              </a:lnSpc>
            </a:pPr>
            <a:r>
              <a:rPr lang="en-GB" altLang="ko-KR" sz="2600"/>
              <a:t>To derive design information at the highest level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altLang="ko-KR"/>
              <a:t>Reverse Engineering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ko-KR"/>
              <a:t>Reverse engineering need not always be followed by re-engineering but is sometimes worthwhile in its own right</a:t>
            </a:r>
          </a:p>
          <a:p>
            <a:pPr lvl="1"/>
            <a:r>
              <a:rPr lang="en-GB" altLang="ko-KR"/>
              <a:t>The design and specification of a system may be reverse engineered so that they can be an input to the requirements specification process for the system</a:t>
            </a:r>
            <a:r>
              <a:rPr lang="en-GB" altLang="ko-KR">
                <a:latin typeface="Times"/>
              </a:rPr>
              <a:t>’</a:t>
            </a:r>
            <a:r>
              <a:rPr lang="en-GB" altLang="ko-KR"/>
              <a:t>s replacement</a:t>
            </a:r>
          </a:p>
          <a:p>
            <a:pPr lvl="1"/>
            <a:r>
              <a:rPr lang="en-GB" altLang="ko-KR"/>
              <a:t>The design and specification may be reverse engineered to support program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The Reverse Engineering Process</a:t>
            </a:r>
          </a:p>
        </p:txBody>
      </p:sp>
      <p:pic>
        <p:nvPicPr>
          <p:cNvPr id="37891" name="Picture 10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2562225"/>
            <a:ext cx="9042400" cy="245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Topics Covered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dirty="0"/>
              <a:t>Source code translation</a:t>
            </a:r>
          </a:p>
          <a:p>
            <a:r>
              <a:rPr lang="en-GB" altLang="ko-KR" dirty="0"/>
              <a:t>Reverse </a:t>
            </a:r>
            <a:r>
              <a:rPr lang="en-GB" altLang="ko-KR" dirty="0" smtClean="0"/>
              <a:t>engineering</a:t>
            </a:r>
            <a:endParaRPr lang="en-GB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Software re-engineering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905000"/>
            <a:ext cx="7804150" cy="4130675"/>
          </a:xfrm>
          <a:noFill/>
          <a:ln/>
        </p:spPr>
        <p:txBody>
          <a:bodyPr lIns="90840" tIns="44623" rIns="90840" bIns="44623"/>
          <a:lstStyle/>
          <a:p>
            <a:r>
              <a:rPr lang="en-GB" altLang="ko-KR" sz="2600"/>
              <a:t>Reorganising and modifying existing software system (</a:t>
            </a:r>
            <a:r>
              <a:rPr lang="en-US" altLang="ko-KR" sz="2600"/>
              <a:t>legacy system)</a:t>
            </a:r>
            <a:r>
              <a:rPr lang="ko-KR" altLang="en-GB" sz="2600"/>
              <a:t> </a:t>
            </a:r>
            <a:r>
              <a:rPr lang="en-GB" altLang="ko-KR" sz="2600"/>
              <a:t>to make them more 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System Reengineering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 sz="2600"/>
              <a:t>Re-structuring or re-writing part or all of a </a:t>
            </a:r>
            <a:br>
              <a:rPr lang="en-GB" altLang="ko-KR" sz="2600"/>
            </a:br>
            <a:r>
              <a:rPr lang="en-GB" altLang="ko-KR" sz="2600"/>
              <a:t>legacy system without changing its </a:t>
            </a:r>
            <a:br>
              <a:rPr lang="en-GB" altLang="ko-KR" sz="2600"/>
            </a:br>
            <a:r>
              <a:rPr lang="en-GB" altLang="ko-KR" sz="2600"/>
              <a:t>functionality</a:t>
            </a:r>
          </a:p>
          <a:p>
            <a:r>
              <a:rPr lang="en-GB" altLang="ko-KR" sz="2600"/>
              <a:t>Applicable where some but not all sub-systems </a:t>
            </a:r>
            <a:br>
              <a:rPr lang="en-GB" altLang="ko-KR" sz="2600"/>
            </a:br>
            <a:r>
              <a:rPr lang="en-GB" altLang="ko-KR" sz="2600"/>
              <a:t>of a larger system require frequent </a:t>
            </a:r>
            <a:br>
              <a:rPr lang="en-GB" altLang="ko-KR" sz="2600"/>
            </a:br>
            <a:r>
              <a:rPr lang="en-GB" altLang="ko-KR" sz="2600"/>
              <a:t>maintenance</a:t>
            </a:r>
          </a:p>
          <a:p>
            <a:r>
              <a:rPr lang="en-GB" altLang="ko-KR" sz="2600"/>
              <a:t>Re-engineering involves adding effort to make </a:t>
            </a:r>
            <a:br>
              <a:rPr lang="en-GB" altLang="ko-KR" sz="2600"/>
            </a:br>
            <a:r>
              <a:rPr lang="en-GB" altLang="ko-KR" sz="2600"/>
              <a:t>them easier to maintain. The system may be re-structured and re-documented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When to Reengineer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>
            <a:normAutofit/>
          </a:bodyPr>
          <a:lstStyle/>
          <a:p>
            <a:r>
              <a:rPr lang="en-GB" altLang="ko-KR" sz="3600" dirty="0"/>
              <a:t>When system changes are mostly confined to </a:t>
            </a:r>
            <a:r>
              <a:rPr lang="en-GB" altLang="ko-KR" sz="3600" dirty="0" smtClean="0"/>
              <a:t>part </a:t>
            </a:r>
            <a:r>
              <a:rPr lang="en-GB" altLang="ko-KR" sz="3600" dirty="0"/>
              <a:t>of the system then re-engineer that part</a:t>
            </a:r>
          </a:p>
          <a:p>
            <a:r>
              <a:rPr lang="en-GB" altLang="ko-KR" sz="3600" dirty="0"/>
              <a:t>When hardware or software support </a:t>
            </a:r>
            <a:r>
              <a:rPr lang="en-GB" altLang="ko-KR" sz="3600" dirty="0" smtClean="0"/>
              <a:t>becomes obsolete</a:t>
            </a:r>
            <a:endParaRPr lang="en-GB" altLang="ko-KR" sz="3600" dirty="0"/>
          </a:p>
          <a:p>
            <a:r>
              <a:rPr lang="en-GB" altLang="ko-KR" sz="3600" dirty="0"/>
              <a:t>When tools to support re-structuring are </a:t>
            </a:r>
            <a:r>
              <a:rPr lang="en-GB" altLang="ko-KR" sz="3600" dirty="0" smtClean="0"/>
              <a:t>available</a:t>
            </a:r>
            <a:endParaRPr lang="en-GB" altLang="ko-KR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GB" altLang="ko-KR"/>
              <a:t>Reengineering Advantages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ko-KR"/>
              <a:t>Reduced risk</a:t>
            </a:r>
          </a:p>
          <a:p>
            <a:pPr lvl="1"/>
            <a:r>
              <a:rPr lang="en-GB" altLang="ko-KR"/>
              <a:t>There is a high risk in new software development. There may be development problems, staffing problems and specification problems</a:t>
            </a:r>
          </a:p>
          <a:p>
            <a:r>
              <a:rPr lang="en-GB" altLang="ko-KR"/>
              <a:t>Reduced cost</a:t>
            </a:r>
          </a:p>
          <a:p>
            <a:pPr lvl="1"/>
            <a:r>
              <a:rPr lang="en-GB" altLang="ko-KR"/>
              <a:t>The cost of re-engineering is often significantly less than the costs of developing new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/>
              <a:t>Business Process Reengineering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altLang="ko-KR"/>
              <a:t>Concerned with re-designing business processes to make them more responsive and more efficient</a:t>
            </a:r>
          </a:p>
          <a:p>
            <a:r>
              <a:rPr lang="en-GB" altLang="ko-KR"/>
              <a:t>Often reliant on the introduction of new computer systems to support the revised processes</a:t>
            </a:r>
          </a:p>
          <a:p>
            <a:r>
              <a:rPr lang="en-GB" altLang="ko-KR"/>
              <a:t>May force software re-engineering as the legacy systems are designed to support existing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 anchor="b"/>
          <a:lstStyle/>
          <a:p>
            <a:r>
              <a:rPr lang="en-GB" altLang="ko-KR" sz="3200"/>
              <a:t>Forward Engineering and Reengineering</a:t>
            </a:r>
            <a:endParaRPr lang="en-GB" altLang="ko-KR" sz="4000"/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2524125"/>
            <a:ext cx="8883650" cy="289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altLang="ko-KR"/>
              <a:t>Software Reengineering</a:t>
            </a:r>
            <a:r>
              <a:rPr lang="en-GB" altLang="ko-KR"/>
              <a:t> Process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989138"/>
            <a:ext cx="8340725" cy="3621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4354</TotalTime>
  <Pages>33</Pages>
  <Words>424</Words>
  <Application>Microsoft Office PowerPoint</Application>
  <PresentationFormat>On-screen Show (4:3)</PresentationFormat>
  <Paragraphs>55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Software Reengineering</vt:lpstr>
      <vt:lpstr>Topics Covered</vt:lpstr>
      <vt:lpstr>Software re-engineering</vt:lpstr>
      <vt:lpstr>System Reengineering</vt:lpstr>
      <vt:lpstr>When to Reengineer</vt:lpstr>
      <vt:lpstr>Reengineering Advantages</vt:lpstr>
      <vt:lpstr>Business Process Reengineering</vt:lpstr>
      <vt:lpstr>Forward Engineering and Reengineering</vt:lpstr>
      <vt:lpstr>Software Reengineering Process</vt:lpstr>
      <vt:lpstr>Reengineering Cost Factors</vt:lpstr>
      <vt:lpstr>Reengineering Approaches</vt:lpstr>
      <vt:lpstr>Disadvantages of Software Reengineering</vt:lpstr>
      <vt:lpstr>Source Code Translation</vt:lpstr>
      <vt:lpstr>The Program Translation Process</vt:lpstr>
      <vt:lpstr>Reverse Engineering</vt:lpstr>
      <vt:lpstr>Reverse Engineering</vt:lpstr>
      <vt:lpstr>The Reverse Engineering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re-engineering</dc:title>
  <dc:creator>NTA</dc:creator>
  <cp:lastModifiedBy>ics</cp:lastModifiedBy>
  <cp:revision>30</cp:revision>
  <cp:lastPrinted>2000-08-20T21:04:31Z</cp:lastPrinted>
  <dcterms:created xsi:type="dcterms:W3CDTF">1995-12-18T09:43:49Z</dcterms:created>
  <dcterms:modified xsi:type="dcterms:W3CDTF">2014-03-30T16:19:55Z</dcterms:modified>
</cp:coreProperties>
</file>