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imo" panose="020B0604020202020204" pitchFamily="34" charset="0"/>
      <p:regular r:id="rId18"/>
    </p:embeddedFont>
    <p:embeddedFont>
      <p:font typeface="Arimo Bold" panose="020B0704020202020204" pitchFamily="34" charset="0"/>
      <p:regular r:id="rId19"/>
    </p:embeddedFont>
    <p:embeddedFont>
      <p:font typeface="Arimo Bold Italics" panose="020B0704020202090204" pitchFamily="34" charset="0"/>
      <p:regular r:id="rId20"/>
    </p:embeddedFont>
    <p:embeddedFont>
      <p:font typeface="Arimo Italics" panose="020B0604020202090204" pitchFamily="34" charset="0"/>
      <p:regular r:id="rId21"/>
    </p:embeddedFont>
    <p:embeddedFont>
      <p:font typeface="Open Sans" panose="020B0606030504020204" pitchFamily="34" charset="0"/>
      <p:regular r:id="rId22"/>
    </p:embeddedFont>
    <p:embeddedFont>
      <p:font typeface="Open Sans Bold" panose="020B0806030504020204" pitchFamily="34" charset="0"/>
      <p:regular r:id="rId23"/>
    </p:embeddedFont>
    <p:embeddedFont>
      <p:font typeface="Open Sans Bold Italics" panose="020B0806030504020204" pitchFamily="34" charset="0"/>
      <p:regular r:id="rId24"/>
    </p:embeddedFont>
    <p:embeddedFont>
      <p:font typeface="Open Sans Extra Bold" panose="020B0906030804020204"/>
      <p:regular r:id="rId25"/>
    </p:embeddedFont>
    <p:embeddedFont>
      <p:font typeface="Open Sans Extra Bold Italics" panose="020B0906030804020204" pitchFamily="34" charset="0"/>
      <p:regular r:id="rId26"/>
    </p:embeddedFont>
    <p:embeddedFont>
      <p:font typeface="Open Sans Italics" panose="020B0606030504020204" pitchFamily="34" charset="0"/>
      <p:regular r:id="rId27"/>
    </p:embeddedFont>
    <p:embeddedFont>
      <p:font typeface="Open Sans Light" panose="020B0306030504020204" pitchFamily="34" charset="0"/>
      <p:regular r:id="rId28"/>
    </p:embeddedFont>
    <p:embeddedFont>
      <p:font typeface="Open Sans Light Bold" panose="020B0806030504020204" pitchFamily="34" charset="0"/>
      <p:regular r:id="rId29"/>
    </p:embeddedFont>
    <p:embeddedFont>
      <p:font typeface="Open Sans Light Bold Italics" panose="020B0806030504020204" pitchFamily="34" charset="0"/>
      <p:regular r:id="rId30"/>
    </p:embeddedFont>
    <p:embeddedFont>
      <p:font typeface="Open Sans Light Italics" panose="020B0306030504020204" pitchFamily="3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1.fntdata" /><Relationship Id="rId26" Type="http://schemas.openxmlformats.org/officeDocument/2006/relationships/font" Target="fonts/font9.fntdata" /><Relationship Id="rId3" Type="http://schemas.openxmlformats.org/officeDocument/2006/relationships/slide" Target="slides/slide2.xml" /><Relationship Id="rId21" Type="http://schemas.openxmlformats.org/officeDocument/2006/relationships/font" Target="fonts/font4.fntdata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8.fntdata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3.fntdata" /><Relationship Id="rId29" Type="http://schemas.openxmlformats.org/officeDocument/2006/relationships/font" Target="fonts/font1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7.fntdata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6.fntdata" /><Relationship Id="rId28" Type="http://schemas.openxmlformats.org/officeDocument/2006/relationships/font" Target="fonts/font11.fntdata" /><Relationship Id="rId10" Type="http://schemas.openxmlformats.org/officeDocument/2006/relationships/slide" Target="slides/slide9.xml" /><Relationship Id="rId19" Type="http://schemas.openxmlformats.org/officeDocument/2006/relationships/font" Target="fonts/font2.fntdata" /><Relationship Id="rId31" Type="http://schemas.openxmlformats.org/officeDocument/2006/relationships/font" Target="fonts/font14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5.fntdata" /><Relationship Id="rId27" Type="http://schemas.openxmlformats.org/officeDocument/2006/relationships/font" Target="fonts/font10.fntdata" /><Relationship Id="rId30" Type="http://schemas.openxmlformats.org/officeDocument/2006/relationships/font" Target="fonts/font13.fntdata" /><Relationship Id="rId35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922789" y="1028700"/>
            <a:ext cx="16442422" cy="3176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PREVENTION AND DETECTION OF FAKE CHEQUE SCAMS USING BLOCK CHAIN </a:t>
            </a:r>
          </a:p>
          <a:p>
            <a:pPr algn="ctr">
              <a:lnSpc>
                <a:spcPts val="853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BATCH A13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51312" y="2188982"/>
            <a:ext cx="12367038" cy="6635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endParaRPr/>
          </a:p>
          <a:p>
            <a:pPr algn="ctr">
              <a:lnSpc>
                <a:spcPts val="7560"/>
              </a:lnSpc>
            </a:pPr>
            <a:endParaRPr/>
          </a:p>
          <a:p>
            <a:pPr algn="ctr">
              <a:lnSpc>
                <a:spcPts val="7560"/>
              </a:lnSpc>
            </a:pPr>
            <a:endParaRPr/>
          </a:p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Arimo Bold"/>
              </a:rPr>
              <a:t>     SRIMANJARI  P    [211418104262]</a:t>
            </a:r>
          </a:p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Arimo Bold"/>
              </a:rPr>
              <a:t>     SUBRINI  K B       [211418104270]</a:t>
            </a:r>
          </a:p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Arimo Bold"/>
              </a:rPr>
              <a:t>     SWETHA  A R       [211418104283]</a:t>
            </a:r>
          </a:p>
          <a:p>
            <a:pPr algn="ctr">
              <a:lnSpc>
                <a:spcPts val="7560"/>
              </a:lnSpc>
            </a:pPr>
            <a:endParaRPr lang="en-US" sz="540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1981594" y="3992933"/>
            <a:ext cx="123670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TEAM MEMBERS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223" y="8122404"/>
            <a:ext cx="1325596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pen Sans Light Bold"/>
              </a:rPr>
              <a:t>GUIDE NAME: Mrs S.T.SANTHANALAKSHMI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82989" y="1506393"/>
            <a:ext cx="423051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Open Sans Extra Bold"/>
              </a:rPr>
              <a:t>MODULES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4067" y="2856676"/>
            <a:ext cx="7829933" cy="595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90">
                <a:solidFill>
                  <a:srgbClr val="000000"/>
                </a:solidFill>
                <a:latin typeface="Open Sans Light"/>
              </a:rPr>
              <a:t>CHARITY REGISTER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 CHARITY LOGIN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CHARITY REQUEST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CHARITY REQUEST VIEW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CHARITY DONATION VIEW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BANK RESPONSE VIEW </a:t>
            </a:r>
          </a:p>
          <a:p>
            <a:pPr marL="813896" lvl="1" indent="-406948" algn="just">
              <a:lnSpc>
                <a:spcPts val="5918"/>
              </a:lnSpc>
              <a:buFont typeface="Arial"/>
              <a:buChar char="•"/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VIEW ACCOUNT BALANACE </a:t>
            </a:r>
          </a:p>
          <a:p>
            <a:pPr algn="just">
              <a:lnSpc>
                <a:spcPts val="5918"/>
              </a:lnSpc>
            </a:pPr>
            <a:r>
              <a:rPr lang="en-US" sz="3769" spc="31">
                <a:solidFill>
                  <a:srgbClr val="000000"/>
                </a:solidFill>
                <a:latin typeface="Arimo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00741" y="3078097"/>
            <a:ext cx="11467953" cy="5033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Open Sans Light"/>
              </a:rPr>
              <a:t>PUBLIC REGISTER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PUBLIC LOGIN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VIEW CHARITY REQUEST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RESPONSE(BANK)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ADMIN LOGIN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VIEW CHARITY REQUEST </a:t>
            </a:r>
          </a:p>
          <a:p>
            <a:pPr marL="756824" lvl="1" indent="-378412" algn="just">
              <a:lnSpc>
                <a:spcPts val="5748"/>
              </a:lnSpc>
              <a:buFont typeface="Arial"/>
              <a:buChar char="•"/>
            </a:pPr>
            <a:r>
              <a:rPr lang="en-US" sz="3505" spc="84">
                <a:solidFill>
                  <a:srgbClr val="000000"/>
                </a:solidFill>
                <a:latin typeface="Arimo"/>
              </a:rPr>
              <a:t>RESPONSE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0741" y="1345433"/>
            <a:ext cx="4374832" cy="114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6685">
                <a:solidFill>
                  <a:srgbClr val="000000"/>
                </a:solidFill>
                <a:latin typeface="Open Sans Extra Bold"/>
              </a:rPr>
              <a:t>MODULES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7860" b="7860"/>
          <a:stretch>
            <a:fillRect/>
          </a:stretch>
        </p:blipFill>
        <p:spPr>
          <a:xfrm>
            <a:off x="3449050" y="2553146"/>
            <a:ext cx="9635087" cy="645868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1441896"/>
            <a:ext cx="8869433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Open Sans Extra Bold"/>
              </a:rPr>
              <a:t>SDLC MODEL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06687"/>
            <a:ext cx="16230600" cy="8993949"/>
            <a:chOff x="0" y="0"/>
            <a:chExt cx="16042555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42556" cy="8889747"/>
            </a:xfrm>
            <a:custGeom>
              <a:avLst/>
              <a:gdLst/>
              <a:ahLst/>
              <a:cxnLst/>
              <a:rect l="l" t="t" r="r" b="b"/>
              <a:pathLst>
                <a:path w="16042556" h="8889747">
                  <a:moveTo>
                    <a:pt x="1573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5737756" y="8889747"/>
                  </a:lnTo>
                  <a:cubicBezTo>
                    <a:pt x="15906665" y="8889747"/>
                    <a:pt x="16042556" y="8753857"/>
                    <a:pt x="16042556" y="8584947"/>
                  </a:cubicBezTo>
                  <a:lnTo>
                    <a:pt x="16042556" y="304800"/>
                  </a:lnTo>
                  <a:cubicBezTo>
                    <a:pt x="16042556" y="135890"/>
                    <a:pt x="15906665" y="0"/>
                    <a:pt x="1573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69130" y="2633299"/>
            <a:ext cx="13183564" cy="6604092"/>
            <a:chOff x="0" y="0"/>
            <a:chExt cx="17578085" cy="880545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17578085" cy="8805456"/>
              <a:chOff x="0" y="0"/>
              <a:chExt cx="20535650" cy="10287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-63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20510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41084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61658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82232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10280650"/>
                <a:ext cx="205356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0535650" h="12700">
                    <a:moveTo>
                      <a:pt x="0" y="0"/>
                    </a:moveTo>
                    <a:lnTo>
                      <a:pt x="20535650" y="0"/>
                    </a:lnTo>
                    <a:lnTo>
                      <a:pt x="205356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7578085" cy="8805456"/>
              <a:chOff x="0" y="0"/>
              <a:chExt cx="2053565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1708" y="8216881"/>
                <a:ext cx="3699833" cy="2070119"/>
              </a:xfrm>
              <a:custGeom>
                <a:avLst/>
                <a:gdLst/>
                <a:ahLst/>
                <a:cxnLst/>
                <a:rect l="l" t="t" r="r" b="b"/>
                <a:pathLst>
                  <a:path w="3699833" h="2070119">
                    <a:moveTo>
                      <a:pt x="1708" y="2070119"/>
                    </a:moveTo>
                    <a:lnTo>
                      <a:pt x="1708" y="302083"/>
                    </a:lnTo>
                    <a:cubicBezTo>
                      <a:pt x="0" y="222560"/>
                      <a:pt x="30400" y="145702"/>
                      <a:pt x="86043" y="88865"/>
                    </a:cubicBezTo>
                    <a:cubicBezTo>
                      <a:pt x="141686" y="32026"/>
                      <a:pt x="217881" y="0"/>
                      <a:pt x="297421" y="19"/>
                    </a:cubicBezTo>
                    <a:lnTo>
                      <a:pt x="3402412" y="19"/>
                    </a:lnTo>
                    <a:cubicBezTo>
                      <a:pt x="3481953" y="0"/>
                      <a:pt x="3558147" y="32026"/>
                      <a:pt x="3613790" y="88865"/>
                    </a:cubicBezTo>
                    <a:cubicBezTo>
                      <a:pt x="3669433" y="145702"/>
                      <a:pt x="3699833" y="222560"/>
                      <a:pt x="3698125" y="302083"/>
                    </a:cubicBezTo>
                    <a:lnTo>
                      <a:pt x="3698125" y="2070119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4209808" y="6165850"/>
                <a:ext cx="3696417" cy="412115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4121150">
                    <a:moveTo>
                      <a:pt x="0" y="4121150"/>
                    </a:moveTo>
                    <a:lnTo>
                      <a:pt x="0" y="295713"/>
                    </a:lnTo>
                    <a:cubicBezTo>
                      <a:pt x="0" y="132395"/>
                      <a:pt x="132396" y="0"/>
                      <a:pt x="295713" y="0"/>
                    </a:cubicBezTo>
                    <a:lnTo>
                      <a:pt x="3400704" y="0"/>
                    </a:lnTo>
                    <a:cubicBezTo>
                      <a:pt x="3564022" y="0"/>
                      <a:pt x="3696417" y="132395"/>
                      <a:pt x="3696417" y="295713"/>
                    </a:cubicBezTo>
                    <a:lnTo>
                      <a:pt x="3696417" y="41211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8419616" y="4108450"/>
                <a:ext cx="3696417" cy="617855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6178550">
                    <a:moveTo>
                      <a:pt x="0" y="6178550"/>
                    </a:moveTo>
                    <a:lnTo>
                      <a:pt x="0" y="295713"/>
                    </a:lnTo>
                    <a:cubicBezTo>
                      <a:pt x="0" y="217285"/>
                      <a:pt x="31156" y="142069"/>
                      <a:pt x="86613" y="86612"/>
                    </a:cubicBezTo>
                    <a:cubicBezTo>
                      <a:pt x="142070" y="31155"/>
                      <a:pt x="217286" y="0"/>
                      <a:pt x="295714" y="0"/>
                    </a:cubicBezTo>
                    <a:lnTo>
                      <a:pt x="3400704" y="0"/>
                    </a:lnTo>
                    <a:cubicBezTo>
                      <a:pt x="3564022" y="0"/>
                      <a:pt x="3696417" y="132395"/>
                      <a:pt x="3696417" y="295713"/>
                    </a:cubicBezTo>
                    <a:lnTo>
                      <a:pt x="3696417" y="61785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12629425" y="2051050"/>
                <a:ext cx="3696417" cy="823595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8235950">
                    <a:moveTo>
                      <a:pt x="0" y="8235950"/>
                    </a:moveTo>
                    <a:lnTo>
                      <a:pt x="0" y="295713"/>
                    </a:lnTo>
                    <a:cubicBezTo>
                      <a:pt x="0" y="132396"/>
                      <a:pt x="132395" y="0"/>
                      <a:pt x="295713" y="0"/>
                    </a:cubicBezTo>
                    <a:lnTo>
                      <a:pt x="3400704" y="0"/>
                    </a:lnTo>
                    <a:cubicBezTo>
                      <a:pt x="3479131" y="0"/>
                      <a:pt x="3554347" y="31155"/>
                      <a:pt x="3609804" y="86612"/>
                    </a:cubicBezTo>
                    <a:cubicBezTo>
                      <a:pt x="3665261" y="142069"/>
                      <a:pt x="3696417" y="217285"/>
                      <a:pt x="3696417" y="295713"/>
                    </a:cubicBezTo>
                    <a:lnTo>
                      <a:pt x="3696417" y="82359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16839234" y="-6350"/>
                <a:ext cx="3696416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3696416" h="10293350">
                    <a:moveTo>
                      <a:pt x="0" y="10293350"/>
                    </a:moveTo>
                    <a:lnTo>
                      <a:pt x="0" y="295713"/>
                    </a:lnTo>
                    <a:cubicBezTo>
                      <a:pt x="0" y="132396"/>
                      <a:pt x="132395" y="1"/>
                      <a:pt x="295712" y="0"/>
                    </a:cubicBezTo>
                    <a:lnTo>
                      <a:pt x="3400703" y="0"/>
                    </a:lnTo>
                    <a:cubicBezTo>
                      <a:pt x="3479130" y="0"/>
                      <a:pt x="3554346" y="31155"/>
                      <a:pt x="3609803" y="86612"/>
                    </a:cubicBezTo>
                    <a:cubicBezTo>
                      <a:pt x="3665260" y="142069"/>
                      <a:pt x="3696416" y="217285"/>
                      <a:pt x="3696416" y="295713"/>
                    </a:cubicBezTo>
                    <a:lnTo>
                      <a:pt x="3696416" y="1029335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9251950"/>
                <a:ext cx="3696417" cy="103505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1035050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1035050"/>
                    </a:lnTo>
                    <a:lnTo>
                      <a:pt x="0" y="1035050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4209808" y="6990080"/>
                <a:ext cx="3696417" cy="329692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3296920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3296920"/>
                    </a:lnTo>
                    <a:lnTo>
                      <a:pt x="0" y="3296920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8419616" y="5138208"/>
                <a:ext cx="3696417" cy="5148792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5148792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5148792"/>
                    </a:lnTo>
                    <a:lnTo>
                      <a:pt x="0" y="5148792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12629425" y="3698240"/>
                <a:ext cx="3696417" cy="658876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6588760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6588760"/>
                    </a:lnTo>
                    <a:lnTo>
                      <a:pt x="0" y="6588760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16839234" y="1640586"/>
                <a:ext cx="3696416" cy="8646414"/>
              </a:xfrm>
              <a:custGeom>
                <a:avLst/>
                <a:gdLst/>
                <a:ahLst/>
                <a:cxnLst/>
                <a:rect l="l" t="t" r="r" b="b"/>
                <a:pathLst>
                  <a:path w="3696416" h="8646414">
                    <a:moveTo>
                      <a:pt x="0" y="0"/>
                    </a:moveTo>
                    <a:lnTo>
                      <a:pt x="3696416" y="0"/>
                    </a:lnTo>
                    <a:lnTo>
                      <a:pt x="3696416" y="8646414"/>
                    </a:lnTo>
                    <a:lnTo>
                      <a:pt x="0" y="8646414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10287000"/>
                <a:ext cx="3696417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4209808" y="8638540"/>
                <a:ext cx="3696417" cy="1648460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1648460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1648460"/>
                    </a:lnTo>
                    <a:lnTo>
                      <a:pt x="0" y="164846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8419616" y="7197725"/>
                <a:ext cx="3696417" cy="3089275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3089275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3089275"/>
                    </a:lnTo>
                    <a:lnTo>
                      <a:pt x="0" y="3089275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12629425" y="6580822"/>
                <a:ext cx="3696417" cy="3706178"/>
              </a:xfrm>
              <a:custGeom>
                <a:avLst/>
                <a:gdLst/>
                <a:ahLst/>
                <a:cxnLst/>
                <a:rect l="l" t="t" r="r" b="b"/>
                <a:pathLst>
                  <a:path w="3696417" h="3706178">
                    <a:moveTo>
                      <a:pt x="0" y="0"/>
                    </a:moveTo>
                    <a:lnTo>
                      <a:pt x="3696417" y="0"/>
                    </a:lnTo>
                    <a:lnTo>
                      <a:pt x="3696417" y="3706178"/>
                    </a:lnTo>
                    <a:lnTo>
                      <a:pt x="0" y="370617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16839234" y="5757926"/>
                <a:ext cx="3696416" cy="4529074"/>
              </a:xfrm>
              <a:custGeom>
                <a:avLst/>
                <a:gdLst/>
                <a:ahLst/>
                <a:cxnLst/>
                <a:rect l="l" t="t" r="r" b="b"/>
                <a:pathLst>
                  <a:path w="3696416" h="4529074">
                    <a:moveTo>
                      <a:pt x="0" y="0"/>
                    </a:moveTo>
                    <a:lnTo>
                      <a:pt x="3696416" y="0"/>
                    </a:lnTo>
                    <a:lnTo>
                      <a:pt x="3696416" y="4529074"/>
                    </a:lnTo>
                    <a:lnTo>
                      <a:pt x="0" y="4529074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</p:grpSp>
      </p:grpSp>
      <p:sp>
        <p:nvSpPr>
          <p:cNvPr id="28" name="TextBox 28"/>
          <p:cNvSpPr txBox="1"/>
          <p:nvPr/>
        </p:nvSpPr>
        <p:spPr>
          <a:xfrm>
            <a:off x="2508547" y="9191625"/>
            <a:ext cx="216364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589045" y="9170716"/>
            <a:ext cx="216364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816577" y="9191625"/>
            <a:ext cx="216364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079087" y="9191625"/>
            <a:ext cx="216364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988859" y="9191625"/>
            <a:ext cx="2621491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 Extra Bold"/>
              </a:rPr>
              <a:t>Review 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721885" y="1746204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5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-850829" y="8350296"/>
            <a:ext cx="552302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0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21885" y="7076890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721885" y="5840095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721885" y="4256405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721885" y="3003364"/>
            <a:ext cx="3775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4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913731" y="6646855"/>
            <a:ext cx="1963001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Start of the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project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010315" y="3437387"/>
            <a:ext cx="2452517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UML diagrams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are produced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Modules are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 tested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988859" y="5256036"/>
            <a:ext cx="2652201" cy="1217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Implementation </a:t>
            </a:r>
          </a:p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Of each </a:t>
            </a:r>
          </a:p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module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572301" y="2859972"/>
            <a:ext cx="2652201" cy="80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Implementation </a:t>
            </a:r>
          </a:p>
          <a:p>
            <a:pPr algn="ctr">
              <a:lnSpc>
                <a:spcPts val="3237"/>
              </a:lnSpc>
            </a:pPr>
            <a:r>
              <a:rPr lang="en-US" sz="2312">
                <a:solidFill>
                  <a:srgbClr val="000000"/>
                </a:solidFill>
                <a:latin typeface="Open Sans Bold"/>
              </a:rPr>
              <a:t>and Testing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652261" y="1131524"/>
            <a:ext cx="2037216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project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 submission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721885" y="748302"/>
            <a:ext cx="51905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Open Sans Extra Bold"/>
              </a:rPr>
              <a:t>TIME LINE CHART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551" y="1028700"/>
            <a:ext cx="16527749" cy="8229600"/>
            <a:chOff x="0" y="0"/>
            <a:chExt cx="17853541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53541" cy="8889747"/>
            </a:xfrm>
            <a:custGeom>
              <a:avLst/>
              <a:gdLst/>
              <a:ahLst/>
              <a:cxnLst/>
              <a:rect l="l" t="t" r="r" b="b"/>
              <a:pathLst>
                <a:path w="17853541" h="8889747">
                  <a:moveTo>
                    <a:pt x="1754874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548741" y="8889747"/>
                  </a:lnTo>
                  <a:cubicBezTo>
                    <a:pt x="17717652" y="8889747"/>
                    <a:pt x="17853541" y="8753857"/>
                    <a:pt x="17853541" y="8584947"/>
                  </a:cubicBezTo>
                  <a:lnTo>
                    <a:pt x="17853541" y="304800"/>
                  </a:lnTo>
                  <a:cubicBezTo>
                    <a:pt x="17853541" y="135890"/>
                    <a:pt x="17717652" y="0"/>
                    <a:pt x="175487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68842" y="983896"/>
            <a:ext cx="4441147" cy="82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Open Sans Extra Bold"/>
              </a:rPr>
              <a:t>REFERENCE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0126" y="1798114"/>
            <a:ext cx="16527748" cy="8366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10"/>
              </a:lnSpc>
            </a:pPr>
            <a:r>
              <a:rPr lang="en-US" sz="2935">
                <a:solidFill>
                  <a:srgbClr val="000000"/>
                </a:solidFill>
                <a:latin typeface="Open Sans Light"/>
              </a:rPr>
              <a:t>[1] Badis Hammi , Sherali Zeadally , Yves Christian Elloh Adja, Manlio Del Giudice, and Jamel Nebhen,2021, “Blockchain-Based Solution for Detecting and Preventing Fake Check Scams”.</a:t>
            </a:r>
          </a:p>
          <a:p>
            <a:pPr algn="just">
              <a:lnSpc>
                <a:spcPts val="4110"/>
              </a:lnSpc>
            </a:pPr>
            <a:r>
              <a:rPr lang="en-US" sz="2935">
                <a:solidFill>
                  <a:srgbClr val="000000"/>
                </a:solidFill>
                <a:latin typeface="Arimo"/>
              </a:rPr>
              <a:t>[2] Vikash Kumar Aggarwal , Nikhil Sharma , Ila Kaushik , Bharat Bhushan , Himanshu, 2021, “Integration of Blockchain and IoT (B-IoT): Architecture, Solutions, &amp; Future Research Direction”.</a:t>
            </a:r>
          </a:p>
          <a:p>
            <a:pPr algn="just">
              <a:lnSpc>
                <a:spcPts val="4110"/>
              </a:lnSpc>
            </a:pPr>
            <a:r>
              <a:rPr lang="en-US" sz="2935">
                <a:solidFill>
                  <a:srgbClr val="000000"/>
                </a:solidFill>
                <a:latin typeface="Arimo"/>
              </a:rPr>
              <a:t>[3] Emart 77, Beirut, Lebanon,2021,“ The Role of Blockchain in Reducing the Cost of Financial Transactions in the Retail Industry”.</a:t>
            </a:r>
          </a:p>
          <a:p>
            <a:pPr algn="just">
              <a:lnSpc>
                <a:spcPts val="4110"/>
              </a:lnSpc>
            </a:pPr>
            <a:r>
              <a:rPr lang="en-US" sz="2935">
                <a:solidFill>
                  <a:srgbClr val="000000"/>
                </a:solidFill>
                <a:latin typeface="Arimo"/>
              </a:rPr>
              <a:t>[4] Dilip Kumar Sharma; Sonal Garg; Priya Shrivastava ,2021,“ Evaluation of Tools and Extension for Fake News Detection”.</a:t>
            </a:r>
          </a:p>
          <a:p>
            <a:pPr algn="just">
              <a:lnSpc>
                <a:spcPts val="4110"/>
              </a:lnSpc>
            </a:pPr>
            <a:r>
              <a:rPr lang="en-US" sz="2935">
                <a:solidFill>
                  <a:srgbClr val="000000"/>
                </a:solidFill>
                <a:latin typeface="Arimo"/>
              </a:rPr>
              <a:t>[5] Jackie Jones, Damon McCoy,2020,“The Check is in the Mail: Monetization of Craigslist Buyer Scams”.</a:t>
            </a:r>
          </a:p>
          <a:p>
            <a:pPr algn="just">
              <a:lnSpc>
                <a:spcPts val="4110"/>
              </a:lnSpc>
            </a:pPr>
            <a:r>
              <a:rPr lang="en-US" sz="2935">
                <a:solidFill>
                  <a:srgbClr val="000000"/>
                </a:solidFill>
                <a:latin typeface="Arimo"/>
              </a:rPr>
              <a:t>[6] Abiola, Idowu,2019,“ An Assessment of Fraud and its Management in Nigeria Commercial Banks”.</a:t>
            </a:r>
          </a:p>
          <a:p>
            <a:pPr algn="just">
              <a:lnSpc>
                <a:spcPts val="4110"/>
              </a:lnSpc>
            </a:pPr>
            <a:r>
              <a:rPr lang="en-US" sz="2935">
                <a:solidFill>
                  <a:srgbClr val="000000"/>
                </a:solidFill>
                <a:latin typeface="Arimo"/>
              </a:rPr>
              <a:t>[7]  Agi Prasetiadi, Dong-Sung Kim, Soo-Young Shin,2018 “ Decoding scheme of error correction using fake error addition to compress data transmission”.</a:t>
            </a:r>
          </a:p>
          <a:p>
            <a:pPr algn="just">
              <a:lnSpc>
                <a:spcPts val="4110"/>
              </a:lnSpc>
            </a:pPr>
            <a:endParaRPr lang="en-US" sz="2935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110"/>
              </a:lnSpc>
            </a:pPr>
            <a:endParaRPr lang="en-US" sz="2935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203849" y="1477505"/>
            <a:ext cx="15835443" cy="11959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Open Sans Light"/>
              </a:rPr>
              <a:t>[8] : Bernie S. Fabito,  Angelique D. Lacasandile,  Emeliza R. Yabut ,2017,“ : Leveraging crime reporting in Metro Manila using unsupervised crowd-sourced data: A case for the Report framework”.</a:t>
            </a:r>
          </a:p>
          <a:p>
            <a:pPr algn="just"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Arimo"/>
              </a:rPr>
              <a:t>[9] Wendy Baker-Smemoe, Chair David Eddington William G. Eggington,2017,“ The Language and Cross-Cultural Perceptions of Deception”.</a:t>
            </a:r>
          </a:p>
          <a:p>
            <a:pPr algn="just"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Arimo"/>
              </a:rPr>
              <a:t>[10] S. Baker, 2018, “Don’t cash that cheque: BBB study shows how fake cheque scams bait consumers”, Tech. Rep., Better Bus. Bureau, Arlington County, VA, USA, Sep.</a:t>
            </a:r>
          </a:p>
          <a:p>
            <a:pPr algn="just"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Arimo"/>
              </a:rPr>
              <a:t>[11] L. M. Rose, 2018, “Modernizing cheque fraud detection with machine learning”, Ph.D. dissertation, Dept. Financial Crime Compliance Manage., Utica College, Utica, NY, USA.</a:t>
            </a:r>
          </a:p>
          <a:p>
            <a:pPr algn="just"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Arimo"/>
              </a:rPr>
              <a:t>[12] Federal Trade Commission, 2018, “Consumer sentinel network data book 2017”, FederalTrade Commission,Washington, DC, USA,Tech. Rep., Mar.</a:t>
            </a:r>
          </a:p>
          <a:p>
            <a:pPr algn="just"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Arimo"/>
              </a:rPr>
              <a:t>[13] C. Tressler, 2020, “FTC: The bottom-line on fake cheques scams”, Federal Trade Commission, Washington, DC, USA, Tech. Rep., Feb.</a:t>
            </a:r>
          </a:p>
          <a:p>
            <a:pPr algn="just">
              <a:lnSpc>
                <a:spcPts val="3881"/>
              </a:lnSpc>
            </a:pPr>
            <a:r>
              <a:rPr lang="en-US" sz="2772">
                <a:solidFill>
                  <a:srgbClr val="000000"/>
                </a:solidFill>
                <a:latin typeface="Arimo"/>
              </a:rPr>
              <a:t>[14] “2017 Internet crime report,” Federal Bureau of Investigation/Internet Crime Complaint Center, Washington, DC, USA, Tech. Rep., 2018.</a:t>
            </a: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881"/>
              </a:lnSpc>
            </a:pPr>
            <a:endParaRPr lang="en-US" sz="2772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142471" y="1508211"/>
            <a:ext cx="15788863" cy="14786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Open Sans Light"/>
              </a:rPr>
              <a:t>[15] K. Pak and D. Shadel, 2011, “AARP Foundation national fraud victim study”, AARP Foundation, Washinton, DC, USA, Tech. Rep..</a:t>
            </a:r>
          </a:p>
          <a:p>
            <a:pPr algn="just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Arimo"/>
              </a:rPr>
              <a:t>[16] C.-D. Chen and L.-T. Huang, 2011, “Online deception investigation: Content analysis and cross-cultural comparison”, Int. J. Bus. Inf., vol. 6, no. 1, pp. 91–111.</a:t>
            </a:r>
          </a:p>
          <a:p>
            <a:pPr algn="just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Arimo"/>
              </a:rPr>
              <a:t>[17] K. Christidis and M. Devetsikiotis, 2016 “Blockchains and smart contracts for the Internet of Things”, IEEE Access, vol. 4, pp. 2292–2303.</a:t>
            </a:r>
          </a:p>
          <a:p>
            <a:pPr algn="just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Arimo"/>
              </a:rPr>
              <a:t>[18] A. Reyna, C. Martín, J. Chen, E. Soler, and M. Díaz, 2018 “On blockchain and its integration with IoT: Challenges and opportunities”, Future Gener. Comput. Syst., vol. 88, pp. 173–190.</a:t>
            </a:r>
          </a:p>
          <a:p>
            <a:pPr algn="just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Arimo"/>
              </a:rPr>
              <a:t>[19] M. T. Hammi, B. Hammi, P. Bellot, and A. Serhrouchni, 2018 “Bubbles of trust: Adecentralized blockchain-based authentication system for IoT”, Comput. Secur., vol. 78, pp. 126–142.</a:t>
            </a:r>
          </a:p>
          <a:p>
            <a:pPr algn="just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Arimo"/>
              </a:rPr>
              <a:t>[20] R. M. Factora, 2014“Financial and legal methods to protect individuals from financial exploitation”, in Aging and Money. NewYork,NY, USA: Springer, pp. 109–122.</a:t>
            </a:r>
          </a:p>
          <a:p>
            <a:pPr algn="just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Arimo"/>
              </a:rPr>
              <a:t>[21] C. W. Smith, 2001, “Defense to a payor bank’s liability for late returns”, CCH Deposit Law Notes, vol. 2, no. 6, p. 8.</a:t>
            </a:r>
          </a:p>
          <a:p>
            <a:pPr algn="just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Arimo"/>
              </a:rPr>
              <a:t>[22] A. T. Riggs and P. M. Podrazik, 2014, “Financial exploitation of the elderly: Review of the epidemic—Its victims, national impact, and legislative solutions”, in Aging and Money. New York, NY, USA: Springer, 2014, pp. 1–18.</a:t>
            </a: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73328" y="1306542"/>
            <a:ext cx="6009647" cy="887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0000"/>
                </a:solidFill>
                <a:latin typeface="Open Sans Extra Bold"/>
              </a:rPr>
              <a:t>INTRODUCTION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23672"/>
            <a:ext cx="15517942" cy="6449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In our current society, cheques represent one of the dominant payment methods.</a:t>
            </a:r>
          </a:p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 A cheque is an order written by a depositor instructing the bank to pay a specific amount to a recipient from the depositor’s bank account. </a:t>
            </a:r>
          </a:p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Unfortunately, numerous malicious scammers exploit some flaws in the banking system to commit frauds.</a:t>
            </a:r>
          </a:p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Indeed, frauds employing fake cheques are growing rapidly and cost billions of money. we focus on fake cheque scams. </a:t>
            </a:r>
          </a:p>
          <a:p>
            <a:pPr marL="706092" lvl="1" indent="-353046" algn="just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 Light"/>
              </a:rPr>
              <a:t>This fraud is achieved getting people mainly through some email scam; establishing a relationship a business relationship most of the time sending them overpaid counterfeit paycheck; and finally asking for the overpayment.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2691" y="651827"/>
            <a:ext cx="16942694" cy="8606473"/>
            <a:chOff x="0" y="0"/>
            <a:chExt cx="18301771" cy="92968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01771" cy="9296851"/>
            </a:xfrm>
            <a:custGeom>
              <a:avLst/>
              <a:gdLst/>
              <a:ahLst/>
              <a:cxnLst/>
              <a:rect l="l" t="t" r="r" b="b"/>
              <a:pathLst>
                <a:path w="18301771" h="9296851">
                  <a:moveTo>
                    <a:pt x="1799697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992051"/>
                  </a:lnTo>
                  <a:cubicBezTo>
                    <a:pt x="0" y="9160961"/>
                    <a:pt x="135890" y="9296851"/>
                    <a:pt x="304800" y="9296851"/>
                  </a:cubicBezTo>
                  <a:lnTo>
                    <a:pt x="17996971" y="9296851"/>
                  </a:lnTo>
                  <a:cubicBezTo>
                    <a:pt x="18165882" y="9296851"/>
                    <a:pt x="18301771" y="9160961"/>
                    <a:pt x="18301771" y="8992051"/>
                  </a:cubicBezTo>
                  <a:lnTo>
                    <a:pt x="18301771" y="304800"/>
                  </a:lnTo>
                  <a:cubicBezTo>
                    <a:pt x="18301771" y="135890"/>
                    <a:pt x="18165882" y="0"/>
                    <a:pt x="17996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33450"/>
            <a:ext cx="3820716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Open Sans Extra Bold"/>
              </a:rPr>
              <a:t>ABSTRACT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2212" y="2145195"/>
            <a:ext cx="16677088" cy="7672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Fake cheque scam is one of the most common attacks used to commit fraud against consumers. </a:t>
            </a:r>
          </a:p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Currently, there is no existing solution to authenticate cheque and detect fake ones instantly. </a:t>
            </a:r>
          </a:p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Instead, banks must wait for a period of more time and date to detect the scam.</a:t>
            </a:r>
          </a:p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 More precisely, our approach helps the banks to share information about provided cheque and used ones, without exposing the banks customers personal data. Fake cheque scome in many forms. </a:t>
            </a:r>
          </a:p>
          <a:p>
            <a:pPr marL="820421" lvl="1" indent="-410210" algn="just">
              <a:lnSpc>
                <a:spcPts val="4674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 Light"/>
              </a:rPr>
              <a:t>They might look like business or personal cheques, cashier’s cheque, money orders, or a cheque delivered electronically. </a:t>
            </a:r>
          </a:p>
          <a:p>
            <a:pPr algn="just">
              <a:lnSpc>
                <a:spcPts val="4674"/>
              </a:lnSpc>
            </a:pPr>
            <a:endParaRPr lang="en-US" sz="380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674"/>
              </a:lnSpc>
            </a:pPr>
            <a:endParaRPr lang="en-US" sz="3800">
              <a:solidFill>
                <a:srgbClr val="000000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75707" y="1302684"/>
            <a:ext cx="7870574" cy="1126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Open Sans Extra Bold"/>
              </a:rPr>
              <a:t>EXISTING SYSTEM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45863"/>
            <a:ext cx="15174645" cy="454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9" lvl="1" indent="-464185" algn="just">
              <a:lnSpc>
                <a:spcPts val="6019"/>
              </a:lnSpc>
              <a:buFont typeface="Arial"/>
              <a:buChar char="•"/>
            </a:pPr>
            <a:r>
              <a:rPr lang="en-US" sz="4299">
                <a:latin typeface="Open Sans Light"/>
              </a:rPr>
              <a:t>Fake cheque scam has more disastrous consequences on the victims than many other attacks. </a:t>
            </a:r>
          </a:p>
          <a:p>
            <a:pPr marL="928369" lvl="1" indent="-464185" algn="just">
              <a:lnSpc>
                <a:spcPts val="6019"/>
              </a:lnSpc>
              <a:buFont typeface="Arial"/>
              <a:buChar char="•"/>
            </a:pPr>
            <a:r>
              <a:rPr lang="en-US" sz="4299">
                <a:latin typeface="Open Sans Light"/>
              </a:rPr>
              <a:t>In this context, we believe that the best solution to protect users is the detection of fake cheques well before they are cashed.</a:t>
            </a:r>
          </a:p>
          <a:p>
            <a:pPr algn="just">
              <a:lnSpc>
                <a:spcPts val="6019"/>
              </a:lnSpc>
            </a:pPr>
            <a:endParaRPr lang="en-US" sz="4299">
              <a:latin typeface="Open Sans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5707" y="6970225"/>
            <a:ext cx="338398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Technique: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5503" y="6979750"/>
            <a:ext cx="11346645" cy="169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endParaRPr/>
          </a:p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Arimo"/>
              </a:rPr>
              <a:t>Digital Signature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35794" y="2032953"/>
            <a:ext cx="6282701" cy="105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000000"/>
                </a:solidFill>
                <a:latin typeface="Open Sans Extra Bold"/>
              </a:rPr>
              <a:t>DISADVANTAGE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999423"/>
            <a:ext cx="13979591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endParaRPr/>
          </a:p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Arimo"/>
              </a:rPr>
              <a:t>It calls for lot of time for computation.</a:t>
            </a:r>
          </a:p>
          <a:p>
            <a:pPr marL="1036320" lvl="1" indent="-518160" algn="just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Arimo"/>
              </a:rPr>
              <a:t>Verification of a given take a look at and, for this reason, avoid the modern drift duration of greater than 48 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924190" y="1486396"/>
            <a:ext cx="7907167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Open Sans Extra Bold"/>
              </a:rPr>
              <a:t>PROPOSED SYSTEM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5525" y="2573673"/>
            <a:ext cx="15581866" cy="3733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"/>
              </a:rPr>
              <a:t>To verify the authenticity of a given cheque, without exposing the banks’ customers’ personal data. </a:t>
            </a:r>
          </a:p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"/>
              </a:rPr>
              <a:t>To evaluate the performance of our proposed approach, we also deployed our cheque’s authentication scheme based on the blockchain.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7255" y="6977446"/>
            <a:ext cx="38426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Technique: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7255" y="7250263"/>
            <a:ext cx="4831337" cy="226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endParaRPr/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Arimo"/>
              </a:rPr>
              <a:t>SHA algorithm</a:t>
            </a:r>
          </a:p>
          <a:p>
            <a:pPr algn="ctr">
              <a:lnSpc>
                <a:spcPts val="6019"/>
              </a:lnSpc>
            </a:pPr>
            <a:endParaRPr lang="en-US" sz="4299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17979" y="1502462"/>
            <a:ext cx="5377203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000000"/>
                </a:solidFill>
                <a:latin typeface="Open Sans Extra Bold"/>
              </a:rPr>
              <a:t>ADVANTAGE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050784"/>
            <a:ext cx="15873431" cy="622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60"/>
              </a:lnSpc>
            </a:pPr>
            <a:endParaRPr/>
          </a:p>
          <a:p>
            <a:pPr marL="949961" lvl="1" indent="-474980" algn="just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Arimo"/>
              </a:rPr>
              <a:t>It requires less time for computation. </a:t>
            </a:r>
          </a:p>
          <a:p>
            <a:pPr marL="949961" lvl="1" indent="-474980" algn="just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Arimo"/>
              </a:rPr>
              <a:t>Data transaction is extra cozy manner to client and charity through bank. </a:t>
            </a:r>
          </a:p>
          <a:p>
            <a:pPr marL="949961" lvl="1" indent="-474980" algn="just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Arimo"/>
              </a:rPr>
              <a:t>Bank asking validated consumer and client give the permission the financial institution may be send the cash in charity.</a:t>
            </a:r>
          </a:p>
          <a:p>
            <a:pPr algn="just">
              <a:lnSpc>
                <a:spcPts val="6160"/>
              </a:lnSpc>
            </a:pPr>
            <a:endParaRPr lang="en-US" sz="440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753255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32556" cy="8889747"/>
            </a:xfrm>
            <a:custGeom>
              <a:avLst/>
              <a:gdLst/>
              <a:ahLst/>
              <a:cxnLst/>
              <a:rect l="l" t="t" r="r" b="b"/>
              <a:pathLst>
                <a:path w="17532556" h="8889747">
                  <a:moveTo>
                    <a:pt x="172277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7227756" y="8889747"/>
                  </a:lnTo>
                  <a:cubicBezTo>
                    <a:pt x="17396667" y="8889747"/>
                    <a:pt x="17532556" y="8753857"/>
                    <a:pt x="17532556" y="8584947"/>
                  </a:cubicBezTo>
                  <a:lnTo>
                    <a:pt x="17532556" y="304800"/>
                  </a:lnTo>
                  <a:cubicBezTo>
                    <a:pt x="17532556" y="135890"/>
                    <a:pt x="17396667" y="0"/>
                    <a:pt x="17227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36714" y="2262639"/>
            <a:ext cx="13275644" cy="4346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60"/>
              </a:lnSpc>
            </a:pPr>
            <a:endParaRPr/>
          </a:p>
          <a:p>
            <a:pPr algn="just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Arimo"/>
              </a:rPr>
              <a:t> </a:t>
            </a:r>
          </a:p>
          <a:p>
            <a:pPr algn="just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Arimo"/>
              </a:rPr>
              <a:t>PROCESSOR	      :    DUAL CORE 2 DUOS</a:t>
            </a:r>
          </a:p>
          <a:p>
            <a:pPr algn="just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Arimo"/>
              </a:rPr>
              <a:t>RAM				      :	2 GB DD RAM</a:t>
            </a:r>
          </a:p>
          <a:p>
            <a:pPr algn="just">
              <a:lnSpc>
                <a:spcPts val="6860"/>
              </a:lnSpc>
            </a:pPr>
            <a:r>
              <a:rPr lang="en-US" sz="4900">
                <a:solidFill>
                  <a:srgbClr val="000000"/>
                </a:solidFill>
                <a:latin typeface="Arimo"/>
              </a:rPr>
              <a:t>HARD DISK 			 :	250 GB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6714" y="2451059"/>
            <a:ext cx="8791220" cy="764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800">
                <a:solidFill>
                  <a:srgbClr val="000000"/>
                </a:solidFill>
                <a:latin typeface="Open Sans Extra Bold"/>
              </a:rPr>
              <a:t>HARDWARE REQUIREMENTS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0026" y="1028700"/>
            <a:ext cx="17160700" cy="8229600"/>
            <a:chOff x="0" y="0"/>
            <a:chExt cx="18537266" cy="8889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537265" cy="8889747"/>
            </a:xfrm>
            <a:custGeom>
              <a:avLst/>
              <a:gdLst/>
              <a:ahLst/>
              <a:cxnLst/>
              <a:rect l="l" t="t" r="r" b="b"/>
              <a:pathLst>
                <a:path w="18537265" h="8889747">
                  <a:moveTo>
                    <a:pt x="1823246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8584947"/>
                  </a:lnTo>
                  <a:cubicBezTo>
                    <a:pt x="0" y="8753857"/>
                    <a:pt x="135890" y="8889747"/>
                    <a:pt x="304800" y="8889747"/>
                  </a:cubicBezTo>
                  <a:lnTo>
                    <a:pt x="18232465" y="8889747"/>
                  </a:lnTo>
                  <a:cubicBezTo>
                    <a:pt x="18401376" y="8889747"/>
                    <a:pt x="18537265" y="8753857"/>
                    <a:pt x="18537265" y="8584947"/>
                  </a:cubicBezTo>
                  <a:lnTo>
                    <a:pt x="18537265" y="304800"/>
                  </a:lnTo>
                  <a:cubicBezTo>
                    <a:pt x="18537265" y="135890"/>
                    <a:pt x="18401376" y="0"/>
                    <a:pt x="1823246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2354441"/>
            <a:ext cx="16230600" cy="505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endParaRPr/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FRONT END 				      :     J2EE (JSP, SERVLET) 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BACK END			            	: 	 MY SQL 5.5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OPERATING SYSTEM 	           :  	 WINDOWS 7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IDE					                :	 ECLIPSE</a:t>
            </a: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955979"/>
            <a:ext cx="8993354" cy="838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pen Sans Extra Bold"/>
              </a:rPr>
              <a:t>SOFTWARE REQUIREMENTS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Brown Abstract Organic Class Syllabus Blank Presentation</dc:title>
  <cp:lastModifiedBy>Swetha Ravi</cp:lastModifiedBy>
  <cp:revision>4</cp:revision>
  <dcterms:created xsi:type="dcterms:W3CDTF">2006-08-16T00:00:00Z</dcterms:created>
  <dcterms:modified xsi:type="dcterms:W3CDTF">2022-04-03T09:51:46Z</dcterms:modified>
  <dc:identifier>DAE8GQUou0s</dc:identifier>
</cp:coreProperties>
</file>