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27"/>
  </p:notesMasterIdLst>
  <p:sldIdLst>
    <p:sldId id="256" r:id="rId2"/>
    <p:sldId id="257" r:id="rId3"/>
    <p:sldId id="274" r:id="rId4"/>
    <p:sldId id="264" r:id="rId5"/>
    <p:sldId id="263" r:id="rId6"/>
    <p:sldId id="275" r:id="rId7"/>
    <p:sldId id="283" r:id="rId8"/>
    <p:sldId id="282" r:id="rId9"/>
    <p:sldId id="295" r:id="rId10"/>
    <p:sldId id="277" r:id="rId11"/>
    <p:sldId id="287" r:id="rId12"/>
    <p:sldId id="280" r:id="rId13"/>
    <p:sldId id="284" r:id="rId14"/>
    <p:sldId id="279" r:id="rId15"/>
    <p:sldId id="278" r:id="rId16"/>
    <p:sldId id="290" r:id="rId17"/>
    <p:sldId id="286" r:id="rId18"/>
    <p:sldId id="281" r:id="rId19"/>
    <p:sldId id="289" r:id="rId20"/>
    <p:sldId id="294" r:id="rId21"/>
    <p:sldId id="288" r:id="rId22"/>
    <p:sldId id="292" r:id="rId23"/>
    <p:sldId id="293" r:id="rId24"/>
    <p:sldId id="269" r:id="rId25"/>
    <p:sldId id="273" r:id="rId26"/>
  </p:sldIdLst>
  <p:sldSz cx="18288000" cy="10287000"/>
  <p:notesSz cx="6858000" cy="9144000"/>
  <p:embeddedFontLst>
    <p:embeddedFont>
      <p:font typeface="Arimo Bold" panose="020B0604020202020204" charset="0"/>
      <p:regular r:id="rId28"/>
    </p:embeddedFont>
    <p:embeddedFont>
      <p:font typeface="Calibri" panose="020F0502020204030204" pitchFamily="34" charset="0"/>
      <p:regular r:id="rId29"/>
      <p:bold r:id="rId30"/>
      <p:italic r:id="rId31"/>
      <p:boldItalic r:id="rId32"/>
    </p:embeddedFont>
    <p:embeddedFont>
      <p:font typeface="Open Sans" panose="020B0606030504020204" pitchFamily="34" charset="0"/>
      <p:regular r:id="rId33"/>
      <p:bold r:id="rId34"/>
      <p:italic r:id="rId35"/>
      <p:boldItalic r:id="rId36"/>
    </p:embeddedFont>
    <p:embeddedFont>
      <p:font typeface="Open Sans Bold" panose="020B0806030504020204" pitchFamily="34" charset="0"/>
      <p:regular r:id="rId37"/>
      <p:bold r:id="rId38"/>
    </p:embeddedFont>
    <p:embeddedFont>
      <p:font typeface="Open Sans Extra Bold" panose="020B0604020202020204" charset="0"/>
      <p:regular r:id="rId39"/>
    </p:embeddedFont>
    <p:embeddedFont>
      <p:font typeface="Open Sans ExtraBold" panose="020B0906030804020204" pitchFamily="34" charset="0"/>
      <p:bold r:id="rId40"/>
      <p:boldItalic r:id="rId41"/>
    </p:embeddedFont>
    <p:embeddedFont>
      <p:font typeface="Open Sans Light" panose="020B0306030504020204" pitchFamily="34" charset="0"/>
      <p:regular r:id="rId42"/>
      <p:italic r:id="rId4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21" autoAdjust="0"/>
    <p:restoredTop sz="94622" autoAdjust="0"/>
  </p:normalViewPr>
  <p:slideViewPr>
    <p:cSldViewPr>
      <p:cViewPr varScale="1">
        <p:scale>
          <a:sx n="55" d="100"/>
          <a:sy n="55" d="100"/>
        </p:scale>
        <p:origin x="677" y="3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2.fntdata"/><Relationship Id="rId21" Type="http://schemas.openxmlformats.org/officeDocument/2006/relationships/slide" Target="slides/slide20.xml"/><Relationship Id="rId34" Type="http://schemas.openxmlformats.org/officeDocument/2006/relationships/font" Target="fonts/font7.fntdata"/><Relationship Id="rId42" Type="http://schemas.openxmlformats.org/officeDocument/2006/relationships/font" Target="fonts/font15.fntdata"/><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5.fntdata"/><Relationship Id="rId37" Type="http://schemas.openxmlformats.org/officeDocument/2006/relationships/font" Target="fonts/font10.fntdata"/><Relationship Id="rId40" Type="http://schemas.openxmlformats.org/officeDocument/2006/relationships/font" Target="fonts/font13.fntdata"/><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36"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4.fntdata"/><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font" Target="fonts/font8.fntdata"/><Relationship Id="rId43" Type="http://schemas.openxmlformats.org/officeDocument/2006/relationships/font" Target="fonts/font16.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6.fntdata"/><Relationship Id="rId38" Type="http://schemas.openxmlformats.org/officeDocument/2006/relationships/font" Target="fonts/font11.fntdata"/><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font" Target="fonts/font1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4185BA5-FA6C-4201-AF40-DF3227ECF466}" type="datetimeFigureOut">
              <a:rPr lang="en-IN" smtClean="0"/>
              <a:t>22-05-2022</a:t>
            </a:fld>
            <a:endParaRPr lang="en-IN"/>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5407CE4-65F8-4710-BE07-40BA16B53662}" type="slidenum">
              <a:rPr lang="en-IN" smtClean="0"/>
              <a:t>‹#›</a:t>
            </a:fld>
            <a:endParaRPr lang="en-IN"/>
          </a:p>
        </p:txBody>
      </p:sp>
    </p:spTree>
    <p:extLst>
      <p:ext uri="{BB962C8B-B14F-4D97-AF65-F5344CB8AC3E}">
        <p14:creationId xmlns:p14="http://schemas.microsoft.com/office/powerpoint/2010/main" val="21708026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5407CE4-65F8-4710-BE07-40BA16B53662}" type="slidenum">
              <a:rPr lang="en-IN" smtClean="0"/>
              <a:t>24</a:t>
            </a:fld>
            <a:endParaRPr lang="en-IN"/>
          </a:p>
        </p:txBody>
      </p:sp>
    </p:spTree>
    <p:extLst>
      <p:ext uri="{BB962C8B-B14F-4D97-AF65-F5344CB8AC3E}">
        <p14:creationId xmlns:p14="http://schemas.microsoft.com/office/powerpoint/2010/main" val="15474570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5/22/2022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5/22/2022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5/22/2022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5/22/2022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5/22/2022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5/22/2022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11.jpeg"/><Relationship Id="rId1" Type="http://schemas.openxmlformats.org/officeDocument/2006/relationships/slideLayout" Target="../slideLayouts/slideLayout7.xml"/><Relationship Id="rId4" Type="http://schemas.openxmlformats.org/officeDocument/2006/relationships/image" Target="../media/image12.jpeg"/></Relationships>
</file>

<file path=ppt/slides/_rels/slide15.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545454"/>
        </a:solidFill>
        <a:effectLst/>
      </p:bgPr>
    </p:bg>
    <p:spTree>
      <p:nvGrpSpPr>
        <p:cNvPr id="1" name=""/>
        <p:cNvGrpSpPr/>
        <p:nvPr/>
      </p:nvGrpSpPr>
      <p:grpSpPr>
        <a:xfrm>
          <a:off x="0" y="0"/>
          <a:ext cx="0" cy="0"/>
          <a:chOff x="0" y="0"/>
          <a:chExt cx="0" cy="0"/>
        </a:xfrm>
      </p:grpSpPr>
      <p:grpSp>
        <p:nvGrpSpPr>
          <p:cNvPr id="2" name="Group 2"/>
          <p:cNvGrpSpPr/>
          <p:nvPr/>
        </p:nvGrpSpPr>
        <p:grpSpPr>
          <a:xfrm>
            <a:off x="1028700" y="1028700"/>
            <a:ext cx="16230600" cy="8229600"/>
            <a:chOff x="0" y="0"/>
            <a:chExt cx="17532556" cy="8889747"/>
          </a:xfrm>
        </p:grpSpPr>
        <p:sp>
          <p:nvSpPr>
            <p:cNvPr id="3" name="Freeform 3"/>
            <p:cNvSpPr/>
            <p:nvPr/>
          </p:nvSpPr>
          <p:spPr>
            <a:xfrm>
              <a:off x="0" y="0"/>
              <a:ext cx="17532556" cy="8889747"/>
            </a:xfrm>
            <a:custGeom>
              <a:avLst/>
              <a:gdLst/>
              <a:ahLst/>
              <a:cxnLst/>
              <a:rect l="l" t="t" r="r" b="b"/>
              <a:pathLst>
                <a:path w="17532556" h="8889747">
                  <a:moveTo>
                    <a:pt x="17227756" y="0"/>
                  </a:moveTo>
                  <a:lnTo>
                    <a:pt x="304800" y="0"/>
                  </a:lnTo>
                  <a:cubicBezTo>
                    <a:pt x="135890" y="0"/>
                    <a:pt x="0" y="135890"/>
                    <a:pt x="0" y="304800"/>
                  </a:cubicBezTo>
                  <a:lnTo>
                    <a:pt x="0" y="8584947"/>
                  </a:lnTo>
                  <a:cubicBezTo>
                    <a:pt x="0" y="8753857"/>
                    <a:pt x="135890" y="8889747"/>
                    <a:pt x="304800" y="8889747"/>
                  </a:cubicBezTo>
                  <a:lnTo>
                    <a:pt x="17227756" y="8889747"/>
                  </a:lnTo>
                  <a:cubicBezTo>
                    <a:pt x="17396667" y="8889747"/>
                    <a:pt x="17532556" y="8753857"/>
                    <a:pt x="17532556" y="8584947"/>
                  </a:cubicBezTo>
                  <a:lnTo>
                    <a:pt x="17532556" y="304800"/>
                  </a:lnTo>
                  <a:cubicBezTo>
                    <a:pt x="17532556" y="135890"/>
                    <a:pt x="17396667" y="0"/>
                    <a:pt x="17227756" y="0"/>
                  </a:cubicBezTo>
                  <a:close/>
                </a:path>
              </a:pathLst>
            </a:custGeom>
            <a:solidFill>
              <a:srgbClr val="FFFFFF"/>
            </a:solidFill>
          </p:spPr>
        </p:sp>
      </p:grpSp>
      <p:sp>
        <p:nvSpPr>
          <p:cNvPr id="4" name="TextBox 4"/>
          <p:cNvSpPr txBox="1"/>
          <p:nvPr/>
        </p:nvSpPr>
        <p:spPr>
          <a:xfrm>
            <a:off x="922789" y="1028700"/>
            <a:ext cx="16442422" cy="3129896"/>
          </a:xfrm>
          <a:prstGeom prst="rect">
            <a:avLst/>
          </a:prstGeom>
        </p:spPr>
        <p:txBody>
          <a:bodyPr wrap="square" lIns="0" tIns="0" rIns="0" bIns="0" rtlCol="0" anchor="t">
            <a:spAutoFit/>
          </a:bodyPr>
          <a:lstStyle/>
          <a:p>
            <a:pPr algn="ctr">
              <a:lnSpc>
                <a:spcPts val="8539"/>
              </a:lnSpc>
            </a:pPr>
            <a:r>
              <a:rPr lang="en-US" sz="4400" b="1" dirty="0">
                <a:solidFill>
                  <a:srgbClr val="000000"/>
                </a:solidFill>
                <a:latin typeface="Open Sans Extra Bold" charset="0"/>
                <a:ea typeface="Open Sans Extra Bold" charset="0"/>
                <a:cs typeface="Open Sans Extra Bold" charset="0"/>
              </a:rPr>
              <a:t>PREVENTION AND DETECTION OF FAKE CHEQUE</a:t>
            </a:r>
          </a:p>
          <a:p>
            <a:pPr algn="ctr">
              <a:lnSpc>
                <a:spcPts val="8539"/>
              </a:lnSpc>
            </a:pPr>
            <a:r>
              <a:rPr lang="en-US" sz="4400" b="1" dirty="0">
                <a:solidFill>
                  <a:srgbClr val="000000"/>
                </a:solidFill>
                <a:latin typeface="Open Sans Extra Bold" charset="0"/>
                <a:ea typeface="Open Sans Extra Bold" charset="0"/>
                <a:cs typeface="Open Sans Extra Bold" charset="0"/>
              </a:rPr>
              <a:t> SCAMS USING BLOCK CHAIN </a:t>
            </a:r>
          </a:p>
          <a:p>
            <a:pPr algn="ctr">
              <a:lnSpc>
                <a:spcPts val="8539"/>
              </a:lnSpc>
            </a:pPr>
            <a:r>
              <a:rPr lang="en-US" sz="4400" b="1" dirty="0">
                <a:solidFill>
                  <a:srgbClr val="000000"/>
                </a:solidFill>
                <a:latin typeface="Open Sans Extra Bold" charset="0"/>
                <a:ea typeface="Open Sans Extra Bold" charset="0"/>
                <a:cs typeface="Open Sans Extra Bold" charset="0"/>
              </a:rPr>
              <a:t>BATCH A13</a:t>
            </a:r>
          </a:p>
        </p:txBody>
      </p:sp>
      <p:sp>
        <p:nvSpPr>
          <p:cNvPr id="5" name="TextBox 5"/>
          <p:cNvSpPr txBox="1"/>
          <p:nvPr/>
        </p:nvSpPr>
        <p:spPr>
          <a:xfrm>
            <a:off x="1676400" y="4923497"/>
            <a:ext cx="7677464" cy="2923877"/>
          </a:xfrm>
          <a:prstGeom prst="rect">
            <a:avLst/>
          </a:prstGeom>
        </p:spPr>
        <p:txBody>
          <a:bodyPr wrap="square" lIns="0" tIns="0" rIns="0" bIns="0" rtlCol="0" anchor="t">
            <a:spAutoFit/>
          </a:bodyPr>
          <a:lstStyle/>
          <a:p>
            <a:pPr algn="ctr">
              <a:lnSpc>
                <a:spcPts val="7560"/>
              </a:lnSpc>
            </a:pPr>
            <a:r>
              <a:rPr lang="en-US" sz="3600" dirty="0">
                <a:latin typeface="Times New Roman" pitchFamily="18" charset="0"/>
                <a:cs typeface="Times New Roman" pitchFamily="18" charset="0"/>
              </a:rPr>
              <a:t>       </a:t>
            </a:r>
            <a:r>
              <a:rPr lang="en-US" sz="3600" dirty="0">
                <a:solidFill>
                  <a:srgbClr val="000000"/>
                </a:solidFill>
                <a:latin typeface="Times New Roman" pitchFamily="18" charset="0"/>
                <a:cs typeface="Times New Roman" pitchFamily="18" charset="0"/>
              </a:rPr>
              <a:t>SRIMANJARI  P    [211418104262]</a:t>
            </a:r>
          </a:p>
          <a:p>
            <a:pPr algn="ctr">
              <a:lnSpc>
                <a:spcPts val="7560"/>
              </a:lnSpc>
            </a:pPr>
            <a:r>
              <a:rPr lang="en-US" sz="3600" dirty="0">
                <a:solidFill>
                  <a:srgbClr val="000000"/>
                </a:solidFill>
                <a:latin typeface="Times New Roman" pitchFamily="18" charset="0"/>
                <a:cs typeface="Times New Roman" pitchFamily="18" charset="0"/>
              </a:rPr>
              <a:t>     SUBRINI  K B       [211418104270]</a:t>
            </a:r>
          </a:p>
          <a:p>
            <a:pPr algn="ctr">
              <a:lnSpc>
                <a:spcPts val="7560"/>
              </a:lnSpc>
            </a:pPr>
            <a:r>
              <a:rPr lang="en-US" sz="3600" dirty="0">
                <a:solidFill>
                  <a:srgbClr val="000000"/>
                </a:solidFill>
                <a:latin typeface="Times New Roman" pitchFamily="18" charset="0"/>
                <a:cs typeface="Times New Roman" pitchFamily="18" charset="0"/>
              </a:rPr>
              <a:t>     SWETHA  A R       [211418104283]</a:t>
            </a:r>
          </a:p>
        </p:txBody>
      </p:sp>
      <p:sp>
        <p:nvSpPr>
          <p:cNvPr id="6" name="TextBox 6"/>
          <p:cNvSpPr txBox="1"/>
          <p:nvPr/>
        </p:nvSpPr>
        <p:spPr>
          <a:xfrm>
            <a:off x="-1981594" y="3992933"/>
            <a:ext cx="12367038" cy="822341"/>
          </a:xfrm>
          <a:prstGeom prst="rect">
            <a:avLst/>
          </a:prstGeom>
        </p:spPr>
        <p:txBody>
          <a:bodyPr lIns="0" tIns="0" rIns="0" bIns="0" rtlCol="0" anchor="t">
            <a:spAutoFit/>
          </a:bodyPr>
          <a:lstStyle/>
          <a:p>
            <a:pPr algn="ctr">
              <a:lnSpc>
                <a:spcPts val="7279"/>
              </a:lnSpc>
            </a:pPr>
            <a:r>
              <a:rPr lang="en-US" sz="4000" b="1" dirty="0">
                <a:solidFill>
                  <a:srgbClr val="000000"/>
                </a:solidFill>
                <a:latin typeface="Times New Roman" pitchFamily="18" charset="0"/>
                <a:cs typeface="Times New Roman" pitchFamily="18" charset="0"/>
              </a:rPr>
              <a:t>TEAM MEMBERS </a:t>
            </a:r>
          </a:p>
        </p:txBody>
      </p:sp>
      <p:sp>
        <p:nvSpPr>
          <p:cNvPr id="7" name="TextBox 7"/>
          <p:cNvSpPr txBox="1"/>
          <p:nvPr/>
        </p:nvSpPr>
        <p:spPr>
          <a:xfrm>
            <a:off x="1257300" y="7838372"/>
            <a:ext cx="15773400" cy="897682"/>
          </a:xfrm>
          <a:prstGeom prst="rect">
            <a:avLst/>
          </a:prstGeom>
        </p:spPr>
        <p:txBody>
          <a:bodyPr wrap="square" lIns="0" tIns="0" rIns="0" bIns="0" rtlCol="0" anchor="t">
            <a:spAutoFit/>
          </a:bodyPr>
          <a:lstStyle/>
          <a:p>
            <a:pPr algn="ctr">
              <a:lnSpc>
                <a:spcPts val="7000"/>
              </a:lnSpc>
            </a:pPr>
            <a:r>
              <a:rPr lang="en-US" sz="3600" b="1" dirty="0">
                <a:solidFill>
                  <a:srgbClr val="000000"/>
                </a:solidFill>
                <a:latin typeface="Times New Roman" pitchFamily="18" charset="0"/>
                <a:cs typeface="Times New Roman" pitchFamily="18" charset="0"/>
              </a:rPr>
              <a:t>GUIDE NAME: </a:t>
            </a:r>
            <a:r>
              <a:rPr lang="en-US" sz="3600" b="1" dirty="0" err="1">
                <a:solidFill>
                  <a:srgbClr val="000000"/>
                </a:solidFill>
                <a:latin typeface="Times New Roman" pitchFamily="18" charset="0"/>
                <a:cs typeface="Times New Roman" pitchFamily="18" charset="0"/>
              </a:rPr>
              <a:t>Mrs</a:t>
            </a:r>
            <a:r>
              <a:rPr lang="en-US" sz="3600" b="1" dirty="0">
                <a:solidFill>
                  <a:srgbClr val="000000"/>
                </a:solidFill>
                <a:latin typeface="Times New Roman" pitchFamily="18" charset="0"/>
                <a:cs typeface="Times New Roman" pitchFamily="18" charset="0"/>
              </a:rPr>
              <a:t> S.T.SANTHANALAKSHMI. </a:t>
            </a:r>
            <a:r>
              <a:rPr lang="en-US" sz="2800" dirty="0">
                <a:solidFill>
                  <a:srgbClr val="000000"/>
                </a:solidFill>
                <a:latin typeface="Times New Roman" pitchFamily="18" charset="0"/>
                <a:cs typeface="Times New Roman" pitchFamily="18" charset="0"/>
              </a:rPr>
              <a:t>ASSISTANT PROFESSOR(GRADE 1)</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545454"/>
        </a:solidFill>
        <a:effectLst/>
      </p:bgPr>
    </p:bg>
    <p:spTree>
      <p:nvGrpSpPr>
        <p:cNvPr id="1" name=""/>
        <p:cNvGrpSpPr/>
        <p:nvPr/>
      </p:nvGrpSpPr>
      <p:grpSpPr>
        <a:xfrm>
          <a:off x="0" y="0"/>
          <a:ext cx="0" cy="0"/>
          <a:chOff x="0" y="0"/>
          <a:chExt cx="0" cy="0"/>
        </a:xfrm>
      </p:grpSpPr>
      <p:grpSp>
        <p:nvGrpSpPr>
          <p:cNvPr id="2" name="Group 2"/>
          <p:cNvGrpSpPr/>
          <p:nvPr/>
        </p:nvGrpSpPr>
        <p:grpSpPr>
          <a:xfrm>
            <a:off x="560026" y="723900"/>
            <a:ext cx="17160700" cy="8839200"/>
            <a:chOff x="0" y="0"/>
            <a:chExt cx="18537266" cy="8889747"/>
          </a:xfrm>
        </p:grpSpPr>
        <p:sp>
          <p:nvSpPr>
            <p:cNvPr id="3" name="Freeform 3"/>
            <p:cNvSpPr/>
            <p:nvPr/>
          </p:nvSpPr>
          <p:spPr>
            <a:xfrm>
              <a:off x="0" y="0"/>
              <a:ext cx="18537265" cy="8889747"/>
            </a:xfrm>
            <a:custGeom>
              <a:avLst/>
              <a:gdLst/>
              <a:ahLst/>
              <a:cxnLst/>
              <a:rect l="l" t="t" r="r" b="b"/>
              <a:pathLst>
                <a:path w="18537265" h="8889747">
                  <a:moveTo>
                    <a:pt x="18232465" y="0"/>
                  </a:moveTo>
                  <a:lnTo>
                    <a:pt x="304800" y="0"/>
                  </a:lnTo>
                  <a:cubicBezTo>
                    <a:pt x="135890" y="0"/>
                    <a:pt x="0" y="135890"/>
                    <a:pt x="0" y="304800"/>
                  </a:cubicBezTo>
                  <a:lnTo>
                    <a:pt x="0" y="8584947"/>
                  </a:lnTo>
                  <a:cubicBezTo>
                    <a:pt x="0" y="8753857"/>
                    <a:pt x="135890" y="8889747"/>
                    <a:pt x="304800" y="8889747"/>
                  </a:cubicBezTo>
                  <a:lnTo>
                    <a:pt x="18232465" y="8889747"/>
                  </a:lnTo>
                  <a:cubicBezTo>
                    <a:pt x="18401376" y="8889747"/>
                    <a:pt x="18537265" y="8753857"/>
                    <a:pt x="18537265" y="8584947"/>
                  </a:cubicBezTo>
                  <a:lnTo>
                    <a:pt x="18537265" y="304800"/>
                  </a:lnTo>
                  <a:cubicBezTo>
                    <a:pt x="18537265" y="135890"/>
                    <a:pt x="18401376" y="0"/>
                    <a:pt x="18232465" y="0"/>
                  </a:cubicBezTo>
                  <a:close/>
                </a:path>
              </a:pathLst>
            </a:custGeom>
            <a:solidFill>
              <a:srgbClr val="FFFFFF"/>
            </a:solidFill>
          </p:spPr>
        </p:sp>
      </p:grpSp>
      <p:sp>
        <p:nvSpPr>
          <p:cNvPr id="5" name="Rectangle 4"/>
          <p:cNvSpPr/>
          <p:nvPr/>
        </p:nvSpPr>
        <p:spPr>
          <a:xfrm>
            <a:off x="961053" y="342900"/>
            <a:ext cx="5029200" cy="1031436"/>
          </a:xfrm>
          <a:prstGeom prst="rect">
            <a:avLst/>
          </a:prstGeom>
        </p:spPr>
        <p:txBody>
          <a:bodyPr wrap="square">
            <a:spAutoFit/>
          </a:bodyPr>
          <a:lstStyle/>
          <a:p>
            <a:pPr algn="ctr">
              <a:lnSpc>
                <a:spcPts val="8819"/>
              </a:lnSpc>
            </a:pPr>
            <a:endParaRPr lang="en-US" sz="2800" dirty="0">
              <a:solidFill>
                <a:srgbClr val="000000"/>
              </a:solidFill>
              <a:latin typeface="Open Sans Extra Bold"/>
            </a:endParaRPr>
          </a:p>
        </p:txBody>
      </p:sp>
      <p:sp>
        <p:nvSpPr>
          <p:cNvPr id="6" name="Rectangle 5"/>
          <p:cNvSpPr/>
          <p:nvPr/>
        </p:nvSpPr>
        <p:spPr>
          <a:xfrm>
            <a:off x="1191665" y="1539643"/>
            <a:ext cx="3304135" cy="594393"/>
          </a:xfrm>
          <a:prstGeom prst="rect">
            <a:avLst/>
          </a:prstGeom>
        </p:spPr>
        <p:txBody>
          <a:bodyPr wrap="square">
            <a:spAutoFit/>
          </a:bodyPr>
          <a:lstStyle/>
          <a:p>
            <a:pPr algn="ctr">
              <a:lnSpc>
                <a:spcPts val="4620"/>
              </a:lnSpc>
            </a:pPr>
            <a:endParaRPr lang="en-US" dirty="0">
              <a:solidFill>
                <a:srgbClr val="000000"/>
              </a:solidFill>
              <a:latin typeface="Open Sans Bold"/>
            </a:endParaRPr>
          </a:p>
        </p:txBody>
      </p:sp>
      <p:pic>
        <p:nvPicPr>
          <p:cNvPr id="8" name="Picture 7">
            <a:extLst>
              <a:ext uri="{FF2B5EF4-FFF2-40B4-BE49-F238E27FC236}">
                <a16:creationId xmlns:a16="http://schemas.microsoft.com/office/drawing/2014/main" id="{A9536967-D084-E404-D5B5-E17A52CD424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932845" y="2563972"/>
            <a:ext cx="11479481" cy="6281272"/>
          </a:xfrm>
          <a:prstGeom prst="rect">
            <a:avLst/>
          </a:prstGeom>
          <a:noFill/>
          <a:ln>
            <a:noFill/>
          </a:ln>
        </p:spPr>
      </p:pic>
      <p:sp>
        <p:nvSpPr>
          <p:cNvPr id="7" name="Rectangle 6"/>
          <p:cNvSpPr/>
          <p:nvPr/>
        </p:nvSpPr>
        <p:spPr>
          <a:xfrm>
            <a:off x="1371600" y="1112726"/>
            <a:ext cx="5127301" cy="523220"/>
          </a:xfrm>
          <a:prstGeom prst="rect">
            <a:avLst/>
          </a:prstGeom>
        </p:spPr>
        <p:txBody>
          <a:bodyPr wrap="none">
            <a:spAutoFit/>
          </a:bodyPr>
          <a:lstStyle/>
          <a:p>
            <a:r>
              <a:rPr lang="en-US" sz="2800" b="1" dirty="0">
                <a:latin typeface="Open Sans ExtraBold" panose="020B0606030504020204" pitchFamily="34" charset="0"/>
                <a:ea typeface="Open Sans ExtraBold" panose="020B0606030504020204" pitchFamily="34" charset="0"/>
                <a:cs typeface="Open Sans ExtraBold" panose="020B0606030504020204" pitchFamily="34" charset="0"/>
              </a:rPr>
              <a:t>COLLABORATION DIAGRAM</a:t>
            </a:r>
          </a:p>
        </p:txBody>
      </p:sp>
    </p:spTree>
    <p:extLst>
      <p:ext uri="{BB962C8B-B14F-4D97-AF65-F5344CB8AC3E}">
        <p14:creationId xmlns:p14="http://schemas.microsoft.com/office/powerpoint/2010/main" val="36312391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545454"/>
        </a:solidFill>
        <a:effectLst/>
      </p:bgPr>
    </p:bg>
    <p:spTree>
      <p:nvGrpSpPr>
        <p:cNvPr id="1" name=""/>
        <p:cNvGrpSpPr/>
        <p:nvPr/>
      </p:nvGrpSpPr>
      <p:grpSpPr>
        <a:xfrm>
          <a:off x="0" y="0"/>
          <a:ext cx="0" cy="0"/>
          <a:chOff x="0" y="0"/>
          <a:chExt cx="0" cy="0"/>
        </a:xfrm>
      </p:grpSpPr>
      <p:grpSp>
        <p:nvGrpSpPr>
          <p:cNvPr id="2" name="Group 2"/>
          <p:cNvGrpSpPr/>
          <p:nvPr/>
        </p:nvGrpSpPr>
        <p:grpSpPr>
          <a:xfrm>
            <a:off x="560026" y="723900"/>
            <a:ext cx="17160700" cy="8839200"/>
            <a:chOff x="0" y="0"/>
            <a:chExt cx="18537266" cy="8889747"/>
          </a:xfrm>
        </p:grpSpPr>
        <p:sp>
          <p:nvSpPr>
            <p:cNvPr id="3" name="Freeform 3"/>
            <p:cNvSpPr/>
            <p:nvPr/>
          </p:nvSpPr>
          <p:spPr>
            <a:xfrm>
              <a:off x="0" y="0"/>
              <a:ext cx="18537265" cy="8889747"/>
            </a:xfrm>
            <a:custGeom>
              <a:avLst/>
              <a:gdLst/>
              <a:ahLst/>
              <a:cxnLst/>
              <a:rect l="l" t="t" r="r" b="b"/>
              <a:pathLst>
                <a:path w="18537265" h="8889747">
                  <a:moveTo>
                    <a:pt x="18232465" y="0"/>
                  </a:moveTo>
                  <a:lnTo>
                    <a:pt x="304800" y="0"/>
                  </a:lnTo>
                  <a:cubicBezTo>
                    <a:pt x="135890" y="0"/>
                    <a:pt x="0" y="135890"/>
                    <a:pt x="0" y="304800"/>
                  </a:cubicBezTo>
                  <a:lnTo>
                    <a:pt x="0" y="8584947"/>
                  </a:lnTo>
                  <a:cubicBezTo>
                    <a:pt x="0" y="8753857"/>
                    <a:pt x="135890" y="8889747"/>
                    <a:pt x="304800" y="8889747"/>
                  </a:cubicBezTo>
                  <a:lnTo>
                    <a:pt x="18232465" y="8889747"/>
                  </a:lnTo>
                  <a:cubicBezTo>
                    <a:pt x="18401376" y="8889747"/>
                    <a:pt x="18537265" y="8753857"/>
                    <a:pt x="18537265" y="8584947"/>
                  </a:cubicBezTo>
                  <a:lnTo>
                    <a:pt x="18537265" y="304800"/>
                  </a:lnTo>
                  <a:cubicBezTo>
                    <a:pt x="18537265" y="135890"/>
                    <a:pt x="18401376" y="0"/>
                    <a:pt x="18232465" y="0"/>
                  </a:cubicBezTo>
                  <a:close/>
                </a:path>
              </a:pathLst>
            </a:custGeom>
            <a:solidFill>
              <a:srgbClr val="FFFFFF"/>
            </a:solidFill>
          </p:spPr>
        </p:sp>
      </p:grpSp>
      <p:sp>
        <p:nvSpPr>
          <p:cNvPr id="5" name="Rectangle 4"/>
          <p:cNvSpPr/>
          <p:nvPr/>
        </p:nvSpPr>
        <p:spPr>
          <a:xfrm>
            <a:off x="1066800" y="952500"/>
            <a:ext cx="4003019" cy="1031436"/>
          </a:xfrm>
          <a:prstGeom prst="rect">
            <a:avLst/>
          </a:prstGeom>
        </p:spPr>
        <p:txBody>
          <a:bodyPr wrap="none">
            <a:spAutoFit/>
          </a:bodyPr>
          <a:lstStyle/>
          <a:p>
            <a:pPr algn="ctr">
              <a:lnSpc>
                <a:spcPts val="8819"/>
              </a:lnSpc>
            </a:pPr>
            <a:r>
              <a:rPr lang="en-US" sz="2800" dirty="0">
                <a:solidFill>
                  <a:srgbClr val="000000"/>
                </a:solidFill>
                <a:latin typeface="Open Sans Extra Bold"/>
              </a:rPr>
              <a:t>SEQUENCE DIAGRAM</a:t>
            </a:r>
            <a:r>
              <a:rPr lang="en-US" dirty="0">
                <a:solidFill>
                  <a:srgbClr val="000000"/>
                </a:solidFill>
                <a:latin typeface="Open Sans Extra Bold"/>
              </a:rPr>
              <a:t>:</a:t>
            </a:r>
          </a:p>
        </p:txBody>
      </p:sp>
      <p:pic>
        <p:nvPicPr>
          <p:cNvPr id="10" name="Picture 9">
            <a:extLst>
              <a:ext uri="{FF2B5EF4-FFF2-40B4-BE49-F238E27FC236}">
                <a16:creationId xmlns:a16="http://schemas.microsoft.com/office/drawing/2014/main" id="{369AA800-B5B7-B84C-B0F1-7E855F0745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66477" y="2384103"/>
            <a:ext cx="14340354" cy="6369492"/>
          </a:xfrm>
          <a:prstGeom prst="rect">
            <a:avLst/>
          </a:prstGeom>
        </p:spPr>
      </p:pic>
      <p:sp>
        <p:nvSpPr>
          <p:cNvPr id="11" name="Rectangle 10">
            <a:extLst>
              <a:ext uri="{FF2B5EF4-FFF2-40B4-BE49-F238E27FC236}">
                <a16:creationId xmlns:a16="http://schemas.microsoft.com/office/drawing/2014/main" id="{32D7D6F6-7C54-4299-BF40-F91B6D13E070}"/>
              </a:ext>
            </a:extLst>
          </p:cNvPr>
          <p:cNvSpPr/>
          <p:nvPr/>
        </p:nvSpPr>
        <p:spPr>
          <a:xfrm>
            <a:off x="14607465" y="2384103"/>
            <a:ext cx="1899366" cy="397197"/>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IN">
                <a:ln w="0"/>
                <a:solidFill>
                  <a:schemeClr val="tx1"/>
                </a:solidFill>
                <a:effectLst>
                  <a:outerShdw blurRad="38100" dist="19050" dir="2700000" algn="tl" rotWithShape="0">
                    <a:schemeClr val="dk1">
                      <a:alpha val="40000"/>
                    </a:schemeClr>
                  </a:outerShdw>
                </a:effectLst>
              </a:rPr>
              <a:t>Hacker</a:t>
            </a:r>
          </a:p>
        </p:txBody>
      </p:sp>
    </p:spTree>
    <p:extLst>
      <p:ext uri="{BB962C8B-B14F-4D97-AF65-F5344CB8AC3E}">
        <p14:creationId xmlns:p14="http://schemas.microsoft.com/office/powerpoint/2010/main" val="3259962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545454"/>
        </a:solidFill>
        <a:effectLst/>
      </p:bgPr>
    </p:bg>
    <p:spTree>
      <p:nvGrpSpPr>
        <p:cNvPr id="1" name=""/>
        <p:cNvGrpSpPr/>
        <p:nvPr/>
      </p:nvGrpSpPr>
      <p:grpSpPr>
        <a:xfrm>
          <a:off x="0" y="0"/>
          <a:ext cx="0" cy="0"/>
          <a:chOff x="0" y="0"/>
          <a:chExt cx="0" cy="0"/>
        </a:xfrm>
      </p:grpSpPr>
      <p:grpSp>
        <p:nvGrpSpPr>
          <p:cNvPr id="2" name="Group 2"/>
          <p:cNvGrpSpPr/>
          <p:nvPr/>
        </p:nvGrpSpPr>
        <p:grpSpPr>
          <a:xfrm>
            <a:off x="560025" y="495300"/>
            <a:ext cx="17160700" cy="9220200"/>
            <a:chOff x="0" y="0"/>
            <a:chExt cx="18537266" cy="8889747"/>
          </a:xfrm>
        </p:grpSpPr>
        <p:sp>
          <p:nvSpPr>
            <p:cNvPr id="3" name="Freeform 3"/>
            <p:cNvSpPr/>
            <p:nvPr/>
          </p:nvSpPr>
          <p:spPr>
            <a:xfrm>
              <a:off x="0" y="0"/>
              <a:ext cx="18537265" cy="8889747"/>
            </a:xfrm>
            <a:custGeom>
              <a:avLst/>
              <a:gdLst/>
              <a:ahLst/>
              <a:cxnLst/>
              <a:rect l="l" t="t" r="r" b="b"/>
              <a:pathLst>
                <a:path w="18537265" h="8889747">
                  <a:moveTo>
                    <a:pt x="18232465" y="0"/>
                  </a:moveTo>
                  <a:lnTo>
                    <a:pt x="304800" y="0"/>
                  </a:lnTo>
                  <a:cubicBezTo>
                    <a:pt x="135890" y="0"/>
                    <a:pt x="0" y="135890"/>
                    <a:pt x="0" y="304800"/>
                  </a:cubicBezTo>
                  <a:lnTo>
                    <a:pt x="0" y="8584947"/>
                  </a:lnTo>
                  <a:cubicBezTo>
                    <a:pt x="0" y="8753857"/>
                    <a:pt x="135890" y="8889747"/>
                    <a:pt x="304800" y="8889747"/>
                  </a:cubicBezTo>
                  <a:lnTo>
                    <a:pt x="18232465" y="8889747"/>
                  </a:lnTo>
                  <a:cubicBezTo>
                    <a:pt x="18401376" y="8889747"/>
                    <a:pt x="18537265" y="8753857"/>
                    <a:pt x="18537265" y="8584947"/>
                  </a:cubicBezTo>
                  <a:lnTo>
                    <a:pt x="18537265" y="304800"/>
                  </a:lnTo>
                  <a:cubicBezTo>
                    <a:pt x="18537265" y="135890"/>
                    <a:pt x="18401376" y="0"/>
                    <a:pt x="18232465" y="0"/>
                  </a:cubicBezTo>
                  <a:close/>
                </a:path>
              </a:pathLst>
            </a:custGeom>
            <a:solidFill>
              <a:srgbClr val="FFFFFF"/>
            </a:solidFill>
          </p:spPr>
        </p:sp>
      </p:grpSp>
      <p:sp>
        <p:nvSpPr>
          <p:cNvPr id="4" name="Rectangle 3"/>
          <p:cNvSpPr/>
          <p:nvPr/>
        </p:nvSpPr>
        <p:spPr>
          <a:xfrm>
            <a:off x="1341900" y="1257300"/>
            <a:ext cx="184731" cy="369332"/>
          </a:xfrm>
          <a:prstGeom prst="rect">
            <a:avLst/>
          </a:prstGeom>
        </p:spPr>
        <p:txBody>
          <a:bodyPr wrap="none">
            <a:spAutoFit/>
          </a:bodyPr>
          <a:lstStyle/>
          <a:p>
            <a:endParaRPr lang="en-IN" dirty="0"/>
          </a:p>
        </p:txBody>
      </p:sp>
      <p:pic>
        <p:nvPicPr>
          <p:cNvPr id="8" name="Picture 4"/>
          <p:cNvPicPr>
            <a:picLocks noChangeAspect="1"/>
          </p:cNvPicPr>
          <p:nvPr/>
        </p:nvPicPr>
        <p:blipFill>
          <a:blip r:embed="rId2"/>
          <a:srcRect t="10095" b="84034"/>
          <a:stretch>
            <a:fillRect/>
          </a:stretch>
        </p:blipFill>
        <p:spPr>
          <a:xfrm>
            <a:off x="2046514" y="3329853"/>
            <a:ext cx="14058900" cy="1216776"/>
          </a:xfrm>
          <a:prstGeom prst="rect">
            <a:avLst/>
          </a:prstGeom>
        </p:spPr>
      </p:pic>
      <p:sp>
        <p:nvSpPr>
          <p:cNvPr id="9" name="TextBox 5"/>
          <p:cNvSpPr txBox="1"/>
          <p:nvPr/>
        </p:nvSpPr>
        <p:spPr>
          <a:xfrm>
            <a:off x="892629" y="1638449"/>
            <a:ext cx="16366671" cy="1764907"/>
          </a:xfrm>
          <a:prstGeom prst="rect">
            <a:avLst/>
          </a:prstGeom>
        </p:spPr>
        <p:txBody>
          <a:bodyPr wrap="square" lIns="0" tIns="0" rIns="0" bIns="0" rtlCol="0" anchor="t">
            <a:spAutoFit/>
          </a:bodyPr>
          <a:lstStyle/>
          <a:p>
            <a:pPr algn="just">
              <a:lnSpc>
                <a:spcPts val="4759"/>
              </a:lnSpc>
            </a:pPr>
            <a:r>
              <a:rPr lang="en-US" sz="2400" dirty="0">
                <a:latin typeface="Times New Roman" pitchFamily="18" charset="0"/>
                <a:cs typeface="Times New Roman" pitchFamily="18" charset="0"/>
              </a:rPr>
              <a:t>The register module provides a conceptual framework for entering data on those charity in a way that: eases data entry &amp; accuracy by matching the charity entry to the data source (usually paper files created at point of care), ties easily back to individual charity records to connect registers to charity data, and collects data elements to enable better supervision of donation programs.</a:t>
            </a:r>
          </a:p>
        </p:txBody>
      </p:sp>
      <p:sp>
        <p:nvSpPr>
          <p:cNvPr id="10" name="TextBox 6"/>
          <p:cNvSpPr txBox="1"/>
          <p:nvPr/>
        </p:nvSpPr>
        <p:spPr>
          <a:xfrm>
            <a:off x="228600" y="1250712"/>
            <a:ext cx="4495800" cy="589905"/>
          </a:xfrm>
          <a:prstGeom prst="rect">
            <a:avLst/>
          </a:prstGeom>
        </p:spPr>
        <p:txBody>
          <a:bodyPr wrap="square" lIns="0" tIns="0" rIns="0" bIns="0" rtlCol="0" anchor="t">
            <a:spAutoFit/>
          </a:bodyPr>
          <a:lstStyle/>
          <a:p>
            <a:pPr algn="ctr">
              <a:lnSpc>
                <a:spcPts val="4620"/>
              </a:lnSpc>
            </a:pPr>
            <a:r>
              <a:rPr lang="en-US" sz="2000" dirty="0">
                <a:solidFill>
                  <a:srgbClr val="000000"/>
                </a:solidFill>
                <a:latin typeface="Open Sans Bold"/>
              </a:rPr>
              <a:t>1.CHARITY REGISTER:</a:t>
            </a:r>
          </a:p>
        </p:txBody>
      </p:sp>
      <p:sp>
        <p:nvSpPr>
          <p:cNvPr id="11" name="TextBox 7"/>
          <p:cNvSpPr txBox="1"/>
          <p:nvPr/>
        </p:nvSpPr>
        <p:spPr>
          <a:xfrm>
            <a:off x="892629" y="313739"/>
            <a:ext cx="4267200" cy="1128514"/>
          </a:xfrm>
          <a:prstGeom prst="rect">
            <a:avLst/>
          </a:prstGeom>
        </p:spPr>
        <p:txBody>
          <a:bodyPr wrap="square" lIns="0" tIns="0" rIns="0" bIns="0" rtlCol="0" anchor="t">
            <a:spAutoFit/>
          </a:bodyPr>
          <a:lstStyle/>
          <a:p>
            <a:pPr algn="ctr">
              <a:lnSpc>
                <a:spcPts val="8819"/>
              </a:lnSpc>
            </a:pPr>
            <a:r>
              <a:rPr lang="en-US" sz="2800" dirty="0">
                <a:solidFill>
                  <a:srgbClr val="000000"/>
                </a:solidFill>
                <a:latin typeface="Open Sans Extra Bold"/>
              </a:rPr>
              <a:t>MODULE DESCRIPTION</a:t>
            </a:r>
          </a:p>
        </p:txBody>
      </p:sp>
      <p:pic>
        <p:nvPicPr>
          <p:cNvPr id="14" name="Picture 4"/>
          <p:cNvPicPr>
            <a:picLocks noChangeAspect="1"/>
          </p:cNvPicPr>
          <p:nvPr/>
        </p:nvPicPr>
        <p:blipFill>
          <a:blip r:embed="rId2"/>
          <a:srcRect t="21678" b="73112"/>
          <a:stretch>
            <a:fillRect/>
          </a:stretch>
        </p:blipFill>
        <p:spPr>
          <a:xfrm>
            <a:off x="2046514" y="7639946"/>
            <a:ext cx="11789703" cy="1141003"/>
          </a:xfrm>
          <a:prstGeom prst="rect">
            <a:avLst/>
          </a:prstGeom>
        </p:spPr>
      </p:pic>
      <p:sp>
        <p:nvSpPr>
          <p:cNvPr id="15" name="TextBox 5"/>
          <p:cNvSpPr txBox="1"/>
          <p:nvPr/>
        </p:nvSpPr>
        <p:spPr>
          <a:xfrm>
            <a:off x="1052802" y="5145293"/>
            <a:ext cx="16476481" cy="1694375"/>
          </a:xfrm>
          <a:prstGeom prst="rect">
            <a:avLst/>
          </a:prstGeom>
        </p:spPr>
        <p:txBody>
          <a:bodyPr wrap="square" lIns="0" tIns="0" rIns="0" bIns="0" rtlCol="0" anchor="t">
            <a:spAutoFit/>
          </a:bodyPr>
          <a:lstStyle/>
          <a:p>
            <a:pPr algn="just">
              <a:lnSpc>
                <a:spcPts val="4619"/>
              </a:lnSpc>
            </a:pPr>
            <a:r>
              <a:rPr lang="en-US" sz="2400" dirty="0">
                <a:solidFill>
                  <a:srgbClr val="000000"/>
                </a:solidFill>
                <a:latin typeface="Times New Roman" pitchFamily="18" charset="0"/>
                <a:cs typeface="Times New Roman" pitchFamily="18" charset="0"/>
              </a:rPr>
              <a:t>Add a subheading In this module in our project, here symbolizes a unit of work performed within a database management system (or similar system) against a database, and treated in a coherent and reliable way independent of other transactions. A transaction generally represents any change in database user will transfer the amount to provider.</a:t>
            </a:r>
          </a:p>
        </p:txBody>
      </p:sp>
      <p:sp>
        <p:nvSpPr>
          <p:cNvPr id="16" name="TextBox 6"/>
          <p:cNvSpPr txBox="1"/>
          <p:nvPr/>
        </p:nvSpPr>
        <p:spPr>
          <a:xfrm>
            <a:off x="236376" y="4602669"/>
            <a:ext cx="3996846" cy="527901"/>
          </a:xfrm>
          <a:prstGeom prst="rect">
            <a:avLst/>
          </a:prstGeom>
        </p:spPr>
        <p:txBody>
          <a:bodyPr wrap="square" lIns="0" tIns="0" rIns="0" bIns="0" rtlCol="0" anchor="t">
            <a:spAutoFit/>
          </a:bodyPr>
          <a:lstStyle/>
          <a:p>
            <a:pPr algn="ctr">
              <a:lnSpc>
                <a:spcPts val="4759"/>
              </a:lnSpc>
            </a:pPr>
            <a:r>
              <a:rPr lang="en-US" sz="2000" dirty="0">
                <a:solidFill>
                  <a:srgbClr val="000000"/>
                </a:solidFill>
                <a:latin typeface="Open Sans Bold"/>
              </a:rPr>
              <a:t>2.CHARITY LOGIN</a:t>
            </a:r>
            <a:endParaRPr lang="en-US" sz="2400" dirty="0">
              <a:solidFill>
                <a:srgbClr val="000000"/>
              </a:solidFill>
              <a:latin typeface="Open Sans Bold"/>
            </a:endParaRPr>
          </a:p>
        </p:txBody>
      </p:sp>
    </p:spTree>
    <p:extLst>
      <p:ext uri="{BB962C8B-B14F-4D97-AF65-F5344CB8AC3E}">
        <p14:creationId xmlns:p14="http://schemas.microsoft.com/office/powerpoint/2010/main" val="33817197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545454"/>
        </a:solidFill>
        <a:effectLst/>
      </p:bgPr>
    </p:bg>
    <p:spTree>
      <p:nvGrpSpPr>
        <p:cNvPr id="1" name=""/>
        <p:cNvGrpSpPr/>
        <p:nvPr/>
      </p:nvGrpSpPr>
      <p:grpSpPr>
        <a:xfrm>
          <a:off x="0" y="0"/>
          <a:ext cx="0" cy="0"/>
          <a:chOff x="0" y="0"/>
          <a:chExt cx="0" cy="0"/>
        </a:xfrm>
      </p:grpSpPr>
      <p:grpSp>
        <p:nvGrpSpPr>
          <p:cNvPr id="2" name="Group 2"/>
          <p:cNvGrpSpPr/>
          <p:nvPr/>
        </p:nvGrpSpPr>
        <p:grpSpPr>
          <a:xfrm>
            <a:off x="560026" y="723900"/>
            <a:ext cx="17160700" cy="8839200"/>
            <a:chOff x="0" y="0"/>
            <a:chExt cx="18537266" cy="8889747"/>
          </a:xfrm>
        </p:grpSpPr>
        <p:sp>
          <p:nvSpPr>
            <p:cNvPr id="3" name="Freeform 3"/>
            <p:cNvSpPr/>
            <p:nvPr/>
          </p:nvSpPr>
          <p:spPr>
            <a:xfrm>
              <a:off x="0" y="0"/>
              <a:ext cx="18537265" cy="8889747"/>
            </a:xfrm>
            <a:custGeom>
              <a:avLst/>
              <a:gdLst/>
              <a:ahLst/>
              <a:cxnLst/>
              <a:rect l="l" t="t" r="r" b="b"/>
              <a:pathLst>
                <a:path w="18537265" h="8889747">
                  <a:moveTo>
                    <a:pt x="18232465" y="0"/>
                  </a:moveTo>
                  <a:lnTo>
                    <a:pt x="304800" y="0"/>
                  </a:lnTo>
                  <a:cubicBezTo>
                    <a:pt x="135890" y="0"/>
                    <a:pt x="0" y="135890"/>
                    <a:pt x="0" y="304800"/>
                  </a:cubicBezTo>
                  <a:lnTo>
                    <a:pt x="0" y="8584947"/>
                  </a:lnTo>
                  <a:cubicBezTo>
                    <a:pt x="0" y="8753857"/>
                    <a:pt x="135890" y="8889747"/>
                    <a:pt x="304800" y="8889747"/>
                  </a:cubicBezTo>
                  <a:lnTo>
                    <a:pt x="18232465" y="8889747"/>
                  </a:lnTo>
                  <a:cubicBezTo>
                    <a:pt x="18401376" y="8889747"/>
                    <a:pt x="18537265" y="8753857"/>
                    <a:pt x="18537265" y="8584947"/>
                  </a:cubicBezTo>
                  <a:lnTo>
                    <a:pt x="18537265" y="304800"/>
                  </a:lnTo>
                  <a:cubicBezTo>
                    <a:pt x="18537265" y="135890"/>
                    <a:pt x="18401376" y="0"/>
                    <a:pt x="18232465" y="0"/>
                  </a:cubicBezTo>
                  <a:close/>
                </a:path>
              </a:pathLst>
            </a:custGeom>
            <a:solidFill>
              <a:srgbClr val="FFFFFF"/>
            </a:solidFill>
          </p:spPr>
        </p:sp>
      </p:grpSp>
      <p:pic>
        <p:nvPicPr>
          <p:cNvPr id="6" name="Picture 4"/>
          <p:cNvPicPr>
            <a:picLocks noChangeAspect="1"/>
          </p:cNvPicPr>
          <p:nvPr/>
        </p:nvPicPr>
        <p:blipFill>
          <a:blip r:embed="rId2"/>
          <a:srcRect t="31226" b="61146"/>
          <a:stretch>
            <a:fillRect/>
          </a:stretch>
        </p:blipFill>
        <p:spPr>
          <a:xfrm>
            <a:off x="2323322" y="2459064"/>
            <a:ext cx="10622434" cy="1450577"/>
          </a:xfrm>
          <a:prstGeom prst="rect">
            <a:avLst/>
          </a:prstGeom>
        </p:spPr>
      </p:pic>
      <p:pic>
        <p:nvPicPr>
          <p:cNvPr id="7" name="Picture 5"/>
          <p:cNvPicPr>
            <a:picLocks noChangeAspect="1"/>
          </p:cNvPicPr>
          <p:nvPr/>
        </p:nvPicPr>
        <p:blipFill>
          <a:blip r:embed="rId2"/>
          <a:srcRect t="42546" b="49448"/>
          <a:stretch>
            <a:fillRect/>
          </a:stretch>
        </p:blipFill>
        <p:spPr>
          <a:xfrm>
            <a:off x="2286000" y="4950999"/>
            <a:ext cx="11013795" cy="1298064"/>
          </a:xfrm>
          <a:prstGeom prst="rect">
            <a:avLst/>
          </a:prstGeom>
        </p:spPr>
      </p:pic>
      <p:sp>
        <p:nvSpPr>
          <p:cNvPr id="8" name="TextBox 6"/>
          <p:cNvSpPr txBox="1"/>
          <p:nvPr/>
        </p:nvSpPr>
        <p:spPr>
          <a:xfrm>
            <a:off x="1259924" y="1487180"/>
            <a:ext cx="15610682" cy="1014317"/>
          </a:xfrm>
          <a:prstGeom prst="rect">
            <a:avLst/>
          </a:prstGeom>
        </p:spPr>
        <p:txBody>
          <a:bodyPr wrap="square" lIns="0" tIns="0" rIns="0" bIns="0" rtlCol="0" anchor="t">
            <a:spAutoFit/>
          </a:bodyPr>
          <a:lstStyle/>
          <a:p>
            <a:pPr algn="just">
              <a:lnSpc>
                <a:spcPts val="4200"/>
              </a:lnSpc>
            </a:pPr>
            <a:r>
              <a:rPr lang="en-US" sz="3000" dirty="0">
                <a:solidFill>
                  <a:srgbClr val="000000"/>
                </a:solidFill>
                <a:latin typeface="Open Sans"/>
              </a:rPr>
              <a:t>    </a:t>
            </a:r>
            <a:r>
              <a:rPr lang="en-US" sz="2400" dirty="0">
                <a:solidFill>
                  <a:srgbClr val="000000"/>
                </a:solidFill>
                <a:latin typeface="Times New Roman" pitchFamily="18" charset="0"/>
                <a:cs typeface="Times New Roman" pitchFamily="18" charset="0"/>
              </a:rPr>
              <a:t>In this module is used to help to the user to Request for donation with the land longitude and the user will update the report along with their opinion and the  will be stored the database.</a:t>
            </a:r>
            <a:endParaRPr lang="en-US" sz="3000" dirty="0">
              <a:solidFill>
                <a:srgbClr val="000000"/>
              </a:solidFill>
              <a:latin typeface="Open Sans"/>
            </a:endParaRPr>
          </a:p>
        </p:txBody>
      </p:sp>
      <p:sp>
        <p:nvSpPr>
          <p:cNvPr id="9" name="TextBox 7"/>
          <p:cNvSpPr txBox="1"/>
          <p:nvPr/>
        </p:nvSpPr>
        <p:spPr>
          <a:xfrm>
            <a:off x="-609812" y="874608"/>
            <a:ext cx="6266401" cy="589905"/>
          </a:xfrm>
          <a:prstGeom prst="rect">
            <a:avLst/>
          </a:prstGeom>
        </p:spPr>
        <p:txBody>
          <a:bodyPr wrap="square" lIns="0" tIns="0" rIns="0" bIns="0" rtlCol="0" anchor="t">
            <a:spAutoFit/>
          </a:bodyPr>
          <a:lstStyle/>
          <a:p>
            <a:pPr algn="ctr">
              <a:lnSpc>
                <a:spcPts val="4620"/>
              </a:lnSpc>
            </a:pPr>
            <a:r>
              <a:rPr lang="en-US" sz="2000" dirty="0">
                <a:solidFill>
                  <a:srgbClr val="000000"/>
                </a:solidFill>
                <a:latin typeface="Open Sans Bold"/>
              </a:rPr>
              <a:t>3.  CHARITY REQUEST:</a:t>
            </a:r>
          </a:p>
        </p:txBody>
      </p:sp>
      <p:sp>
        <p:nvSpPr>
          <p:cNvPr id="10" name="TextBox 8"/>
          <p:cNvSpPr txBox="1"/>
          <p:nvPr/>
        </p:nvSpPr>
        <p:spPr>
          <a:xfrm>
            <a:off x="138675" y="3614689"/>
            <a:ext cx="5517914" cy="589905"/>
          </a:xfrm>
          <a:prstGeom prst="rect">
            <a:avLst/>
          </a:prstGeom>
        </p:spPr>
        <p:txBody>
          <a:bodyPr wrap="square" lIns="0" tIns="0" rIns="0" bIns="0" rtlCol="0" anchor="t">
            <a:spAutoFit/>
          </a:bodyPr>
          <a:lstStyle/>
          <a:p>
            <a:pPr algn="ctr">
              <a:lnSpc>
                <a:spcPts val="4620"/>
              </a:lnSpc>
            </a:pPr>
            <a:r>
              <a:rPr lang="en-US" sz="2000" dirty="0">
                <a:solidFill>
                  <a:srgbClr val="000000"/>
                </a:solidFill>
                <a:latin typeface="Open Sans Bold"/>
              </a:rPr>
              <a:t>4.CHARITY REQUEST VIEW:</a:t>
            </a:r>
          </a:p>
        </p:txBody>
      </p:sp>
      <p:sp>
        <p:nvSpPr>
          <p:cNvPr id="11" name="TextBox 9"/>
          <p:cNvSpPr txBox="1"/>
          <p:nvPr/>
        </p:nvSpPr>
        <p:spPr>
          <a:xfrm>
            <a:off x="1252148" y="4243126"/>
            <a:ext cx="15210913" cy="3821559"/>
          </a:xfrm>
          <a:prstGeom prst="rect">
            <a:avLst/>
          </a:prstGeom>
        </p:spPr>
        <p:txBody>
          <a:bodyPr lIns="0" tIns="0" rIns="0" bIns="0" rtlCol="0" anchor="t">
            <a:spAutoFit/>
          </a:bodyPr>
          <a:lstStyle/>
          <a:p>
            <a:pPr algn="just">
              <a:lnSpc>
                <a:spcPts val="4200"/>
              </a:lnSpc>
            </a:pPr>
            <a:r>
              <a:rPr lang="en-US" sz="2400" dirty="0">
                <a:solidFill>
                  <a:srgbClr val="000000"/>
                </a:solidFill>
                <a:latin typeface="Times New Roman" pitchFamily="18" charset="0"/>
                <a:cs typeface="Times New Roman" pitchFamily="18" charset="0"/>
              </a:rPr>
              <a:t>In this module the charity will also view the request. And analysis the details will be responsible for your file stored in database.</a:t>
            </a:r>
          </a:p>
          <a:p>
            <a:pPr algn="just">
              <a:lnSpc>
                <a:spcPts val="4200"/>
              </a:lnSpc>
            </a:pPr>
            <a:endParaRPr lang="en-US" sz="2400" dirty="0">
              <a:solidFill>
                <a:srgbClr val="000000"/>
              </a:solidFill>
              <a:latin typeface="Times New Roman" pitchFamily="18" charset="0"/>
              <a:cs typeface="Times New Roman" pitchFamily="18" charset="0"/>
            </a:endParaRPr>
          </a:p>
          <a:p>
            <a:pPr algn="just">
              <a:lnSpc>
                <a:spcPts val="4200"/>
              </a:lnSpc>
            </a:pPr>
            <a:endParaRPr lang="en-US" sz="2400" dirty="0">
              <a:solidFill>
                <a:srgbClr val="000000"/>
              </a:solidFill>
              <a:latin typeface="Open Sans"/>
            </a:endParaRPr>
          </a:p>
          <a:p>
            <a:pPr algn="just">
              <a:lnSpc>
                <a:spcPts val="4200"/>
              </a:lnSpc>
            </a:pPr>
            <a:r>
              <a:rPr lang="en-US" sz="2000" dirty="0">
                <a:solidFill>
                  <a:srgbClr val="000000"/>
                </a:solidFill>
                <a:latin typeface="Open Sans Bold"/>
              </a:rPr>
              <a:t>5.CHARITY DONATION VIEW:</a:t>
            </a:r>
          </a:p>
          <a:p>
            <a:pPr algn="just">
              <a:lnSpc>
                <a:spcPts val="4200"/>
              </a:lnSpc>
            </a:pPr>
            <a:endParaRPr lang="en-US" sz="2400" dirty="0">
              <a:solidFill>
                <a:srgbClr val="000000"/>
              </a:solidFill>
              <a:latin typeface="Arimo"/>
            </a:endParaRPr>
          </a:p>
          <a:p>
            <a:pPr algn="just">
              <a:lnSpc>
                <a:spcPts val="4200"/>
              </a:lnSpc>
            </a:pPr>
            <a:endParaRPr lang="en-US" sz="2400" dirty="0">
              <a:solidFill>
                <a:srgbClr val="000000"/>
              </a:solidFill>
              <a:latin typeface="Arimo"/>
            </a:endParaRPr>
          </a:p>
        </p:txBody>
      </p:sp>
      <p:sp>
        <p:nvSpPr>
          <p:cNvPr id="12" name="Rectangle 11"/>
          <p:cNvSpPr/>
          <p:nvPr/>
        </p:nvSpPr>
        <p:spPr>
          <a:xfrm>
            <a:off x="1252148" y="6822967"/>
            <a:ext cx="15435652" cy="1246495"/>
          </a:xfrm>
          <a:prstGeom prst="rect">
            <a:avLst/>
          </a:prstGeom>
        </p:spPr>
        <p:txBody>
          <a:bodyPr wrap="square">
            <a:spAutoFit/>
          </a:bodyPr>
          <a:lstStyle/>
          <a:p>
            <a:pPr algn="just">
              <a:lnSpc>
                <a:spcPts val="4455"/>
              </a:lnSpc>
            </a:pPr>
            <a:r>
              <a:rPr lang="en-US" sz="2400" dirty="0">
                <a:solidFill>
                  <a:srgbClr val="000000"/>
                </a:solidFill>
                <a:latin typeface="Times New Roman" pitchFamily="18" charset="0"/>
                <a:cs typeface="Times New Roman" pitchFamily="18" charset="0"/>
              </a:rPr>
              <a:t>In this module the charity will also view the donation. And analysis the details will be responsible for your file stored in database.</a:t>
            </a:r>
          </a:p>
        </p:txBody>
      </p:sp>
      <p:pic>
        <p:nvPicPr>
          <p:cNvPr id="13" name="Picture 5"/>
          <p:cNvPicPr>
            <a:picLocks noChangeAspect="1"/>
          </p:cNvPicPr>
          <p:nvPr/>
        </p:nvPicPr>
        <p:blipFill>
          <a:blip r:embed="rId3"/>
          <a:srcRect l="6734" t="27407" r="2259" b="65659"/>
          <a:stretch>
            <a:fillRect/>
          </a:stretch>
        </p:blipFill>
        <p:spPr>
          <a:xfrm>
            <a:off x="2908518" y="8069462"/>
            <a:ext cx="10439400" cy="1188049"/>
          </a:xfrm>
          <a:prstGeom prst="rect">
            <a:avLst/>
          </a:prstGeom>
        </p:spPr>
      </p:pic>
    </p:spTree>
    <p:extLst>
      <p:ext uri="{BB962C8B-B14F-4D97-AF65-F5344CB8AC3E}">
        <p14:creationId xmlns:p14="http://schemas.microsoft.com/office/powerpoint/2010/main" val="9079434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545454"/>
        </a:solidFill>
        <a:effectLst/>
      </p:bgPr>
    </p:bg>
    <p:spTree>
      <p:nvGrpSpPr>
        <p:cNvPr id="1" name=""/>
        <p:cNvGrpSpPr/>
        <p:nvPr/>
      </p:nvGrpSpPr>
      <p:grpSpPr>
        <a:xfrm>
          <a:off x="0" y="0"/>
          <a:ext cx="0" cy="0"/>
          <a:chOff x="0" y="0"/>
          <a:chExt cx="0" cy="0"/>
        </a:xfrm>
      </p:grpSpPr>
      <p:grpSp>
        <p:nvGrpSpPr>
          <p:cNvPr id="2" name="Group 2"/>
          <p:cNvGrpSpPr/>
          <p:nvPr/>
        </p:nvGrpSpPr>
        <p:grpSpPr>
          <a:xfrm>
            <a:off x="453328" y="723900"/>
            <a:ext cx="17160700" cy="8839200"/>
            <a:chOff x="0" y="0"/>
            <a:chExt cx="18537266" cy="8889747"/>
          </a:xfrm>
        </p:grpSpPr>
        <p:sp>
          <p:nvSpPr>
            <p:cNvPr id="3" name="Freeform 3"/>
            <p:cNvSpPr/>
            <p:nvPr/>
          </p:nvSpPr>
          <p:spPr>
            <a:xfrm>
              <a:off x="0" y="0"/>
              <a:ext cx="18537265" cy="8889747"/>
            </a:xfrm>
            <a:custGeom>
              <a:avLst/>
              <a:gdLst/>
              <a:ahLst/>
              <a:cxnLst/>
              <a:rect l="l" t="t" r="r" b="b"/>
              <a:pathLst>
                <a:path w="18537265" h="8889747">
                  <a:moveTo>
                    <a:pt x="18232465" y="0"/>
                  </a:moveTo>
                  <a:lnTo>
                    <a:pt x="304800" y="0"/>
                  </a:lnTo>
                  <a:cubicBezTo>
                    <a:pt x="135890" y="0"/>
                    <a:pt x="0" y="135890"/>
                    <a:pt x="0" y="304800"/>
                  </a:cubicBezTo>
                  <a:lnTo>
                    <a:pt x="0" y="8584947"/>
                  </a:lnTo>
                  <a:cubicBezTo>
                    <a:pt x="0" y="8753857"/>
                    <a:pt x="135890" y="8889747"/>
                    <a:pt x="304800" y="8889747"/>
                  </a:cubicBezTo>
                  <a:lnTo>
                    <a:pt x="18232465" y="8889747"/>
                  </a:lnTo>
                  <a:cubicBezTo>
                    <a:pt x="18401376" y="8889747"/>
                    <a:pt x="18537265" y="8753857"/>
                    <a:pt x="18537265" y="8584947"/>
                  </a:cubicBezTo>
                  <a:lnTo>
                    <a:pt x="18537265" y="304800"/>
                  </a:lnTo>
                  <a:cubicBezTo>
                    <a:pt x="18537265" y="135890"/>
                    <a:pt x="18401376" y="0"/>
                    <a:pt x="18232465" y="0"/>
                  </a:cubicBezTo>
                  <a:close/>
                </a:path>
              </a:pathLst>
            </a:custGeom>
            <a:solidFill>
              <a:srgbClr val="FFFFFF"/>
            </a:solidFill>
          </p:spPr>
        </p:sp>
      </p:grpSp>
      <p:sp>
        <p:nvSpPr>
          <p:cNvPr id="4" name="Rectangle 3"/>
          <p:cNvSpPr/>
          <p:nvPr/>
        </p:nvSpPr>
        <p:spPr>
          <a:xfrm>
            <a:off x="1219200" y="1028700"/>
            <a:ext cx="15413220" cy="1708160"/>
          </a:xfrm>
          <a:prstGeom prst="rect">
            <a:avLst/>
          </a:prstGeom>
        </p:spPr>
        <p:txBody>
          <a:bodyPr wrap="square">
            <a:spAutoFit/>
          </a:bodyPr>
          <a:lstStyle/>
          <a:p>
            <a:pPr algn="just">
              <a:lnSpc>
                <a:spcPts val="4200"/>
              </a:lnSpc>
            </a:pPr>
            <a:r>
              <a:rPr lang="en-US" sz="2000" dirty="0">
                <a:solidFill>
                  <a:srgbClr val="000000"/>
                </a:solidFill>
                <a:latin typeface="Open Sans Bold"/>
              </a:rPr>
              <a:t>6. BANK RESPONSE VIEW</a:t>
            </a:r>
            <a:r>
              <a:rPr lang="en-US" sz="2400" dirty="0">
                <a:solidFill>
                  <a:srgbClr val="000000"/>
                </a:solidFill>
                <a:latin typeface="Open Sans Bold"/>
              </a:rPr>
              <a:t>: </a:t>
            </a:r>
            <a:endParaRPr lang="en-US" sz="2400" dirty="0">
              <a:solidFill>
                <a:srgbClr val="000000"/>
              </a:solidFill>
              <a:latin typeface="Times New Roman" pitchFamily="18" charset="0"/>
              <a:cs typeface="Times New Roman" pitchFamily="18" charset="0"/>
            </a:endParaRPr>
          </a:p>
          <a:p>
            <a:pPr algn="just">
              <a:lnSpc>
                <a:spcPts val="4200"/>
              </a:lnSpc>
            </a:pPr>
            <a:r>
              <a:rPr lang="en-US" sz="2400" dirty="0">
                <a:solidFill>
                  <a:srgbClr val="000000"/>
                </a:solidFill>
                <a:latin typeface="Times New Roman" pitchFamily="18" charset="0"/>
                <a:cs typeface="Times New Roman" pitchFamily="18" charset="0"/>
              </a:rPr>
              <a:t>In this module the charity will also view the donation. And analysis the details will be responsible for your file stored in database.</a:t>
            </a:r>
          </a:p>
        </p:txBody>
      </p:sp>
      <p:pic>
        <p:nvPicPr>
          <p:cNvPr id="5" name="Picture 6"/>
          <p:cNvPicPr>
            <a:picLocks noChangeAspect="1"/>
          </p:cNvPicPr>
          <p:nvPr/>
        </p:nvPicPr>
        <p:blipFill>
          <a:blip r:embed="rId2"/>
          <a:srcRect l="8092" t="38046" r="6297" b="55274"/>
          <a:stretch>
            <a:fillRect/>
          </a:stretch>
        </p:blipFill>
        <p:spPr>
          <a:xfrm>
            <a:off x="2438400" y="2476500"/>
            <a:ext cx="12115799" cy="1263640"/>
          </a:xfrm>
          <a:prstGeom prst="rect">
            <a:avLst/>
          </a:prstGeom>
        </p:spPr>
      </p:pic>
      <p:pic>
        <p:nvPicPr>
          <p:cNvPr id="8" name="Picture 4"/>
          <p:cNvPicPr>
            <a:picLocks noChangeAspect="1"/>
          </p:cNvPicPr>
          <p:nvPr/>
        </p:nvPicPr>
        <p:blipFill>
          <a:blip r:embed="rId3"/>
          <a:srcRect t="84496" b="10687"/>
          <a:stretch>
            <a:fillRect/>
          </a:stretch>
        </p:blipFill>
        <p:spPr>
          <a:xfrm>
            <a:off x="2052246" y="5143500"/>
            <a:ext cx="13925976" cy="772012"/>
          </a:xfrm>
          <a:prstGeom prst="rect">
            <a:avLst/>
          </a:prstGeom>
        </p:spPr>
      </p:pic>
      <p:pic>
        <p:nvPicPr>
          <p:cNvPr id="9" name="Picture 5"/>
          <p:cNvPicPr>
            <a:picLocks noChangeAspect="1"/>
          </p:cNvPicPr>
          <p:nvPr/>
        </p:nvPicPr>
        <p:blipFill>
          <a:blip r:embed="rId4"/>
          <a:srcRect t="19269" b="74240"/>
          <a:stretch>
            <a:fillRect/>
          </a:stretch>
        </p:blipFill>
        <p:spPr>
          <a:xfrm>
            <a:off x="2015859" y="8394037"/>
            <a:ext cx="13998750" cy="1130185"/>
          </a:xfrm>
          <a:prstGeom prst="rect">
            <a:avLst/>
          </a:prstGeom>
        </p:spPr>
      </p:pic>
      <p:sp>
        <p:nvSpPr>
          <p:cNvPr id="10" name="TextBox 6"/>
          <p:cNvSpPr txBox="1"/>
          <p:nvPr/>
        </p:nvSpPr>
        <p:spPr>
          <a:xfrm>
            <a:off x="1230972" y="3373411"/>
            <a:ext cx="15234372" cy="1615827"/>
          </a:xfrm>
          <a:prstGeom prst="rect">
            <a:avLst/>
          </a:prstGeom>
        </p:spPr>
        <p:txBody>
          <a:bodyPr lIns="0" tIns="0" rIns="0" bIns="0" rtlCol="0" anchor="t">
            <a:spAutoFit/>
          </a:bodyPr>
          <a:lstStyle/>
          <a:p>
            <a:pPr algn="just">
              <a:lnSpc>
                <a:spcPts val="4200"/>
              </a:lnSpc>
            </a:pPr>
            <a:r>
              <a:rPr lang="en-US" sz="2000" dirty="0">
                <a:solidFill>
                  <a:srgbClr val="000000"/>
                </a:solidFill>
                <a:latin typeface="Open Sans Bold"/>
              </a:rPr>
              <a:t>7.VIEW ACCOUNT BALANCE:</a:t>
            </a:r>
            <a:endParaRPr lang="en-US" sz="2000" dirty="0">
              <a:solidFill>
                <a:srgbClr val="000000"/>
              </a:solidFill>
              <a:latin typeface="Times New Roman" pitchFamily="18" charset="0"/>
              <a:cs typeface="Times New Roman" pitchFamily="18" charset="0"/>
            </a:endParaRPr>
          </a:p>
          <a:p>
            <a:pPr algn="just">
              <a:lnSpc>
                <a:spcPts val="4200"/>
              </a:lnSpc>
            </a:pPr>
            <a:r>
              <a:rPr lang="en-US" sz="2400" dirty="0">
                <a:solidFill>
                  <a:srgbClr val="000000"/>
                </a:solidFill>
                <a:latin typeface="Times New Roman" pitchFamily="18" charset="0"/>
                <a:cs typeface="Times New Roman" pitchFamily="18" charset="0"/>
              </a:rPr>
              <a:t>In this module the charity will also view the account balance. And analysis the details will be responsible for your file stored in database.</a:t>
            </a:r>
          </a:p>
        </p:txBody>
      </p:sp>
      <p:sp>
        <p:nvSpPr>
          <p:cNvPr id="11" name="TextBox 7"/>
          <p:cNvSpPr txBox="1"/>
          <p:nvPr/>
        </p:nvSpPr>
        <p:spPr>
          <a:xfrm>
            <a:off x="1582972" y="1205525"/>
            <a:ext cx="7143592" cy="573427"/>
          </a:xfrm>
          <a:prstGeom prst="rect">
            <a:avLst/>
          </a:prstGeom>
        </p:spPr>
        <p:txBody>
          <a:bodyPr wrap="square" lIns="0" tIns="0" rIns="0" bIns="0" rtlCol="0" anchor="t">
            <a:spAutoFit/>
          </a:bodyPr>
          <a:lstStyle/>
          <a:p>
            <a:pPr algn="ctr">
              <a:lnSpc>
                <a:spcPts val="4900"/>
              </a:lnSpc>
            </a:pPr>
            <a:endParaRPr lang="en-US" sz="3500" dirty="0">
              <a:solidFill>
                <a:srgbClr val="000000"/>
              </a:solidFill>
              <a:latin typeface="Arimo Bold"/>
            </a:endParaRPr>
          </a:p>
        </p:txBody>
      </p:sp>
      <p:sp>
        <p:nvSpPr>
          <p:cNvPr id="12" name="TextBox 8"/>
          <p:cNvSpPr txBox="1"/>
          <p:nvPr/>
        </p:nvSpPr>
        <p:spPr>
          <a:xfrm>
            <a:off x="1398048" y="5981700"/>
            <a:ext cx="15234372" cy="2630528"/>
          </a:xfrm>
          <a:prstGeom prst="rect">
            <a:avLst/>
          </a:prstGeom>
        </p:spPr>
        <p:txBody>
          <a:bodyPr lIns="0" tIns="0" rIns="0" bIns="0" rtlCol="0" anchor="t">
            <a:spAutoFit/>
          </a:bodyPr>
          <a:lstStyle/>
          <a:p>
            <a:pPr algn="just">
              <a:lnSpc>
                <a:spcPts val="4200"/>
              </a:lnSpc>
            </a:pPr>
            <a:r>
              <a:rPr lang="en-US" sz="2000" dirty="0">
                <a:solidFill>
                  <a:srgbClr val="000000"/>
                </a:solidFill>
                <a:latin typeface="Open Sans Bold"/>
              </a:rPr>
              <a:t>8.PUBLIC REGISTER:</a:t>
            </a:r>
          </a:p>
          <a:p>
            <a:pPr algn="just">
              <a:lnSpc>
                <a:spcPts val="4200"/>
              </a:lnSpc>
            </a:pPr>
            <a:r>
              <a:rPr lang="en-US" sz="2400" dirty="0">
                <a:solidFill>
                  <a:srgbClr val="000000"/>
                </a:solidFill>
                <a:latin typeface="Times New Roman" pitchFamily="18" charset="0"/>
                <a:cs typeface="Times New Roman" pitchFamily="18" charset="0"/>
              </a:rPr>
              <a:t>The register module provides a conceptual framework for entering data on those charity in a way that: eases data entry &amp; accuracy by matching the charity entry to the data source (usually paper files created at point of care), ties easily back to individual charity records to connect registers to charity data, and collects data elements to enable better supervision of donation programs.</a:t>
            </a:r>
          </a:p>
        </p:txBody>
      </p:sp>
    </p:spTree>
    <p:extLst>
      <p:ext uri="{BB962C8B-B14F-4D97-AF65-F5344CB8AC3E}">
        <p14:creationId xmlns:p14="http://schemas.microsoft.com/office/powerpoint/2010/main" val="15573300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545454"/>
        </a:solidFill>
        <a:effectLst/>
      </p:bgPr>
    </p:bg>
    <p:spTree>
      <p:nvGrpSpPr>
        <p:cNvPr id="1" name=""/>
        <p:cNvGrpSpPr/>
        <p:nvPr/>
      </p:nvGrpSpPr>
      <p:grpSpPr>
        <a:xfrm>
          <a:off x="0" y="0"/>
          <a:ext cx="0" cy="0"/>
          <a:chOff x="0" y="0"/>
          <a:chExt cx="0" cy="0"/>
        </a:xfrm>
      </p:grpSpPr>
      <p:grpSp>
        <p:nvGrpSpPr>
          <p:cNvPr id="2" name="Group 2"/>
          <p:cNvGrpSpPr/>
          <p:nvPr/>
        </p:nvGrpSpPr>
        <p:grpSpPr>
          <a:xfrm>
            <a:off x="560026" y="723900"/>
            <a:ext cx="17160700" cy="8839200"/>
            <a:chOff x="0" y="0"/>
            <a:chExt cx="18537266" cy="8889747"/>
          </a:xfrm>
        </p:grpSpPr>
        <p:sp>
          <p:nvSpPr>
            <p:cNvPr id="3" name="Freeform 3"/>
            <p:cNvSpPr/>
            <p:nvPr/>
          </p:nvSpPr>
          <p:spPr>
            <a:xfrm>
              <a:off x="0" y="0"/>
              <a:ext cx="18537265" cy="8889747"/>
            </a:xfrm>
            <a:custGeom>
              <a:avLst/>
              <a:gdLst/>
              <a:ahLst/>
              <a:cxnLst/>
              <a:rect l="l" t="t" r="r" b="b"/>
              <a:pathLst>
                <a:path w="18537265" h="8889747">
                  <a:moveTo>
                    <a:pt x="18232465" y="0"/>
                  </a:moveTo>
                  <a:lnTo>
                    <a:pt x="304800" y="0"/>
                  </a:lnTo>
                  <a:cubicBezTo>
                    <a:pt x="135890" y="0"/>
                    <a:pt x="0" y="135890"/>
                    <a:pt x="0" y="304800"/>
                  </a:cubicBezTo>
                  <a:lnTo>
                    <a:pt x="0" y="8584947"/>
                  </a:lnTo>
                  <a:cubicBezTo>
                    <a:pt x="0" y="8753857"/>
                    <a:pt x="135890" y="8889747"/>
                    <a:pt x="304800" y="8889747"/>
                  </a:cubicBezTo>
                  <a:lnTo>
                    <a:pt x="18232465" y="8889747"/>
                  </a:lnTo>
                  <a:cubicBezTo>
                    <a:pt x="18401376" y="8889747"/>
                    <a:pt x="18537265" y="8753857"/>
                    <a:pt x="18537265" y="8584947"/>
                  </a:cubicBezTo>
                  <a:lnTo>
                    <a:pt x="18537265" y="304800"/>
                  </a:lnTo>
                  <a:cubicBezTo>
                    <a:pt x="18537265" y="135890"/>
                    <a:pt x="18401376" y="0"/>
                    <a:pt x="18232465" y="0"/>
                  </a:cubicBezTo>
                  <a:close/>
                </a:path>
              </a:pathLst>
            </a:custGeom>
            <a:solidFill>
              <a:srgbClr val="FFFFFF"/>
            </a:solidFill>
          </p:spPr>
        </p:sp>
      </p:grpSp>
      <p:pic>
        <p:nvPicPr>
          <p:cNvPr id="6" name="Picture 4"/>
          <p:cNvPicPr>
            <a:picLocks noChangeAspect="1"/>
          </p:cNvPicPr>
          <p:nvPr/>
        </p:nvPicPr>
        <p:blipFill>
          <a:blip r:embed="rId2"/>
          <a:srcRect t="29700" b="64415"/>
          <a:stretch>
            <a:fillRect/>
          </a:stretch>
        </p:blipFill>
        <p:spPr>
          <a:xfrm>
            <a:off x="2019292" y="3673774"/>
            <a:ext cx="11779516" cy="1115599"/>
          </a:xfrm>
          <a:prstGeom prst="rect">
            <a:avLst/>
          </a:prstGeom>
        </p:spPr>
      </p:pic>
      <p:sp>
        <p:nvSpPr>
          <p:cNvPr id="8" name="TextBox 7"/>
          <p:cNvSpPr txBox="1"/>
          <p:nvPr/>
        </p:nvSpPr>
        <p:spPr>
          <a:xfrm>
            <a:off x="1143781" y="1257300"/>
            <a:ext cx="15654623" cy="2154436"/>
          </a:xfrm>
          <a:prstGeom prst="rect">
            <a:avLst/>
          </a:prstGeom>
        </p:spPr>
        <p:txBody>
          <a:bodyPr lIns="0" tIns="0" rIns="0" bIns="0" rtlCol="0" anchor="t">
            <a:spAutoFit/>
          </a:bodyPr>
          <a:lstStyle/>
          <a:p>
            <a:pPr algn="just">
              <a:lnSpc>
                <a:spcPts val="4200"/>
              </a:lnSpc>
            </a:pPr>
            <a:r>
              <a:rPr lang="en-US" sz="2000" dirty="0">
                <a:solidFill>
                  <a:srgbClr val="000000"/>
                </a:solidFill>
                <a:latin typeface="Open Sans Bold"/>
              </a:rPr>
              <a:t>9.PUBLIC LOGIN:</a:t>
            </a:r>
          </a:p>
          <a:p>
            <a:pPr algn="just">
              <a:lnSpc>
                <a:spcPts val="4200"/>
              </a:lnSpc>
            </a:pPr>
            <a:r>
              <a:rPr lang="en-US" sz="2400" dirty="0">
                <a:solidFill>
                  <a:srgbClr val="000000"/>
                </a:solidFill>
                <a:latin typeface="Times New Roman" pitchFamily="18" charset="0"/>
                <a:cs typeface="Times New Roman" pitchFamily="18" charset="0"/>
              </a:rPr>
              <a:t>In this module in our project, here symbolizes a unit of work performed within a database management system (or similar system) against a database, and treated in a coherent and reliable way independent of other transactions. A transaction generally represents any change in database user will transfer the amount to provider.</a:t>
            </a:r>
            <a:endParaRPr lang="en-US" sz="3000" dirty="0">
              <a:solidFill>
                <a:srgbClr val="000000"/>
              </a:solidFill>
              <a:latin typeface="Arimo"/>
            </a:endParaRPr>
          </a:p>
        </p:txBody>
      </p:sp>
      <p:sp>
        <p:nvSpPr>
          <p:cNvPr id="9" name="TextBox 8">
            <a:extLst>
              <a:ext uri="{FF2B5EF4-FFF2-40B4-BE49-F238E27FC236}">
                <a16:creationId xmlns:a16="http://schemas.microsoft.com/office/drawing/2014/main" id="{3533476D-550E-7942-914E-DF284CA78E58}"/>
              </a:ext>
            </a:extLst>
          </p:cNvPr>
          <p:cNvSpPr txBox="1"/>
          <p:nvPr/>
        </p:nvSpPr>
        <p:spPr>
          <a:xfrm>
            <a:off x="8226001" y="4231574"/>
            <a:ext cx="1828800" cy="1828800"/>
          </a:xfrm>
          <a:prstGeom prst="rect">
            <a:avLst/>
          </a:prstGeom>
          <a:noFill/>
        </p:spPr>
        <p:txBody>
          <a:bodyPr wrap="square" rtlCol="0">
            <a:spAutoFit/>
          </a:bodyPr>
          <a:lstStyle/>
          <a:p>
            <a:pPr algn="l"/>
            <a:endParaRPr lang="en-US"/>
          </a:p>
        </p:txBody>
      </p:sp>
      <p:sp>
        <p:nvSpPr>
          <p:cNvPr id="11" name="TextBox 10">
            <a:extLst>
              <a:ext uri="{FF2B5EF4-FFF2-40B4-BE49-F238E27FC236}">
                <a16:creationId xmlns:a16="http://schemas.microsoft.com/office/drawing/2014/main" id="{A0932A9D-D3FD-C148-93E8-2994A985C00E}"/>
              </a:ext>
            </a:extLst>
          </p:cNvPr>
          <p:cNvSpPr txBox="1"/>
          <p:nvPr/>
        </p:nvSpPr>
        <p:spPr>
          <a:xfrm>
            <a:off x="8226001" y="4231574"/>
            <a:ext cx="1828800" cy="1828800"/>
          </a:xfrm>
          <a:prstGeom prst="rect">
            <a:avLst/>
          </a:prstGeom>
          <a:noFill/>
        </p:spPr>
        <p:txBody>
          <a:bodyPr wrap="square" rtlCol="0">
            <a:spAutoFit/>
          </a:bodyPr>
          <a:lstStyle/>
          <a:p>
            <a:pPr algn="l"/>
            <a:endParaRPr lang="en-US"/>
          </a:p>
        </p:txBody>
      </p:sp>
      <p:sp>
        <p:nvSpPr>
          <p:cNvPr id="12" name="TextBox 9">
            <a:extLst>
              <a:ext uri="{FF2B5EF4-FFF2-40B4-BE49-F238E27FC236}">
                <a16:creationId xmlns:a16="http://schemas.microsoft.com/office/drawing/2014/main" id="{A2B21EBF-B042-F249-85C0-73CC06E6FB71}"/>
              </a:ext>
            </a:extLst>
          </p:cNvPr>
          <p:cNvSpPr txBox="1"/>
          <p:nvPr/>
        </p:nvSpPr>
        <p:spPr>
          <a:xfrm>
            <a:off x="1143780" y="5101746"/>
            <a:ext cx="15654623" cy="1731243"/>
          </a:xfrm>
          <a:prstGeom prst="rect">
            <a:avLst/>
          </a:prstGeom>
        </p:spPr>
        <p:txBody>
          <a:bodyPr wrap="square" lIns="0" tIns="0" rIns="0" bIns="0" rtlCol="0" anchor="t">
            <a:spAutoFit/>
          </a:bodyPr>
          <a:lstStyle/>
          <a:p>
            <a:pPr algn="just">
              <a:lnSpc>
                <a:spcPts val="4480"/>
              </a:lnSpc>
            </a:pPr>
            <a:r>
              <a:rPr lang="en-US" sz="2000" dirty="0">
                <a:solidFill>
                  <a:srgbClr val="000000"/>
                </a:solidFill>
                <a:latin typeface="Open Sans Bold"/>
              </a:rPr>
              <a:t>10. RESPONSE: </a:t>
            </a:r>
          </a:p>
          <a:p>
            <a:pPr algn="just">
              <a:lnSpc>
                <a:spcPts val="4480"/>
              </a:lnSpc>
            </a:pPr>
            <a:r>
              <a:rPr lang="en-US" sz="2400" dirty="0">
                <a:solidFill>
                  <a:srgbClr val="000000"/>
                </a:solidFill>
                <a:latin typeface="Times New Roman" pitchFamily="18" charset="0"/>
                <a:cs typeface="Times New Roman" pitchFamily="18" charset="0"/>
              </a:rPr>
              <a:t>In this module the bank will response the data file fully analyzed data in category wise view Bank will be responsible for your file stored in database.</a:t>
            </a:r>
          </a:p>
        </p:txBody>
      </p:sp>
      <p:pic>
        <p:nvPicPr>
          <p:cNvPr id="13" name="Picture 5">
            <a:extLst>
              <a:ext uri="{FF2B5EF4-FFF2-40B4-BE49-F238E27FC236}">
                <a16:creationId xmlns:a16="http://schemas.microsoft.com/office/drawing/2014/main" id="{FA190D8E-FBCC-7041-AD8F-60F13DB2069E}"/>
              </a:ext>
            </a:extLst>
          </p:cNvPr>
          <p:cNvPicPr>
            <a:picLocks noChangeAspect="1"/>
          </p:cNvPicPr>
          <p:nvPr/>
        </p:nvPicPr>
        <p:blipFill>
          <a:blip r:embed="rId3"/>
          <a:srcRect l="8980" t="64919" r="955" b="29304"/>
          <a:stretch>
            <a:fillRect/>
          </a:stretch>
        </p:blipFill>
        <p:spPr>
          <a:xfrm>
            <a:off x="2181207" y="7048500"/>
            <a:ext cx="12232258" cy="1600200"/>
          </a:xfrm>
          <a:prstGeom prst="rect">
            <a:avLst/>
          </a:prstGeom>
        </p:spPr>
      </p:pic>
    </p:spTree>
    <p:extLst>
      <p:ext uri="{BB962C8B-B14F-4D97-AF65-F5344CB8AC3E}">
        <p14:creationId xmlns:p14="http://schemas.microsoft.com/office/powerpoint/2010/main" val="35333137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545454"/>
        </a:solidFill>
        <a:effectLst/>
      </p:bgPr>
    </p:bg>
    <p:spTree>
      <p:nvGrpSpPr>
        <p:cNvPr id="1" name=""/>
        <p:cNvGrpSpPr/>
        <p:nvPr/>
      </p:nvGrpSpPr>
      <p:grpSpPr>
        <a:xfrm>
          <a:off x="0" y="0"/>
          <a:ext cx="0" cy="0"/>
          <a:chOff x="0" y="0"/>
          <a:chExt cx="0" cy="0"/>
        </a:xfrm>
      </p:grpSpPr>
      <p:grpSp>
        <p:nvGrpSpPr>
          <p:cNvPr id="2" name="Group 2"/>
          <p:cNvGrpSpPr/>
          <p:nvPr/>
        </p:nvGrpSpPr>
        <p:grpSpPr>
          <a:xfrm>
            <a:off x="560026" y="723900"/>
            <a:ext cx="17160700" cy="8839200"/>
            <a:chOff x="0" y="0"/>
            <a:chExt cx="18537266" cy="8889747"/>
          </a:xfrm>
        </p:grpSpPr>
        <p:sp>
          <p:nvSpPr>
            <p:cNvPr id="3" name="Freeform 3"/>
            <p:cNvSpPr/>
            <p:nvPr/>
          </p:nvSpPr>
          <p:spPr>
            <a:xfrm>
              <a:off x="0" y="0"/>
              <a:ext cx="18537265" cy="8889747"/>
            </a:xfrm>
            <a:custGeom>
              <a:avLst/>
              <a:gdLst/>
              <a:ahLst/>
              <a:cxnLst/>
              <a:rect l="l" t="t" r="r" b="b"/>
              <a:pathLst>
                <a:path w="18537265" h="8889747">
                  <a:moveTo>
                    <a:pt x="18232465" y="0"/>
                  </a:moveTo>
                  <a:lnTo>
                    <a:pt x="304800" y="0"/>
                  </a:lnTo>
                  <a:cubicBezTo>
                    <a:pt x="135890" y="0"/>
                    <a:pt x="0" y="135890"/>
                    <a:pt x="0" y="304800"/>
                  </a:cubicBezTo>
                  <a:lnTo>
                    <a:pt x="0" y="8584947"/>
                  </a:lnTo>
                  <a:cubicBezTo>
                    <a:pt x="0" y="8753857"/>
                    <a:pt x="135890" y="8889747"/>
                    <a:pt x="304800" y="8889747"/>
                  </a:cubicBezTo>
                  <a:lnTo>
                    <a:pt x="18232465" y="8889747"/>
                  </a:lnTo>
                  <a:cubicBezTo>
                    <a:pt x="18401376" y="8889747"/>
                    <a:pt x="18537265" y="8753857"/>
                    <a:pt x="18537265" y="8584947"/>
                  </a:cubicBezTo>
                  <a:lnTo>
                    <a:pt x="18537265" y="304800"/>
                  </a:lnTo>
                  <a:cubicBezTo>
                    <a:pt x="18537265" y="135890"/>
                    <a:pt x="18401376" y="0"/>
                    <a:pt x="18232465" y="0"/>
                  </a:cubicBezTo>
                  <a:close/>
                </a:path>
              </a:pathLst>
            </a:custGeom>
            <a:solidFill>
              <a:srgbClr val="FFFFFF"/>
            </a:solidFill>
          </p:spPr>
        </p:sp>
      </p:grpSp>
      <p:grpSp>
        <p:nvGrpSpPr>
          <p:cNvPr id="4" name="Group 2"/>
          <p:cNvGrpSpPr/>
          <p:nvPr/>
        </p:nvGrpSpPr>
        <p:grpSpPr>
          <a:xfrm>
            <a:off x="1028700" y="1028700"/>
            <a:ext cx="16230600" cy="8229600"/>
            <a:chOff x="0" y="0"/>
            <a:chExt cx="17532556" cy="8889747"/>
          </a:xfrm>
        </p:grpSpPr>
        <p:sp>
          <p:nvSpPr>
            <p:cNvPr id="5" name="Freeform 3"/>
            <p:cNvSpPr/>
            <p:nvPr/>
          </p:nvSpPr>
          <p:spPr>
            <a:xfrm>
              <a:off x="0" y="0"/>
              <a:ext cx="17532556" cy="8889747"/>
            </a:xfrm>
            <a:custGeom>
              <a:avLst/>
              <a:gdLst/>
              <a:ahLst/>
              <a:cxnLst/>
              <a:rect l="l" t="t" r="r" b="b"/>
              <a:pathLst>
                <a:path w="17532556" h="8889747">
                  <a:moveTo>
                    <a:pt x="17227756" y="0"/>
                  </a:moveTo>
                  <a:lnTo>
                    <a:pt x="304800" y="0"/>
                  </a:lnTo>
                  <a:cubicBezTo>
                    <a:pt x="135890" y="0"/>
                    <a:pt x="0" y="135890"/>
                    <a:pt x="0" y="304800"/>
                  </a:cubicBezTo>
                  <a:lnTo>
                    <a:pt x="0" y="8584947"/>
                  </a:lnTo>
                  <a:cubicBezTo>
                    <a:pt x="0" y="8753857"/>
                    <a:pt x="135890" y="8889747"/>
                    <a:pt x="304800" y="8889747"/>
                  </a:cubicBezTo>
                  <a:lnTo>
                    <a:pt x="17227756" y="8889747"/>
                  </a:lnTo>
                  <a:cubicBezTo>
                    <a:pt x="17396667" y="8889747"/>
                    <a:pt x="17532556" y="8753857"/>
                    <a:pt x="17532556" y="8584947"/>
                  </a:cubicBezTo>
                  <a:lnTo>
                    <a:pt x="17532556" y="304800"/>
                  </a:lnTo>
                  <a:cubicBezTo>
                    <a:pt x="17532556" y="135890"/>
                    <a:pt x="17396667" y="0"/>
                    <a:pt x="17227756" y="0"/>
                  </a:cubicBezTo>
                  <a:close/>
                </a:path>
              </a:pathLst>
            </a:custGeom>
            <a:solidFill>
              <a:srgbClr val="FFFFFF"/>
            </a:solidFill>
          </p:spPr>
        </p:sp>
      </p:grpSp>
      <p:pic>
        <p:nvPicPr>
          <p:cNvPr id="6" name="Picture 4"/>
          <p:cNvPicPr>
            <a:picLocks noChangeAspect="1"/>
          </p:cNvPicPr>
          <p:nvPr/>
        </p:nvPicPr>
        <p:blipFill>
          <a:blip r:embed="rId2"/>
          <a:srcRect t="60772" b="32943"/>
          <a:stretch>
            <a:fillRect/>
          </a:stretch>
        </p:blipFill>
        <p:spPr>
          <a:xfrm>
            <a:off x="2438400" y="7376660"/>
            <a:ext cx="12270694" cy="1670739"/>
          </a:xfrm>
          <a:prstGeom prst="rect">
            <a:avLst/>
          </a:prstGeom>
        </p:spPr>
      </p:pic>
      <p:pic>
        <p:nvPicPr>
          <p:cNvPr id="7" name="Picture 5"/>
          <p:cNvPicPr>
            <a:picLocks noChangeAspect="1"/>
          </p:cNvPicPr>
          <p:nvPr/>
        </p:nvPicPr>
        <p:blipFill>
          <a:blip r:embed="rId3"/>
          <a:srcRect t="53457" b="40959"/>
          <a:stretch>
            <a:fillRect/>
          </a:stretch>
        </p:blipFill>
        <p:spPr>
          <a:xfrm>
            <a:off x="2057400" y="3543768"/>
            <a:ext cx="11801086" cy="1260252"/>
          </a:xfrm>
          <a:prstGeom prst="rect">
            <a:avLst/>
          </a:prstGeom>
        </p:spPr>
      </p:pic>
      <p:sp>
        <p:nvSpPr>
          <p:cNvPr id="9" name="TextBox 7"/>
          <p:cNvSpPr txBox="1"/>
          <p:nvPr/>
        </p:nvSpPr>
        <p:spPr>
          <a:xfrm>
            <a:off x="1028699" y="1325168"/>
            <a:ext cx="15693547" cy="1615827"/>
          </a:xfrm>
          <a:prstGeom prst="rect">
            <a:avLst/>
          </a:prstGeom>
        </p:spPr>
        <p:txBody>
          <a:bodyPr wrap="square" lIns="0" tIns="0" rIns="0" bIns="0" rtlCol="0" anchor="t">
            <a:spAutoFit/>
          </a:bodyPr>
          <a:lstStyle/>
          <a:p>
            <a:pPr algn="just">
              <a:lnSpc>
                <a:spcPts val="4200"/>
              </a:lnSpc>
            </a:pPr>
            <a:r>
              <a:rPr lang="en-US" sz="2400" dirty="0">
                <a:solidFill>
                  <a:srgbClr val="000000"/>
                </a:solidFill>
                <a:latin typeface="Times New Roman" pitchFamily="18" charset="0"/>
                <a:cs typeface="Times New Roman" pitchFamily="18" charset="0"/>
              </a:rPr>
              <a:t>  </a:t>
            </a:r>
            <a:r>
              <a:rPr lang="en-US" sz="2000" dirty="0">
                <a:solidFill>
                  <a:srgbClr val="000000"/>
                </a:solidFill>
                <a:latin typeface="Open Sans Bold"/>
              </a:rPr>
              <a:t>11.RESPONSE (BANK):</a:t>
            </a:r>
          </a:p>
          <a:p>
            <a:pPr algn="just">
              <a:lnSpc>
                <a:spcPts val="4200"/>
              </a:lnSpc>
            </a:pPr>
            <a:r>
              <a:rPr lang="en-US" sz="2400" dirty="0">
                <a:solidFill>
                  <a:srgbClr val="000000"/>
                </a:solidFill>
                <a:latin typeface="Times New Roman" pitchFamily="18" charset="0"/>
                <a:cs typeface="Times New Roman" pitchFamily="18" charset="0"/>
              </a:rPr>
              <a:t>In this module is used to help to the public to donation the amount with the land longitude and the public will update the report along with their opinion and the will be stored the database.</a:t>
            </a:r>
          </a:p>
        </p:txBody>
      </p:sp>
      <p:sp>
        <p:nvSpPr>
          <p:cNvPr id="11" name="TextBox 9"/>
          <p:cNvSpPr txBox="1"/>
          <p:nvPr/>
        </p:nvSpPr>
        <p:spPr>
          <a:xfrm>
            <a:off x="1332837" y="5196622"/>
            <a:ext cx="15389410" cy="2154436"/>
          </a:xfrm>
          <a:prstGeom prst="rect">
            <a:avLst/>
          </a:prstGeom>
        </p:spPr>
        <p:txBody>
          <a:bodyPr lIns="0" tIns="0" rIns="0" bIns="0" rtlCol="0" anchor="t">
            <a:spAutoFit/>
          </a:bodyPr>
          <a:lstStyle/>
          <a:p>
            <a:pPr algn="just">
              <a:lnSpc>
                <a:spcPts val="4200"/>
              </a:lnSpc>
            </a:pPr>
            <a:r>
              <a:rPr lang="en-US" sz="2000" dirty="0">
                <a:solidFill>
                  <a:srgbClr val="000000"/>
                </a:solidFill>
                <a:latin typeface="Open Sans Bold"/>
              </a:rPr>
              <a:t>12.ADMIN LOGIN</a:t>
            </a:r>
            <a:r>
              <a:rPr lang="en-US" sz="2400" dirty="0">
                <a:solidFill>
                  <a:srgbClr val="000000"/>
                </a:solidFill>
                <a:latin typeface="Open Sans Bold"/>
              </a:rPr>
              <a:t>:</a:t>
            </a:r>
          </a:p>
          <a:p>
            <a:pPr algn="just">
              <a:lnSpc>
                <a:spcPts val="4200"/>
              </a:lnSpc>
            </a:pPr>
            <a:r>
              <a:rPr lang="en-US" sz="2400" dirty="0">
                <a:solidFill>
                  <a:srgbClr val="000000"/>
                </a:solidFill>
                <a:latin typeface="Times New Roman" pitchFamily="18" charset="0"/>
                <a:cs typeface="Times New Roman" pitchFamily="18" charset="0"/>
              </a:rPr>
              <a:t>In this module in our project, here symbolizes a unit of work performed within a database management system (or similar system) against a database, and treated in a coherent and reliable way independent of other transactions. A transaction generally represents any change in database user will transfer the amount to provider.</a:t>
            </a:r>
          </a:p>
        </p:txBody>
      </p:sp>
    </p:spTree>
    <p:extLst>
      <p:ext uri="{BB962C8B-B14F-4D97-AF65-F5344CB8AC3E}">
        <p14:creationId xmlns:p14="http://schemas.microsoft.com/office/powerpoint/2010/main" val="42851872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545454"/>
        </a:solidFill>
        <a:effectLst/>
      </p:bgPr>
    </p:bg>
    <p:spTree>
      <p:nvGrpSpPr>
        <p:cNvPr id="1" name=""/>
        <p:cNvGrpSpPr/>
        <p:nvPr/>
      </p:nvGrpSpPr>
      <p:grpSpPr>
        <a:xfrm>
          <a:off x="0" y="0"/>
          <a:ext cx="0" cy="0"/>
          <a:chOff x="0" y="0"/>
          <a:chExt cx="0" cy="0"/>
        </a:xfrm>
      </p:grpSpPr>
      <p:grpSp>
        <p:nvGrpSpPr>
          <p:cNvPr id="2" name="Group 2"/>
          <p:cNvGrpSpPr/>
          <p:nvPr/>
        </p:nvGrpSpPr>
        <p:grpSpPr>
          <a:xfrm>
            <a:off x="560026" y="723900"/>
            <a:ext cx="17160700" cy="8839200"/>
            <a:chOff x="0" y="0"/>
            <a:chExt cx="18537266" cy="8889747"/>
          </a:xfrm>
        </p:grpSpPr>
        <p:sp>
          <p:nvSpPr>
            <p:cNvPr id="3" name="Freeform 3"/>
            <p:cNvSpPr/>
            <p:nvPr/>
          </p:nvSpPr>
          <p:spPr>
            <a:xfrm>
              <a:off x="0" y="0"/>
              <a:ext cx="18537265" cy="8889747"/>
            </a:xfrm>
            <a:custGeom>
              <a:avLst/>
              <a:gdLst/>
              <a:ahLst/>
              <a:cxnLst/>
              <a:rect l="l" t="t" r="r" b="b"/>
              <a:pathLst>
                <a:path w="18537265" h="8889747">
                  <a:moveTo>
                    <a:pt x="18232465" y="0"/>
                  </a:moveTo>
                  <a:lnTo>
                    <a:pt x="304800" y="0"/>
                  </a:lnTo>
                  <a:cubicBezTo>
                    <a:pt x="135890" y="0"/>
                    <a:pt x="0" y="135890"/>
                    <a:pt x="0" y="304800"/>
                  </a:cubicBezTo>
                  <a:lnTo>
                    <a:pt x="0" y="8584947"/>
                  </a:lnTo>
                  <a:cubicBezTo>
                    <a:pt x="0" y="8753857"/>
                    <a:pt x="135890" y="8889747"/>
                    <a:pt x="304800" y="8889747"/>
                  </a:cubicBezTo>
                  <a:lnTo>
                    <a:pt x="18232465" y="8889747"/>
                  </a:lnTo>
                  <a:cubicBezTo>
                    <a:pt x="18401376" y="8889747"/>
                    <a:pt x="18537265" y="8753857"/>
                    <a:pt x="18537265" y="8584947"/>
                  </a:cubicBezTo>
                  <a:lnTo>
                    <a:pt x="18537265" y="304800"/>
                  </a:lnTo>
                  <a:cubicBezTo>
                    <a:pt x="18537265" y="135890"/>
                    <a:pt x="18401376" y="0"/>
                    <a:pt x="18232465" y="0"/>
                  </a:cubicBezTo>
                  <a:close/>
                </a:path>
              </a:pathLst>
            </a:custGeom>
            <a:solidFill>
              <a:srgbClr val="FFFFFF"/>
            </a:solidFill>
          </p:spPr>
        </p:sp>
      </p:grpSp>
      <p:graphicFrame>
        <p:nvGraphicFramePr>
          <p:cNvPr id="6" name="Table 5"/>
          <p:cNvGraphicFramePr>
            <a:graphicFrameLocks noGrp="1"/>
          </p:cNvGraphicFramePr>
          <p:nvPr>
            <p:extLst>
              <p:ext uri="{D42A27DB-BD31-4B8C-83A1-F6EECF244321}">
                <p14:modId xmlns:p14="http://schemas.microsoft.com/office/powerpoint/2010/main" val="206126159"/>
              </p:ext>
            </p:extLst>
          </p:nvPr>
        </p:nvGraphicFramePr>
        <p:xfrm>
          <a:off x="1371600" y="2933701"/>
          <a:ext cx="15011399" cy="2743199"/>
        </p:xfrm>
        <a:graphic>
          <a:graphicData uri="http://schemas.openxmlformats.org/drawingml/2006/table">
            <a:tbl>
              <a:tblPr firstRow="1" firstCol="1" bandRow="1">
                <a:tableStyleId>{5C22544A-7EE6-4342-B048-85BDC9FD1C3A}</a:tableStyleId>
              </a:tblPr>
              <a:tblGrid>
                <a:gridCol w="1423661">
                  <a:extLst>
                    <a:ext uri="{9D8B030D-6E8A-4147-A177-3AD203B41FA5}">
                      <a16:colId xmlns:a16="http://schemas.microsoft.com/office/drawing/2014/main" val="20000"/>
                    </a:ext>
                  </a:extLst>
                </a:gridCol>
                <a:gridCol w="3453139">
                  <a:extLst>
                    <a:ext uri="{9D8B030D-6E8A-4147-A177-3AD203B41FA5}">
                      <a16:colId xmlns:a16="http://schemas.microsoft.com/office/drawing/2014/main" val="20001"/>
                    </a:ext>
                  </a:extLst>
                </a:gridCol>
                <a:gridCol w="3855801">
                  <a:extLst>
                    <a:ext uri="{9D8B030D-6E8A-4147-A177-3AD203B41FA5}">
                      <a16:colId xmlns:a16="http://schemas.microsoft.com/office/drawing/2014/main" val="20002"/>
                    </a:ext>
                  </a:extLst>
                </a:gridCol>
                <a:gridCol w="2906786">
                  <a:extLst>
                    <a:ext uri="{9D8B030D-6E8A-4147-A177-3AD203B41FA5}">
                      <a16:colId xmlns:a16="http://schemas.microsoft.com/office/drawing/2014/main" val="20003"/>
                    </a:ext>
                  </a:extLst>
                </a:gridCol>
                <a:gridCol w="3372012">
                  <a:extLst>
                    <a:ext uri="{9D8B030D-6E8A-4147-A177-3AD203B41FA5}">
                      <a16:colId xmlns:a16="http://schemas.microsoft.com/office/drawing/2014/main" val="20004"/>
                    </a:ext>
                  </a:extLst>
                </a:gridCol>
              </a:tblGrid>
              <a:tr h="690427">
                <a:tc>
                  <a:txBody>
                    <a:bodyPr/>
                    <a:lstStyle/>
                    <a:p>
                      <a:pPr>
                        <a:lnSpc>
                          <a:spcPct val="115000"/>
                        </a:lnSpc>
                        <a:spcAft>
                          <a:spcPts val="0"/>
                        </a:spcAft>
                      </a:pPr>
                      <a:r>
                        <a:rPr lang="en-IN" sz="1800" dirty="0">
                          <a:effectLst/>
                          <a:latin typeface="Times New Roman" pitchFamily="18" charset="0"/>
                          <a:cs typeface="Times New Roman" pitchFamily="18" charset="0"/>
                        </a:rPr>
                        <a:t>S.NO</a:t>
                      </a:r>
                      <a:endParaRPr lang="en-IN" sz="1800" dirty="0">
                        <a:effectLst/>
                        <a:latin typeface="Times New Roman" pitchFamily="18" charset="0"/>
                        <a:ea typeface="Calibri"/>
                        <a:cs typeface="Times New Roman" pitchFamily="18" charset="0"/>
                      </a:endParaRPr>
                    </a:p>
                  </a:txBody>
                  <a:tcPr marL="68580" marR="68580" marT="0" marB="0"/>
                </a:tc>
                <a:tc>
                  <a:txBody>
                    <a:bodyPr/>
                    <a:lstStyle/>
                    <a:p>
                      <a:pPr>
                        <a:lnSpc>
                          <a:spcPct val="115000"/>
                        </a:lnSpc>
                        <a:spcAft>
                          <a:spcPts val="0"/>
                        </a:spcAft>
                      </a:pPr>
                      <a:r>
                        <a:rPr lang="en-IN" sz="1800" b="1" dirty="0">
                          <a:effectLst/>
                          <a:latin typeface="Times New Roman" pitchFamily="18" charset="0"/>
                          <a:cs typeface="Times New Roman" pitchFamily="18" charset="0"/>
                        </a:rPr>
                        <a:t>ACTION TO PERFORM</a:t>
                      </a:r>
                      <a:endParaRPr lang="en-IN" sz="1800" b="1" dirty="0">
                        <a:effectLst/>
                        <a:latin typeface="Times New Roman" pitchFamily="18" charset="0"/>
                        <a:ea typeface="Calibri"/>
                        <a:cs typeface="Times New Roman" pitchFamily="18" charset="0"/>
                      </a:endParaRPr>
                    </a:p>
                  </a:txBody>
                  <a:tcPr marL="68580" marR="68580" marT="0" marB="0"/>
                </a:tc>
                <a:tc>
                  <a:txBody>
                    <a:bodyPr/>
                    <a:lstStyle/>
                    <a:p>
                      <a:pPr>
                        <a:lnSpc>
                          <a:spcPct val="115000"/>
                        </a:lnSpc>
                        <a:spcAft>
                          <a:spcPts val="0"/>
                        </a:spcAft>
                      </a:pPr>
                      <a:r>
                        <a:rPr lang="en-IN" sz="1800" dirty="0">
                          <a:effectLst/>
                          <a:latin typeface="Times New Roman" pitchFamily="18" charset="0"/>
                          <a:cs typeface="Times New Roman" pitchFamily="18" charset="0"/>
                        </a:rPr>
                        <a:t>EXCEPECTED RESULTS</a:t>
                      </a:r>
                      <a:endParaRPr lang="en-IN" sz="1800" dirty="0">
                        <a:effectLst/>
                        <a:latin typeface="Times New Roman" pitchFamily="18" charset="0"/>
                        <a:ea typeface="Calibri"/>
                        <a:cs typeface="Times New Roman" pitchFamily="18" charset="0"/>
                      </a:endParaRPr>
                    </a:p>
                  </a:txBody>
                  <a:tcPr marL="68580" marR="68580" marT="0" marB="0"/>
                </a:tc>
                <a:tc>
                  <a:txBody>
                    <a:bodyPr/>
                    <a:lstStyle/>
                    <a:p>
                      <a:pPr>
                        <a:lnSpc>
                          <a:spcPct val="115000"/>
                        </a:lnSpc>
                        <a:spcAft>
                          <a:spcPts val="0"/>
                        </a:spcAft>
                      </a:pPr>
                      <a:r>
                        <a:rPr lang="en-IN" sz="1800" dirty="0">
                          <a:effectLst/>
                          <a:latin typeface="Times New Roman" pitchFamily="18" charset="0"/>
                          <a:cs typeface="Times New Roman" pitchFamily="18" charset="0"/>
                        </a:rPr>
                        <a:t>ACTUAL RESULTS</a:t>
                      </a:r>
                      <a:endParaRPr lang="en-IN" sz="1800" dirty="0">
                        <a:effectLst/>
                        <a:latin typeface="Times New Roman" pitchFamily="18" charset="0"/>
                        <a:ea typeface="Calibri"/>
                        <a:cs typeface="Times New Roman" pitchFamily="18" charset="0"/>
                      </a:endParaRPr>
                    </a:p>
                  </a:txBody>
                  <a:tcPr marL="68580" marR="68580" marT="0" marB="0"/>
                </a:tc>
                <a:tc>
                  <a:txBody>
                    <a:bodyPr/>
                    <a:lstStyle/>
                    <a:p>
                      <a:pPr>
                        <a:lnSpc>
                          <a:spcPct val="115000"/>
                        </a:lnSpc>
                        <a:spcAft>
                          <a:spcPts val="0"/>
                        </a:spcAft>
                      </a:pPr>
                      <a:r>
                        <a:rPr lang="en-IN" sz="1800" dirty="0">
                          <a:effectLst/>
                          <a:latin typeface="Times New Roman" pitchFamily="18" charset="0"/>
                          <a:cs typeface="Times New Roman" pitchFamily="18" charset="0"/>
                        </a:rPr>
                        <a:t>RESULT(PASS/FAIL</a:t>
                      </a:r>
                      <a:r>
                        <a:rPr lang="en-IN" sz="1800" dirty="0">
                          <a:effectLst/>
                        </a:rPr>
                        <a:t>)</a:t>
                      </a:r>
                      <a:endParaRPr lang="en-IN" sz="1800" dirty="0">
                        <a:effectLst/>
                        <a:latin typeface="Calibri"/>
                        <a:ea typeface="Calibri"/>
                        <a:cs typeface="Times New Roman"/>
                      </a:endParaRPr>
                    </a:p>
                  </a:txBody>
                  <a:tcPr marL="68580" marR="68580" marT="0" marB="0"/>
                </a:tc>
                <a:extLst>
                  <a:ext uri="{0D108BD9-81ED-4DB2-BD59-A6C34878D82A}">
                    <a16:rowId xmlns:a16="http://schemas.microsoft.com/office/drawing/2014/main" val="10000"/>
                  </a:ext>
                </a:extLst>
              </a:tr>
              <a:tr h="690427">
                <a:tc>
                  <a:txBody>
                    <a:bodyPr/>
                    <a:lstStyle/>
                    <a:p>
                      <a:pPr>
                        <a:lnSpc>
                          <a:spcPct val="115000"/>
                        </a:lnSpc>
                        <a:spcAft>
                          <a:spcPts val="0"/>
                        </a:spcAft>
                      </a:pPr>
                      <a:r>
                        <a:rPr lang="en-IN" sz="1600" dirty="0">
                          <a:effectLst/>
                          <a:latin typeface="Times New Roman" pitchFamily="18" charset="0"/>
                          <a:cs typeface="Times New Roman" pitchFamily="18" charset="0"/>
                        </a:rPr>
                        <a:t>    1</a:t>
                      </a:r>
                      <a:endParaRPr lang="en-IN" sz="1600" dirty="0">
                        <a:effectLst/>
                        <a:latin typeface="Times New Roman" pitchFamily="18" charset="0"/>
                        <a:ea typeface="Calibri"/>
                        <a:cs typeface="Times New Roman" pitchFamily="18" charset="0"/>
                      </a:endParaRPr>
                    </a:p>
                  </a:txBody>
                  <a:tcPr marL="68580" marR="68580" marT="0" marB="0"/>
                </a:tc>
                <a:tc>
                  <a:txBody>
                    <a:bodyPr/>
                    <a:lstStyle/>
                    <a:p>
                      <a:pPr>
                        <a:lnSpc>
                          <a:spcPct val="115000"/>
                        </a:lnSpc>
                        <a:spcAft>
                          <a:spcPts val="0"/>
                        </a:spcAft>
                      </a:pPr>
                      <a:r>
                        <a:rPr lang="en-IN" sz="1800" dirty="0">
                          <a:effectLst/>
                          <a:latin typeface="Times New Roman" pitchFamily="18" charset="0"/>
                          <a:cs typeface="Times New Roman" pitchFamily="18" charset="0"/>
                        </a:rPr>
                        <a:t>Login</a:t>
                      </a:r>
                      <a:endParaRPr lang="en-IN" sz="1800" dirty="0">
                        <a:effectLst/>
                        <a:latin typeface="Times New Roman" pitchFamily="18" charset="0"/>
                        <a:ea typeface="Calibri"/>
                        <a:cs typeface="Times New Roman" pitchFamily="18" charset="0"/>
                      </a:endParaRPr>
                    </a:p>
                  </a:txBody>
                  <a:tcPr marL="68580" marR="68580" marT="0" marB="0"/>
                </a:tc>
                <a:tc>
                  <a:txBody>
                    <a:bodyPr/>
                    <a:lstStyle/>
                    <a:p>
                      <a:pPr>
                        <a:lnSpc>
                          <a:spcPct val="115000"/>
                        </a:lnSpc>
                        <a:spcAft>
                          <a:spcPts val="0"/>
                        </a:spcAft>
                      </a:pPr>
                      <a:r>
                        <a:rPr lang="en-IN" sz="1800" dirty="0">
                          <a:effectLst/>
                          <a:latin typeface="Times New Roman" pitchFamily="18" charset="0"/>
                          <a:cs typeface="Times New Roman" pitchFamily="18" charset="0"/>
                        </a:rPr>
                        <a:t>Fill the user name and password</a:t>
                      </a:r>
                      <a:endParaRPr lang="en-IN" sz="1800" dirty="0">
                        <a:effectLst/>
                        <a:latin typeface="Times New Roman" pitchFamily="18" charset="0"/>
                        <a:ea typeface="Calibri"/>
                        <a:cs typeface="Times New Roman" pitchFamily="18" charset="0"/>
                      </a:endParaRPr>
                    </a:p>
                  </a:txBody>
                  <a:tcPr marL="68580" marR="68580" marT="0" marB="0"/>
                </a:tc>
                <a:tc>
                  <a:txBody>
                    <a:bodyPr/>
                    <a:lstStyle/>
                    <a:p>
                      <a:pPr>
                        <a:lnSpc>
                          <a:spcPct val="115000"/>
                        </a:lnSpc>
                        <a:spcAft>
                          <a:spcPts val="0"/>
                        </a:spcAft>
                      </a:pPr>
                      <a:r>
                        <a:rPr lang="en-IN" sz="1800">
                          <a:effectLst/>
                          <a:latin typeface="Times New Roman" pitchFamily="18" charset="0"/>
                          <a:cs typeface="Times New Roman" pitchFamily="18" charset="0"/>
                        </a:rPr>
                        <a:t>As Excepted</a:t>
                      </a:r>
                      <a:endParaRPr lang="en-IN" sz="1800">
                        <a:effectLst/>
                        <a:latin typeface="Times New Roman" pitchFamily="18" charset="0"/>
                        <a:ea typeface="Calibri"/>
                        <a:cs typeface="Times New Roman" pitchFamily="18" charset="0"/>
                      </a:endParaRPr>
                    </a:p>
                  </a:txBody>
                  <a:tcPr marL="68580" marR="68580" marT="0" marB="0"/>
                </a:tc>
                <a:tc>
                  <a:txBody>
                    <a:bodyPr/>
                    <a:lstStyle/>
                    <a:p>
                      <a:pPr>
                        <a:lnSpc>
                          <a:spcPct val="115000"/>
                        </a:lnSpc>
                        <a:spcAft>
                          <a:spcPts val="0"/>
                        </a:spcAft>
                      </a:pPr>
                      <a:r>
                        <a:rPr lang="en-IN" sz="1800">
                          <a:effectLst/>
                          <a:latin typeface="Times New Roman" pitchFamily="18" charset="0"/>
                          <a:cs typeface="Times New Roman" pitchFamily="18" charset="0"/>
                        </a:rPr>
                        <a:t>Pass</a:t>
                      </a:r>
                      <a:endParaRPr lang="en-IN" sz="1800">
                        <a:effectLst/>
                        <a:latin typeface="Times New Roman" pitchFamily="18" charset="0"/>
                        <a:ea typeface="Calibri"/>
                        <a:cs typeface="Times New Roman" pitchFamily="18" charset="0"/>
                      </a:endParaRPr>
                    </a:p>
                  </a:txBody>
                  <a:tcPr marL="68580" marR="68580" marT="0" marB="0"/>
                </a:tc>
                <a:extLst>
                  <a:ext uri="{0D108BD9-81ED-4DB2-BD59-A6C34878D82A}">
                    <a16:rowId xmlns:a16="http://schemas.microsoft.com/office/drawing/2014/main" val="10001"/>
                  </a:ext>
                </a:extLst>
              </a:tr>
              <a:tr h="671918">
                <a:tc>
                  <a:txBody>
                    <a:bodyPr/>
                    <a:lstStyle/>
                    <a:p>
                      <a:pPr>
                        <a:lnSpc>
                          <a:spcPct val="115000"/>
                        </a:lnSpc>
                        <a:spcAft>
                          <a:spcPts val="0"/>
                        </a:spcAft>
                      </a:pPr>
                      <a:r>
                        <a:rPr lang="en-IN" sz="1600" dirty="0">
                          <a:effectLst/>
                          <a:latin typeface="Times New Roman" pitchFamily="18" charset="0"/>
                          <a:cs typeface="Times New Roman" pitchFamily="18" charset="0"/>
                        </a:rPr>
                        <a:t>    2</a:t>
                      </a:r>
                      <a:endParaRPr lang="en-IN" sz="1600" dirty="0">
                        <a:effectLst/>
                        <a:latin typeface="Times New Roman" pitchFamily="18" charset="0"/>
                        <a:ea typeface="Calibri"/>
                        <a:cs typeface="Times New Roman" pitchFamily="18" charset="0"/>
                      </a:endParaRPr>
                    </a:p>
                  </a:txBody>
                  <a:tcPr marL="68580" marR="68580" marT="0" marB="0"/>
                </a:tc>
                <a:tc>
                  <a:txBody>
                    <a:bodyPr/>
                    <a:lstStyle/>
                    <a:p>
                      <a:pPr>
                        <a:lnSpc>
                          <a:spcPct val="115000"/>
                        </a:lnSpc>
                        <a:spcAft>
                          <a:spcPts val="0"/>
                        </a:spcAft>
                      </a:pPr>
                      <a:r>
                        <a:rPr lang="en-IN" sz="1800" dirty="0">
                          <a:effectLst/>
                          <a:latin typeface="Times New Roman" pitchFamily="18" charset="0"/>
                          <a:cs typeface="Times New Roman" pitchFamily="18" charset="0"/>
                        </a:rPr>
                        <a:t>Charity approved</a:t>
                      </a:r>
                      <a:endParaRPr lang="en-IN" sz="1800" dirty="0">
                        <a:effectLst/>
                        <a:latin typeface="Times New Roman" pitchFamily="18" charset="0"/>
                        <a:ea typeface="Calibri"/>
                        <a:cs typeface="Times New Roman" pitchFamily="18" charset="0"/>
                      </a:endParaRPr>
                    </a:p>
                  </a:txBody>
                  <a:tcPr marL="68580" marR="68580" marT="0" marB="0"/>
                </a:tc>
                <a:tc>
                  <a:txBody>
                    <a:bodyPr/>
                    <a:lstStyle/>
                    <a:p>
                      <a:pPr>
                        <a:lnSpc>
                          <a:spcPct val="115000"/>
                        </a:lnSpc>
                        <a:spcAft>
                          <a:spcPts val="0"/>
                        </a:spcAft>
                      </a:pPr>
                      <a:r>
                        <a:rPr lang="en-IN" sz="1800" dirty="0">
                          <a:effectLst/>
                          <a:latin typeface="Times New Roman" pitchFamily="18" charset="0"/>
                          <a:cs typeface="Times New Roman" pitchFamily="18" charset="0"/>
                        </a:rPr>
                        <a:t>Verify the details of charity</a:t>
                      </a:r>
                      <a:endParaRPr lang="en-IN" sz="1800" dirty="0">
                        <a:effectLst/>
                        <a:latin typeface="Times New Roman" pitchFamily="18" charset="0"/>
                        <a:ea typeface="Calibri"/>
                        <a:cs typeface="Times New Roman" pitchFamily="18" charset="0"/>
                      </a:endParaRPr>
                    </a:p>
                  </a:txBody>
                  <a:tcPr marL="68580" marR="68580" marT="0" marB="0"/>
                </a:tc>
                <a:tc>
                  <a:txBody>
                    <a:bodyPr/>
                    <a:lstStyle/>
                    <a:p>
                      <a:pPr>
                        <a:lnSpc>
                          <a:spcPct val="115000"/>
                        </a:lnSpc>
                        <a:spcAft>
                          <a:spcPts val="0"/>
                        </a:spcAft>
                      </a:pPr>
                      <a:r>
                        <a:rPr lang="en-IN" sz="1800">
                          <a:effectLst/>
                          <a:latin typeface="Times New Roman" pitchFamily="18" charset="0"/>
                          <a:cs typeface="Times New Roman" pitchFamily="18" charset="0"/>
                        </a:rPr>
                        <a:t>As Excepted</a:t>
                      </a:r>
                      <a:endParaRPr lang="en-IN" sz="1800">
                        <a:effectLst/>
                        <a:latin typeface="Times New Roman" pitchFamily="18" charset="0"/>
                        <a:ea typeface="Calibri"/>
                        <a:cs typeface="Times New Roman" pitchFamily="18" charset="0"/>
                      </a:endParaRPr>
                    </a:p>
                  </a:txBody>
                  <a:tcPr marL="68580" marR="68580" marT="0" marB="0"/>
                </a:tc>
                <a:tc>
                  <a:txBody>
                    <a:bodyPr/>
                    <a:lstStyle/>
                    <a:p>
                      <a:pPr>
                        <a:lnSpc>
                          <a:spcPct val="115000"/>
                        </a:lnSpc>
                        <a:spcAft>
                          <a:spcPts val="0"/>
                        </a:spcAft>
                      </a:pPr>
                      <a:r>
                        <a:rPr lang="en-IN" sz="1800">
                          <a:effectLst/>
                          <a:latin typeface="Times New Roman" pitchFamily="18" charset="0"/>
                          <a:cs typeface="Times New Roman" pitchFamily="18" charset="0"/>
                        </a:rPr>
                        <a:t>Pass </a:t>
                      </a:r>
                      <a:endParaRPr lang="en-IN" sz="1800">
                        <a:effectLst/>
                        <a:latin typeface="Times New Roman" pitchFamily="18" charset="0"/>
                        <a:ea typeface="Calibri"/>
                        <a:cs typeface="Times New Roman" pitchFamily="18" charset="0"/>
                      </a:endParaRPr>
                    </a:p>
                  </a:txBody>
                  <a:tcPr marL="68580" marR="68580" marT="0" marB="0"/>
                </a:tc>
                <a:extLst>
                  <a:ext uri="{0D108BD9-81ED-4DB2-BD59-A6C34878D82A}">
                    <a16:rowId xmlns:a16="http://schemas.microsoft.com/office/drawing/2014/main" val="10002"/>
                  </a:ext>
                </a:extLst>
              </a:tr>
              <a:tr h="690427">
                <a:tc>
                  <a:txBody>
                    <a:bodyPr/>
                    <a:lstStyle/>
                    <a:p>
                      <a:pPr>
                        <a:lnSpc>
                          <a:spcPct val="115000"/>
                        </a:lnSpc>
                        <a:spcAft>
                          <a:spcPts val="0"/>
                        </a:spcAft>
                      </a:pPr>
                      <a:r>
                        <a:rPr lang="en-IN" sz="1600" dirty="0">
                          <a:effectLst/>
                          <a:latin typeface="Times New Roman" pitchFamily="18" charset="0"/>
                          <a:cs typeface="Times New Roman" pitchFamily="18" charset="0"/>
                        </a:rPr>
                        <a:t>    3</a:t>
                      </a:r>
                      <a:endParaRPr lang="en-IN" sz="1600" dirty="0">
                        <a:effectLst/>
                        <a:latin typeface="Times New Roman" pitchFamily="18" charset="0"/>
                        <a:ea typeface="Calibri"/>
                        <a:cs typeface="Times New Roman" pitchFamily="18" charset="0"/>
                      </a:endParaRPr>
                    </a:p>
                  </a:txBody>
                  <a:tcPr marL="68580" marR="68580" marT="0" marB="0"/>
                </a:tc>
                <a:tc>
                  <a:txBody>
                    <a:bodyPr/>
                    <a:lstStyle/>
                    <a:p>
                      <a:pPr>
                        <a:lnSpc>
                          <a:spcPct val="115000"/>
                        </a:lnSpc>
                        <a:spcAft>
                          <a:spcPts val="0"/>
                        </a:spcAft>
                      </a:pPr>
                      <a:r>
                        <a:rPr lang="en-IN" sz="1800" dirty="0">
                          <a:effectLst/>
                          <a:latin typeface="Times New Roman" pitchFamily="18" charset="0"/>
                          <a:cs typeface="Times New Roman" pitchFamily="18" charset="0"/>
                        </a:rPr>
                        <a:t>Allocate public</a:t>
                      </a:r>
                      <a:endParaRPr lang="en-IN" sz="1800" dirty="0">
                        <a:effectLst/>
                        <a:latin typeface="Times New Roman" pitchFamily="18" charset="0"/>
                        <a:ea typeface="Calibri"/>
                        <a:cs typeface="Times New Roman" pitchFamily="18" charset="0"/>
                      </a:endParaRPr>
                    </a:p>
                  </a:txBody>
                  <a:tcPr marL="68580" marR="68580" marT="0" marB="0"/>
                </a:tc>
                <a:tc>
                  <a:txBody>
                    <a:bodyPr/>
                    <a:lstStyle/>
                    <a:p>
                      <a:pPr>
                        <a:lnSpc>
                          <a:spcPct val="115000"/>
                        </a:lnSpc>
                        <a:spcAft>
                          <a:spcPts val="0"/>
                        </a:spcAft>
                      </a:pPr>
                      <a:r>
                        <a:rPr lang="en-IN" sz="1800" dirty="0">
                          <a:effectLst/>
                          <a:latin typeface="Times New Roman" pitchFamily="18" charset="0"/>
                          <a:cs typeface="Times New Roman" pitchFamily="18" charset="0"/>
                        </a:rPr>
                        <a:t>Verify the details of public</a:t>
                      </a:r>
                      <a:endParaRPr lang="en-IN" sz="1800" dirty="0">
                        <a:effectLst/>
                        <a:latin typeface="Times New Roman" pitchFamily="18" charset="0"/>
                        <a:ea typeface="Calibri"/>
                        <a:cs typeface="Times New Roman" pitchFamily="18" charset="0"/>
                      </a:endParaRPr>
                    </a:p>
                  </a:txBody>
                  <a:tcPr marL="68580" marR="68580" marT="0" marB="0"/>
                </a:tc>
                <a:tc>
                  <a:txBody>
                    <a:bodyPr/>
                    <a:lstStyle/>
                    <a:p>
                      <a:pPr>
                        <a:lnSpc>
                          <a:spcPct val="115000"/>
                        </a:lnSpc>
                        <a:spcAft>
                          <a:spcPts val="0"/>
                        </a:spcAft>
                      </a:pPr>
                      <a:r>
                        <a:rPr lang="en-IN" sz="1800">
                          <a:effectLst/>
                          <a:latin typeface="Times New Roman" pitchFamily="18" charset="0"/>
                          <a:cs typeface="Times New Roman" pitchFamily="18" charset="0"/>
                        </a:rPr>
                        <a:t>As Excepted</a:t>
                      </a:r>
                      <a:endParaRPr lang="en-IN" sz="1800">
                        <a:effectLst/>
                        <a:latin typeface="Times New Roman" pitchFamily="18" charset="0"/>
                        <a:ea typeface="Calibri"/>
                        <a:cs typeface="Times New Roman" pitchFamily="18" charset="0"/>
                      </a:endParaRPr>
                    </a:p>
                  </a:txBody>
                  <a:tcPr marL="68580" marR="68580" marT="0" marB="0"/>
                </a:tc>
                <a:tc>
                  <a:txBody>
                    <a:bodyPr/>
                    <a:lstStyle/>
                    <a:p>
                      <a:pPr>
                        <a:lnSpc>
                          <a:spcPct val="115000"/>
                        </a:lnSpc>
                        <a:spcAft>
                          <a:spcPts val="0"/>
                        </a:spcAft>
                      </a:pPr>
                      <a:r>
                        <a:rPr lang="en-IN" sz="1800" dirty="0">
                          <a:effectLst/>
                          <a:latin typeface="Times New Roman" pitchFamily="18" charset="0"/>
                          <a:cs typeface="Times New Roman" pitchFamily="18" charset="0"/>
                        </a:rPr>
                        <a:t>Pass</a:t>
                      </a:r>
                      <a:endParaRPr lang="en-IN" sz="1800" dirty="0">
                        <a:effectLst/>
                        <a:latin typeface="Times New Roman" pitchFamily="18" charset="0"/>
                        <a:ea typeface="Calibri"/>
                        <a:cs typeface="Times New Roman" pitchFamily="18" charset="0"/>
                      </a:endParaRPr>
                    </a:p>
                  </a:txBody>
                  <a:tcPr marL="68580" marR="68580" marT="0" marB="0"/>
                </a:tc>
                <a:extLst>
                  <a:ext uri="{0D108BD9-81ED-4DB2-BD59-A6C34878D82A}">
                    <a16:rowId xmlns:a16="http://schemas.microsoft.com/office/drawing/2014/main" val="10003"/>
                  </a:ext>
                </a:extLst>
              </a:tr>
            </a:tbl>
          </a:graphicData>
        </a:graphic>
      </p:graphicFrame>
      <p:sp>
        <p:nvSpPr>
          <p:cNvPr id="7" name="Rectangle 1"/>
          <p:cNvSpPr>
            <a:spLocks noChangeArrowheads="1"/>
          </p:cNvSpPr>
          <p:nvPr/>
        </p:nvSpPr>
        <p:spPr bwMode="auto">
          <a:xfrm>
            <a:off x="1113452" y="2171700"/>
            <a:ext cx="3193503" cy="6771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666750" algn="l"/>
              </a:tabLst>
            </a:pPr>
            <a:r>
              <a:rPr kumimoji="0" lang="en-US" sz="2000" b="1" i="0" u="none" strike="noStrike" cap="none" normalizeH="0" baseline="0" dirty="0">
                <a:ln>
                  <a:noFill/>
                </a:ln>
                <a:solidFill>
                  <a:schemeClr val="tx1"/>
                </a:solidFill>
                <a:effectLst/>
                <a:latin typeface="Open Sans Extra Bold" charset="0"/>
                <a:ea typeface="Open Sans Extra Bold" charset="0"/>
                <a:cs typeface="Open Sans Extra Bold" charset="0"/>
              </a:rPr>
              <a:t>CHARITY MANGEMENT:</a:t>
            </a:r>
          </a:p>
          <a:p>
            <a:pPr marL="0" marR="0" lvl="0" indent="0" algn="l" defTabSz="914400" rtl="0" eaLnBrk="0" fontAlgn="base" latinLnBrk="0" hangingPunct="0">
              <a:lnSpc>
                <a:spcPct val="100000"/>
              </a:lnSpc>
              <a:spcBef>
                <a:spcPct val="0"/>
              </a:spcBef>
              <a:spcAft>
                <a:spcPct val="0"/>
              </a:spcAft>
              <a:buClrTx/>
              <a:buSzTx/>
              <a:buFontTx/>
              <a:buNone/>
              <a:tabLst>
                <a:tab pos="666750" algn="l"/>
              </a:tabLst>
            </a:pP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graphicFrame>
        <p:nvGraphicFramePr>
          <p:cNvPr id="8" name="Table 7"/>
          <p:cNvGraphicFramePr>
            <a:graphicFrameLocks noGrp="1"/>
          </p:cNvGraphicFramePr>
          <p:nvPr>
            <p:extLst>
              <p:ext uri="{D42A27DB-BD31-4B8C-83A1-F6EECF244321}">
                <p14:modId xmlns:p14="http://schemas.microsoft.com/office/powerpoint/2010/main" val="756626764"/>
              </p:ext>
            </p:extLst>
          </p:nvPr>
        </p:nvGraphicFramePr>
        <p:xfrm>
          <a:off x="1232926" y="6438900"/>
          <a:ext cx="15199839" cy="2455784"/>
        </p:xfrm>
        <a:graphic>
          <a:graphicData uri="http://schemas.openxmlformats.org/drawingml/2006/table">
            <a:tbl>
              <a:tblPr firstRow="1" firstCol="1" bandRow="1">
                <a:tableStyleId>{5C22544A-7EE6-4342-B048-85BDC9FD1C3A}</a:tableStyleId>
              </a:tblPr>
              <a:tblGrid>
                <a:gridCol w="1465974">
                  <a:extLst>
                    <a:ext uri="{9D8B030D-6E8A-4147-A177-3AD203B41FA5}">
                      <a16:colId xmlns:a16="http://schemas.microsoft.com/office/drawing/2014/main" val="20000"/>
                    </a:ext>
                  </a:extLst>
                </a:gridCol>
                <a:gridCol w="3626357">
                  <a:extLst>
                    <a:ext uri="{9D8B030D-6E8A-4147-A177-3AD203B41FA5}">
                      <a16:colId xmlns:a16="http://schemas.microsoft.com/office/drawing/2014/main" val="20001"/>
                    </a:ext>
                  </a:extLst>
                </a:gridCol>
                <a:gridCol w="3768506">
                  <a:extLst>
                    <a:ext uri="{9D8B030D-6E8A-4147-A177-3AD203B41FA5}">
                      <a16:colId xmlns:a16="http://schemas.microsoft.com/office/drawing/2014/main" val="20002"/>
                    </a:ext>
                  </a:extLst>
                </a:gridCol>
                <a:gridCol w="2924199">
                  <a:extLst>
                    <a:ext uri="{9D8B030D-6E8A-4147-A177-3AD203B41FA5}">
                      <a16:colId xmlns:a16="http://schemas.microsoft.com/office/drawing/2014/main" val="20003"/>
                    </a:ext>
                  </a:extLst>
                </a:gridCol>
                <a:gridCol w="3414803">
                  <a:extLst>
                    <a:ext uri="{9D8B030D-6E8A-4147-A177-3AD203B41FA5}">
                      <a16:colId xmlns:a16="http://schemas.microsoft.com/office/drawing/2014/main" val="20004"/>
                    </a:ext>
                  </a:extLst>
                </a:gridCol>
              </a:tblGrid>
              <a:tr h="439126">
                <a:tc>
                  <a:txBody>
                    <a:bodyPr/>
                    <a:lstStyle/>
                    <a:p>
                      <a:pPr>
                        <a:lnSpc>
                          <a:spcPct val="115000"/>
                        </a:lnSpc>
                        <a:spcAft>
                          <a:spcPts val="0"/>
                        </a:spcAft>
                        <a:tabLst>
                          <a:tab pos="666750" algn="l"/>
                        </a:tabLst>
                      </a:pPr>
                      <a:r>
                        <a:rPr lang="en-IN" sz="1800" dirty="0">
                          <a:effectLst/>
                          <a:latin typeface="Times New Roman" pitchFamily="18" charset="0"/>
                          <a:cs typeface="Times New Roman" pitchFamily="18" charset="0"/>
                        </a:rPr>
                        <a:t>S.NO</a:t>
                      </a:r>
                      <a:endParaRPr lang="en-IN" sz="1800" dirty="0">
                        <a:effectLst/>
                        <a:latin typeface="Times New Roman" pitchFamily="18" charset="0"/>
                        <a:ea typeface="Calibri"/>
                        <a:cs typeface="Times New Roman" pitchFamily="18" charset="0"/>
                      </a:endParaRPr>
                    </a:p>
                  </a:txBody>
                  <a:tcPr marL="68580" marR="68580" marT="0" marB="0"/>
                </a:tc>
                <a:tc>
                  <a:txBody>
                    <a:bodyPr/>
                    <a:lstStyle/>
                    <a:p>
                      <a:pPr>
                        <a:lnSpc>
                          <a:spcPct val="115000"/>
                        </a:lnSpc>
                        <a:spcAft>
                          <a:spcPts val="0"/>
                        </a:spcAft>
                        <a:tabLst>
                          <a:tab pos="666750" algn="l"/>
                        </a:tabLst>
                      </a:pPr>
                      <a:r>
                        <a:rPr lang="en-IN" sz="1800" dirty="0">
                          <a:effectLst/>
                          <a:latin typeface="Times New Roman" pitchFamily="18" charset="0"/>
                          <a:cs typeface="Times New Roman" pitchFamily="18" charset="0"/>
                        </a:rPr>
                        <a:t>ACTION TO PERFORM</a:t>
                      </a:r>
                      <a:endParaRPr lang="en-IN" sz="1800" dirty="0">
                        <a:effectLst/>
                        <a:latin typeface="Times New Roman" pitchFamily="18" charset="0"/>
                        <a:ea typeface="Calibri"/>
                        <a:cs typeface="Times New Roman" pitchFamily="18" charset="0"/>
                      </a:endParaRPr>
                    </a:p>
                  </a:txBody>
                  <a:tcPr marL="68580" marR="68580" marT="0" marB="0"/>
                </a:tc>
                <a:tc>
                  <a:txBody>
                    <a:bodyPr/>
                    <a:lstStyle/>
                    <a:p>
                      <a:pPr>
                        <a:lnSpc>
                          <a:spcPct val="115000"/>
                        </a:lnSpc>
                        <a:spcAft>
                          <a:spcPts val="0"/>
                        </a:spcAft>
                        <a:tabLst>
                          <a:tab pos="666750" algn="l"/>
                        </a:tabLst>
                      </a:pPr>
                      <a:r>
                        <a:rPr lang="en-IN" sz="1800" dirty="0">
                          <a:effectLst/>
                          <a:latin typeface="Times New Roman" pitchFamily="18" charset="0"/>
                          <a:cs typeface="Times New Roman" pitchFamily="18" charset="0"/>
                        </a:rPr>
                        <a:t>EXCEPECTED RESULTS</a:t>
                      </a:r>
                      <a:endParaRPr lang="en-IN" sz="1800" dirty="0">
                        <a:effectLst/>
                        <a:latin typeface="Times New Roman" pitchFamily="18" charset="0"/>
                        <a:ea typeface="Calibri"/>
                        <a:cs typeface="Times New Roman" pitchFamily="18" charset="0"/>
                      </a:endParaRPr>
                    </a:p>
                  </a:txBody>
                  <a:tcPr marL="68580" marR="68580" marT="0" marB="0"/>
                </a:tc>
                <a:tc>
                  <a:txBody>
                    <a:bodyPr/>
                    <a:lstStyle/>
                    <a:p>
                      <a:pPr>
                        <a:lnSpc>
                          <a:spcPct val="115000"/>
                        </a:lnSpc>
                        <a:spcAft>
                          <a:spcPts val="0"/>
                        </a:spcAft>
                        <a:tabLst>
                          <a:tab pos="666750" algn="l"/>
                        </a:tabLst>
                      </a:pPr>
                      <a:r>
                        <a:rPr lang="en-IN" sz="1800">
                          <a:effectLst/>
                          <a:latin typeface="Times New Roman" pitchFamily="18" charset="0"/>
                          <a:cs typeface="Times New Roman" pitchFamily="18" charset="0"/>
                        </a:rPr>
                        <a:t>ACTUAL RESULTS</a:t>
                      </a:r>
                      <a:endParaRPr lang="en-IN" sz="1800">
                        <a:effectLst/>
                        <a:latin typeface="Times New Roman" pitchFamily="18" charset="0"/>
                        <a:ea typeface="Calibri"/>
                        <a:cs typeface="Times New Roman" pitchFamily="18" charset="0"/>
                      </a:endParaRPr>
                    </a:p>
                  </a:txBody>
                  <a:tcPr marL="68580" marR="68580" marT="0" marB="0"/>
                </a:tc>
                <a:tc>
                  <a:txBody>
                    <a:bodyPr/>
                    <a:lstStyle/>
                    <a:p>
                      <a:pPr>
                        <a:lnSpc>
                          <a:spcPct val="115000"/>
                        </a:lnSpc>
                        <a:spcAft>
                          <a:spcPts val="0"/>
                        </a:spcAft>
                        <a:tabLst>
                          <a:tab pos="666750" algn="l"/>
                        </a:tabLst>
                      </a:pPr>
                      <a:r>
                        <a:rPr lang="en-IN" sz="1800">
                          <a:effectLst/>
                          <a:latin typeface="Times New Roman" pitchFamily="18" charset="0"/>
                          <a:cs typeface="Times New Roman" pitchFamily="18" charset="0"/>
                        </a:rPr>
                        <a:t>RESULT(PASS/FAIL)</a:t>
                      </a:r>
                      <a:endParaRPr lang="en-IN" sz="1800">
                        <a:effectLst/>
                        <a:latin typeface="Times New Roman" pitchFamily="18" charset="0"/>
                        <a:ea typeface="Calibri"/>
                        <a:cs typeface="Times New Roman" pitchFamily="18" charset="0"/>
                      </a:endParaRPr>
                    </a:p>
                  </a:txBody>
                  <a:tcPr marL="68580" marR="68580" marT="0" marB="0"/>
                </a:tc>
                <a:extLst>
                  <a:ext uri="{0D108BD9-81ED-4DB2-BD59-A6C34878D82A}">
                    <a16:rowId xmlns:a16="http://schemas.microsoft.com/office/drawing/2014/main" val="10000"/>
                  </a:ext>
                </a:extLst>
              </a:tr>
              <a:tr h="402532">
                <a:tc>
                  <a:txBody>
                    <a:bodyPr/>
                    <a:lstStyle/>
                    <a:p>
                      <a:pPr>
                        <a:lnSpc>
                          <a:spcPct val="115000"/>
                        </a:lnSpc>
                        <a:spcAft>
                          <a:spcPts val="0"/>
                        </a:spcAft>
                        <a:tabLst>
                          <a:tab pos="666750" algn="l"/>
                        </a:tabLst>
                      </a:pPr>
                      <a:r>
                        <a:rPr lang="en-IN" sz="1800" dirty="0">
                          <a:effectLst/>
                          <a:latin typeface="Times New Roman" pitchFamily="18" charset="0"/>
                          <a:cs typeface="Times New Roman" pitchFamily="18" charset="0"/>
                        </a:rPr>
                        <a:t>       1</a:t>
                      </a:r>
                      <a:endParaRPr lang="en-IN" sz="1800" dirty="0">
                        <a:effectLst/>
                        <a:latin typeface="Times New Roman" pitchFamily="18" charset="0"/>
                        <a:ea typeface="Calibri"/>
                        <a:cs typeface="Times New Roman" pitchFamily="18" charset="0"/>
                      </a:endParaRPr>
                    </a:p>
                  </a:txBody>
                  <a:tcPr marL="68580" marR="68580" marT="0" marB="0"/>
                </a:tc>
                <a:tc>
                  <a:txBody>
                    <a:bodyPr/>
                    <a:lstStyle/>
                    <a:p>
                      <a:pPr>
                        <a:lnSpc>
                          <a:spcPct val="115000"/>
                        </a:lnSpc>
                        <a:spcAft>
                          <a:spcPts val="0"/>
                        </a:spcAft>
                        <a:tabLst>
                          <a:tab pos="666750" algn="l"/>
                        </a:tabLst>
                      </a:pPr>
                      <a:r>
                        <a:rPr lang="en-IN" sz="1800" dirty="0">
                          <a:effectLst/>
                          <a:latin typeface="Times New Roman" pitchFamily="18" charset="0"/>
                          <a:cs typeface="Times New Roman" pitchFamily="18" charset="0"/>
                        </a:rPr>
                        <a:t>Register</a:t>
                      </a:r>
                      <a:endParaRPr lang="en-IN" sz="1800" dirty="0">
                        <a:effectLst/>
                        <a:latin typeface="Times New Roman" pitchFamily="18" charset="0"/>
                        <a:ea typeface="Calibri"/>
                        <a:cs typeface="Times New Roman" pitchFamily="18" charset="0"/>
                      </a:endParaRPr>
                    </a:p>
                  </a:txBody>
                  <a:tcPr marL="68580" marR="68580" marT="0" marB="0"/>
                </a:tc>
                <a:tc>
                  <a:txBody>
                    <a:bodyPr/>
                    <a:lstStyle/>
                    <a:p>
                      <a:pPr>
                        <a:lnSpc>
                          <a:spcPct val="115000"/>
                        </a:lnSpc>
                        <a:spcAft>
                          <a:spcPts val="0"/>
                        </a:spcAft>
                        <a:tabLst>
                          <a:tab pos="666750" algn="l"/>
                        </a:tabLst>
                      </a:pPr>
                      <a:r>
                        <a:rPr lang="en-IN" sz="1800">
                          <a:effectLst/>
                          <a:latin typeface="Times New Roman" pitchFamily="18" charset="0"/>
                          <a:cs typeface="Times New Roman" pitchFamily="18" charset="0"/>
                        </a:rPr>
                        <a:t>Fill the given details</a:t>
                      </a:r>
                      <a:endParaRPr lang="en-IN" sz="1800">
                        <a:effectLst/>
                        <a:latin typeface="Times New Roman" pitchFamily="18" charset="0"/>
                        <a:ea typeface="Calibri"/>
                        <a:cs typeface="Times New Roman" pitchFamily="18" charset="0"/>
                      </a:endParaRPr>
                    </a:p>
                  </a:txBody>
                  <a:tcPr marL="68580" marR="68580" marT="0" marB="0"/>
                </a:tc>
                <a:tc>
                  <a:txBody>
                    <a:bodyPr/>
                    <a:lstStyle/>
                    <a:p>
                      <a:pPr>
                        <a:lnSpc>
                          <a:spcPct val="115000"/>
                        </a:lnSpc>
                        <a:spcAft>
                          <a:spcPts val="0"/>
                        </a:spcAft>
                        <a:tabLst>
                          <a:tab pos="666750" algn="l"/>
                        </a:tabLst>
                      </a:pPr>
                      <a:r>
                        <a:rPr lang="en-IN" sz="1800">
                          <a:effectLst/>
                          <a:latin typeface="Times New Roman" pitchFamily="18" charset="0"/>
                          <a:cs typeface="Times New Roman" pitchFamily="18" charset="0"/>
                        </a:rPr>
                        <a:t>As Excepted</a:t>
                      </a:r>
                      <a:endParaRPr lang="en-IN" sz="1800">
                        <a:effectLst/>
                        <a:latin typeface="Times New Roman" pitchFamily="18" charset="0"/>
                        <a:ea typeface="Calibri"/>
                        <a:cs typeface="Times New Roman" pitchFamily="18" charset="0"/>
                      </a:endParaRPr>
                    </a:p>
                  </a:txBody>
                  <a:tcPr marL="68580" marR="68580" marT="0" marB="0"/>
                </a:tc>
                <a:tc>
                  <a:txBody>
                    <a:bodyPr/>
                    <a:lstStyle/>
                    <a:p>
                      <a:pPr>
                        <a:lnSpc>
                          <a:spcPct val="115000"/>
                        </a:lnSpc>
                        <a:spcAft>
                          <a:spcPts val="0"/>
                        </a:spcAft>
                        <a:tabLst>
                          <a:tab pos="666750" algn="l"/>
                        </a:tabLst>
                      </a:pPr>
                      <a:r>
                        <a:rPr lang="en-IN" sz="1800">
                          <a:effectLst/>
                          <a:latin typeface="Times New Roman" pitchFamily="18" charset="0"/>
                          <a:cs typeface="Times New Roman" pitchFamily="18" charset="0"/>
                        </a:rPr>
                        <a:t>Pass</a:t>
                      </a:r>
                      <a:endParaRPr lang="en-IN" sz="1800">
                        <a:effectLst/>
                        <a:latin typeface="Times New Roman" pitchFamily="18" charset="0"/>
                        <a:ea typeface="Calibri"/>
                        <a:cs typeface="Times New Roman" pitchFamily="18" charset="0"/>
                      </a:endParaRPr>
                    </a:p>
                  </a:txBody>
                  <a:tcPr marL="68580" marR="68580" marT="0" marB="0"/>
                </a:tc>
                <a:extLst>
                  <a:ext uri="{0D108BD9-81ED-4DB2-BD59-A6C34878D82A}">
                    <a16:rowId xmlns:a16="http://schemas.microsoft.com/office/drawing/2014/main" val="10001"/>
                  </a:ext>
                </a:extLst>
              </a:tr>
              <a:tr h="402532">
                <a:tc>
                  <a:txBody>
                    <a:bodyPr/>
                    <a:lstStyle/>
                    <a:p>
                      <a:pPr>
                        <a:lnSpc>
                          <a:spcPct val="115000"/>
                        </a:lnSpc>
                        <a:spcAft>
                          <a:spcPts val="0"/>
                        </a:spcAft>
                        <a:tabLst>
                          <a:tab pos="666750" algn="l"/>
                        </a:tabLst>
                      </a:pPr>
                      <a:r>
                        <a:rPr lang="en-IN" sz="1800" dirty="0">
                          <a:effectLst/>
                          <a:latin typeface="Times New Roman" pitchFamily="18" charset="0"/>
                          <a:cs typeface="Times New Roman" pitchFamily="18" charset="0"/>
                        </a:rPr>
                        <a:t>       2</a:t>
                      </a:r>
                      <a:endParaRPr lang="en-IN" sz="1800" dirty="0">
                        <a:effectLst/>
                        <a:latin typeface="Times New Roman" pitchFamily="18" charset="0"/>
                        <a:ea typeface="Calibri"/>
                        <a:cs typeface="Times New Roman" pitchFamily="18" charset="0"/>
                      </a:endParaRPr>
                    </a:p>
                  </a:txBody>
                  <a:tcPr marL="68580" marR="68580" marT="0" marB="0"/>
                </a:tc>
                <a:tc>
                  <a:txBody>
                    <a:bodyPr/>
                    <a:lstStyle/>
                    <a:p>
                      <a:pPr>
                        <a:lnSpc>
                          <a:spcPct val="115000"/>
                        </a:lnSpc>
                        <a:spcAft>
                          <a:spcPts val="0"/>
                        </a:spcAft>
                        <a:tabLst>
                          <a:tab pos="666750" algn="l"/>
                        </a:tabLst>
                      </a:pPr>
                      <a:r>
                        <a:rPr lang="en-IN" sz="1800" dirty="0">
                          <a:effectLst/>
                          <a:latin typeface="Times New Roman" pitchFamily="18" charset="0"/>
                          <a:cs typeface="Times New Roman" pitchFamily="18" charset="0"/>
                        </a:rPr>
                        <a:t>Login</a:t>
                      </a:r>
                      <a:endParaRPr lang="en-IN" sz="1800" dirty="0">
                        <a:effectLst/>
                        <a:latin typeface="Times New Roman" pitchFamily="18" charset="0"/>
                        <a:ea typeface="Calibri"/>
                        <a:cs typeface="Times New Roman" pitchFamily="18" charset="0"/>
                      </a:endParaRPr>
                    </a:p>
                  </a:txBody>
                  <a:tcPr marL="68580" marR="68580" marT="0" marB="0"/>
                </a:tc>
                <a:tc>
                  <a:txBody>
                    <a:bodyPr/>
                    <a:lstStyle/>
                    <a:p>
                      <a:pPr>
                        <a:lnSpc>
                          <a:spcPct val="115000"/>
                        </a:lnSpc>
                        <a:spcAft>
                          <a:spcPts val="0"/>
                        </a:spcAft>
                        <a:tabLst>
                          <a:tab pos="666750" algn="l"/>
                        </a:tabLst>
                      </a:pPr>
                      <a:r>
                        <a:rPr lang="en-IN" sz="1800">
                          <a:effectLst/>
                          <a:latin typeface="Times New Roman" pitchFamily="18" charset="0"/>
                          <a:cs typeface="Times New Roman" pitchFamily="18" charset="0"/>
                        </a:rPr>
                        <a:t>Fill the user name and password</a:t>
                      </a:r>
                      <a:endParaRPr lang="en-IN" sz="1800">
                        <a:effectLst/>
                        <a:latin typeface="Times New Roman" pitchFamily="18" charset="0"/>
                        <a:ea typeface="Calibri"/>
                        <a:cs typeface="Times New Roman" pitchFamily="18" charset="0"/>
                      </a:endParaRPr>
                    </a:p>
                  </a:txBody>
                  <a:tcPr marL="68580" marR="68580" marT="0" marB="0"/>
                </a:tc>
                <a:tc>
                  <a:txBody>
                    <a:bodyPr/>
                    <a:lstStyle/>
                    <a:p>
                      <a:pPr>
                        <a:lnSpc>
                          <a:spcPct val="115000"/>
                        </a:lnSpc>
                        <a:spcAft>
                          <a:spcPts val="0"/>
                        </a:spcAft>
                        <a:tabLst>
                          <a:tab pos="666750" algn="l"/>
                        </a:tabLst>
                      </a:pPr>
                      <a:r>
                        <a:rPr lang="en-IN" sz="1800">
                          <a:effectLst/>
                          <a:latin typeface="Times New Roman" pitchFamily="18" charset="0"/>
                          <a:cs typeface="Times New Roman" pitchFamily="18" charset="0"/>
                        </a:rPr>
                        <a:t>As Excepted</a:t>
                      </a:r>
                      <a:endParaRPr lang="en-IN" sz="1800">
                        <a:effectLst/>
                        <a:latin typeface="Times New Roman" pitchFamily="18" charset="0"/>
                        <a:ea typeface="Calibri"/>
                        <a:cs typeface="Times New Roman" pitchFamily="18" charset="0"/>
                      </a:endParaRPr>
                    </a:p>
                  </a:txBody>
                  <a:tcPr marL="68580" marR="68580" marT="0" marB="0"/>
                </a:tc>
                <a:tc>
                  <a:txBody>
                    <a:bodyPr/>
                    <a:lstStyle/>
                    <a:p>
                      <a:pPr>
                        <a:lnSpc>
                          <a:spcPct val="115000"/>
                        </a:lnSpc>
                        <a:spcAft>
                          <a:spcPts val="0"/>
                        </a:spcAft>
                        <a:tabLst>
                          <a:tab pos="666750" algn="l"/>
                        </a:tabLst>
                      </a:pPr>
                      <a:r>
                        <a:rPr lang="en-IN" sz="1800">
                          <a:effectLst/>
                          <a:latin typeface="Times New Roman" pitchFamily="18" charset="0"/>
                          <a:cs typeface="Times New Roman" pitchFamily="18" charset="0"/>
                        </a:rPr>
                        <a:t>Pass</a:t>
                      </a:r>
                      <a:endParaRPr lang="en-IN" sz="1800">
                        <a:effectLst/>
                        <a:latin typeface="Times New Roman" pitchFamily="18" charset="0"/>
                        <a:ea typeface="Calibri"/>
                        <a:cs typeface="Times New Roman" pitchFamily="18" charset="0"/>
                      </a:endParaRPr>
                    </a:p>
                  </a:txBody>
                  <a:tcPr marL="68580" marR="68580" marT="0" marB="0"/>
                </a:tc>
                <a:extLst>
                  <a:ext uri="{0D108BD9-81ED-4DB2-BD59-A6C34878D82A}">
                    <a16:rowId xmlns:a16="http://schemas.microsoft.com/office/drawing/2014/main" val="10002"/>
                  </a:ext>
                </a:extLst>
              </a:tr>
              <a:tr h="402532">
                <a:tc>
                  <a:txBody>
                    <a:bodyPr/>
                    <a:lstStyle/>
                    <a:p>
                      <a:pPr>
                        <a:lnSpc>
                          <a:spcPct val="115000"/>
                        </a:lnSpc>
                        <a:spcAft>
                          <a:spcPts val="0"/>
                        </a:spcAft>
                        <a:tabLst>
                          <a:tab pos="666750" algn="l"/>
                        </a:tabLst>
                      </a:pPr>
                      <a:r>
                        <a:rPr lang="en-IN" sz="1800" dirty="0">
                          <a:effectLst/>
                          <a:latin typeface="Times New Roman" pitchFamily="18" charset="0"/>
                          <a:cs typeface="Times New Roman" pitchFamily="18" charset="0"/>
                        </a:rPr>
                        <a:t>       3</a:t>
                      </a:r>
                      <a:endParaRPr lang="en-IN" sz="1800" dirty="0">
                        <a:effectLst/>
                        <a:latin typeface="Times New Roman" pitchFamily="18" charset="0"/>
                        <a:ea typeface="Calibri"/>
                        <a:cs typeface="Times New Roman" pitchFamily="18" charset="0"/>
                      </a:endParaRPr>
                    </a:p>
                  </a:txBody>
                  <a:tcPr marL="68580" marR="68580" marT="0" marB="0"/>
                </a:tc>
                <a:tc>
                  <a:txBody>
                    <a:bodyPr/>
                    <a:lstStyle/>
                    <a:p>
                      <a:pPr>
                        <a:lnSpc>
                          <a:spcPct val="115000"/>
                        </a:lnSpc>
                        <a:spcAft>
                          <a:spcPts val="0"/>
                        </a:spcAft>
                        <a:tabLst>
                          <a:tab pos="666750" algn="l"/>
                        </a:tabLst>
                      </a:pPr>
                      <a:r>
                        <a:rPr lang="en-IN" sz="1800" dirty="0">
                          <a:effectLst/>
                          <a:latin typeface="Times New Roman" pitchFamily="18" charset="0"/>
                          <a:cs typeface="Times New Roman" pitchFamily="18" charset="0"/>
                        </a:rPr>
                        <a:t>Charity request</a:t>
                      </a:r>
                      <a:endParaRPr lang="en-IN" sz="1800" dirty="0">
                        <a:effectLst/>
                        <a:latin typeface="Times New Roman" pitchFamily="18" charset="0"/>
                        <a:ea typeface="Calibri"/>
                        <a:cs typeface="Times New Roman" pitchFamily="18" charset="0"/>
                      </a:endParaRPr>
                    </a:p>
                  </a:txBody>
                  <a:tcPr marL="68580" marR="68580" marT="0" marB="0"/>
                </a:tc>
                <a:tc>
                  <a:txBody>
                    <a:bodyPr/>
                    <a:lstStyle/>
                    <a:p>
                      <a:pPr>
                        <a:lnSpc>
                          <a:spcPct val="115000"/>
                        </a:lnSpc>
                        <a:spcAft>
                          <a:spcPts val="0"/>
                        </a:spcAft>
                        <a:tabLst>
                          <a:tab pos="666750" algn="l"/>
                        </a:tabLst>
                      </a:pPr>
                      <a:r>
                        <a:rPr lang="en-IN" sz="1800" dirty="0">
                          <a:effectLst/>
                          <a:latin typeface="Times New Roman" pitchFamily="18" charset="0"/>
                          <a:cs typeface="Times New Roman" pitchFamily="18" charset="0"/>
                        </a:rPr>
                        <a:t>Request for donation</a:t>
                      </a:r>
                      <a:endParaRPr lang="en-IN" sz="1800" dirty="0">
                        <a:effectLst/>
                        <a:latin typeface="Times New Roman" pitchFamily="18" charset="0"/>
                        <a:ea typeface="Calibri"/>
                        <a:cs typeface="Times New Roman" pitchFamily="18" charset="0"/>
                      </a:endParaRPr>
                    </a:p>
                  </a:txBody>
                  <a:tcPr marL="68580" marR="68580" marT="0" marB="0"/>
                </a:tc>
                <a:tc>
                  <a:txBody>
                    <a:bodyPr/>
                    <a:lstStyle/>
                    <a:p>
                      <a:pPr>
                        <a:lnSpc>
                          <a:spcPct val="115000"/>
                        </a:lnSpc>
                        <a:spcAft>
                          <a:spcPts val="0"/>
                        </a:spcAft>
                        <a:tabLst>
                          <a:tab pos="666750" algn="l"/>
                        </a:tabLst>
                      </a:pPr>
                      <a:r>
                        <a:rPr lang="en-IN" sz="1800">
                          <a:effectLst/>
                          <a:latin typeface="Times New Roman" pitchFamily="18" charset="0"/>
                          <a:cs typeface="Times New Roman" pitchFamily="18" charset="0"/>
                        </a:rPr>
                        <a:t>As Excepted</a:t>
                      </a:r>
                      <a:endParaRPr lang="en-IN" sz="1800">
                        <a:effectLst/>
                        <a:latin typeface="Times New Roman" pitchFamily="18" charset="0"/>
                        <a:ea typeface="Calibri"/>
                        <a:cs typeface="Times New Roman" pitchFamily="18" charset="0"/>
                      </a:endParaRPr>
                    </a:p>
                  </a:txBody>
                  <a:tcPr marL="68580" marR="68580" marT="0" marB="0"/>
                </a:tc>
                <a:tc>
                  <a:txBody>
                    <a:bodyPr/>
                    <a:lstStyle/>
                    <a:p>
                      <a:pPr>
                        <a:lnSpc>
                          <a:spcPct val="115000"/>
                        </a:lnSpc>
                        <a:spcAft>
                          <a:spcPts val="0"/>
                        </a:spcAft>
                        <a:tabLst>
                          <a:tab pos="666750" algn="l"/>
                        </a:tabLst>
                      </a:pPr>
                      <a:r>
                        <a:rPr lang="en-IN" sz="1800">
                          <a:effectLst/>
                          <a:latin typeface="Times New Roman" pitchFamily="18" charset="0"/>
                          <a:cs typeface="Times New Roman" pitchFamily="18" charset="0"/>
                        </a:rPr>
                        <a:t>Pass</a:t>
                      </a:r>
                      <a:endParaRPr lang="en-IN" sz="1800">
                        <a:effectLst/>
                        <a:latin typeface="Times New Roman" pitchFamily="18" charset="0"/>
                        <a:ea typeface="Calibri"/>
                        <a:cs typeface="Times New Roman" pitchFamily="18" charset="0"/>
                      </a:endParaRPr>
                    </a:p>
                  </a:txBody>
                  <a:tcPr marL="68580" marR="68580" marT="0" marB="0"/>
                </a:tc>
                <a:extLst>
                  <a:ext uri="{0D108BD9-81ED-4DB2-BD59-A6C34878D82A}">
                    <a16:rowId xmlns:a16="http://schemas.microsoft.com/office/drawing/2014/main" val="10003"/>
                  </a:ext>
                </a:extLst>
              </a:tr>
              <a:tr h="809062">
                <a:tc>
                  <a:txBody>
                    <a:bodyPr/>
                    <a:lstStyle/>
                    <a:p>
                      <a:pPr>
                        <a:lnSpc>
                          <a:spcPct val="115000"/>
                        </a:lnSpc>
                        <a:spcAft>
                          <a:spcPts val="0"/>
                        </a:spcAft>
                        <a:tabLst>
                          <a:tab pos="666750" algn="l"/>
                        </a:tabLst>
                      </a:pPr>
                      <a:r>
                        <a:rPr lang="en-IN" sz="1800">
                          <a:effectLst/>
                          <a:latin typeface="Times New Roman" pitchFamily="18" charset="0"/>
                          <a:cs typeface="Times New Roman" pitchFamily="18" charset="0"/>
                        </a:rPr>
                        <a:t>       4</a:t>
                      </a:r>
                      <a:endParaRPr lang="en-IN" sz="1800">
                        <a:effectLst/>
                        <a:latin typeface="Times New Roman" pitchFamily="18" charset="0"/>
                        <a:ea typeface="Calibri"/>
                        <a:cs typeface="Times New Roman" pitchFamily="18" charset="0"/>
                      </a:endParaRPr>
                    </a:p>
                  </a:txBody>
                  <a:tcPr marL="68580" marR="68580" marT="0" marB="0"/>
                </a:tc>
                <a:tc>
                  <a:txBody>
                    <a:bodyPr/>
                    <a:lstStyle/>
                    <a:p>
                      <a:pPr>
                        <a:lnSpc>
                          <a:spcPct val="115000"/>
                        </a:lnSpc>
                        <a:spcAft>
                          <a:spcPts val="0"/>
                        </a:spcAft>
                        <a:tabLst>
                          <a:tab pos="666750" algn="l"/>
                        </a:tabLst>
                      </a:pPr>
                      <a:r>
                        <a:rPr lang="en-IN" sz="1800" dirty="0">
                          <a:effectLst/>
                          <a:latin typeface="Times New Roman" pitchFamily="18" charset="0"/>
                          <a:cs typeface="Times New Roman" pitchFamily="18" charset="0"/>
                        </a:rPr>
                        <a:t>View cheque</a:t>
                      </a:r>
                      <a:endParaRPr lang="en-IN" sz="1800" dirty="0">
                        <a:effectLst/>
                        <a:latin typeface="Times New Roman" pitchFamily="18" charset="0"/>
                        <a:ea typeface="Calibri"/>
                        <a:cs typeface="Times New Roman" pitchFamily="18" charset="0"/>
                      </a:endParaRPr>
                    </a:p>
                  </a:txBody>
                  <a:tcPr marL="68580" marR="68580" marT="0" marB="0"/>
                </a:tc>
                <a:tc>
                  <a:txBody>
                    <a:bodyPr/>
                    <a:lstStyle/>
                    <a:p>
                      <a:pPr>
                        <a:lnSpc>
                          <a:spcPct val="115000"/>
                        </a:lnSpc>
                        <a:spcAft>
                          <a:spcPts val="0"/>
                        </a:spcAft>
                        <a:tabLst>
                          <a:tab pos="666750" algn="l"/>
                        </a:tabLst>
                      </a:pPr>
                      <a:r>
                        <a:rPr lang="en-IN" sz="1800" dirty="0">
                          <a:effectLst/>
                          <a:latin typeface="Times New Roman" pitchFamily="18" charset="0"/>
                          <a:cs typeface="Times New Roman" pitchFamily="18" charset="0"/>
                        </a:rPr>
                        <a:t>View the cheque and transfer to the bank</a:t>
                      </a:r>
                      <a:endParaRPr lang="en-IN" sz="1800" dirty="0">
                        <a:effectLst/>
                        <a:latin typeface="Times New Roman" pitchFamily="18" charset="0"/>
                        <a:ea typeface="Calibri"/>
                        <a:cs typeface="Times New Roman" pitchFamily="18" charset="0"/>
                      </a:endParaRPr>
                    </a:p>
                  </a:txBody>
                  <a:tcPr marL="68580" marR="68580" marT="0" marB="0"/>
                </a:tc>
                <a:tc>
                  <a:txBody>
                    <a:bodyPr/>
                    <a:lstStyle/>
                    <a:p>
                      <a:pPr>
                        <a:lnSpc>
                          <a:spcPct val="115000"/>
                        </a:lnSpc>
                        <a:spcAft>
                          <a:spcPts val="0"/>
                        </a:spcAft>
                        <a:tabLst>
                          <a:tab pos="666750" algn="l"/>
                        </a:tabLst>
                      </a:pPr>
                      <a:r>
                        <a:rPr lang="en-IN" sz="1800" dirty="0">
                          <a:effectLst/>
                          <a:latin typeface="Times New Roman" pitchFamily="18" charset="0"/>
                          <a:cs typeface="Times New Roman" pitchFamily="18" charset="0"/>
                        </a:rPr>
                        <a:t>As Excepted</a:t>
                      </a:r>
                      <a:endParaRPr lang="en-IN" sz="1800" dirty="0">
                        <a:effectLst/>
                        <a:latin typeface="Times New Roman" pitchFamily="18" charset="0"/>
                        <a:ea typeface="Calibri"/>
                        <a:cs typeface="Times New Roman" pitchFamily="18" charset="0"/>
                      </a:endParaRPr>
                    </a:p>
                  </a:txBody>
                  <a:tcPr marL="68580" marR="68580" marT="0" marB="0"/>
                </a:tc>
                <a:tc>
                  <a:txBody>
                    <a:bodyPr/>
                    <a:lstStyle/>
                    <a:p>
                      <a:pPr>
                        <a:lnSpc>
                          <a:spcPct val="115000"/>
                        </a:lnSpc>
                        <a:spcAft>
                          <a:spcPts val="0"/>
                        </a:spcAft>
                        <a:tabLst>
                          <a:tab pos="666750" algn="l"/>
                        </a:tabLst>
                      </a:pPr>
                      <a:r>
                        <a:rPr lang="en-IN" sz="1800" dirty="0">
                          <a:effectLst/>
                          <a:latin typeface="Times New Roman" pitchFamily="18" charset="0"/>
                          <a:cs typeface="Times New Roman" pitchFamily="18" charset="0"/>
                        </a:rPr>
                        <a:t>Pass</a:t>
                      </a:r>
                      <a:endParaRPr lang="en-IN" sz="1800" dirty="0">
                        <a:effectLst/>
                        <a:latin typeface="Times New Roman" pitchFamily="18" charset="0"/>
                        <a:ea typeface="Calibri"/>
                        <a:cs typeface="Times New Roman" pitchFamily="18" charset="0"/>
                      </a:endParaRPr>
                    </a:p>
                  </a:txBody>
                  <a:tcPr marL="68580" marR="68580" marT="0" marB="0"/>
                </a:tc>
                <a:extLst>
                  <a:ext uri="{0D108BD9-81ED-4DB2-BD59-A6C34878D82A}">
                    <a16:rowId xmlns:a16="http://schemas.microsoft.com/office/drawing/2014/main" val="10004"/>
                  </a:ext>
                </a:extLst>
              </a:tr>
            </a:tbl>
          </a:graphicData>
        </a:graphic>
      </p:graphicFrame>
      <p:sp>
        <p:nvSpPr>
          <p:cNvPr id="9" name="Rectangle 2"/>
          <p:cNvSpPr>
            <a:spLocks noChangeArrowheads="1"/>
          </p:cNvSpPr>
          <p:nvPr/>
        </p:nvSpPr>
        <p:spPr bwMode="auto">
          <a:xfrm>
            <a:off x="1232926" y="5829300"/>
            <a:ext cx="2348474" cy="6771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666750" algn="l"/>
              </a:tabLst>
            </a:pPr>
            <a:r>
              <a:rPr kumimoji="0" lang="en-US" sz="2000" b="1" i="0" u="none" strike="noStrike" cap="none" normalizeH="0" baseline="0" dirty="0">
                <a:ln>
                  <a:noFill/>
                </a:ln>
                <a:solidFill>
                  <a:schemeClr val="tx1"/>
                </a:solidFill>
                <a:effectLst/>
                <a:latin typeface="Open Sans Extra Bold" charset="0"/>
                <a:ea typeface="Open Sans Extra Bold" charset="0"/>
                <a:cs typeface="Open Sans Extra Bold" charset="0"/>
              </a:rPr>
              <a:t>CHARITY:</a:t>
            </a:r>
            <a:endParaRPr kumimoji="0" lang="en-US" sz="2000" b="0" i="0" u="none" strike="noStrike" cap="none" normalizeH="0" baseline="0" dirty="0">
              <a:ln>
                <a:noFill/>
              </a:ln>
              <a:solidFill>
                <a:schemeClr val="tx1"/>
              </a:solidFill>
              <a:effectLst/>
              <a:latin typeface="Open Sans Extra Bold" charset="0"/>
              <a:ea typeface="Open Sans Extra Bold" charset="0"/>
              <a:cs typeface="Open Sans Extra Bold" charset="0"/>
            </a:endParaRPr>
          </a:p>
          <a:p>
            <a:pPr marL="0" marR="0" lvl="0" indent="0" algn="l" defTabSz="914400" rtl="0" eaLnBrk="0" fontAlgn="base" latinLnBrk="0" hangingPunct="0">
              <a:lnSpc>
                <a:spcPct val="100000"/>
              </a:lnSpc>
              <a:spcBef>
                <a:spcPct val="0"/>
              </a:spcBef>
              <a:spcAft>
                <a:spcPct val="0"/>
              </a:spcAft>
              <a:buClrTx/>
              <a:buSzTx/>
              <a:buFontTx/>
              <a:buNone/>
              <a:tabLst>
                <a:tab pos="666750" algn="l"/>
              </a:tabLst>
            </a:pP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5" name="TextBox 4"/>
          <p:cNvSpPr txBox="1"/>
          <p:nvPr/>
        </p:nvSpPr>
        <p:spPr>
          <a:xfrm>
            <a:off x="1038672" y="1169580"/>
            <a:ext cx="4641866" cy="523220"/>
          </a:xfrm>
          <a:prstGeom prst="rect">
            <a:avLst/>
          </a:prstGeom>
          <a:noFill/>
        </p:spPr>
        <p:txBody>
          <a:bodyPr wrap="square" rtlCol="0">
            <a:spAutoFit/>
          </a:bodyPr>
          <a:lstStyle/>
          <a:p>
            <a:r>
              <a:rPr lang="en-US" sz="2800" dirty="0">
                <a:latin typeface="Open Sans Extra Bold" charset="0"/>
                <a:ea typeface="Open Sans Extra Bold" charset="0"/>
                <a:cs typeface="Open Sans Extra Bold" charset="0"/>
              </a:rPr>
              <a:t>SYSTEM TESTING</a:t>
            </a:r>
            <a:endParaRPr lang="en-IN" sz="2800" dirty="0">
              <a:latin typeface="Open Sans Extra Bold" charset="0"/>
              <a:ea typeface="Open Sans Extra Bold" charset="0"/>
              <a:cs typeface="Open Sans Extra Bold" charset="0"/>
            </a:endParaRPr>
          </a:p>
        </p:txBody>
      </p:sp>
    </p:spTree>
    <p:extLst>
      <p:ext uri="{BB962C8B-B14F-4D97-AF65-F5344CB8AC3E}">
        <p14:creationId xmlns:p14="http://schemas.microsoft.com/office/powerpoint/2010/main" val="29533635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545454"/>
        </a:solidFill>
        <a:effectLst/>
      </p:bgPr>
    </p:bg>
    <p:spTree>
      <p:nvGrpSpPr>
        <p:cNvPr id="1" name=""/>
        <p:cNvGrpSpPr/>
        <p:nvPr/>
      </p:nvGrpSpPr>
      <p:grpSpPr>
        <a:xfrm>
          <a:off x="0" y="0"/>
          <a:ext cx="0" cy="0"/>
          <a:chOff x="0" y="0"/>
          <a:chExt cx="0" cy="0"/>
        </a:xfrm>
      </p:grpSpPr>
      <p:grpSp>
        <p:nvGrpSpPr>
          <p:cNvPr id="2" name="Group 2"/>
          <p:cNvGrpSpPr/>
          <p:nvPr/>
        </p:nvGrpSpPr>
        <p:grpSpPr>
          <a:xfrm>
            <a:off x="560026" y="723900"/>
            <a:ext cx="17160700" cy="8839200"/>
            <a:chOff x="0" y="0"/>
            <a:chExt cx="18537266" cy="8889747"/>
          </a:xfrm>
        </p:grpSpPr>
        <p:sp>
          <p:nvSpPr>
            <p:cNvPr id="3" name="Freeform 3"/>
            <p:cNvSpPr/>
            <p:nvPr/>
          </p:nvSpPr>
          <p:spPr>
            <a:xfrm>
              <a:off x="0" y="0"/>
              <a:ext cx="18537265" cy="8889747"/>
            </a:xfrm>
            <a:custGeom>
              <a:avLst/>
              <a:gdLst/>
              <a:ahLst/>
              <a:cxnLst/>
              <a:rect l="l" t="t" r="r" b="b"/>
              <a:pathLst>
                <a:path w="18537265" h="8889747">
                  <a:moveTo>
                    <a:pt x="18232465" y="0"/>
                  </a:moveTo>
                  <a:lnTo>
                    <a:pt x="304800" y="0"/>
                  </a:lnTo>
                  <a:cubicBezTo>
                    <a:pt x="135890" y="0"/>
                    <a:pt x="0" y="135890"/>
                    <a:pt x="0" y="304800"/>
                  </a:cubicBezTo>
                  <a:lnTo>
                    <a:pt x="0" y="8584947"/>
                  </a:lnTo>
                  <a:cubicBezTo>
                    <a:pt x="0" y="8753857"/>
                    <a:pt x="135890" y="8889747"/>
                    <a:pt x="304800" y="8889747"/>
                  </a:cubicBezTo>
                  <a:lnTo>
                    <a:pt x="18232465" y="8889747"/>
                  </a:lnTo>
                  <a:cubicBezTo>
                    <a:pt x="18401376" y="8889747"/>
                    <a:pt x="18537265" y="8753857"/>
                    <a:pt x="18537265" y="8584947"/>
                  </a:cubicBezTo>
                  <a:lnTo>
                    <a:pt x="18537265" y="304800"/>
                  </a:lnTo>
                  <a:cubicBezTo>
                    <a:pt x="18537265" y="135890"/>
                    <a:pt x="18401376" y="0"/>
                    <a:pt x="18232465" y="0"/>
                  </a:cubicBezTo>
                  <a:close/>
                </a:path>
              </a:pathLst>
            </a:custGeom>
            <a:solidFill>
              <a:srgbClr val="FFFFFF"/>
            </a:solidFill>
          </p:spPr>
        </p:sp>
      </p:grpSp>
      <p:graphicFrame>
        <p:nvGraphicFramePr>
          <p:cNvPr id="4" name="Table 3"/>
          <p:cNvGraphicFramePr>
            <a:graphicFrameLocks noGrp="1"/>
          </p:cNvGraphicFramePr>
          <p:nvPr>
            <p:extLst>
              <p:ext uri="{D42A27DB-BD31-4B8C-83A1-F6EECF244321}">
                <p14:modId xmlns:p14="http://schemas.microsoft.com/office/powerpoint/2010/main" val="108608188"/>
              </p:ext>
            </p:extLst>
          </p:nvPr>
        </p:nvGraphicFramePr>
        <p:xfrm>
          <a:off x="1447800" y="1551697"/>
          <a:ext cx="15117789" cy="3655283"/>
        </p:xfrm>
        <a:graphic>
          <a:graphicData uri="http://schemas.openxmlformats.org/drawingml/2006/table">
            <a:tbl>
              <a:tblPr firstRow="1" firstCol="1" bandRow="1">
                <a:tableStyleId>{5C22544A-7EE6-4342-B048-85BDC9FD1C3A}</a:tableStyleId>
              </a:tblPr>
              <a:tblGrid>
                <a:gridCol w="1932508">
                  <a:extLst>
                    <a:ext uri="{9D8B030D-6E8A-4147-A177-3AD203B41FA5}">
                      <a16:colId xmlns:a16="http://schemas.microsoft.com/office/drawing/2014/main" val="20000"/>
                    </a:ext>
                  </a:extLst>
                </a:gridCol>
                <a:gridCol w="3612261">
                  <a:extLst>
                    <a:ext uri="{9D8B030D-6E8A-4147-A177-3AD203B41FA5}">
                      <a16:colId xmlns:a16="http://schemas.microsoft.com/office/drawing/2014/main" val="20001"/>
                    </a:ext>
                  </a:extLst>
                </a:gridCol>
                <a:gridCol w="3354243">
                  <a:extLst>
                    <a:ext uri="{9D8B030D-6E8A-4147-A177-3AD203B41FA5}">
                      <a16:colId xmlns:a16="http://schemas.microsoft.com/office/drawing/2014/main" val="20002"/>
                    </a:ext>
                  </a:extLst>
                </a:gridCol>
                <a:gridCol w="2822410">
                  <a:extLst>
                    <a:ext uri="{9D8B030D-6E8A-4147-A177-3AD203B41FA5}">
                      <a16:colId xmlns:a16="http://schemas.microsoft.com/office/drawing/2014/main" val="20003"/>
                    </a:ext>
                  </a:extLst>
                </a:gridCol>
                <a:gridCol w="3396367">
                  <a:extLst>
                    <a:ext uri="{9D8B030D-6E8A-4147-A177-3AD203B41FA5}">
                      <a16:colId xmlns:a16="http://schemas.microsoft.com/office/drawing/2014/main" val="20004"/>
                    </a:ext>
                  </a:extLst>
                </a:gridCol>
              </a:tblGrid>
              <a:tr h="591547">
                <a:tc>
                  <a:txBody>
                    <a:bodyPr/>
                    <a:lstStyle/>
                    <a:p>
                      <a:pPr>
                        <a:lnSpc>
                          <a:spcPct val="115000"/>
                        </a:lnSpc>
                        <a:spcAft>
                          <a:spcPts val="0"/>
                        </a:spcAft>
                        <a:tabLst>
                          <a:tab pos="666750" algn="l"/>
                        </a:tabLst>
                      </a:pPr>
                      <a:r>
                        <a:rPr lang="en-IN" sz="1800" dirty="0">
                          <a:effectLst/>
                          <a:latin typeface="Times New Roman" pitchFamily="18" charset="0"/>
                          <a:cs typeface="Times New Roman" pitchFamily="18" charset="0"/>
                        </a:rPr>
                        <a:t>S.NO</a:t>
                      </a:r>
                      <a:endParaRPr lang="en-IN" sz="1800" dirty="0">
                        <a:effectLst/>
                        <a:latin typeface="Times New Roman" pitchFamily="18" charset="0"/>
                        <a:ea typeface="Calibri"/>
                        <a:cs typeface="Times New Roman" pitchFamily="18" charset="0"/>
                      </a:endParaRPr>
                    </a:p>
                  </a:txBody>
                  <a:tcPr marL="68580" marR="68580" marT="0" marB="0"/>
                </a:tc>
                <a:tc>
                  <a:txBody>
                    <a:bodyPr/>
                    <a:lstStyle/>
                    <a:p>
                      <a:pPr>
                        <a:lnSpc>
                          <a:spcPct val="115000"/>
                        </a:lnSpc>
                        <a:spcAft>
                          <a:spcPts val="0"/>
                        </a:spcAft>
                        <a:tabLst>
                          <a:tab pos="666750" algn="l"/>
                        </a:tabLst>
                      </a:pPr>
                      <a:r>
                        <a:rPr lang="en-IN" sz="1800" dirty="0">
                          <a:effectLst/>
                          <a:latin typeface="Times New Roman" pitchFamily="18" charset="0"/>
                          <a:cs typeface="Times New Roman" pitchFamily="18" charset="0"/>
                        </a:rPr>
                        <a:t>ACTION TO PERFORM</a:t>
                      </a:r>
                      <a:endParaRPr lang="en-IN" sz="1800" dirty="0">
                        <a:effectLst/>
                        <a:latin typeface="Times New Roman" pitchFamily="18" charset="0"/>
                        <a:ea typeface="Calibri"/>
                        <a:cs typeface="Times New Roman" pitchFamily="18" charset="0"/>
                      </a:endParaRPr>
                    </a:p>
                  </a:txBody>
                  <a:tcPr marL="68580" marR="68580" marT="0" marB="0"/>
                </a:tc>
                <a:tc>
                  <a:txBody>
                    <a:bodyPr/>
                    <a:lstStyle/>
                    <a:p>
                      <a:pPr>
                        <a:lnSpc>
                          <a:spcPct val="115000"/>
                        </a:lnSpc>
                        <a:spcAft>
                          <a:spcPts val="0"/>
                        </a:spcAft>
                        <a:tabLst>
                          <a:tab pos="666750" algn="l"/>
                        </a:tabLst>
                      </a:pPr>
                      <a:r>
                        <a:rPr lang="en-IN" sz="1800" dirty="0">
                          <a:effectLst/>
                          <a:latin typeface="Times New Roman" pitchFamily="18" charset="0"/>
                          <a:cs typeface="Times New Roman" pitchFamily="18" charset="0"/>
                        </a:rPr>
                        <a:t>EXCEPECTED RESULTS</a:t>
                      </a:r>
                      <a:endParaRPr lang="en-IN" sz="1800" dirty="0">
                        <a:effectLst/>
                        <a:latin typeface="Times New Roman" pitchFamily="18" charset="0"/>
                        <a:ea typeface="Calibri"/>
                        <a:cs typeface="Times New Roman" pitchFamily="18" charset="0"/>
                      </a:endParaRPr>
                    </a:p>
                  </a:txBody>
                  <a:tcPr marL="68580" marR="68580" marT="0" marB="0"/>
                </a:tc>
                <a:tc>
                  <a:txBody>
                    <a:bodyPr/>
                    <a:lstStyle/>
                    <a:p>
                      <a:pPr>
                        <a:lnSpc>
                          <a:spcPct val="115000"/>
                        </a:lnSpc>
                        <a:spcAft>
                          <a:spcPts val="0"/>
                        </a:spcAft>
                        <a:tabLst>
                          <a:tab pos="666750" algn="l"/>
                        </a:tabLst>
                      </a:pPr>
                      <a:r>
                        <a:rPr lang="en-IN" sz="1800" dirty="0">
                          <a:effectLst/>
                          <a:latin typeface="Times New Roman" pitchFamily="18" charset="0"/>
                          <a:cs typeface="Times New Roman" pitchFamily="18" charset="0"/>
                        </a:rPr>
                        <a:t>ACTUAL RESULTS</a:t>
                      </a:r>
                      <a:endParaRPr lang="en-IN" sz="1800" dirty="0">
                        <a:effectLst/>
                        <a:latin typeface="Times New Roman" pitchFamily="18" charset="0"/>
                        <a:ea typeface="Calibri"/>
                        <a:cs typeface="Times New Roman" pitchFamily="18" charset="0"/>
                      </a:endParaRPr>
                    </a:p>
                  </a:txBody>
                  <a:tcPr marL="68580" marR="68580" marT="0" marB="0"/>
                </a:tc>
                <a:tc>
                  <a:txBody>
                    <a:bodyPr/>
                    <a:lstStyle/>
                    <a:p>
                      <a:pPr>
                        <a:lnSpc>
                          <a:spcPct val="115000"/>
                        </a:lnSpc>
                        <a:spcAft>
                          <a:spcPts val="0"/>
                        </a:spcAft>
                        <a:tabLst>
                          <a:tab pos="666750" algn="l"/>
                        </a:tabLst>
                      </a:pPr>
                      <a:r>
                        <a:rPr lang="en-IN" sz="1800" dirty="0">
                          <a:effectLst/>
                          <a:latin typeface="Times New Roman" pitchFamily="18" charset="0"/>
                          <a:cs typeface="Times New Roman" pitchFamily="18" charset="0"/>
                        </a:rPr>
                        <a:t>RESULT(PASS/FAIL)</a:t>
                      </a:r>
                      <a:endParaRPr lang="en-IN" sz="1800" dirty="0">
                        <a:effectLst/>
                        <a:latin typeface="Times New Roman" pitchFamily="18" charset="0"/>
                        <a:ea typeface="Calibri"/>
                        <a:cs typeface="Times New Roman" pitchFamily="18" charset="0"/>
                      </a:endParaRPr>
                    </a:p>
                  </a:txBody>
                  <a:tcPr marL="68580" marR="68580" marT="0" marB="0"/>
                </a:tc>
                <a:extLst>
                  <a:ext uri="{0D108BD9-81ED-4DB2-BD59-A6C34878D82A}">
                    <a16:rowId xmlns:a16="http://schemas.microsoft.com/office/drawing/2014/main" val="10000"/>
                  </a:ext>
                </a:extLst>
              </a:tr>
              <a:tr h="542237">
                <a:tc>
                  <a:txBody>
                    <a:bodyPr/>
                    <a:lstStyle/>
                    <a:p>
                      <a:pPr>
                        <a:lnSpc>
                          <a:spcPct val="115000"/>
                        </a:lnSpc>
                        <a:spcAft>
                          <a:spcPts val="0"/>
                        </a:spcAft>
                        <a:tabLst>
                          <a:tab pos="666750" algn="l"/>
                        </a:tabLst>
                      </a:pPr>
                      <a:r>
                        <a:rPr lang="en-IN" sz="1800" dirty="0">
                          <a:effectLst/>
                          <a:latin typeface="Times New Roman" pitchFamily="18" charset="0"/>
                          <a:cs typeface="Times New Roman" pitchFamily="18" charset="0"/>
                        </a:rPr>
                        <a:t>     1</a:t>
                      </a:r>
                      <a:endParaRPr lang="en-IN" sz="1800" dirty="0">
                        <a:effectLst/>
                        <a:latin typeface="Times New Roman" pitchFamily="18" charset="0"/>
                        <a:ea typeface="Calibri"/>
                        <a:cs typeface="Times New Roman" pitchFamily="18" charset="0"/>
                      </a:endParaRPr>
                    </a:p>
                  </a:txBody>
                  <a:tcPr marL="68580" marR="68580" marT="0" marB="0"/>
                </a:tc>
                <a:tc>
                  <a:txBody>
                    <a:bodyPr/>
                    <a:lstStyle/>
                    <a:p>
                      <a:pPr>
                        <a:lnSpc>
                          <a:spcPct val="115000"/>
                        </a:lnSpc>
                        <a:spcAft>
                          <a:spcPts val="0"/>
                        </a:spcAft>
                        <a:tabLst>
                          <a:tab pos="666750" algn="l"/>
                        </a:tabLst>
                      </a:pPr>
                      <a:r>
                        <a:rPr lang="en-IN" sz="1800">
                          <a:effectLst/>
                          <a:latin typeface="Times New Roman" pitchFamily="18" charset="0"/>
                          <a:cs typeface="Times New Roman" pitchFamily="18" charset="0"/>
                        </a:rPr>
                        <a:t>Register</a:t>
                      </a:r>
                      <a:endParaRPr lang="en-IN" sz="1800">
                        <a:effectLst/>
                        <a:latin typeface="Times New Roman" pitchFamily="18" charset="0"/>
                        <a:ea typeface="Calibri"/>
                        <a:cs typeface="Times New Roman" pitchFamily="18" charset="0"/>
                      </a:endParaRPr>
                    </a:p>
                  </a:txBody>
                  <a:tcPr marL="68580" marR="68580" marT="0" marB="0"/>
                </a:tc>
                <a:tc>
                  <a:txBody>
                    <a:bodyPr/>
                    <a:lstStyle/>
                    <a:p>
                      <a:pPr>
                        <a:lnSpc>
                          <a:spcPct val="115000"/>
                        </a:lnSpc>
                        <a:spcAft>
                          <a:spcPts val="0"/>
                        </a:spcAft>
                        <a:tabLst>
                          <a:tab pos="666750" algn="l"/>
                        </a:tabLst>
                      </a:pPr>
                      <a:r>
                        <a:rPr lang="en-IN" sz="1800">
                          <a:effectLst/>
                          <a:latin typeface="Times New Roman" pitchFamily="18" charset="0"/>
                          <a:cs typeface="Times New Roman" pitchFamily="18" charset="0"/>
                        </a:rPr>
                        <a:t>Fill the given details</a:t>
                      </a:r>
                      <a:endParaRPr lang="en-IN" sz="1800">
                        <a:effectLst/>
                        <a:latin typeface="Times New Roman" pitchFamily="18" charset="0"/>
                        <a:ea typeface="Calibri"/>
                        <a:cs typeface="Times New Roman" pitchFamily="18" charset="0"/>
                      </a:endParaRPr>
                    </a:p>
                  </a:txBody>
                  <a:tcPr marL="68580" marR="68580" marT="0" marB="0"/>
                </a:tc>
                <a:tc>
                  <a:txBody>
                    <a:bodyPr/>
                    <a:lstStyle/>
                    <a:p>
                      <a:pPr>
                        <a:lnSpc>
                          <a:spcPct val="115000"/>
                        </a:lnSpc>
                        <a:spcAft>
                          <a:spcPts val="0"/>
                        </a:spcAft>
                        <a:tabLst>
                          <a:tab pos="666750" algn="l"/>
                        </a:tabLst>
                      </a:pPr>
                      <a:r>
                        <a:rPr lang="en-IN" sz="1800">
                          <a:effectLst/>
                          <a:latin typeface="Times New Roman" pitchFamily="18" charset="0"/>
                          <a:cs typeface="Times New Roman" pitchFamily="18" charset="0"/>
                        </a:rPr>
                        <a:t>As Excepted</a:t>
                      </a:r>
                      <a:endParaRPr lang="en-IN" sz="1800">
                        <a:effectLst/>
                        <a:latin typeface="Times New Roman" pitchFamily="18" charset="0"/>
                        <a:ea typeface="Calibri"/>
                        <a:cs typeface="Times New Roman" pitchFamily="18" charset="0"/>
                      </a:endParaRPr>
                    </a:p>
                  </a:txBody>
                  <a:tcPr marL="68580" marR="68580" marT="0" marB="0"/>
                </a:tc>
                <a:tc>
                  <a:txBody>
                    <a:bodyPr/>
                    <a:lstStyle/>
                    <a:p>
                      <a:pPr>
                        <a:lnSpc>
                          <a:spcPct val="115000"/>
                        </a:lnSpc>
                        <a:spcAft>
                          <a:spcPts val="0"/>
                        </a:spcAft>
                        <a:tabLst>
                          <a:tab pos="666750" algn="l"/>
                        </a:tabLst>
                      </a:pPr>
                      <a:r>
                        <a:rPr lang="en-IN" sz="1800" dirty="0">
                          <a:effectLst/>
                          <a:latin typeface="Times New Roman" pitchFamily="18" charset="0"/>
                          <a:cs typeface="Times New Roman" pitchFamily="18" charset="0"/>
                        </a:rPr>
                        <a:t>Pass</a:t>
                      </a:r>
                      <a:endParaRPr lang="en-IN" sz="1800" dirty="0">
                        <a:effectLst/>
                        <a:latin typeface="Times New Roman" pitchFamily="18" charset="0"/>
                        <a:ea typeface="Calibri"/>
                        <a:cs typeface="Times New Roman" pitchFamily="18" charset="0"/>
                      </a:endParaRPr>
                    </a:p>
                  </a:txBody>
                  <a:tcPr marL="68580" marR="68580" marT="0" marB="0"/>
                </a:tc>
                <a:extLst>
                  <a:ext uri="{0D108BD9-81ED-4DB2-BD59-A6C34878D82A}">
                    <a16:rowId xmlns:a16="http://schemas.microsoft.com/office/drawing/2014/main" val="10001"/>
                  </a:ext>
                </a:extLst>
              </a:tr>
              <a:tr h="615480">
                <a:tc>
                  <a:txBody>
                    <a:bodyPr/>
                    <a:lstStyle/>
                    <a:p>
                      <a:pPr>
                        <a:lnSpc>
                          <a:spcPct val="115000"/>
                        </a:lnSpc>
                        <a:spcAft>
                          <a:spcPts val="0"/>
                        </a:spcAft>
                        <a:tabLst>
                          <a:tab pos="666750" algn="l"/>
                        </a:tabLst>
                      </a:pPr>
                      <a:r>
                        <a:rPr lang="en-IN" sz="1800">
                          <a:effectLst/>
                          <a:latin typeface="Times New Roman" pitchFamily="18" charset="0"/>
                          <a:cs typeface="Times New Roman" pitchFamily="18" charset="0"/>
                        </a:rPr>
                        <a:t>     2</a:t>
                      </a:r>
                      <a:endParaRPr lang="en-IN" sz="1800">
                        <a:effectLst/>
                        <a:latin typeface="Times New Roman" pitchFamily="18" charset="0"/>
                        <a:ea typeface="Calibri"/>
                        <a:cs typeface="Times New Roman" pitchFamily="18" charset="0"/>
                      </a:endParaRPr>
                    </a:p>
                  </a:txBody>
                  <a:tcPr marL="68580" marR="68580" marT="0" marB="0"/>
                </a:tc>
                <a:tc>
                  <a:txBody>
                    <a:bodyPr/>
                    <a:lstStyle/>
                    <a:p>
                      <a:pPr>
                        <a:lnSpc>
                          <a:spcPct val="115000"/>
                        </a:lnSpc>
                        <a:spcAft>
                          <a:spcPts val="0"/>
                        </a:spcAft>
                        <a:tabLst>
                          <a:tab pos="666750" algn="l"/>
                        </a:tabLst>
                      </a:pPr>
                      <a:r>
                        <a:rPr lang="en-IN" sz="1800" dirty="0">
                          <a:effectLst/>
                          <a:latin typeface="Times New Roman" pitchFamily="18" charset="0"/>
                          <a:cs typeface="Times New Roman" pitchFamily="18" charset="0"/>
                        </a:rPr>
                        <a:t>Login</a:t>
                      </a:r>
                      <a:endParaRPr lang="en-IN" sz="1800" dirty="0">
                        <a:effectLst/>
                        <a:latin typeface="Times New Roman" pitchFamily="18" charset="0"/>
                        <a:ea typeface="Calibri"/>
                        <a:cs typeface="Times New Roman" pitchFamily="18" charset="0"/>
                      </a:endParaRPr>
                    </a:p>
                  </a:txBody>
                  <a:tcPr marL="68580" marR="68580" marT="0" marB="0"/>
                </a:tc>
                <a:tc>
                  <a:txBody>
                    <a:bodyPr/>
                    <a:lstStyle/>
                    <a:p>
                      <a:pPr>
                        <a:lnSpc>
                          <a:spcPct val="115000"/>
                        </a:lnSpc>
                        <a:spcAft>
                          <a:spcPts val="0"/>
                        </a:spcAft>
                        <a:tabLst>
                          <a:tab pos="666750" algn="l"/>
                        </a:tabLst>
                      </a:pPr>
                      <a:r>
                        <a:rPr lang="en-IN" sz="1800">
                          <a:effectLst/>
                          <a:latin typeface="Times New Roman" pitchFamily="18" charset="0"/>
                          <a:cs typeface="Times New Roman" pitchFamily="18" charset="0"/>
                        </a:rPr>
                        <a:t>Fill the user name and password</a:t>
                      </a:r>
                      <a:endParaRPr lang="en-IN" sz="1800">
                        <a:effectLst/>
                        <a:latin typeface="Times New Roman" pitchFamily="18" charset="0"/>
                        <a:ea typeface="Calibri"/>
                        <a:cs typeface="Times New Roman" pitchFamily="18" charset="0"/>
                      </a:endParaRPr>
                    </a:p>
                  </a:txBody>
                  <a:tcPr marL="68580" marR="68580" marT="0" marB="0"/>
                </a:tc>
                <a:tc>
                  <a:txBody>
                    <a:bodyPr/>
                    <a:lstStyle/>
                    <a:p>
                      <a:pPr>
                        <a:lnSpc>
                          <a:spcPct val="115000"/>
                        </a:lnSpc>
                        <a:spcAft>
                          <a:spcPts val="0"/>
                        </a:spcAft>
                        <a:tabLst>
                          <a:tab pos="666750" algn="l"/>
                        </a:tabLst>
                      </a:pPr>
                      <a:r>
                        <a:rPr lang="en-IN" sz="1800" dirty="0">
                          <a:effectLst/>
                          <a:latin typeface="Times New Roman" pitchFamily="18" charset="0"/>
                          <a:cs typeface="Times New Roman" pitchFamily="18" charset="0"/>
                        </a:rPr>
                        <a:t>As Excepted</a:t>
                      </a:r>
                      <a:endParaRPr lang="en-IN" sz="1800" dirty="0">
                        <a:effectLst/>
                        <a:latin typeface="Times New Roman" pitchFamily="18" charset="0"/>
                        <a:ea typeface="Calibri"/>
                        <a:cs typeface="Times New Roman" pitchFamily="18" charset="0"/>
                      </a:endParaRPr>
                    </a:p>
                  </a:txBody>
                  <a:tcPr marL="68580" marR="68580" marT="0" marB="0"/>
                </a:tc>
                <a:tc>
                  <a:txBody>
                    <a:bodyPr/>
                    <a:lstStyle/>
                    <a:p>
                      <a:pPr>
                        <a:lnSpc>
                          <a:spcPct val="115000"/>
                        </a:lnSpc>
                        <a:spcAft>
                          <a:spcPts val="0"/>
                        </a:spcAft>
                        <a:tabLst>
                          <a:tab pos="666750" algn="l"/>
                        </a:tabLst>
                      </a:pPr>
                      <a:r>
                        <a:rPr lang="en-IN" sz="1800" dirty="0">
                          <a:effectLst/>
                          <a:latin typeface="Times New Roman" pitchFamily="18" charset="0"/>
                          <a:cs typeface="Times New Roman" pitchFamily="18" charset="0"/>
                        </a:rPr>
                        <a:t>Pass</a:t>
                      </a:r>
                      <a:endParaRPr lang="en-IN" sz="1800" dirty="0">
                        <a:effectLst/>
                        <a:latin typeface="Times New Roman" pitchFamily="18" charset="0"/>
                        <a:ea typeface="Calibri"/>
                        <a:cs typeface="Times New Roman" pitchFamily="18" charset="0"/>
                      </a:endParaRPr>
                    </a:p>
                  </a:txBody>
                  <a:tcPr marL="68580" marR="68580" marT="0" marB="0"/>
                </a:tc>
                <a:extLst>
                  <a:ext uri="{0D108BD9-81ED-4DB2-BD59-A6C34878D82A}">
                    <a16:rowId xmlns:a16="http://schemas.microsoft.com/office/drawing/2014/main" val="10002"/>
                  </a:ext>
                </a:extLst>
              </a:tr>
              <a:tr h="821545">
                <a:tc>
                  <a:txBody>
                    <a:bodyPr/>
                    <a:lstStyle/>
                    <a:p>
                      <a:pPr>
                        <a:lnSpc>
                          <a:spcPct val="115000"/>
                        </a:lnSpc>
                        <a:spcAft>
                          <a:spcPts val="0"/>
                        </a:spcAft>
                        <a:tabLst>
                          <a:tab pos="666750" algn="l"/>
                        </a:tabLst>
                      </a:pPr>
                      <a:r>
                        <a:rPr lang="en-IN" sz="1800" dirty="0">
                          <a:effectLst/>
                          <a:latin typeface="Times New Roman" pitchFamily="18" charset="0"/>
                          <a:cs typeface="Times New Roman" pitchFamily="18" charset="0"/>
                        </a:rPr>
                        <a:t>     3</a:t>
                      </a:r>
                      <a:endParaRPr lang="en-IN" sz="1800" dirty="0">
                        <a:effectLst/>
                        <a:latin typeface="Times New Roman" pitchFamily="18" charset="0"/>
                        <a:ea typeface="Calibri"/>
                        <a:cs typeface="Times New Roman" pitchFamily="18" charset="0"/>
                      </a:endParaRPr>
                    </a:p>
                  </a:txBody>
                  <a:tcPr marL="68580" marR="68580" marT="0" marB="0"/>
                </a:tc>
                <a:tc>
                  <a:txBody>
                    <a:bodyPr/>
                    <a:lstStyle/>
                    <a:p>
                      <a:pPr>
                        <a:lnSpc>
                          <a:spcPct val="115000"/>
                        </a:lnSpc>
                        <a:spcAft>
                          <a:spcPts val="0"/>
                        </a:spcAft>
                        <a:tabLst>
                          <a:tab pos="666750" algn="l"/>
                        </a:tabLst>
                      </a:pPr>
                      <a:r>
                        <a:rPr lang="en-IN" sz="1800" dirty="0">
                          <a:effectLst/>
                          <a:latin typeface="Times New Roman" pitchFamily="18" charset="0"/>
                          <a:cs typeface="Times New Roman" pitchFamily="18" charset="0"/>
                        </a:rPr>
                        <a:t>View the request</a:t>
                      </a:r>
                      <a:endParaRPr lang="en-IN" sz="1800" dirty="0">
                        <a:effectLst/>
                        <a:latin typeface="Times New Roman" pitchFamily="18" charset="0"/>
                        <a:ea typeface="Calibri"/>
                        <a:cs typeface="Times New Roman" pitchFamily="18" charset="0"/>
                      </a:endParaRPr>
                    </a:p>
                  </a:txBody>
                  <a:tcPr marL="68580" marR="68580" marT="0" marB="0"/>
                </a:tc>
                <a:tc>
                  <a:txBody>
                    <a:bodyPr/>
                    <a:lstStyle/>
                    <a:p>
                      <a:pPr>
                        <a:lnSpc>
                          <a:spcPct val="115000"/>
                        </a:lnSpc>
                        <a:spcAft>
                          <a:spcPts val="0"/>
                        </a:spcAft>
                        <a:tabLst>
                          <a:tab pos="666750" algn="l"/>
                        </a:tabLst>
                      </a:pPr>
                      <a:r>
                        <a:rPr lang="en-IN" sz="1800" dirty="0">
                          <a:effectLst/>
                          <a:latin typeface="Times New Roman" pitchFamily="18" charset="0"/>
                          <a:cs typeface="Times New Roman" pitchFamily="18" charset="0"/>
                        </a:rPr>
                        <a:t>Public views the request by the charity</a:t>
                      </a:r>
                      <a:endParaRPr lang="en-IN" sz="1800" dirty="0">
                        <a:effectLst/>
                        <a:latin typeface="Times New Roman" pitchFamily="18" charset="0"/>
                        <a:ea typeface="Calibri"/>
                        <a:cs typeface="Times New Roman" pitchFamily="18" charset="0"/>
                      </a:endParaRPr>
                    </a:p>
                  </a:txBody>
                  <a:tcPr marL="68580" marR="68580" marT="0" marB="0"/>
                </a:tc>
                <a:tc>
                  <a:txBody>
                    <a:bodyPr/>
                    <a:lstStyle/>
                    <a:p>
                      <a:pPr>
                        <a:lnSpc>
                          <a:spcPct val="115000"/>
                        </a:lnSpc>
                        <a:spcAft>
                          <a:spcPts val="0"/>
                        </a:spcAft>
                        <a:tabLst>
                          <a:tab pos="666750" algn="l"/>
                        </a:tabLst>
                      </a:pPr>
                      <a:r>
                        <a:rPr lang="en-IN" sz="1800" dirty="0">
                          <a:effectLst/>
                          <a:latin typeface="Times New Roman" pitchFamily="18" charset="0"/>
                          <a:cs typeface="Times New Roman" pitchFamily="18" charset="0"/>
                        </a:rPr>
                        <a:t>As Excepted</a:t>
                      </a:r>
                      <a:endParaRPr lang="en-IN" sz="1800" dirty="0">
                        <a:effectLst/>
                        <a:latin typeface="Times New Roman" pitchFamily="18" charset="0"/>
                        <a:ea typeface="Calibri"/>
                        <a:cs typeface="Times New Roman" pitchFamily="18" charset="0"/>
                      </a:endParaRPr>
                    </a:p>
                  </a:txBody>
                  <a:tcPr marL="68580" marR="68580" marT="0" marB="0"/>
                </a:tc>
                <a:tc>
                  <a:txBody>
                    <a:bodyPr/>
                    <a:lstStyle/>
                    <a:p>
                      <a:pPr>
                        <a:lnSpc>
                          <a:spcPct val="115000"/>
                        </a:lnSpc>
                        <a:spcAft>
                          <a:spcPts val="0"/>
                        </a:spcAft>
                        <a:tabLst>
                          <a:tab pos="666750" algn="l"/>
                        </a:tabLst>
                      </a:pPr>
                      <a:r>
                        <a:rPr lang="en-IN" sz="1800" dirty="0">
                          <a:effectLst/>
                          <a:latin typeface="Times New Roman" pitchFamily="18" charset="0"/>
                          <a:cs typeface="Times New Roman" pitchFamily="18" charset="0"/>
                        </a:rPr>
                        <a:t>Pass</a:t>
                      </a:r>
                      <a:endParaRPr lang="en-IN" sz="1800" dirty="0">
                        <a:effectLst/>
                        <a:latin typeface="Times New Roman" pitchFamily="18" charset="0"/>
                        <a:ea typeface="Calibri"/>
                        <a:cs typeface="Times New Roman" pitchFamily="18" charset="0"/>
                      </a:endParaRPr>
                    </a:p>
                  </a:txBody>
                  <a:tcPr marL="68580" marR="68580" marT="0" marB="0"/>
                </a:tc>
                <a:extLst>
                  <a:ext uri="{0D108BD9-81ED-4DB2-BD59-A6C34878D82A}">
                    <a16:rowId xmlns:a16="http://schemas.microsoft.com/office/drawing/2014/main" val="10003"/>
                  </a:ext>
                </a:extLst>
              </a:tr>
              <a:tr h="542237">
                <a:tc>
                  <a:txBody>
                    <a:bodyPr/>
                    <a:lstStyle/>
                    <a:p>
                      <a:pPr>
                        <a:lnSpc>
                          <a:spcPct val="115000"/>
                        </a:lnSpc>
                        <a:spcAft>
                          <a:spcPts val="0"/>
                        </a:spcAft>
                        <a:tabLst>
                          <a:tab pos="666750" algn="l"/>
                        </a:tabLst>
                      </a:pPr>
                      <a:r>
                        <a:rPr lang="en-IN" sz="1800">
                          <a:effectLst/>
                          <a:latin typeface="Times New Roman" pitchFamily="18" charset="0"/>
                          <a:cs typeface="Times New Roman" pitchFamily="18" charset="0"/>
                        </a:rPr>
                        <a:t>     4</a:t>
                      </a:r>
                      <a:endParaRPr lang="en-IN" sz="1800">
                        <a:effectLst/>
                        <a:latin typeface="Times New Roman" pitchFamily="18" charset="0"/>
                        <a:ea typeface="Calibri"/>
                        <a:cs typeface="Times New Roman" pitchFamily="18" charset="0"/>
                      </a:endParaRPr>
                    </a:p>
                  </a:txBody>
                  <a:tcPr marL="68580" marR="68580" marT="0" marB="0"/>
                </a:tc>
                <a:tc>
                  <a:txBody>
                    <a:bodyPr/>
                    <a:lstStyle/>
                    <a:p>
                      <a:pPr>
                        <a:lnSpc>
                          <a:spcPct val="115000"/>
                        </a:lnSpc>
                        <a:spcAft>
                          <a:spcPts val="0"/>
                        </a:spcAft>
                        <a:tabLst>
                          <a:tab pos="666750" algn="l"/>
                        </a:tabLst>
                      </a:pPr>
                      <a:r>
                        <a:rPr lang="en-IN" sz="1800">
                          <a:effectLst/>
                          <a:latin typeface="Times New Roman" pitchFamily="18" charset="0"/>
                          <a:cs typeface="Times New Roman" pitchFamily="18" charset="0"/>
                        </a:rPr>
                        <a:t>Willing to donate</a:t>
                      </a:r>
                      <a:endParaRPr lang="en-IN" sz="1800">
                        <a:effectLst/>
                        <a:latin typeface="Times New Roman" pitchFamily="18" charset="0"/>
                        <a:ea typeface="Calibri"/>
                        <a:cs typeface="Times New Roman" pitchFamily="18" charset="0"/>
                      </a:endParaRPr>
                    </a:p>
                  </a:txBody>
                  <a:tcPr marL="68580" marR="68580" marT="0" marB="0"/>
                </a:tc>
                <a:tc>
                  <a:txBody>
                    <a:bodyPr/>
                    <a:lstStyle/>
                    <a:p>
                      <a:pPr>
                        <a:lnSpc>
                          <a:spcPct val="115000"/>
                        </a:lnSpc>
                        <a:spcAft>
                          <a:spcPts val="0"/>
                        </a:spcAft>
                        <a:tabLst>
                          <a:tab pos="666750" algn="l"/>
                        </a:tabLst>
                      </a:pPr>
                      <a:r>
                        <a:rPr lang="en-IN" sz="1800" dirty="0">
                          <a:effectLst/>
                          <a:latin typeface="Times New Roman" pitchFamily="18" charset="0"/>
                          <a:cs typeface="Times New Roman" pitchFamily="18" charset="0"/>
                        </a:rPr>
                        <a:t>Public make the donation</a:t>
                      </a:r>
                      <a:endParaRPr lang="en-IN" sz="1800" dirty="0">
                        <a:effectLst/>
                        <a:latin typeface="Times New Roman" pitchFamily="18" charset="0"/>
                        <a:ea typeface="Calibri"/>
                        <a:cs typeface="Times New Roman" pitchFamily="18" charset="0"/>
                      </a:endParaRPr>
                    </a:p>
                  </a:txBody>
                  <a:tcPr marL="68580" marR="68580" marT="0" marB="0"/>
                </a:tc>
                <a:tc>
                  <a:txBody>
                    <a:bodyPr/>
                    <a:lstStyle/>
                    <a:p>
                      <a:pPr>
                        <a:lnSpc>
                          <a:spcPct val="115000"/>
                        </a:lnSpc>
                        <a:spcAft>
                          <a:spcPts val="0"/>
                        </a:spcAft>
                        <a:tabLst>
                          <a:tab pos="666750" algn="l"/>
                        </a:tabLst>
                      </a:pPr>
                      <a:r>
                        <a:rPr lang="en-IN" sz="1800" dirty="0">
                          <a:effectLst/>
                          <a:latin typeface="Times New Roman" pitchFamily="18" charset="0"/>
                          <a:cs typeface="Times New Roman" pitchFamily="18" charset="0"/>
                        </a:rPr>
                        <a:t>As Excepted</a:t>
                      </a:r>
                      <a:endParaRPr lang="en-IN" sz="1800" dirty="0">
                        <a:effectLst/>
                        <a:latin typeface="Times New Roman" pitchFamily="18" charset="0"/>
                        <a:ea typeface="Calibri"/>
                        <a:cs typeface="Times New Roman" pitchFamily="18" charset="0"/>
                      </a:endParaRPr>
                    </a:p>
                  </a:txBody>
                  <a:tcPr marL="68580" marR="68580" marT="0" marB="0"/>
                </a:tc>
                <a:tc>
                  <a:txBody>
                    <a:bodyPr/>
                    <a:lstStyle/>
                    <a:p>
                      <a:pPr>
                        <a:lnSpc>
                          <a:spcPct val="115000"/>
                        </a:lnSpc>
                        <a:spcAft>
                          <a:spcPts val="0"/>
                        </a:spcAft>
                        <a:tabLst>
                          <a:tab pos="666750" algn="l"/>
                        </a:tabLst>
                      </a:pPr>
                      <a:r>
                        <a:rPr lang="en-IN" sz="1800" dirty="0">
                          <a:effectLst/>
                          <a:latin typeface="Times New Roman" pitchFamily="18" charset="0"/>
                          <a:cs typeface="Times New Roman" pitchFamily="18" charset="0"/>
                        </a:rPr>
                        <a:t>Pass</a:t>
                      </a:r>
                      <a:endParaRPr lang="en-IN" sz="1800" dirty="0">
                        <a:effectLst/>
                        <a:latin typeface="Times New Roman" pitchFamily="18" charset="0"/>
                        <a:ea typeface="Calibri"/>
                        <a:cs typeface="Times New Roman" pitchFamily="18" charset="0"/>
                      </a:endParaRPr>
                    </a:p>
                  </a:txBody>
                  <a:tcPr marL="68580" marR="68580" marT="0" marB="0"/>
                </a:tc>
                <a:extLst>
                  <a:ext uri="{0D108BD9-81ED-4DB2-BD59-A6C34878D82A}">
                    <a16:rowId xmlns:a16="http://schemas.microsoft.com/office/drawing/2014/main" val="10004"/>
                  </a:ext>
                </a:extLst>
              </a:tr>
              <a:tr h="542237">
                <a:tc>
                  <a:txBody>
                    <a:bodyPr/>
                    <a:lstStyle/>
                    <a:p>
                      <a:pPr>
                        <a:lnSpc>
                          <a:spcPct val="115000"/>
                        </a:lnSpc>
                        <a:spcAft>
                          <a:spcPts val="0"/>
                        </a:spcAft>
                        <a:tabLst>
                          <a:tab pos="666750" algn="l"/>
                        </a:tabLst>
                      </a:pPr>
                      <a:r>
                        <a:rPr lang="en-IN" sz="1800" dirty="0">
                          <a:effectLst/>
                          <a:latin typeface="Times New Roman" pitchFamily="18" charset="0"/>
                          <a:cs typeface="Times New Roman" pitchFamily="18" charset="0"/>
                        </a:rPr>
                        <a:t>     5</a:t>
                      </a:r>
                      <a:endParaRPr lang="en-IN" sz="1800" dirty="0">
                        <a:effectLst/>
                        <a:latin typeface="Times New Roman" pitchFamily="18" charset="0"/>
                        <a:ea typeface="Calibri"/>
                        <a:cs typeface="Times New Roman" pitchFamily="18" charset="0"/>
                      </a:endParaRPr>
                    </a:p>
                  </a:txBody>
                  <a:tcPr marL="68580" marR="68580" marT="0" marB="0"/>
                </a:tc>
                <a:tc>
                  <a:txBody>
                    <a:bodyPr/>
                    <a:lstStyle/>
                    <a:p>
                      <a:pPr>
                        <a:lnSpc>
                          <a:spcPct val="115000"/>
                        </a:lnSpc>
                        <a:spcAft>
                          <a:spcPts val="0"/>
                        </a:spcAft>
                        <a:tabLst>
                          <a:tab pos="666750" algn="l"/>
                        </a:tabLst>
                      </a:pPr>
                      <a:r>
                        <a:rPr lang="en-IN" sz="1800">
                          <a:effectLst/>
                          <a:latin typeface="Times New Roman" pitchFamily="18" charset="0"/>
                          <a:cs typeface="Times New Roman" pitchFamily="18" charset="0"/>
                        </a:rPr>
                        <a:t>Response from bank</a:t>
                      </a:r>
                      <a:endParaRPr lang="en-IN" sz="1800">
                        <a:effectLst/>
                        <a:latin typeface="Times New Roman" pitchFamily="18" charset="0"/>
                        <a:ea typeface="Calibri"/>
                        <a:cs typeface="Times New Roman" pitchFamily="18" charset="0"/>
                      </a:endParaRPr>
                    </a:p>
                  </a:txBody>
                  <a:tcPr marL="68580" marR="68580" marT="0" marB="0"/>
                </a:tc>
                <a:tc>
                  <a:txBody>
                    <a:bodyPr/>
                    <a:lstStyle/>
                    <a:p>
                      <a:pPr>
                        <a:lnSpc>
                          <a:spcPct val="115000"/>
                        </a:lnSpc>
                        <a:spcAft>
                          <a:spcPts val="0"/>
                        </a:spcAft>
                        <a:tabLst>
                          <a:tab pos="666750" algn="l"/>
                        </a:tabLst>
                      </a:pPr>
                      <a:r>
                        <a:rPr lang="en-IN" sz="1800">
                          <a:effectLst/>
                          <a:latin typeface="Times New Roman" pitchFamily="18" charset="0"/>
                          <a:cs typeface="Times New Roman" pitchFamily="18" charset="0"/>
                        </a:rPr>
                        <a:t>Verification from the bank</a:t>
                      </a:r>
                      <a:endParaRPr lang="en-IN" sz="1800">
                        <a:effectLst/>
                        <a:latin typeface="Times New Roman" pitchFamily="18" charset="0"/>
                        <a:ea typeface="Calibri"/>
                        <a:cs typeface="Times New Roman" pitchFamily="18" charset="0"/>
                      </a:endParaRPr>
                    </a:p>
                  </a:txBody>
                  <a:tcPr marL="68580" marR="68580" marT="0" marB="0"/>
                </a:tc>
                <a:tc>
                  <a:txBody>
                    <a:bodyPr/>
                    <a:lstStyle/>
                    <a:p>
                      <a:pPr>
                        <a:lnSpc>
                          <a:spcPct val="115000"/>
                        </a:lnSpc>
                        <a:spcAft>
                          <a:spcPts val="0"/>
                        </a:spcAft>
                        <a:tabLst>
                          <a:tab pos="666750" algn="l"/>
                        </a:tabLst>
                      </a:pPr>
                      <a:r>
                        <a:rPr lang="en-IN" sz="1800" dirty="0">
                          <a:effectLst/>
                          <a:latin typeface="Times New Roman" pitchFamily="18" charset="0"/>
                          <a:cs typeface="Times New Roman" pitchFamily="18" charset="0"/>
                        </a:rPr>
                        <a:t>As Excepted</a:t>
                      </a:r>
                      <a:endParaRPr lang="en-IN" sz="1800" dirty="0">
                        <a:effectLst/>
                        <a:latin typeface="Times New Roman" pitchFamily="18" charset="0"/>
                        <a:ea typeface="Calibri"/>
                        <a:cs typeface="Times New Roman" pitchFamily="18" charset="0"/>
                      </a:endParaRPr>
                    </a:p>
                  </a:txBody>
                  <a:tcPr marL="68580" marR="68580" marT="0" marB="0"/>
                </a:tc>
                <a:tc>
                  <a:txBody>
                    <a:bodyPr/>
                    <a:lstStyle/>
                    <a:p>
                      <a:pPr>
                        <a:lnSpc>
                          <a:spcPct val="115000"/>
                        </a:lnSpc>
                        <a:spcAft>
                          <a:spcPts val="0"/>
                        </a:spcAft>
                        <a:tabLst>
                          <a:tab pos="666750" algn="l"/>
                        </a:tabLst>
                      </a:pPr>
                      <a:r>
                        <a:rPr lang="en-IN" sz="1800" dirty="0">
                          <a:effectLst/>
                          <a:latin typeface="Times New Roman" pitchFamily="18" charset="0"/>
                          <a:cs typeface="Times New Roman" pitchFamily="18" charset="0"/>
                        </a:rPr>
                        <a:t>Pass</a:t>
                      </a:r>
                      <a:endParaRPr lang="en-IN" sz="1800" dirty="0">
                        <a:effectLst/>
                        <a:latin typeface="Times New Roman" pitchFamily="18" charset="0"/>
                        <a:ea typeface="Calibri"/>
                        <a:cs typeface="Times New Roman" pitchFamily="18" charset="0"/>
                      </a:endParaRPr>
                    </a:p>
                  </a:txBody>
                  <a:tcPr marL="68580" marR="68580" marT="0" marB="0"/>
                </a:tc>
                <a:extLst>
                  <a:ext uri="{0D108BD9-81ED-4DB2-BD59-A6C34878D82A}">
                    <a16:rowId xmlns:a16="http://schemas.microsoft.com/office/drawing/2014/main" val="10005"/>
                  </a:ext>
                </a:extLst>
              </a:tr>
            </a:tbl>
          </a:graphicData>
        </a:graphic>
      </p:graphicFrame>
      <p:sp>
        <p:nvSpPr>
          <p:cNvPr id="5" name="Rectangle 1"/>
          <p:cNvSpPr>
            <a:spLocks noChangeArrowheads="1"/>
          </p:cNvSpPr>
          <p:nvPr/>
        </p:nvSpPr>
        <p:spPr bwMode="auto">
          <a:xfrm>
            <a:off x="1192763" y="1049873"/>
            <a:ext cx="2636494" cy="6771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666750" algn="l"/>
              </a:tabLst>
            </a:pPr>
            <a:r>
              <a:rPr kumimoji="0" lang="en-US" sz="2000" b="1" i="0" u="none" strike="noStrike" cap="none" normalizeH="0" baseline="0" dirty="0">
                <a:ln>
                  <a:noFill/>
                </a:ln>
                <a:solidFill>
                  <a:schemeClr val="tx1"/>
                </a:solidFill>
                <a:effectLst/>
                <a:latin typeface="Open Sans Extra Bold" charset="0"/>
                <a:ea typeface="Open Sans Extra Bold" charset="0"/>
                <a:cs typeface="Open Sans Extra Bold" charset="0"/>
              </a:rPr>
              <a:t>PUBLIC :</a:t>
            </a:r>
          </a:p>
          <a:p>
            <a:pPr marL="0" marR="0" lvl="0" indent="0" algn="l" defTabSz="914400" rtl="0" eaLnBrk="0" fontAlgn="base" latinLnBrk="0" hangingPunct="0">
              <a:lnSpc>
                <a:spcPct val="100000"/>
              </a:lnSpc>
              <a:spcBef>
                <a:spcPct val="0"/>
              </a:spcBef>
              <a:spcAft>
                <a:spcPct val="0"/>
              </a:spcAft>
              <a:buClrTx/>
              <a:buSzTx/>
              <a:buFontTx/>
              <a:buNone/>
              <a:tabLst>
                <a:tab pos="666750" algn="l"/>
              </a:tabLst>
            </a:pP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3265898879"/>
              </p:ext>
            </p:extLst>
          </p:nvPr>
        </p:nvGraphicFramePr>
        <p:xfrm>
          <a:off x="1447800" y="6057899"/>
          <a:ext cx="15117788" cy="3243943"/>
        </p:xfrm>
        <a:graphic>
          <a:graphicData uri="http://schemas.openxmlformats.org/drawingml/2006/table">
            <a:tbl>
              <a:tblPr firstRow="1" firstCol="1" bandRow="1">
                <a:tableStyleId>{5C22544A-7EE6-4342-B048-85BDC9FD1C3A}</a:tableStyleId>
              </a:tblPr>
              <a:tblGrid>
                <a:gridCol w="1932508">
                  <a:extLst>
                    <a:ext uri="{9D8B030D-6E8A-4147-A177-3AD203B41FA5}">
                      <a16:colId xmlns:a16="http://schemas.microsoft.com/office/drawing/2014/main" val="20000"/>
                    </a:ext>
                  </a:extLst>
                </a:gridCol>
                <a:gridCol w="3482374">
                  <a:extLst>
                    <a:ext uri="{9D8B030D-6E8A-4147-A177-3AD203B41FA5}">
                      <a16:colId xmlns:a16="http://schemas.microsoft.com/office/drawing/2014/main" val="20001"/>
                    </a:ext>
                  </a:extLst>
                </a:gridCol>
                <a:gridCol w="3484131">
                  <a:extLst>
                    <a:ext uri="{9D8B030D-6E8A-4147-A177-3AD203B41FA5}">
                      <a16:colId xmlns:a16="http://schemas.microsoft.com/office/drawing/2014/main" val="20002"/>
                    </a:ext>
                  </a:extLst>
                </a:gridCol>
                <a:gridCol w="2736401">
                  <a:extLst>
                    <a:ext uri="{9D8B030D-6E8A-4147-A177-3AD203B41FA5}">
                      <a16:colId xmlns:a16="http://schemas.microsoft.com/office/drawing/2014/main" val="20003"/>
                    </a:ext>
                  </a:extLst>
                </a:gridCol>
                <a:gridCol w="3482374">
                  <a:extLst>
                    <a:ext uri="{9D8B030D-6E8A-4147-A177-3AD203B41FA5}">
                      <a16:colId xmlns:a16="http://schemas.microsoft.com/office/drawing/2014/main" val="20004"/>
                    </a:ext>
                  </a:extLst>
                </a:gridCol>
              </a:tblGrid>
              <a:tr h="652531">
                <a:tc>
                  <a:txBody>
                    <a:bodyPr/>
                    <a:lstStyle/>
                    <a:p>
                      <a:pPr>
                        <a:lnSpc>
                          <a:spcPct val="115000"/>
                        </a:lnSpc>
                        <a:spcAft>
                          <a:spcPts val="0"/>
                        </a:spcAft>
                        <a:tabLst>
                          <a:tab pos="666750" algn="l"/>
                        </a:tabLst>
                      </a:pPr>
                      <a:r>
                        <a:rPr lang="en-IN" sz="1800" dirty="0">
                          <a:effectLst/>
                        </a:rPr>
                        <a:t>S.NO</a:t>
                      </a:r>
                      <a:endParaRPr lang="en-IN" sz="1800" dirty="0">
                        <a:effectLst/>
                        <a:latin typeface="Times New Roman" pitchFamily="18" charset="0"/>
                        <a:ea typeface="Calibri"/>
                        <a:cs typeface="Times New Roman" pitchFamily="18" charset="0"/>
                      </a:endParaRPr>
                    </a:p>
                  </a:txBody>
                  <a:tcPr marL="68580" marR="68580" marT="0" marB="0"/>
                </a:tc>
                <a:tc>
                  <a:txBody>
                    <a:bodyPr/>
                    <a:lstStyle/>
                    <a:p>
                      <a:pPr>
                        <a:lnSpc>
                          <a:spcPct val="115000"/>
                        </a:lnSpc>
                        <a:spcAft>
                          <a:spcPts val="0"/>
                        </a:spcAft>
                        <a:tabLst>
                          <a:tab pos="666750" algn="l"/>
                        </a:tabLst>
                      </a:pPr>
                      <a:r>
                        <a:rPr lang="en-IN" sz="1800">
                          <a:effectLst/>
                        </a:rPr>
                        <a:t>ACTION TO PERFORM</a:t>
                      </a:r>
                      <a:endParaRPr lang="en-IN" sz="1800">
                        <a:effectLst/>
                        <a:latin typeface="Times New Roman" pitchFamily="18" charset="0"/>
                        <a:ea typeface="Calibri"/>
                        <a:cs typeface="Times New Roman" pitchFamily="18" charset="0"/>
                      </a:endParaRPr>
                    </a:p>
                  </a:txBody>
                  <a:tcPr marL="68580" marR="68580" marT="0" marB="0"/>
                </a:tc>
                <a:tc>
                  <a:txBody>
                    <a:bodyPr/>
                    <a:lstStyle/>
                    <a:p>
                      <a:pPr>
                        <a:lnSpc>
                          <a:spcPct val="115000"/>
                        </a:lnSpc>
                        <a:spcAft>
                          <a:spcPts val="0"/>
                        </a:spcAft>
                        <a:tabLst>
                          <a:tab pos="666750" algn="l"/>
                        </a:tabLst>
                      </a:pPr>
                      <a:r>
                        <a:rPr lang="en-IN" sz="1800">
                          <a:effectLst/>
                        </a:rPr>
                        <a:t>EXCEPECTED RESULTS</a:t>
                      </a:r>
                      <a:endParaRPr lang="en-IN" sz="1800">
                        <a:effectLst/>
                        <a:latin typeface="Times New Roman" pitchFamily="18" charset="0"/>
                        <a:ea typeface="Calibri"/>
                        <a:cs typeface="Times New Roman" pitchFamily="18" charset="0"/>
                      </a:endParaRPr>
                    </a:p>
                  </a:txBody>
                  <a:tcPr marL="68580" marR="68580" marT="0" marB="0"/>
                </a:tc>
                <a:tc>
                  <a:txBody>
                    <a:bodyPr/>
                    <a:lstStyle/>
                    <a:p>
                      <a:pPr>
                        <a:lnSpc>
                          <a:spcPct val="115000"/>
                        </a:lnSpc>
                        <a:spcAft>
                          <a:spcPts val="0"/>
                        </a:spcAft>
                        <a:tabLst>
                          <a:tab pos="666750" algn="l"/>
                        </a:tabLst>
                      </a:pPr>
                      <a:r>
                        <a:rPr lang="en-IN" sz="1800">
                          <a:effectLst/>
                        </a:rPr>
                        <a:t>ACTUAL RESULTS</a:t>
                      </a:r>
                      <a:endParaRPr lang="en-IN" sz="1800">
                        <a:effectLst/>
                        <a:latin typeface="Times New Roman" pitchFamily="18" charset="0"/>
                        <a:ea typeface="Calibri"/>
                        <a:cs typeface="Times New Roman" pitchFamily="18" charset="0"/>
                      </a:endParaRPr>
                    </a:p>
                  </a:txBody>
                  <a:tcPr marL="68580" marR="68580" marT="0" marB="0"/>
                </a:tc>
                <a:tc>
                  <a:txBody>
                    <a:bodyPr/>
                    <a:lstStyle/>
                    <a:p>
                      <a:pPr>
                        <a:lnSpc>
                          <a:spcPct val="115000"/>
                        </a:lnSpc>
                        <a:spcAft>
                          <a:spcPts val="0"/>
                        </a:spcAft>
                        <a:tabLst>
                          <a:tab pos="666750" algn="l"/>
                        </a:tabLst>
                      </a:pPr>
                      <a:r>
                        <a:rPr lang="en-IN" sz="1800">
                          <a:effectLst/>
                        </a:rPr>
                        <a:t>RESULT(PASS/FAIL)</a:t>
                      </a:r>
                      <a:endParaRPr lang="en-IN" sz="1800">
                        <a:effectLst/>
                        <a:latin typeface="Times New Roman" pitchFamily="18" charset="0"/>
                        <a:ea typeface="Calibri"/>
                        <a:cs typeface="Times New Roman" pitchFamily="18" charset="0"/>
                      </a:endParaRPr>
                    </a:p>
                  </a:txBody>
                  <a:tcPr marL="68580" marR="68580" marT="0" marB="0"/>
                </a:tc>
                <a:extLst>
                  <a:ext uri="{0D108BD9-81ED-4DB2-BD59-A6C34878D82A}">
                    <a16:rowId xmlns:a16="http://schemas.microsoft.com/office/drawing/2014/main" val="10000"/>
                  </a:ext>
                </a:extLst>
              </a:tr>
              <a:tr h="598152">
                <a:tc>
                  <a:txBody>
                    <a:bodyPr/>
                    <a:lstStyle/>
                    <a:p>
                      <a:pPr>
                        <a:lnSpc>
                          <a:spcPct val="115000"/>
                        </a:lnSpc>
                        <a:spcAft>
                          <a:spcPts val="0"/>
                        </a:spcAft>
                        <a:tabLst>
                          <a:tab pos="666750" algn="l"/>
                        </a:tabLst>
                      </a:pPr>
                      <a:r>
                        <a:rPr lang="en-IN" sz="1800">
                          <a:effectLst/>
                        </a:rPr>
                        <a:t>     1</a:t>
                      </a:r>
                      <a:endParaRPr lang="en-IN" sz="1800">
                        <a:effectLst/>
                        <a:latin typeface="Times New Roman" pitchFamily="18" charset="0"/>
                        <a:ea typeface="Calibri"/>
                        <a:cs typeface="Times New Roman" pitchFamily="18" charset="0"/>
                      </a:endParaRPr>
                    </a:p>
                  </a:txBody>
                  <a:tcPr marL="68580" marR="68580" marT="0" marB="0"/>
                </a:tc>
                <a:tc>
                  <a:txBody>
                    <a:bodyPr/>
                    <a:lstStyle/>
                    <a:p>
                      <a:pPr>
                        <a:lnSpc>
                          <a:spcPct val="115000"/>
                        </a:lnSpc>
                        <a:spcAft>
                          <a:spcPts val="0"/>
                        </a:spcAft>
                        <a:tabLst>
                          <a:tab pos="666750" algn="l"/>
                        </a:tabLst>
                      </a:pPr>
                      <a:r>
                        <a:rPr lang="en-IN" sz="1800" dirty="0">
                          <a:effectLst/>
                        </a:rPr>
                        <a:t>Login</a:t>
                      </a:r>
                      <a:endParaRPr lang="en-IN" sz="1800" dirty="0">
                        <a:effectLst/>
                        <a:latin typeface="Times New Roman" pitchFamily="18" charset="0"/>
                        <a:ea typeface="Calibri"/>
                        <a:cs typeface="Times New Roman" pitchFamily="18" charset="0"/>
                      </a:endParaRPr>
                    </a:p>
                  </a:txBody>
                  <a:tcPr marL="68580" marR="68580" marT="0" marB="0"/>
                </a:tc>
                <a:tc>
                  <a:txBody>
                    <a:bodyPr/>
                    <a:lstStyle/>
                    <a:p>
                      <a:pPr>
                        <a:lnSpc>
                          <a:spcPct val="115000"/>
                        </a:lnSpc>
                        <a:spcAft>
                          <a:spcPts val="0"/>
                        </a:spcAft>
                        <a:tabLst>
                          <a:tab pos="666750" algn="l"/>
                        </a:tabLst>
                      </a:pPr>
                      <a:r>
                        <a:rPr lang="en-IN" sz="1800">
                          <a:effectLst/>
                        </a:rPr>
                        <a:t>Fill the user name and password</a:t>
                      </a:r>
                      <a:endParaRPr lang="en-IN" sz="1800">
                        <a:effectLst/>
                        <a:latin typeface="Times New Roman" pitchFamily="18" charset="0"/>
                        <a:ea typeface="Calibri"/>
                        <a:cs typeface="Times New Roman" pitchFamily="18" charset="0"/>
                      </a:endParaRPr>
                    </a:p>
                  </a:txBody>
                  <a:tcPr marL="68580" marR="68580" marT="0" marB="0"/>
                </a:tc>
                <a:tc>
                  <a:txBody>
                    <a:bodyPr/>
                    <a:lstStyle/>
                    <a:p>
                      <a:pPr>
                        <a:lnSpc>
                          <a:spcPct val="115000"/>
                        </a:lnSpc>
                        <a:spcAft>
                          <a:spcPts val="0"/>
                        </a:spcAft>
                        <a:tabLst>
                          <a:tab pos="666750" algn="l"/>
                        </a:tabLst>
                      </a:pPr>
                      <a:r>
                        <a:rPr lang="en-IN" sz="1800">
                          <a:effectLst/>
                        </a:rPr>
                        <a:t>As Excepted</a:t>
                      </a:r>
                      <a:endParaRPr lang="en-IN" sz="1800">
                        <a:effectLst/>
                        <a:latin typeface="Times New Roman" pitchFamily="18" charset="0"/>
                        <a:ea typeface="Calibri"/>
                        <a:cs typeface="Times New Roman" pitchFamily="18" charset="0"/>
                      </a:endParaRPr>
                    </a:p>
                  </a:txBody>
                  <a:tcPr marL="68580" marR="68580" marT="0" marB="0"/>
                </a:tc>
                <a:tc>
                  <a:txBody>
                    <a:bodyPr/>
                    <a:lstStyle/>
                    <a:p>
                      <a:pPr>
                        <a:lnSpc>
                          <a:spcPct val="115000"/>
                        </a:lnSpc>
                        <a:spcAft>
                          <a:spcPts val="0"/>
                        </a:spcAft>
                        <a:tabLst>
                          <a:tab pos="666750" algn="l"/>
                        </a:tabLst>
                      </a:pPr>
                      <a:r>
                        <a:rPr lang="en-IN" sz="1800">
                          <a:effectLst/>
                        </a:rPr>
                        <a:t>Pass</a:t>
                      </a:r>
                      <a:endParaRPr lang="en-IN" sz="1800">
                        <a:effectLst/>
                        <a:latin typeface="Times New Roman" pitchFamily="18" charset="0"/>
                        <a:ea typeface="Calibri"/>
                        <a:cs typeface="Times New Roman" pitchFamily="18" charset="0"/>
                      </a:endParaRPr>
                    </a:p>
                  </a:txBody>
                  <a:tcPr marL="68580" marR="68580" marT="0" marB="0"/>
                </a:tc>
                <a:extLst>
                  <a:ext uri="{0D108BD9-81ED-4DB2-BD59-A6C34878D82A}">
                    <a16:rowId xmlns:a16="http://schemas.microsoft.com/office/drawing/2014/main" val="10001"/>
                  </a:ext>
                </a:extLst>
              </a:tr>
              <a:tr h="697554">
                <a:tc>
                  <a:txBody>
                    <a:bodyPr/>
                    <a:lstStyle/>
                    <a:p>
                      <a:pPr>
                        <a:lnSpc>
                          <a:spcPct val="115000"/>
                        </a:lnSpc>
                        <a:spcAft>
                          <a:spcPts val="0"/>
                        </a:spcAft>
                        <a:tabLst>
                          <a:tab pos="666750" algn="l"/>
                        </a:tabLst>
                      </a:pPr>
                      <a:r>
                        <a:rPr lang="en-IN" sz="1800">
                          <a:effectLst/>
                        </a:rPr>
                        <a:t>     2</a:t>
                      </a:r>
                      <a:endParaRPr lang="en-IN" sz="1800">
                        <a:effectLst/>
                        <a:latin typeface="Times New Roman" pitchFamily="18" charset="0"/>
                        <a:ea typeface="Calibri"/>
                        <a:cs typeface="Times New Roman" pitchFamily="18" charset="0"/>
                      </a:endParaRPr>
                    </a:p>
                  </a:txBody>
                  <a:tcPr marL="68580" marR="68580" marT="0" marB="0"/>
                </a:tc>
                <a:tc>
                  <a:txBody>
                    <a:bodyPr/>
                    <a:lstStyle/>
                    <a:p>
                      <a:pPr>
                        <a:lnSpc>
                          <a:spcPct val="115000"/>
                        </a:lnSpc>
                        <a:spcAft>
                          <a:spcPts val="0"/>
                        </a:spcAft>
                        <a:tabLst>
                          <a:tab pos="666750" algn="l"/>
                        </a:tabLst>
                      </a:pPr>
                      <a:r>
                        <a:rPr lang="en-IN" sz="1800">
                          <a:effectLst/>
                        </a:rPr>
                        <a:t>View and verify the cheque</a:t>
                      </a:r>
                      <a:endParaRPr lang="en-IN" sz="1800">
                        <a:effectLst/>
                        <a:latin typeface="Times New Roman" pitchFamily="18" charset="0"/>
                        <a:ea typeface="Calibri"/>
                        <a:cs typeface="Times New Roman" pitchFamily="18" charset="0"/>
                      </a:endParaRPr>
                    </a:p>
                  </a:txBody>
                  <a:tcPr marL="68580" marR="68580" marT="0" marB="0"/>
                </a:tc>
                <a:tc>
                  <a:txBody>
                    <a:bodyPr/>
                    <a:lstStyle/>
                    <a:p>
                      <a:pPr>
                        <a:lnSpc>
                          <a:spcPct val="115000"/>
                        </a:lnSpc>
                        <a:spcAft>
                          <a:spcPts val="0"/>
                        </a:spcAft>
                        <a:tabLst>
                          <a:tab pos="666750" algn="l"/>
                        </a:tabLst>
                      </a:pPr>
                      <a:r>
                        <a:rPr lang="en-IN" sz="1800">
                          <a:effectLst/>
                        </a:rPr>
                        <a:t>Cheque will be view by bank and verify from public</a:t>
                      </a:r>
                      <a:endParaRPr lang="en-IN" sz="1800">
                        <a:effectLst/>
                        <a:latin typeface="Times New Roman" pitchFamily="18" charset="0"/>
                        <a:ea typeface="Calibri"/>
                        <a:cs typeface="Times New Roman" pitchFamily="18" charset="0"/>
                      </a:endParaRPr>
                    </a:p>
                  </a:txBody>
                  <a:tcPr marL="68580" marR="68580" marT="0" marB="0"/>
                </a:tc>
                <a:tc>
                  <a:txBody>
                    <a:bodyPr/>
                    <a:lstStyle/>
                    <a:p>
                      <a:pPr>
                        <a:lnSpc>
                          <a:spcPct val="115000"/>
                        </a:lnSpc>
                        <a:spcAft>
                          <a:spcPts val="0"/>
                        </a:spcAft>
                        <a:tabLst>
                          <a:tab pos="666750" algn="l"/>
                        </a:tabLst>
                      </a:pPr>
                      <a:r>
                        <a:rPr lang="en-IN" sz="1800">
                          <a:effectLst/>
                        </a:rPr>
                        <a:t>As Excepted</a:t>
                      </a:r>
                      <a:endParaRPr lang="en-IN" sz="1800">
                        <a:effectLst/>
                        <a:latin typeface="Times New Roman" pitchFamily="18" charset="0"/>
                        <a:ea typeface="Calibri"/>
                        <a:cs typeface="Times New Roman" pitchFamily="18" charset="0"/>
                      </a:endParaRPr>
                    </a:p>
                  </a:txBody>
                  <a:tcPr marL="68580" marR="68580" marT="0" marB="0"/>
                </a:tc>
                <a:tc>
                  <a:txBody>
                    <a:bodyPr/>
                    <a:lstStyle/>
                    <a:p>
                      <a:pPr>
                        <a:lnSpc>
                          <a:spcPct val="115000"/>
                        </a:lnSpc>
                        <a:spcAft>
                          <a:spcPts val="0"/>
                        </a:spcAft>
                        <a:tabLst>
                          <a:tab pos="666750" algn="l"/>
                        </a:tabLst>
                      </a:pPr>
                      <a:r>
                        <a:rPr lang="en-IN" sz="1800">
                          <a:effectLst/>
                        </a:rPr>
                        <a:t>Pass</a:t>
                      </a:r>
                      <a:endParaRPr lang="en-IN" sz="1800">
                        <a:effectLst/>
                        <a:latin typeface="Times New Roman" pitchFamily="18" charset="0"/>
                        <a:ea typeface="Calibri"/>
                        <a:cs typeface="Times New Roman" pitchFamily="18" charset="0"/>
                      </a:endParaRPr>
                    </a:p>
                  </a:txBody>
                  <a:tcPr marL="68580" marR="68580" marT="0" marB="0"/>
                </a:tc>
                <a:extLst>
                  <a:ext uri="{0D108BD9-81ED-4DB2-BD59-A6C34878D82A}">
                    <a16:rowId xmlns:a16="http://schemas.microsoft.com/office/drawing/2014/main" val="10002"/>
                  </a:ext>
                </a:extLst>
              </a:tr>
              <a:tr h="697554">
                <a:tc>
                  <a:txBody>
                    <a:bodyPr/>
                    <a:lstStyle/>
                    <a:p>
                      <a:pPr>
                        <a:lnSpc>
                          <a:spcPct val="115000"/>
                        </a:lnSpc>
                        <a:spcAft>
                          <a:spcPts val="0"/>
                        </a:spcAft>
                        <a:tabLst>
                          <a:tab pos="666750" algn="l"/>
                        </a:tabLst>
                      </a:pPr>
                      <a:r>
                        <a:rPr lang="en-IN" sz="1800">
                          <a:effectLst/>
                        </a:rPr>
                        <a:t>     3</a:t>
                      </a:r>
                      <a:endParaRPr lang="en-IN" sz="1800">
                        <a:effectLst/>
                        <a:latin typeface="Times New Roman" pitchFamily="18" charset="0"/>
                        <a:ea typeface="Calibri"/>
                        <a:cs typeface="Times New Roman" pitchFamily="18" charset="0"/>
                      </a:endParaRPr>
                    </a:p>
                  </a:txBody>
                  <a:tcPr marL="68580" marR="68580" marT="0" marB="0"/>
                </a:tc>
                <a:tc>
                  <a:txBody>
                    <a:bodyPr/>
                    <a:lstStyle/>
                    <a:p>
                      <a:pPr>
                        <a:lnSpc>
                          <a:spcPct val="115000"/>
                        </a:lnSpc>
                        <a:spcAft>
                          <a:spcPts val="0"/>
                        </a:spcAft>
                        <a:tabLst>
                          <a:tab pos="666750" algn="l"/>
                        </a:tabLst>
                      </a:pPr>
                      <a:r>
                        <a:rPr lang="en-IN" sz="1800">
                          <a:effectLst/>
                        </a:rPr>
                        <a:t>Verified</a:t>
                      </a:r>
                      <a:endParaRPr lang="en-IN" sz="1800">
                        <a:effectLst/>
                        <a:latin typeface="Times New Roman" pitchFamily="18" charset="0"/>
                        <a:ea typeface="Calibri"/>
                        <a:cs typeface="Times New Roman" pitchFamily="18" charset="0"/>
                      </a:endParaRPr>
                    </a:p>
                  </a:txBody>
                  <a:tcPr marL="68580" marR="68580" marT="0" marB="0"/>
                </a:tc>
                <a:tc>
                  <a:txBody>
                    <a:bodyPr/>
                    <a:lstStyle/>
                    <a:p>
                      <a:pPr>
                        <a:lnSpc>
                          <a:spcPct val="115000"/>
                        </a:lnSpc>
                        <a:spcAft>
                          <a:spcPts val="0"/>
                        </a:spcAft>
                        <a:tabLst>
                          <a:tab pos="666750" algn="l"/>
                        </a:tabLst>
                      </a:pPr>
                      <a:r>
                        <a:rPr lang="en-IN" sz="1800">
                          <a:effectLst/>
                        </a:rPr>
                        <a:t>Amount will be transferred to charity</a:t>
                      </a:r>
                      <a:endParaRPr lang="en-IN" sz="1800">
                        <a:effectLst/>
                        <a:latin typeface="Times New Roman" pitchFamily="18" charset="0"/>
                        <a:ea typeface="Calibri"/>
                        <a:cs typeface="Times New Roman" pitchFamily="18" charset="0"/>
                      </a:endParaRPr>
                    </a:p>
                  </a:txBody>
                  <a:tcPr marL="68580" marR="68580" marT="0" marB="0"/>
                </a:tc>
                <a:tc>
                  <a:txBody>
                    <a:bodyPr/>
                    <a:lstStyle/>
                    <a:p>
                      <a:pPr>
                        <a:lnSpc>
                          <a:spcPct val="115000"/>
                        </a:lnSpc>
                        <a:spcAft>
                          <a:spcPts val="0"/>
                        </a:spcAft>
                        <a:tabLst>
                          <a:tab pos="666750" algn="l"/>
                        </a:tabLst>
                      </a:pPr>
                      <a:r>
                        <a:rPr lang="en-IN" sz="1800">
                          <a:effectLst/>
                        </a:rPr>
                        <a:t>As Excepted</a:t>
                      </a:r>
                      <a:endParaRPr lang="en-IN" sz="1800">
                        <a:effectLst/>
                        <a:latin typeface="Times New Roman" pitchFamily="18" charset="0"/>
                        <a:ea typeface="Calibri"/>
                        <a:cs typeface="Times New Roman" pitchFamily="18" charset="0"/>
                      </a:endParaRPr>
                    </a:p>
                  </a:txBody>
                  <a:tcPr marL="68580" marR="68580" marT="0" marB="0"/>
                </a:tc>
                <a:tc>
                  <a:txBody>
                    <a:bodyPr/>
                    <a:lstStyle/>
                    <a:p>
                      <a:pPr>
                        <a:lnSpc>
                          <a:spcPct val="115000"/>
                        </a:lnSpc>
                        <a:spcAft>
                          <a:spcPts val="0"/>
                        </a:spcAft>
                        <a:tabLst>
                          <a:tab pos="666750" algn="l"/>
                        </a:tabLst>
                      </a:pPr>
                      <a:r>
                        <a:rPr lang="en-IN" sz="1800">
                          <a:effectLst/>
                        </a:rPr>
                        <a:t>Pass</a:t>
                      </a:r>
                      <a:endParaRPr lang="en-IN" sz="1800">
                        <a:effectLst/>
                        <a:latin typeface="Times New Roman" pitchFamily="18" charset="0"/>
                        <a:ea typeface="Calibri"/>
                        <a:cs typeface="Times New Roman" pitchFamily="18" charset="0"/>
                      </a:endParaRPr>
                    </a:p>
                  </a:txBody>
                  <a:tcPr marL="68580" marR="68580" marT="0" marB="0"/>
                </a:tc>
                <a:extLst>
                  <a:ext uri="{0D108BD9-81ED-4DB2-BD59-A6C34878D82A}">
                    <a16:rowId xmlns:a16="http://schemas.microsoft.com/office/drawing/2014/main" val="10003"/>
                  </a:ext>
                </a:extLst>
              </a:tr>
              <a:tr h="598152">
                <a:tc>
                  <a:txBody>
                    <a:bodyPr/>
                    <a:lstStyle/>
                    <a:p>
                      <a:pPr>
                        <a:lnSpc>
                          <a:spcPct val="115000"/>
                        </a:lnSpc>
                        <a:spcAft>
                          <a:spcPts val="0"/>
                        </a:spcAft>
                        <a:tabLst>
                          <a:tab pos="666750" algn="l"/>
                        </a:tabLst>
                      </a:pPr>
                      <a:r>
                        <a:rPr lang="en-IN" sz="1800" dirty="0">
                          <a:effectLst/>
                        </a:rPr>
                        <a:t>     4</a:t>
                      </a:r>
                      <a:endParaRPr lang="en-IN" sz="1800" dirty="0">
                        <a:effectLst/>
                        <a:latin typeface="Times New Roman" pitchFamily="18" charset="0"/>
                        <a:ea typeface="Calibri"/>
                        <a:cs typeface="Times New Roman" pitchFamily="18" charset="0"/>
                      </a:endParaRPr>
                    </a:p>
                  </a:txBody>
                  <a:tcPr marL="68580" marR="68580" marT="0" marB="0"/>
                </a:tc>
                <a:tc>
                  <a:txBody>
                    <a:bodyPr/>
                    <a:lstStyle/>
                    <a:p>
                      <a:pPr>
                        <a:lnSpc>
                          <a:spcPct val="115000"/>
                        </a:lnSpc>
                        <a:spcAft>
                          <a:spcPts val="0"/>
                        </a:spcAft>
                        <a:tabLst>
                          <a:tab pos="666750" algn="l"/>
                        </a:tabLst>
                      </a:pPr>
                      <a:r>
                        <a:rPr lang="en-IN" sz="1800" dirty="0">
                          <a:effectLst/>
                        </a:rPr>
                        <a:t>Not verified </a:t>
                      </a:r>
                      <a:endParaRPr lang="en-IN" sz="1800" dirty="0">
                        <a:effectLst/>
                        <a:latin typeface="Times New Roman" pitchFamily="18" charset="0"/>
                        <a:ea typeface="Calibri"/>
                        <a:cs typeface="Times New Roman" pitchFamily="18" charset="0"/>
                      </a:endParaRPr>
                    </a:p>
                  </a:txBody>
                  <a:tcPr marL="68580" marR="68580" marT="0" marB="0"/>
                </a:tc>
                <a:tc>
                  <a:txBody>
                    <a:bodyPr/>
                    <a:lstStyle/>
                    <a:p>
                      <a:pPr>
                        <a:lnSpc>
                          <a:spcPct val="115000"/>
                        </a:lnSpc>
                        <a:spcAft>
                          <a:spcPts val="0"/>
                        </a:spcAft>
                        <a:tabLst>
                          <a:tab pos="666750" algn="l"/>
                        </a:tabLst>
                      </a:pPr>
                      <a:r>
                        <a:rPr lang="en-IN" sz="1800">
                          <a:effectLst/>
                        </a:rPr>
                        <a:t>Cheque will be encrypted</a:t>
                      </a:r>
                      <a:endParaRPr lang="en-IN" sz="1800">
                        <a:effectLst/>
                        <a:latin typeface="Times New Roman" pitchFamily="18" charset="0"/>
                        <a:ea typeface="Calibri"/>
                        <a:cs typeface="Times New Roman" pitchFamily="18" charset="0"/>
                      </a:endParaRPr>
                    </a:p>
                  </a:txBody>
                  <a:tcPr marL="68580" marR="68580" marT="0" marB="0"/>
                </a:tc>
                <a:tc>
                  <a:txBody>
                    <a:bodyPr/>
                    <a:lstStyle/>
                    <a:p>
                      <a:pPr>
                        <a:lnSpc>
                          <a:spcPct val="115000"/>
                        </a:lnSpc>
                        <a:spcAft>
                          <a:spcPts val="0"/>
                        </a:spcAft>
                        <a:tabLst>
                          <a:tab pos="666750" algn="l"/>
                        </a:tabLst>
                      </a:pPr>
                      <a:r>
                        <a:rPr lang="en-IN" sz="1800">
                          <a:effectLst/>
                        </a:rPr>
                        <a:t>As Excepted</a:t>
                      </a:r>
                      <a:endParaRPr lang="en-IN" sz="1800">
                        <a:effectLst/>
                        <a:latin typeface="Times New Roman" pitchFamily="18" charset="0"/>
                        <a:ea typeface="Calibri"/>
                        <a:cs typeface="Times New Roman" pitchFamily="18" charset="0"/>
                      </a:endParaRPr>
                    </a:p>
                  </a:txBody>
                  <a:tcPr marL="68580" marR="68580" marT="0" marB="0"/>
                </a:tc>
                <a:tc>
                  <a:txBody>
                    <a:bodyPr/>
                    <a:lstStyle/>
                    <a:p>
                      <a:pPr>
                        <a:lnSpc>
                          <a:spcPct val="115000"/>
                        </a:lnSpc>
                        <a:spcAft>
                          <a:spcPts val="0"/>
                        </a:spcAft>
                        <a:tabLst>
                          <a:tab pos="666750" algn="l"/>
                        </a:tabLst>
                      </a:pPr>
                      <a:r>
                        <a:rPr lang="en-IN" sz="1800" dirty="0">
                          <a:effectLst/>
                        </a:rPr>
                        <a:t>Pass</a:t>
                      </a:r>
                      <a:endParaRPr lang="en-IN" sz="1800" dirty="0">
                        <a:effectLst/>
                        <a:latin typeface="Times New Roman" pitchFamily="18" charset="0"/>
                        <a:ea typeface="Calibri"/>
                        <a:cs typeface="Times New Roman" pitchFamily="18" charset="0"/>
                      </a:endParaRPr>
                    </a:p>
                  </a:txBody>
                  <a:tcPr marL="68580" marR="68580" marT="0" marB="0"/>
                </a:tc>
                <a:extLst>
                  <a:ext uri="{0D108BD9-81ED-4DB2-BD59-A6C34878D82A}">
                    <a16:rowId xmlns:a16="http://schemas.microsoft.com/office/drawing/2014/main" val="10004"/>
                  </a:ext>
                </a:extLst>
              </a:tr>
            </a:tbl>
          </a:graphicData>
        </a:graphic>
      </p:graphicFrame>
      <p:sp>
        <p:nvSpPr>
          <p:cNvPr id="7" name="Rectangle 6"/>
          <p:cNvSpPr/>
          <p:nvPr/>
        </p:nvSpPr>
        <p:spPr>
          <a:xfrm>
            <a:off x="1192763" y="5314357"/>
            <a:ext cx="1074333" cy="400110"/>
          </a:xfrm>
          <a:prstGeom prst="rect">
            <a:avLst/>
          </a:prstGeom>
        </p:spPr>
        <p:txBody>
          <a:bodyPr wrap="none">
            <a:spAutoFit/>
          </a:bodyPr>
          <a:lstStyle/>
          <a:p>
            <a:r>
              <a:rPr lang="en-IN" sz="2000" b="1" dirty="0">
                <a:latin typeface="Open Sans Extra Bold" charset="0"/>
                <a:ea typeface="Open Sans Extra Bold" charset="0"/>
                <a:cs typeface="Open Sans Extra Bold" charset="0"/>
              </a:rPr>
              <a:t>BANK :</a:t>
            </a:r>
          </a:p>
        </p:txBody>
      </p:sp>
    </p:spTree>
    <p:extLst>
      <p:ext uri="{BB962C8B-B14F-4D97-AF65-F5344CB8AC3E}">
        <p14:creationId xmlns:p14="http://schemas.microsoft.com/office/powerpoint/2010/main" val="15253352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545454"/>
        </a:solidFill>
        <a:effectLst/>
      </p:bgPr>
    </p:bg>
    <p:spTree>
      <p:nvGrpSpPr>
        <p:cNvPr id="1" name=""/>
        <p:cNvGrpSpPr/>
        <p:nvPr/>
      </p:nvGrpSpPr>
      <p:grpSpPr>
        <a:xfrm>
          <a:off x="0" y="0"/>
          <a:ext cx="0" cy="0"/>
          <a:chOff x="0" y="0"/>
          <a:chExt cx="0" cy="0"/>
        </a:xfrm>
      </p:grpSpPr>
      <p:grpSp>
        <p:nvGrpSpPr>
          <p:cNvPr id="2" name="Group 2"/>
          <p:cNvGrpSpPr/>
          <p:nvPr/>
        </p:nvGrpSpPr>
        <p:grpSpPr>
          <a:xfrm>
            <a:off x="560026" y="723900"/>
            <a:ext cx="17160700" cy="8839200"/>
            <a:chOff x="0" y="0"/>
            <a:chExt cx="18537266" cy="8889747"/>
          </a:xfrm>
        </p:grpSpPr>
        <p:sp>
          <p:nvSpPr>
            <p:cNvPr id="3" name="Freeform 3"/>
            <p:cNvSpPr/>
            <p:nvPr/>
          </p:nvSpPr>
          <p:spPr>
            <a:xfrm>
              <a:off x="0" y="0"/>
              <a:ext cx="18537265" cy="8889747"/>
            </a:xfrm>
            <a:custGeom>
              <a:avLst/>
              <a:gdLst/>
              <a:ahLst/>
              <a:cxnLst/>
              <a:rect l="l" t="t" r="r" b="b"/>
              <a:pathLst>
                <a:path w="18537265" h="8889747">
                  <a:moveTo>
                    <a:pt x="18232465" y="0"/>
                  </a:moveTo>
                  <a:lnTo>
                    <a:pt x="304800" y="0"/>
                  </a:lnTo>
                  <a:cubicBezTo>
                    <a:pt x="135890" y="0"/>
                    <a:pt x="0" y="135890"/>
                    <a:pt x="0" y="304800"/>
                  </a:cubicBezTo>
                  <a:lnTo>
                    <a:pt x="0" y="8584947"/>
                  </a:lnTo>
                  <a:cubicBezTo>
                    <a:pt x="0" y="8753857"/>
                    <a:pt x="135890" y="8889747"/>
                    <a:pt x="304800" y="8889747"/>
                  </a:cubicBezTo>
                  <a:lnTo>
                    <a:pt x="18232465" y="8889747"/>
                  </a:lnTo>
                  <a:cubicBezTo>
                    <a:pt x="18401376" y="8889747"/>
                    <a:pt x="18537265" y="8753857"/>
                    <a:pt x="18537265" y="8584947"/>
                  </a:cubicBezTo>
                  <a:lnTo>
                    <a:pt x="18537265" y="304800"/>
                  </a:lnTo>
                  <a:cubicBezTo>
                    <a:pt x="18537265" y="135890"/>
                    <a:pt x="18401376" y="0"/>
                    <a:pt x="18232465" y="0"/>
                  </a:cubicBezTo>
                  <a:close/>
                </a:path>
              </a:pathLst>
            </a:custGeom>
            <a:solidFill>
              <a:srgbClr val="FFFFFF"/>
            </a:solidFill>
          </p:spPr>
        </p:sp>
      </p:grpSp>
      <p:pic>
        <p:nvPicPr>
          <p:cNvPr id="4" name="Picture 4">
            <a:extLst>
              <a:ext uri="{FF2B5EF4-FFF2-40B4-BE49-F238E27FC236}">
                <a16:creationId xmlns:a16="http://schemas.microsoft.com/office/drawing/2014/main" id="{0100E66E-6DEE-0F46-9BE4-E4224CF679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5400" y="2781300"/>
            <a:ext cx="15392399" cy="6503366"/>
          </a:xfrm>
          <a:prstGeom prst="rect">
            <a:avLst/>
          </a:prstGeom>
        </p:spPr>
      </p:pic>
      <p:sp>
        <p:nvSpPr>
          <p:cNvPr id="5" name="Rectangle 4"/>
          <p:cNvSpPr/>
          <p:nvPr/>
        </p:nvSpPr>
        <p:spPr>
          <a:xfrm>
            <a:off x="1295400" y="1943099"/>
            <a:ext cx="1990866" cy="461665"/>
          </a:xfrm>
          <a:prstGeom prst="rect">
            <a:avLst/>
          </a:prstGeom>
        </p:spPr>
        <p:txBody>
          <a:bodyPr wrap="none">
            <a:spAutoFit/>
          </a:bodyPr>
          <a:lstStyle/>
          <a:p>
            <a:r>
              <a:rPr lang="en-US" sz="2400" b="1" dirty="0">
                <a:latin typeface="Open Sans ExtraBold" panose="020B0606030504020204" pitchFamily="34" charset="0"/>
                <a:ea typeface="Open Sans ExtraBold" panose="020B0606030504020204" pitchFamily="34" charset="0"/>
                <a:cs typeface="Open Sans ExtraBold" panose="020B0606030504020204" pitchFamily="34" charset="0"/>
              </a:rPr>
              <a:t>MAIN PAGE </a:t>
            </a:r>
          </a:p>
        </p:txBody>
      </p:sp>
      <p:sp>
        <p:nvSpPr>
          <p:cNvPr id="6" name="Rectangle 5"/>
          <p:cNvSpPr/>
          <p:nvPr/>
        </p:nvSpPr>
        <p:spPr>
          <a:xfrm>
            <a:off x="1600200" y="1028700"/>
            <a:ext cx="3424335" cy="584775"/>
          </a:xfrm>
          <a:prstGeom prst="rect">
            <a:avLst/>
          </a:prstGeom>
        </p:spPr>
        <p:txBody>
          <a:bodyPr wrap="none">
            <a:spAutoFit/>
          </a:bodyPr>
          <a:lstStyle/>
          <a:p>
            <a:r>
              <a:rPr lang="en-US" sz="3200" b="1" dirty="0">
                <a:latin typeface="Open Sans ExtraBold" panose="020B0606030504020204" pitchFamily="34" charset="0"/>
                <a:ea typeface="Open Sans ExtraBold" panose="020B0606030504020204" pitchFamily="34" charset="0"/>
                <a:cs typeface="Open Sans ExtraBold" panose="020B0606030504020204" pitchFamily="34" charset="0"/>
              </a:rPr>
              <a:t>SCREENSHOTS </a:t>
            </a:r>
          </a:p>
        </p:txBody>
      </p:sp>
    </p:spTree>
    <p:extLst>
      <p:ext uri="{BB962C8B-B14F-4D97-AF65-F5344CB8AC3E}">
        <p14:creationId xmlns:p14="http://schemas.microsoft.com/office/powerpoint/2010/main" val="22296907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545454"/>
        </a:solidFill>
        <a:effectLst/>
      </p:bgPr>
    </p:bg>
    <p:spTree>
      <p:nvGrpSpPr>
        <p:cNvPr id="1" name=""/>
        <p:cNvGrpSpPr/>
        <p:nvPr/>
      </p:nvGrpSpPr>
      <p:grpSpPr>
        <a:xfrm>
          <a:off x="0" y="0"/>
          <a:ext cx="0" cy="0"/>
          <a:chOff x="0" y="0"/>
          <a:chExt cx="0" cy="0"/>
        </a:xfrm>
      </p:grpSpPr>
      <p:grpSp>
        <p:nvGrpSpPr>
          <p:cNvPr id="2" name="Group 2"/>
          <p:cNvGrpSpPr/>
          <p:nvPr/>
        </p:nvGrpSpPr>
        <p:grpSpPr>
          <a:xfrm>
            <a:off x="685800" y="800100"/>
            <a:ext cx="17068800" cy="8839200"/>
            <a:chOff x="0" y="0"/>
            <a:chExt cx="17532556" cy="8889747"/>
          </a:xfrm>
        </p:grpSpPr>
        <p:sp>
          <p:nvSpPr>
            <p:cNvPr id="3" name="Freeform 3"/>
            <p:cNvSpPr/>
            <p:nvPr/>
          </p:nvSpPr>
          <p:spPr>
            <a:xfrm>
              <a:off x="0" y="0"/>
              <a:ext cx="17532556" cy="8889747"/>
            </a:xfrm>
            <a:custGeom>
              <a:avLst/>
              <a:gdLst/>
              <a:ahLst/>
              <a:cxnLst/>
              <a:rect l="l" t="t" r="r" b="b"/>
              <a:pathLst>
                <a:path w="17532556" h="8889747">
                  <a:moveTo>
                    <a:pt x="17227756" y="0"/>
                  </a:moveTo>
                  <a:lnTo>
                    <a:pt x="304800" y="0"/>
                  </a:lnTo>
                  <a:cubicBezTo>
                    <a:pt x="135890" y="0"/>
                    <a:pt x="0" y="135890"/>
                    <a:pt x="0" y="304800"/>
                  </a:cubicBezTo>
                  <a:lnTo>
                    <a:pt x="0" y="8584947"/>
                  </a:lnTo>
                  <a:cubicBezTo>
                    <a:pt x="0" y="8753857"/>
                    <a:pt x="135890" y="8889747"/>
                    <a:pt x="304800" y="8889747"/>
                  </a:cubicBezTo>
                  <a:lnTo>
                    <a:pt x="17227756" y="8889747"/>
                  </a:lnTo>
                  <a:cubicBezTo>
                    <a:pt x="17396667" y="8889747"/>
                    <a:pt x="17532556" y="8753857"/>
                    <a:pt x="17532556" y="8584947"/>
                  </a:cubicBezTo>
                  <a:lnTo>
                    <a:pt x="17532556" y="304800"/>
                  </a:lnTo>
                  <a:cubicBezTo>
                    <a:pt x="17532556" y="135890"/>
                    <a:pt x="17396667" y="0"/>
                    <a:pt x="17227756" y="0"/>
                  </a:cubicBezTo>
                  <a:close/>
                </a:path>
              </a:pathLst>
            </a:custGeom>
            <a:solidFill>
              <a:srgbClr val="FFFFFF"/>
            </a:solidFill>
          </p:spPr>
        </p:sp>
      </p:grpSp>
      <p:sp>
        <p:nvSpPr>
          <p:cNvPr id="4" name="TextBox 4"/>
          <p:cNvSpPr txBox="1"/>
          <p:nvPr/>
        </p:nvSpPr>
        <p:spPr>
          <a:xfrm>
            <a:off x="685800" y="1127449"/>
            <a:ext cx="4790447" cy="948978"/>
          </a:xfrm>
          <a:prstGeom prst="rect">
            <a:avLst/>
          </a:prstGeom>
        </p:spPr>
        <p:txBody>
          <a:bodyPr wrap="square" lIns="0" tIns="0" rIns="0" bIns="0" rtlCol="0" anchor="t">
            <a:spAutoFit/>
          </a:bodyPr>
          <a:lstStyle/>
          <a:p>
            <a:pPr algn="ctr">
              <a:lnSpc>
                <a:spcPts val="7420"/>
              </a:lnSpc>
            </a:pPr>
            <a:r>
              <a:rPr lang="en-US" sz="2800" dirty="0">
                <a:solidFill>
                  <a:srgbClr val="000000"/>
                </a:solidFill>
                <a:latin typeface="Open Sans Extra Bold"/>
              </a:rPr>
              <a:t>INTRODUCTION </a:t>
            </a:r>
          </a:p>
        </p:txBody>
      </p:sp>
      <p:sp>
        <p:nvSpPr>
          <p:cNvPr id="5" name="TextBox 5"/>
          <p:cNvSpPr txBox="1"/>
          <p:nvPr/>
        </p:nvSpPr>
        <p:spPr>
          <a:xfrm>
            <a:off x="1028700" y="2523672"/>
            <a:ext cx="15517942" cy="5862246"/>
          </a:xfrm>
          <a:prstGeom prst="rect">
            <a:avLst/>
          </a:prstGeom>
        </p:spPr>
        <p:txBody>
          <a:bodyPr lIns="0" tIns="0" rIns="0" bIns="0" rtlCol="0" anchor="t">
            <a:spAutoFit/>
          </a:bodyPr>
          <a:lstStyle/>
          <a:p>
            <a:pPr marL="706092" lvl="1" indent="-353046" algn="just">
              <a:lnSpc>
                <a:spcPts val="4578"/>
              </a:lnSpc>
              <a:buFont typeface="Arial"/>
              <a:buChar char="•"/>
            </a:pPr>
            <a:r>
              <a:rPr lang="en-US" sz="3600" dirty="0">
                <a:solidFill>
                  <a:srgbClr val="000000"/>
                </a:solidFill>
                <a:latin typeface="Times New Roman" panose="02020603050405020304" pitchFamily="18" charset="0"/>
                <a:cs typeface="Times New Roman" panose="02020603050405020304" pitchFamily="18" charset="0"/>
              </a:rPr>
              <a:t>In our current society, </a:t>
            </a:r>
            <a:r>
              <a:rPr lang="en-US" sz="3600" dirty="0" err="1">
                <a:solidFill>
                  <a:srgbClr val="000000"/>
                </a:solidFill>
                <a:latin typeface="Times New Roman" panose="02020603050405020304" pitchFamily="18" charset="0"/>
                <a:cs typeface="Times New Roman" panose="02020603050405020304" pitchFamily="18" charset="0"/>
              </a:rPr>
              <a:t>cheques</a:t>
            </a:r>
            <a:r>
              <a:rPr lang="en-US" sz="3600" dirty="0">
                <a:solidFill>
                  <a:srgbClr val="000000"/>
                </a:solidFill>
                <a:latin typeface="Times New Roman" panose="02020603050405020304" pitchFamily="18" charset="0"/>
                <a:cs typeface="Times New Roman" panose="02020603050405020304" pitchFamily="18" charset="0"/>
              </a:rPr>
              <a:t>  represent one of the dominant payment methods.</a:t>
            </a:r>
          </a:p>
          <a:p>
            <a:pPr marL="706092" lvl="1" indent="-353046" algn="just">
              <a:lnSpc>
                <a:spcPts val="4578"/>
              </a:lnSpc>
              <a:buFont typeface="Arial"/>
              <a:buChar char="•"/>
            </a:pPr>
            <a:r>
              <a:rPr lang="en-US" sz="3600" dirty="0">
                <a:solidFill>
                  <a:srgbClr val="000000"/>
                </a:solidFill>
                <a:latin typeface="Times New Roman" panose="02020603050405020304" pitchFamily="18" charset="0"/>
                <a:cs typeface="Times New Roman" panose="02020603050405020304" pitchFamily="18" charset="0"/>
              </a:rPr>
              <a:t> A </a:t>
            </a:r>
            <a:r>
              <a:rPr lang="en-US" sz="3600" dirty="0" err="1">
                <a:solidFill>
                  <a:srgbClr val="000000"/>
                </a:solidFill>
                <a:latin typeface="Times New Roman" panose="02020603050405020304" pitchFamily="18" charset="0"/>
                <a:cs typeface="Times New Roman" panose="02020603050405020304" pitchFamily="18" charset="0"/>
              </a:rPr>
              <a:t>cheque</a:t>
            </a:r>
            <a:r>
              <a:rPr lang="en-US" sz="3600" dirty="0">
                <a:solidFill>
                  <a:srgbClr val="000000"/>
                </a:solidFill>
                <a:latin typeface="Times New Roman" panose="02020603050405020304" pitchFamily="18" charset="0"/>
                <a:cs typeface="Times New Roman" panose="02020603050405020304" pitchFamily="18" charset="0"/>
              </a:rPr>
              <a:t>  is an order written by a depositor instructing the bank to pay a specific amount to a recipient from the depositor’s bank account. </a:t>
            </a:r>
          </a:p>
          <a:p>
            <a:pPr marL="706092" lvl="1" indent="-353046" algn="just">
              <a:lnSpc>
                <a:spcPts val="4578"/>
              </a:lnSpc>
              <a:buFont typeface="Arial"/>
              <a:buChar char="•"/>
            </a:pPr>
            <a:r>
              <a:rPr lang="en-US" sz="3600" dirty="0">
                <a:solidFill>
                  <a:srgbClr val="000000"/>
                </a:solidFill>
                <a:latin typeface="Times New Roman" panose="02020603050405020304" pitchFamily="18" charset="0"/>
                <a:cs typeface="Times New Roman" panose="02020603050405020304" pitchFamily="18" charset="0"/>
              </a:rPr>
              <a:t>Unfortunately, numerous malicious scammers exploit some flaws in the banking system to commit frauds.</a:t>
            </a:r>
          </a:p>
          <a:p>
            <a:pPr marL="706092" lvl="1" indent="-353046" algn="just">
              <a:lnSpc>
                <a:spcPts val="4578"/>
              </a:lnSpc>
              <a:buFont typeface="Arial"/>
              <a:buChar char="•"/>
            </a:pPr>
            <a:r>
              <a:rPr lang="en-US" sz="3600" dirty="0">
                <a:solidFill>
                  <a:srgbClr val="000000"/>
                </a:solidFill>
                <a:latin typeface="Times New Roman" panose="02020603050405020304" pitchFamily="18" charset="0"/>
                <a:cs typeface="Times New Roman" panose="02020603050405020304" pitchFamily="18" charset="0"/>
              </a:rPr>
              <a:t>Indeed, frauds employing fake </a:t>
            </a:r>
            <a:r>
              <a:rPr lang="en-US" sz="3600" dirty="0" err="1">
                <a:solidFill>
                  <a:srgbClr val="000000"/>
                </a:solidFill>
                <a:latin typeface="Times New Roman" panose="02020603050405020304" pitchFamily="18" charset="0"/>
                <a:cs typeface="Times New Roman" panose="02020603050405020304" pitchFamily="18" charset="0"/>
              </a:rPr>
              <a:t>cheques</a:t>
            </a:r>
            <a:r>
              <a:rPr lang="en-US" sz="3600" dirty="0">
                <a:solidFill>
                  <a:srgbClr val="000000"/>
                </a:solidFill>
                <a:latin typeface="Times New Roman" panose="02020603050405020304" pitchFamily="18" charset="0"/>
                <a:cs typeface="Times New Roman" panose="02020603050405020304" pitchFamily="18" charset="0"/>
              </a:rPr>
              <a:t> are growing rapidly and cost billions of money. we focus on fake </a:t>
            </a:r>
            <a:r>
              <a:rPr lang="en-US" sz="3600" dirty="0" err="1">
                <a:solidFill>
                  <a:srgbClr val="000000"/>
                </a:solidFill>
                <a:latin typeface="Times New Roman" panose="02020603050405020304" pitchFamily="18" charset="0"/>
                <a:cs typeface="Times New Roman" panose="02020603050405020304" pitchFamily="18" charset="0"/>
              </a:rPr>
              <a:t>cheque</a:t>
            </a:r>
            <a:r>
              <a:rPr lang="en-US" sz="3600" dirty="0">
                <a:solidFill>
                  <a:srgbClr val="000000"/>
                </a:solidFill>
                <a:latin typeface="Times New Roman" panose="02020603050405020304" pitchFamily="18" charset="0"/>
                <a:cs typeface="Times New Roman" panose="02020603050405020304" pitchFamily="18" charset="0"/>
              </a:rPr>
              <a:t> scams. </a:t>
            </a:r>
          </a:p>
          <a:p>
            <a:pPr marL="706092" lvl="1" indent="-353046" algn="just">
              <a:lnSpc>
                <a:spcPts val="4578"/>
              </a:lnSpc>
              <a:buFont typeface="Arial"/>
              <a:buChar char="•"/>
            </a:pPr>
            <a:r>
              <a:rPr lang="en-US" sz="3600" dirty="0">
                <a:solidFill>
                  <a:srgbClr val="000000"/>
                </a:solidFill>
                <a:latin typeface="Times New Roman" panose="02020603050405020304" pitchFamily="18" charset="0"/>
                <a:cs typeface="Times New Roman" panose="02020603050405020304" pitchFamily="18" charset="0"/>
              </a:rPr>
              <a:t>This fraud is achieved getting people mainly through some email scam; establishing a relationship a business relationship most of the time sending them overpaid counterfeit paycheck; and finally asking for the overpayment.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545454"/>
        </a:solidFill>
        <a:effectLst/>
      </p:bgPr>
    </p:bg>
    <p:spTree>
      <p:nvGrpSpPr>
        <p:cNvPr id="1" name=""/>
        <p:cNvGrpSpPr/>
        <p:nvPr/>
      </p:nvGrpSpPr>
      <p:grpSpPr>
        <a:xfrm>
          <a:off x="0" y="0"/>
          <a:ext cx="0" cy="0"/>
          <a:chOff x="0" y="0"/>
          <a:chExt cx="0" cy="0"/>
        </a:xfrm>
      </p:grpSpPr>
      <p:grpSp>
        <p:nvGrpSpPr>
          <p:cNvPr id="2" name="Group 2"/>
          <p:cNvGrpSpPr/>
          <p:nvPr/>
        </p:nvGrpSpPr>
        <p:grpSpPr>
          <a:xfrm>
            <a:off x="560026" y="723900"/>
            <a:ext cx="17160700" cy="8839200"/>
            <a:chOff x="0" y="0"/>
            <a:chExt cx="18537266" cy="8889747"/>
          </a:xfrm>
        </p:grpSpPr>
        <p:sp>
          <p:nvSpPr>
            <p:cNvPr id="3" name="Freeform 3"/>
            <p:cNvSpPr/>
            <p:nvPr/>
          </p:nvSpPr>
          <p:spPr>
            <a:xfrm>
              <a:off x="0" y="0"/>
              <a:ext cx="18537265" cy="8889747"/>
            </a:xfrm>
            <a:custGeom>
              <a:avLst/>
              <a:gdLst/>
              <a:ahLst/>
              <a:cxnLst/>
              <a:rect l="l" t="t" r="r" b="b"/>
              <a:pathLst>
                <a:path w="18537265" h="8889747">
                  <a:moveTo>
                    <a:pt x="18232465" y="0"/>
                  </a:moveTo>
                  <a:lnTo>
                    <a:pt x="304800" y="0"/>
                  </a:lnTo>
                  <a:cubicBezTo>
                    <a:pt x="135890" y="0"/>
                    <a:pt x="0" y="135890"/>
                    <a:pt x="0" y="304800"/>
                  </a:cubicBezTo>
                  <a:lnTo>
                    <a:pt x="0" y="8584947"/>
                  </a:lnTo>
                  <a:cubicBezTo>
                    <a:pt x="0" y="8753857"/>
                    <a:pt x="135890" y="8889747"/>
                    <a:pt x="304800" y="8889747"/>
                  </a:cubicBezTo>
                  <a:lnTo>
                    <a:pt x="18232465" y="8889747"/>
                  </a:lnTo>
                  <a:cubicBezTo>
                    <a:pt x="18401376" y="8889747"/>
                    <a:pt x="18537265" y="8753857"/>
                    <a:pt x="18537265" y="8584947"/>
                  </a:cubicBezTo>
                  <a:lnTo>
                    <a:pt x="18537265" y="304800"/>
                  </a:lnTo>
                  <a:cubicBezTo>
                    <a:pt x="18537265" y="135890"/>
                    <a:pt x="18401376" y="0"/>
                    <a:pt x="18232465" y="0"/>
                  </a:cubicBezTo>
                  <a:close/>
                </a:path>
              </a:pathLst>
            </a:custGeom>
            <a:solidFill>
              <a:srgbClr val="FFFFFF"/>
            </a:solidFill>
          </p:spPr>
        </p:sp>
      </p:grpSp>
      <p:pic>
        <p:nvPicPr>
          <p:cNvPr id="4" name="Picture 4">
            <a:extLst>
              <a:ext uri="{FF2B5EF4-FFF2-40B4-BE49-F238E27FC236}">
                <a16:creationId xmlns:a16="http://schemas.microsoft.com/office/drawing/2014/main" id="{AE497687-E668-EB40-AD3B-676B343F2B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6400" y="2171700"/>
            <a:ext cx="15240000" cy="6816205"/>
          </a:xfrm>
          <a:prstGeom prst="rect">
            <a:avLst/>
          </a:prstGeom>
        </p:spPr>
      </p:pic>
      <p:sp>
        <p:nvSpPr>
          <p:cNvPr id="5" name="Rectangle 4"/>
          <p:cNvSpPr/>
          <p:nvPr/>
        </p:nvSpPr>
        <p:spPr>
          <a:xfrm>
            <a:off x="1735494" y="1409700"/>
            <a:ext cx="3483646" cy="461665"/>
          </a:xfrm>
          <a:prstGeom prst="rect">
            <a:avLst/>
          </a:prstGeom>
        </p:spPr>
        <p:txBody>
          <a:bodyPr wrap="none">
            <a:spAutoFit/>
          </a:bodyPr>
          <a:lstStyle/>
          <a:p>
            <a:r>
              <a:rPr lang="en-US" sz="2400" b="1" dirty="0">
                <a:latin typeface="Open Sans Extra Bold" charset="0"/>
                <a:ea typeface="Open Sans Extra Bold" charset="0"/>
                <a:cs typeface="Open Sans Extra Bold" charset="0"/>
              </a:rPr>
              <a:t>CHARITY MAIN PAGE </a:t>
            </a:r>
          </a:p>
        </p:txBody>
      </p:sp>
    </p:spTree>
    <p:extLst>
      <p:ext uri="{BB962C8B-B14F-4D97-AF65-F5344CB8AC3E}">
        <p14:creationId xmlns:p14="http://schemas.microsoft.com/office/powerpoint/2010/main" val="17591319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545454"/>
        </a:solidFill>
        <a:effectLst/>
      </p:bgPr>
    </p:bg>
    <p:spTree>
      <p:nvGrpSpPr>
        <p:cNvPr id="1" name=""/>
        <p:cNvGrpSpPr/>
        <p:nvPr/>
      </p:nvGrpSpPr>
      <p:grpSpPr>
        <a:xfrm>
          <a:off x="0" y="0"/>
          <a:ext cx="0" cy="0"/>
          <a:chOff x="0" y="0"/>
          <a:chExt cx="0" cy="0"/>
        </a:xfrm>
      </p:grpSpPr>
      <p:grpSp>
        <p:nvGrpSpPr>
          <p:cNvPr id="2" name="Group 2"/>
          <p:cNvGrpSpPr/>
          <p:nvPr/>
        </p:nvGrpSpPr>
        <p:grpSpPr>
          <a:xfrm>
            <a:off x="560026" y="723900"/>
            <a:ext cx="17160700" cy="8839200"/>
            <a:chOff x="0" y="0"/>
            <a:chExt cx="18537266" cy="8889747"/>
          </a:xfrm>
        </p:grpSpPr>
        <p:sp>
          <p:nvSpPr>
            <p:cNvPr id="3" name="Freeform 3"/>
            <p:cNvSpPr/>
            <p:nvPr/>
          </p:nvSpPr>
          <p:spPr>
            <a:xfrm>
              <a:off x="0" y="0"/>
              <a:ext cx="18537265" cy="8889747"/>
            </a:xfrm>
            <a:custGeom>
              <a:avLst/>
              <a:gdLst/>
              <a:ahLst/>
              <a:cxnLst/>
              <a:rect l="l" t="t" r="r" b="b"/>
              <a:pathLst>
                <a:path w="18537265" h="8889747">
                  <a:moveTo>
                    <a:pt x="18232465" y="0"/>
                  </a:moveTo>
                  <a:lnTo>
                    <a:pt x="304800" y="0"/>
                  </a:lnTo>
                  <a:cubicBezTo>
                    <a:pt x="135890" y="0"/>
                    <a:pt x="0" y="135890"/>
                    <a:pt x="0" y="304800"/>
                  </a:cubicBezTo>
                  <a:lnTo>
                    <a:pt x="0" y="8584947"/>
                  </a:lnTo>
                  <a:cubicBezTo>
                    <a:pt x="0" y="8753857"/>
                    <a:pt x="135890" y="8889747"/>
                    <a:pt x="304800" y="8889747"/>
                  </a:cubicBezTo>
                  <a:lnTo>
                    <a:pt x="18232465" y="8889747"/>
                  </a:lnTo>
                  <a:cubicBezTo>
                    <a:pt x="18401376" y="8889747"/>
                    <a:pt x="18537265" y="8753857"/>
                    <a:pt x="18537265" y="8584947"/>
                  </a:cubicBezTo>
                  <a:lnTo>
                    <a:pt x="18537265" y="304800"/>
                  </a:lnTo>
                  <a:cubicBezTo>
                    <a:pt x="18537265" y="135890"/>
                    <a:pt x="18401376" y="0"/>
                    <a:pt x="18232465" y="0"/>
                  </a:cubicBezTo>
                  <a:close/>
                </a:path>
              </a:pathLst>
            </a:custGeom>
            <a:solidFill>
              <a:srgbClr val="FFFFFF"/>
            </a:solidFill>
          </p:spPr>
        </p:sp>
      </p:grpSp>
      <p:pic>
        <p:nvPicPr>
          <p:cNvPr id="4" name="Picture 3">
            <a:extLst>
              <a:ext uri="{FF2B5EF4-FFF2-40B4-BE49-F238E27FC236}">
                <a16:creationId xmlns:a16="http://schemas.microsoft.com/office/drawing/2014/main" id="{8CCFB4C4-A386-21EF-1AD4-ED46152147A9}"/>
              </a:ext>
            </a:extLst>
          </p:cNvPr>
          <p:cNvPicPr>
            <a:picLocks noChangeAspect="1"/>
          </p:cNvPicPr>
          <p:nvPr/>
        </p:nvPicPr>
        <p:blipFill>
          <a:blip r:embed="rId2"/>
          <a:stretch>
            <a:fillRect/>
          </a:stretch>
        </p:blipFill>
        <p:spPr>
          <a:xfrm>
            <a:off x="1907249" y="2088079"/>
            <a:ext cx="14646234" cy="7193610"/>
          </a:xfrm>
          <a:prstGeom prst="rect">
            <a:avLst/>
          </a:prstGeom>
        </p:spPr>
      </p:pic>
      <p:sp>
        <p:nvSpPr>
          <p:cNvPr id="5" name="Rectangle 4"/>
          <p:cNvSpPr/>
          <p:nvPr/>
        </p:nvSpPr>
        <p:spPr>
          <a:xfrm>
            <a:off x="1447800" y="1409700"/>
            <a:ext cx="3425553" cy="461665"/>
          </a:xfrm>
          <a:prstGeom prst="rect">
            <a:avLst/>
          </a:prstGeom>
        </p:spPr>
        <p:txBody>
          <a:bodyPr wrap="none">
            <a:spAutoFit/>
          </a:bodyPr>
          <a:lstStyle/>
          <a:p>
            <a:r>
              <a:rPr lang="en-US" sz="2400" b="1" dirty="0">
                <a:latin typeface="Open Sans ExtraBold" panose="020B0606030504020204" pitchFamily="34" charset="0"/>
                <a:ea typeface="Open Sans ExtraBold" panose="020B0606030504020204" pitchFamily="34" charset="0"/>
                <a:cs typeface="Open Sans ExtraBold" panose="020B0606030504020204" pitchFamily="34" charset="0"/>
              </a:rPr>
              <a:t>PUBLIC LOGIN PAGE</a:t>
            </a:r>
            <a:endParaRPr lang="en-GB" sz="2400" dirty="0">
              <a:latin typeface="Open Sans ExtraBold" panose="020B0606030504020204" pitchFamily="34" charset="0"/>
              <a:ea typeface="Open Sans ExtraBold" panose="020B0606030504020204" pitchFamily="34" charset="0"/>
              <a:cs typeface="Open Sans ExtraBold" panose="020B0606030504020204" pitchFamily="34" charset="0"/>
            </a:endParaRPr>
          </a:p>
        </p:txBody>
      </p:sp>
    </p:spTree>
    <p:extLst>
      <p:ext uri="{BB962C8B-B14F-4D97-AF65-F5344CB8AC3E}">
        <p14:creationId xmlns:p14="http://schemas.microsoft.com/office/powerpoint/2010/main" val="27747469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545454"/>
        </a:solidFill>
        <a:effectLst/>
      </p:bgPr>
    </p:bg>
    <p:spTree>
      <p:nvGrpSpPr>
        <p:cNvPr id="1" name=""/>
        <p:cNvGrpSpPr/>
        <p:nvPr/>
      </p:nvGrpSpPr>
      <p:grpSpPr>
        <a:xfrm>
          <a:off x="0" y="0"/>
          <a:ext cx="0" cy="0"/>
          <a:chOff x="0" y="0"/>
          <a:chExt cx="0" cy="0"/>
        </a:xfrm>
      </p:grpSpPr>
      <p:grpSp>
        <p:nvGrpSpPr>
          <p:cNvPr id="2" name="Group 2"/>
          <p:cNvGrpSpPr/>
          <p:nvPr/>
        </p:nvGrpSpPr>
        <p:grpSpPr>
          <a:xfrm>
            <a:off x="560026" y="723900"/>
            <a:ext cx="17160700" cy="8839200"/>
            <a:chOff x="0" y="0"/>
            <a:chExt cx="18537266" cy="8889747"/>
          </a:xfrm>
        </p:grpSpPr>
        <p:sp>
          <p:nvSpPr>
            <p:cNvPr id="3" name="Freeform 3"/>
            <p:cNvSpPr/>
            <p:nvPr/>
          </p:nvSpPr>
          <p:spPr>
            <a:xfrm>
              <a:off x="0" y="0"/>
              <a:ext cx="18537265" cy="8889747"/>
            </a:xfrm>
            <a:custGeom>
              <a:avLst/>
              <a:gdLst/>
              <a:ahLst/>
              <a:cxnLst/>
              <a:rect l="l" t="t" r="r" b="b"/>
              <a:pathLst>
                <a:path w="18537265" h="8889747">
                  <a:moveTo>
                    <a:pt x="18232465" y="0"/>
                  </a:moveTo>
                  <a:lnTo>
                    <a:pt x="304800" y="0"/>
                  </a:lnTo>
                  <a:cubicBezTo>
                    <a:pt x="135890" y="0"/>
                    <a:pt x="0" y="135890"/>
                    <a:pt x="0" y="304800"/>
                  </a:cubicBezTo>
                  <a:lnTo>
                    <a:pt x="0" y="8584947"/>
                  </a:lnTo>
                  <a:cubicBezTo>
                    <a:pt x="0" y="8753857"/>
                    <a:pt x="135890" y="8889747"/>
                    <a:pt x="304800" y="8889747"/>
                  </a:cubicBezTo>
                  <a:lnTo>
                    <a:pt x="18232465" y="8889747"/>
                  </a:lnTo>
                  <a:cubicBezTo>
                    <a:pt x="18401376" y="8889747"/>
                    <a:pt x="18537265" y="8753857"/>
                    <a:pt x="18537265" y="8584947"/>
                  </a:cubicBezTo>
                  <a:lnTo>
                    <a:pt x="18537265" y="304800"/>
                  </a:lnTo>
                  <a:cubicBezTo>
                    <a:pt x="18537265" y="135890"/>
                    <a:pt x="18401376" y="0"/>
                    <a:pt x="18232465" y="0"/>
                  </a:cubicBezTo>
                  <a:close/>
                </a:path>
              </a:pathLst>
            </a:custGeom>
            <a:solidFill>
              <a:srgbClr val="FFFFFF"/>
            </a:solidFill>
          </p:spPr>
        </p:sp>
      </p:grpSp>
      <p:pic>
        <p:nvPicPr>
          <p:cNvPr id="4" name="Picture 3">
            <a:extLst>
              <a:ext uri="{FF2B5EF4-FFF2-40B4-BE49-F238E27FC236}">
                <a16:creationId xmlns:a16="http://schemas.microsoft.com/office/drawing/2014/main" id="{B8EF0B81-7D04-441E-F033-67A759425484}"/>
              </a:ext>
            </a:extLst>
          </p:cNvPr>
          <p:cNvPicPr>
            <a:picLocks noChangeAspect="1"/>
          </p:cNvPicPr>
          <p:nvPr/>
        </p:nvPicPr>
        <p:blipFill>
          <a:blip r:embed="rId2"/>
          <a:stretch>
            <a:fillRect/>
          </a:stretch>
        </p:blipFill>
        <p:spPr>
          <a:xfrm>
            <a:off x="1524000" y="2381755"/>
            <a:ext cx="15443320" cy="6704668"/>
          </a:xfrm>
          <a:prstGeom prst="rect">
            <a:avLst/>
          </a:prstGeom>
        </p:spPr>
      </p:pic>
      <p:sp>
        <p:nvSpPr>
          <p:cNvPr id="5" name="Rectangle 4"/>
          <p:cNvSpPr/>
          <p:nvPr/>
        </p:nvSpPr>
        <p:spPr>
          <a:xfrm>
            <a:off x="1143000" y="1485900"/>
            <a:ext cx="3371051" cy="461665"/>
          </a:xfrm>
          <a:prstGeom prst="rect">
            <a:avLst/>
          </a:prstGeom>
        </p:spPr>
        <p:txBody>
          <a:bodyPr wrap="none">
            <a:spAutoFit/>
          </a:bodyPr>
          <a:lstStyle/>
          <a:p>
            <a:r>
              <a:rPr lang="en-US" sz="2400" b="1" dirty="0">
                <a:latin typeface="Open Sans ExtraBold" panose="020B0606030504020204" pitchFamily="34" charset="0"/>
                <a:ea typeface="Open Sans ExtraBold" panose="020B0606030504020204" pitchFamily="34" charset="0"/>
                <a:cs typeface="Open Sans ExtraBold" panose="020B0606030504020204" pitchFamily="34" charset="0"/>
              </a:rPr>
              <a:t>CHEQUE</a:t>
            </a:r>
            <a:r>
              <a:rPr lang="en-US" b="1" dirty="0">
                <a:latin typeface="Open Sans ExtraBold" panose="020B0606030504020204" pitchFamily="34" charset="0"/>
                <a:ea typeface="Open Sans ExtraBold" panose="020B0606030504020204" pitchFamily="34" charset="0"/>
                <a:cs typeface="Open Sans ExtraBold" panose="020B0606030504020204" pitchFamily="34" charset="0"/>
              </a:rPr>
              <a:t> </a:t>
            </a:r>
            <a:r>
              <a:rPr lang="en-US" sz="2400" b="1" dirty="0">
                <a:latin typeface="Open Sans ExtraBold" panose="020B0606030504020204" pitchFamily="34" charset="0"/>
                <a:ea typeface="Open Sans ExtraBold" panose="020B0606030504020204" pitchFamily="34" charset="0"/>
                <a:cs typeface="Open Sans ExtraBold" panose="020B0606030504020204" pitchFamily="34" charset="0"/>
              </a:rPr>
              <a:t>VIEW PAGE </a:t>
            </a:r>
          </a:p>
        </p:txBody>
      </p:sp>
    </p:spTree>
    <p:extLst>
      <p:ext uri="{BB962C8B-B14F-4D97-AF65-F5344CB8AC3E}">
        <p14:creationId xmlns:p14="http://schemas.microsoft.com/office/powerpoint/2010/main" val="10919904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545454"/>
        </a:solidFill>
        <a:effectLst/>
      </p:bgPr>
    </p:bg>
    <p:spTree>
      <p:nvGrpSpPr>
        <p:cNvPr id="1" name=""/>
        <p:cNvGrpSpPr/>
        <p:nvPr/>
      </p:nvGrpSpPr>
      <p:grpSpPr>
        <a:xfrm>
          <a:off x="0" y="0"/>
          <a:ext cx="0" cy="0"/>
          <a:chOff x="0" y="0"/>
          <a:chExt cx="0" cy="0"/>
        </a:xfrm>
      </p:grpSpPr>
      <p:grpSp>
        <p:nvGrpSpPr>
          <p:cNvPr id="2" name="Group 2"/>
          <p:cNvGrpSpPr/>
          <p:nvPr/>
        </p:nvGrpSpPr>
        <p:grpSpPr>
          <a:xfrm>
            <a:off x="560026" y="723900"/>
            <a:ext cx="17160700" cy="8839200"/>
            <a:chOff x="0" y="0"/>
            <a:chExt cx="18537266" cy="8889747"/>
          </a:xfrm>
        </p:grpSpPr>
        <p:sp>
          <p:nvSpPr>
            <p:cNvPr id="3" name="Freeform 3"/>
            <p:cNvSpPr/>
            <p:nvPr/>
          </p:nvSpPr>
          <p:spPr>
            <a:xfrm>
              <a:off x="0" y="0"/>
              <a:ext cx="18537265" cy="8889747"/>
            </a:xfrm>
            <a:custGeom>
              <a:avLst/>
              <a:gdLst/>
              <a:ahLst/>
              <a:cxnLst/>
              <a:rect l="l" t="t" r="r" b="b"/>
              <a:pathLst>
                <a:path w="18537265" h="8889747">
                  <a:moveTo>
                    <a:pt x="18232465" y="0"/>
                  </a:moveTo>
                  <a:lnTo>
                    <a:pt x="304800" y="0"/>
                  </a:lnTo>
                  <a:cubicBezTo>
                    <a:pt x="135890" y="0"/>
                    <a:pt x="0" y="135890"/>
                    <a:pt x="0" y="304800"/>
                  </a:cubicBezTo>
                  <a:lnTo>
                    <a:pt x="0" y="8584947"/>
                  </a:lnTo>
                  <a:cubicBezTo>
                    <a:pt x="0" y="8753857"/>
                    <a:pt x="135890" y="8889747"/>
                    <a:pt x="304800" y="8889747"/>
                  </a:cubicBezTo>
                  <a:lnTo>
                    <a:pt x="18232465" y="8889747"/>
                  </a:lnTo>
                  <a:cubicBezTo>
                    <a:pt x="18401376" y="8889747"/>
                    <a:pt x="18537265" y="8753857"/>
                    <a:pt x="18537265" y="8584947"/>
                  </a:cubicBezTo>
                  <a:lnTo>
                    <a:pt x="18537265" y="304800"/>
                  </a:lnTo>
                  <a:cubicBezTo>
                    <a:pt x="18537265" y="135890"/>
                    <a:pt x="18401376" y="0"/>
                    <a:pt x="18232465" y="0"/>
                  </a:cubicBezTo>
                  <a:close/>
                </a:path>
              </a:pathLst>
            </a:custGeom>
            <a:solidFill>
              <a:srgbClr val="FFFFFF"/>
            </a:solidFill>
          </p:spPr>
        </p:sp>
      </p:grpSp>
      <p:sp>
        <p:nvSpPr>
          <p:cNvPr id="4" name="Rectangle 3"/>
          <p:cNvSpPr/>
          <p:nvPr/>
        </p:nvSpPr>
        <p:spPr>
          <a:xfrm>
            <a:off x="1143000" y="1638300"/>
            <a:ext cx="15468600" cy="5139869"/>
          </a:xfrm>
          <a:prstGeom prst="rect">
            <a:avLst/>
          </a:prstGeom>
        </p:spPr>
        <p:txBody>
          <a:bodyPr wrap="square">
            <a:spAutoFit/>
          </a:bodyPr>
          <a:lstStyle/>
          <a:p>
            <a:r>
              <a:rPr lang="en-US" sz="3200" b="1" dirty="0">
                <a:latin typeface="Open Sans Extra Bold" charset="0"/>
                <a:ea typeface="Open Sans Extra Bold" charset="0"/>
                <a:cs typeface="Open Sans Extra Bold" charset="0"/>
              </a:rPr>
              <a:t>CONCLUSION</a:t>
            </a:r>
          </a:p>
          <a:p>
            <a:endParaRPr lang="en-US" sz="3200" b="1" dirty="0">
              <a:latin typeface="Open Sans Extra Bold" charset="0"/>
              <a:ea typeface="Open Sans Extra Bold" charset="0"/>
              <a:cs typeface="Open Sans Extra Bold" charset="0"/>
            </a:endParaRPr>
          </a:p>
          <a:p>
            <a:pPr marL="342900" indent="-342900">
              <a:buFont typeface="Arial" pitchFamily="34" charset="0"/>
              <a:buChar char="•"/>
            </a:pPr>
            <a:r>
              <a:rPr lang="en-US" sz="3200" dirty="0">
                <a:latin typeface="Times New Roman" pitchFamily="18" charset="0"/>
                <a:cs typeface="Times New Roman" pitchFamily="18" charset="0"/>
              </a:rPr>
              <a:t>Banking scams involve attempts to access your bank account.</a:t>
            </a:r>
          </a:p>
          <a:p>
            <a:pPr marL="342900" indent="-342900">
              <a:buFont typeface="Arial" pitchFamily="34" charset="0"/>
              <a:buChar char="•"/>
            </a:pPr>
            <a:r>
              <a:rPr lang="en-US" sz="3200" dirty="0">
                <a:latin typeface="Times New Roman" pitchFamily="18" charset="0"/>
                <a:cs typeface="Times New Roman" pitchFamily="18" charset="0"/>
              </a:rPr>
              <a:t> Use this information to recognize, report, and protect yourself from them. </a:t>
            </a:r>
          </a:p>
          <a:p>
            <a:pPr marL="342900" indent="-342900">
              <a:buFont typeface="Arial" pitchFamily="34" charset="0"/>
              <a:buChar char="•"/>
            </a:pPr>
            <a:r>
              <a:rPr lang="en-US" sz="3200" dirty="0">
                <a:latin typeface="Times New Roman" pitchFamily="18" charset="0"/>
                <a:cs typeface="Times New Roman" pitchFamily="18" charset="0"/>
              </a:rPr>
              <a:t>These scams work because fake checks generally look just like real checks, even to bank employees. </a:t>
            </a:r>
          </a:p>
          <a:p>
            <a:pPr marL="342900" indent="-342900">
              <a:buFont typeface="Arial" pitchFamily="34" charset="0"/>
              <a:buChar char="•"/>
            </a:pPr>
            <a:r>
              <a:rPr lang="en-US" sz="3200" dirty="0">
                <a:latin typeface="Times New Roman" pitchFamily="18" charset="0"/>
                <a:cs typeface="Times New Roman" pitchFamily="18" charset="0"/>
              </a:rPr>
              <a:t>They are often printed with the names and addresses of legitimate financial institutions.</a:t>
            </a:r>
          </a:p>
          <a:p>
            <a:pPr marL="342900" indent="-342900">
              <a:buFont typeface="Arial" pitchFamily="34" charset="0"/>
              <a:buChar char="•"/>
            </a:pPr>
            <a:r>
              <a:rPr lang="en-US" sz="3200" dirty="0">
                <a:latin typeface="Times New Roman" pitchFamily="18" charset="0"/>
                <a:cs typeface="Times New Roman" pitchFamily="18" charset="0"/>
              </a:rPr>
              <a:t>They may even be real checks written on bank accounts that belong to identity</a:t>
            </a:r>
          </a:p>
          <a:p>
            <a:r>
              <a:rPr lang="en-US" sz="3200" dirty="0">
                <a:latin typeface="Times New Roman" pitchFamily="18" charset="0"/>
                <a:cs typeface="Times New Roman" pitchFamily="18" charset="0"/>
              </a:rPr>
              <a:t>    theft victims. </a:t>
            </a:r>
          </a:p>
          <a:p>
            <a:pPr marL="342900" indent="-342900">
              <a:buFont typeface="Arial" pitchFamily="34" charset="0"/>
              <a:buChar char="•"/>
            </a:pPr>
            <a:r>
              <a:rPr lang="en-US" sz="3200" dirty="0">
                <a:latin typeface="Times New Roman" pitchFamily="18" charset="0"/>
                <a:cs typeface="Times New Roman" pitchFamily="18" charset="0"/>
              </a:rPr>
              <a:t>It can take for a bank to figure out that the check is a fake.</a:t>
            </a:r>
            <a:endParaRPr lang="en-IN" sz="3200" dirty="0">
              <a:latin typeface="Times New Roman" pitchFamily="18" charset="0"/>
              <a:cs typeface="Times New Roman" pitchFamily="18" charset="0"/>
            </a:endParaRPr>
          </a:p>
        </p:txBody>
      </p:sp>
    </p:spTree>
    <p:extLst>
      <p:ext uri="{BB962C8B-B14F-4D97-AF65-F5344CB8AC3E}">
        <p14:creationId xmlns:p14="http://schemas.microsoft.com/office/powerpoint/2010/main" val="15055936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545454"/>
        </a:solidFill>
        <a:effectLst/>
      </p:bgPr>
    </p:bg>
    <p:spTree>
      <p:nvGrpSpPr>
        <p:cNvPr id="1" name=""/>
        <p:cNvGrpSpPr/>
        <p:nvPr/>
      </p:nvGrpSpPr>
      <p:grpSpPr>
        <a:xfrm>
          <a:off x="0" y="0"/>
          <a:ext cx="0" cy="0"/>
          <a:chOff x="0" y="0"/>
          <a:chExt cx="0" cy="0"/>
        </a:xfrm>
      </p:grpSpPr>
      <p:grpSp>
        <p:nvGrpSpPr>
          <p:cNvPr id="2" name="Group 2"/>
          <p:cNvGrpSpPr/>
          <p:nvPr/>
        </p:nvGrpSpPr>
        <p:grpSpPr>
          <a:xfrm>
            <a:off x="533399" y="419100"/>
            <a:ext cx="17306327" cy="9296400"/>
            <a:chOff x="0" y="0"/>
            <a:chExt cx="17853541" cy="8889747"/>
          </a:xfrm>
        </p:grpSpPr>
        <p:sp>
          <p:nvSpPr>
            <p:cNvPr id="3" name="Freeform 3"/>
            <p:cNvSpPr/>
            <p:nvPr/>
          </p:nvSpPr>
          <p:spPr>
            <a:xfrm>
              <a:off x="0" y="0"/>
              <a:ext cx="17853541" cy="8889747"/>
            </a:xfrm>
            <a:custGeom>
              <a:avLst/>
              <a:gdLst/>
              <a:ahLst/>
              <a:cxnLst/>
              <a:rect l="l" t="t" r="r" b="b"/>
              <a:pathLst>
                <a:path w="17853541" h="8889747">
                  <a:moveTo>
                    <a:pt x="17548741" y="0"/>
                  </a:moveTo>
                  <a:lnTo>
                    <a:pt x="304800" y="0"/>
                  </a:lnTo>
                  <a:cubicBezTo>
                    <a:pt x="135890" y="0"/>
                    <a:pt x="0" y="135890"/>
                    <a:pt x="0" y="304800"/>
                  </a:cubicBezTo>
                  <a:lnTo>
                    <a:pt x="0" y="8584947"/>
                  </a:lnTo>
                  <a:cubicBezTo>
                    <a:pt x="0" y="8753857"/>
                    <a:pt x="135890" y="8889747"/>
                    <a:pt x="304800" y="8889747"/>
                  </a:cubicBezTo>
                  <a:lnTo>
                    <a:pt x="17548741" y="8889747"/>
                  </a:lnTo>
                  <a:cubicBezTo>
                    <a:pt x="17717652" y="8889747"/>
                    <a:pt x="17853541" y="8753857"/>
                    <a:pt x="17853541" y="8584947"/>
                  </a:cubicBezTo>
                  <a:lnTo>
                    <a:pt x="17853541" y="304800"/>
                  </a:lnTo>
                  <a:cubicBezTo>
                    <a:pt x="17853541" y="135890"/>
                    <a:pt x="17717652" y="0"/>
                    <a:pt x="17548741" y="0"/>
                  </a:cubicBezTo>
                  <a:close/>
                </a:path>
              </a:pathLst>
            </a:custGeom>
            <a:solidFill>
              <a:srgbClr val="FFFFFF"/>
            </a:solidFill>
          </p:spPr>
        </p:sp>
      </p:grpSp>
      <p:sp>
        <p:nvSpPr>
          <p:cNvPr id="4" name="TextBox 4"/>
          <p:cNvSpPr txBox="1"/>
          <p:nvPr/>
        </p:nvSpPr>
        <p:spPr>
          <a:xfrm>
            <a:off x="152399" y="266700"/>
            <a:ext cx="4441147" cy="756361"/>
          </a:xfrm>
          <a:prstGeom prst="rect">
            <a:avLst/>
          </a:prstGeom>
        </p:spPr>
        <p:txBody>
          <a:bodyPr wrap="square" lIns="0" tIns="0" rIns="0" bIns="0" rtlCol="0" anchor="t">
            <a:spAutoFit/>
          </a:bodyPr>
          <a:lstStyle/>
          <a:p>
            <a:pPr algn="ctr">
              <a:lnSpc>
                <a:spcPts val="6859"/>
              </a:lnSpc>
            </a:pPr>
            <a:r>
              <a:rPr lang="en-US" sz="2800" dirty="0">
                <a:solidFill>
                  <a:srgbClr val="000000"/>
                </a:solidFill>
                <a:latin typeface="Open Sans Extra Bold"/>
              </a:rPr>
              <a:t>REFERENCE </a:t>
            </a:r>
          </a:p>
        </p:txBody>
      </p:sp>
      <p:sp>
        <p:nvSpPr>
          <p:cNvPr id="5" name="TextBox 5"/>
          <p:cNvSpPr txBox="1"/>
          <p:nvPr/>
        </p:nvSpPr>
        <p:spPr>
          <a:xfrm>
            <a:off x="533400" y="1058051"/>
            <a:ext cx="17145000" cy="11715708"/>
          </a:xfrm>
          <a:prstGeom prst="rect">
            <a:avLst/>
          </a:prstGeom>
        </p:spPr>
        <p:txBody>
          <a:bodyPr wrap="square" lIns="0" tIns="0" rIns="0" bIns="0" rtlCol="0" anchor="t">
            <a:spAutoFit/>
          </a:bodyPr>
          <a:lstStyle/>
          <a:p>
            <a:pPr lvl="1">
              <a:lnSpc>
                <a:spcPct val="150000"/>
              </a:lnSpc>
            </a:pPr>
            <a:r>
              <a:rPr lang="en-US" sz="2400" dirty="0">
                <a:solidFill>
                  <a:srgbClr val="000000"/>
                </a:solidFill>
                <a:latin typeface="Times New Roman" panose="02020603050405020304" pitchFamily="18" charset="0"/>
                <a:cs typeface="Times New Roman" panose="02020603050405020304" pitchFamily="18" charset="0"/>
              </a:rPr>
              <a:t>[</a:t>
            </a:r>
            <a:r>
              <a:rPr lang="en-US" sz="1600" dirty="0">
                <a:solidFill>
                  <a:srgbClr val="000000"/>
                </a:solidFill>
                <a:latin typeface="Times New Roman" panose="02020603050405020304" pitchFamily="18" charset="0"/>
                <a:cs typeface="Times New Roman" panose="02020603050405020304" pitchFamily="18" charset="0"/>
              </a:rPr>
              <a:t>1] </a:t>
            </a:r>
            <a:r>
              <a:rPr lang="en-US" sz="1600" dirty="0" err="1">
                <a:solidFill>
                  <a:srgbClr val="000000"/>
                </a:solidFill>
                <a:latin typeface="Times New Roman" panose="02020603050405020304" pitchFamily="18" charset="0"/>
                <a:cs typeface="Times New Roman" panose="02020603050405020304" pitchFamily="18" charset="0"/>
              </a:rPr>
              <a:t>Badis</a:t>
            </a:r>
            <a:r>
              <a:rPr lang="en-US" sz="1600" dirty="0">
                <a:solidFill>
                  <a:srgbClr val="000000"/>
                </a:solidFill>
                <a:latin typeface="Times New Roman" panose="02020603050405020304" pitchFamily="18" charset="0"/>
                <a:cs typeface="Times New Roman" panose="02020603050405020304" pitchFamily="18" charset="0"/>
              </a:rPr>
              <a:t> </a:t>
            </a:r>
            <a:r>
              <a:rPr lang="en-US" sz="1600" dirty="0" err="1">
                <a:solidFill>
                  <a:srgbClr val="000000"/>
                </a:solidFill>
                <a:latin typeface="Times New Roman" panose="02020603050405020304" pitchFamily="18" charset="0"/>
                <a:cs typeface="Times New Roman" panose="02020603050405020304" pitchFamily="18" charset="0"/>
              </a:rPr>
              <a:t>Hammi</a:t>
            </a:r>
            <a:r>
              <a:rPr lang="en-US" sz="1600" dirty="0">
                <a:solidFill>
                  <a:srgbClr val="000000"/>
                </a:solidFill>
                <a:latin typeface="Times New Roman" panose="02020603050405020304" pitchFamily="18" charset="0"/>
                <a:cs typeface="Times New Roman" panose="02020603050405020304" pitchFamily="18" charset="0"/>
              </a:rPr>
              <a:t> , </a:t>
            </a:r>
            <a:r>
              <a:rPr lang="en-US" sz="1600" dirty="0" err="1">
                <a:solidFill>
                  <a:srgbClr val="000000"/>
                </a:solidFill>
                <a:latin typeface="Times New Roman" panose="02020603050405020304" pitchFamily="18" charset="0"/>
                <a:cs typeface="Times New Roman" panose="02020603050405020304" pitchFamily="18" charset="0"/>
              </a:rPr>
              <a:t>Sherali</a:t>
            </a:r>
            <a:r>
              <a:rPr lang="en-US" sz="1600" dirty="0">
                <a:solidFill>
                  <a:srgbClr val="000000"/>
                </a:solidFill>
                <a:latin typeface="Times New Roman" panose="02020603050405020304" pitchFamily="18" charset="0"/>
                <a:cs typeface="Times New Roman" panose="02020603050405020304" pitchFamily="18" charset="0"/>
              </a:rPr>
              <a:t> </a:t>
            </a:r>
            <a:r>
              <a:rPr lang="en-US" sz="1600" dirty="0" err="1">
                <a:solidFill>
                  <a:srgbClr val="000000"/>
                </a:solidFill>
                <a:latin typeface="Times New Roman" panose="02020603050405020304" pitchFamily="18" charset="0"/>
                <a:cs typeface="Times New Roman" panose="02020603050405020304" pitchFamily="18" charset="0"/>
              </a:rPr>
              <a:t>Zeadally</a:t>
            </a:r>
            <a:r>
              <a:rPr lang="en-US" sz="1600" dirty="0">
                <a:solidFill>
                  <a:srgbClr val="000000"/>
                </a:solidFill>
                <a:latin typeface="Times New Roman" panose="02020603050405020304" pitchFamily="18" charset="0"/>
                <a:cs typeface="Times New Roman" panose="02020603050405020304" pitchFamily="18" charset="0"/>
              </a:rPr>
              <a:t> , Yves Christian </a:t>
            </a:r>
            <a:r>
              <a:rPr lang="en-US" sz="1600" dirty="0" err="1">
                <a:solidFill>
                  <a:srgbClr val="000000"/>
                </a:solidFill>
                <a:latin typeface="Times New Roman" panose="02020603050405020304" pitchFamily="18" charset="0"/>
                <a:cs typeface="Times New Roman" panose="02020603050405020304" pitchFamily="18" charset="0"/>
              </a:rPr>
              <a:t>Elloh</a:t>
            </a:r>
            <a:r>
              <a:rPr lang="en-US" sz="1600" dirty="0">
                <a:solidFill>
                  <a:srgbClr val="000000"/>
                </a:solidFill>
                <a:latin typeface="Times New Roman" panose="02020603050405020304" pitchFamily="18" charset="0"/>
                <a:cs typeface="Times New Roman" panose="02020603050405020304" pitchFamily="18" charset="0"/>
              </a:rPr>
              <a:t> </a:t>
            </a:r>
            <a:r>
              <a:rPr lang="en-US" sz="1600" dirty="0" err="1">
                <a:solidFill>
                  <a:srgbClr val="000000"/>
                </a:solidFill>
                <a:latin typeface="Times New Roman" panose="02020603050405020304" pitchFamily="18" charset="0"/>
                <a:cs typeface="Times New Roman" panose="02020603050405020304" pitchFamily="18" charset="0"/>
              </a:rPr>
              <a:t>Adja</a:t>
            </a:r>
            <a:r>
              <a:rPr lang="en-US" sz="1600" dirty="0">
                <a:solidFill>
                  <a:srgbClr val="000000"/>
                </a:solidFill>
                <a:latin typeface="Times New Roman" panose="02020603050405020304" pitchFamily="18" charset="0"/>
                <a:cs typeface="Times New Roman" panose="02020603050405020304" pitchFamily="18" charset="0"/>
              </a:rPr>
              <a:t>, </a:t>
            </a:r>
            <a:r>
              <a:rPr lang="en-US" sz="1600" dirty="0" err="1">
                <a:solidFill>
                  <a:srgbClr val="000000"/>
                </a:solidFill>
                <a:latin typeface="Times New Roman" panose="02020603050405020304" pitchFamily="18" charset="0"/>
                <a:cs typeface="Times New Roman" panose="02020603050405020304" pitchFamily="18" charset="0"/>
              </a:rPr>
              <a:t>Manlio</a:t>
            </a:r>
            <a:r>
              <a:rPr lang="en-US" sz="1600" dirty="0">
                <a:solidFill>
                  <a:srgbClr val="000000"/>
                </a:solidFill>
                <a:latin typeface="Times New Roman" panose="02020603050405020304" pitchFamily="18" charset="0"/>
                <a:cs typeface="Times New Roman" panose="02020603050405020304" pitchFamily="18" charset="0"/>
              </a:rPr>
              <a:t> Del Giudice, and Jamel Nebhen,2021, “</a:t>
            </a:r>
            <a:r>
              <a:rPr lang="en-US" sz="1600" i="1" dirty="0">
                <a:solidFill>
                  <a:srgbClr val="000000"/>
                </a:solidFill>
                <a:latin typeface="Times New Roman" panose="02020603050405020304" pitchFamily="18" charset="0"/>
                <a:cs typeface="Times New Roman" panose="02020603050405020304" pitchFamily="18" charset="0"/>
              </a:rPr>
              <a:t>Blockchain-Based Solution for Detecting and Preventing Fake Check Scams</a:t>
            </a:r>
            <a:r>
              <a:rPr lang="en-US" sz="1600" dirty="0">
                <a:solidFill>
                  <a:srgbClr val="000000"/>
                </a:solidFill>
                <a:latin typeface="Times New Roman" panose="02020603050405020304" pitchFamily="18" charset="0"/>
                <a:cs typeface="Times New Roman" panose="02020603050405020304" pitchFamily="18" charset="0"/>
              </a:rPr>
              <a:t>”.</a:t>
            </a:r>
          </a:p>
          <a:p>
            <a:pPr lvl="1">
              <a:lnSpc>
                <a:spcPct val="150000"/>
              </a:lnSpc>
            </a:pPr>
            <a:r>
              <a:rPr lang="en-US" sz="1600" dirty="0">
                <a:solidFill>
                  <a:srgbClr val="000000"/>
                </a:solidFill>
                <a:latin typeface="Times New Roman" panose="02020603050405020304" pitchFamily="18" charset="0"/>
                <a:cs typeface="Times New Roman" panose="02020603050405020304" pitchFamily="18" charset="0"/>
              </a:rPr>
              <a:t>[2] </a:t>
            </a:r>
            <a:r>
              <a:rPr lang="en-US" sz="1600" dirty="0" err="1">
                <a:solidFill>
                  <a:srgbClr val="000000"/>
                </a:solidFill>
                <a:latin typeface="Times New Roman" panose="02020603050405020304" pitchFamily="18" charset="0"/>
                <a:cs typeface="Times New Roman" panose="02020603050405020304" pitchFamily="18" charset="0"/>
              </a:rPr>
              <a:t>Emart</a:t>
            </a:r>
            <a:r>
              <a:rPr lang="en-US" sz="1600" dirty="0">
                <a:solidFill>
                  <a:srgbClr val="000000"/>
                </a:solidFill>
                <a:latin typeface="Times New Roman" panose="02020603050405020304" pitchFamily="18" charset="0"/>
                <a:cs typeface="Times New Roman" panose="02020603050405020304" pitchFamily="18" charset="0"/>
              </a:rPr>
              <a:t> 77, Beirut, Lebanon,2021,“ </a:t>
            </a:r>
            <a:r>
              <a:rPr lang="en-US" sz="1600" i="1" dirty="0">
                <a:solidFill>
                  <a:srgbClr val="000000"/>
                </a:solidFill>
                <a:latin typeface="Times New Roman" panose="02020603050405020304" pitchFamily="18" charset="0"/>
                <a:cs typeface="Times New Roman" panose="02020603050405020304" pitchFamily="18" charset="0"/>
              </a:rPr>
              <a:t>The Role of Blockchain in Reducing the Cost of Financial Transactions in the Retail Industry</a:t>
            </a:r>
            <a:r>
              <a:rPr lang="en-US" sz="1600" dirty="0">
                <a:solidFill>
                  <a:srgbClr val="000000"/>
                </a:solidFill>
                <a:latin typeface="Times New Roman" panose="02020603050405020304" pitchFamily="18" charset="0"/>
                <a:cs typeface="Times New Roman" panose="02020603050405020304" pitchFamily="18" charset="0"/>
              </a:rPr>
              <a:t>”.</a:t>
            </a:r>
          </a:p>
          <a:p>
            <a:pPr lvl="1">
              <a:lnSpc>
                <a:spcPct val="150000"/>
              </a:lnSpc>
            </a:pPr>
            <a:r>
              <a:rPr lang="en-US" sz="1600" dirty="0">
                <a:solidFill>
                  <a:srgbClr val="000000"/>
                </a:solidFill>
                <a:latin typeface="Times New Roman" panose="02020603050405020304" pitchFamily="18" charset="0"/>
                <a:cs typeface="Times New Roman" panose="02020603050405020304" pitchFamily="18" charset="0"/>
              </a:rPr>
              <a:t>[3] </a:t>
            </a:r>
            <a:r>
              <a:rPr lang="en-US" sz="1600" dirty="0" err="1">
                <a:solidFill>
                  <a:srgbClr val="000000"/>
                </a:solidFill>
                <a:latin typeface="Times New Roman" panose="02020603050405020304" pitchFamily="18" charset="0"/>
                <a:cs typeface="Times New Roman" panose="02020603050405020304" pitchFamily="18" charset="0"/>
              </a:rPr>
              <a:t>Dilip</a:t>
            </a:r>
            <a:r>
              <a:rPr lang="en-US" sz="1600" dirty="0">
                <a:solidFill>
                  <a:srgbClr val="000000"/>
                </a:solidFill>
                <a:latin typeface="Times New Roman" panose="02020603050405020304" pitchFamily="18" charset="0"/>
                <a:cs typeface="Times New Roman" panose="02020603050405020304" pitchFamily="18" charset="0"/>
              </a:rPr>
              <a:t> Kumar Sharma; </a:t>
            </a:r>
            <a:r>
              <a:rPr lang="en-US" sz="1600" dirty="0" err="1">
                <a:solidFill>
                  <a:srgbClr val="000000"/>
                </a:solidFill>
                <a:latin typeface="Times New Roman" panose="02020603050405020304" pitchFamily="18" charset="0"/>
                <a:cs typeface="Times New Roman" panose="02020603050405020304" pitchFamily="18" charset="0"/>
              </a:rPr>
              <a:t>Sonal</a:t>
            </a:r>
            <a:r>
              <a:rPr lang="en-US" sz="1600" dirty="0">
                <a:solidFill>
                  <a:srgbClr val="000000"/>
                </a:solidFill>
                <a:latin typeface="Times New Roman" panose="02020603050405020304" pitchFamily="18" charset="0"/>
                <a:cs typeface="Times New Roman" panose="02020603050405020304" pitchFamily="18" charset="0"/>
              </a:rPr>
              <a:t> Garg; Priya Shrivastava ,2021,“ </a:t>
            </a:r>
            <a:r>
              <a:rPr lang="en-US" sz="1600" i="1" dirty="0">
                <a:solidFill>
                  <a:srgbClr val="000000"/>
                </a:solidFill>
                <a:latin typeface="Times New Roman" panose="02020603050405020304" pitchFamily="18" charset="0"/>
                <a:cs typeface="Times New Roman" panose="02020603050405020304" pitchFamily="18" charset="0"/>
              </a:rPr>
              <a:t>Evaluation of Tools and Extension for Fake News Detection</a:t>
            </a:r>
            <a:r>
              <a:rPr lang="en-US" sz="1600" dirty="0">
                <a:solidFill>
                  <a:srgbClr val="000000"/>
                </a:solidFill>
                <a:latin typeface="Times New Roman" panose="02020603050405020304" pitchFamily="18" charset="0"/>
                <a:cs typeface="Times New Roman" panose="02020603050405020304" pitchFamily="18" charset="0"/>
              </a:rPr>
              <a:t>”.</a:t>
            </a:r>
          </a:p>
          <a:p>
            <a:pPr lvl="1">
              <a:lnSpc>
                <a:spcPct val="150000"/>
              </a:lnSpc>
            </a:pPr>
            <a:r>
              <a:rPr lang="en-US" sz="1600" dirty="0">
                <a:solidFill>
                  <a:srgbClr val="000000"/>
                </a:solidFill>
                <a:latin typeface="Times New Roman" panose="02020603050405020304" pitchFamily="18" charset="0"/>
                <a:cs typeface="Times New Roman" panose="02020603050405020304" pitchFamily="18" charset="0"/>
              </a:rPr>
              <a:t>[4] Vikash Kumar Aggarwal , Nikhil Sharma , Ila Kaushik , Bharat Bhushan , Himanshu, 2020, “</a:t>
            </a:r>
            <a:r>
              <a:rPr lang="en-US" sz="1600" i="1" dirty="0">
                <a:solidFill>
                  <a:srgbClr val="000000"/>
                </a:solidFill>
                <a:latin typeface="Times New Roman" panose="02020603050405020304" pitchFamily="18" charset="0"/>
                <a:cs typeface="Times New Roman" panose="02020603050405020304" pitchFamily="18" charset="0"/>
              </a:rPr>
              <a:t>Integration of Blockchain and IoT (B-IoT): Architecture, Solutions, &amp; Future Research Direction</a:t>
            </a:r>
            <a:r>
              <a:rPr lang="en-US" sz="1600" dirty="0">
                <a:solidFill>
                  <a:srgbClr val="000000"/>
                </a:solidFill>
                <a:latin typeface="Times New Roman" panose="02020603050405020304" pitchFamily="18" charset="0"/>
                <a:cs typeface="Times New Roman" panose="02020603050405020304" pitchFamily="18" charset="0"/>
              </a:rPr>
              <a:t>”.</a:t>
            </a:r>
          </a:p>
          <a:p>
            <a:pPr lvl="1">
              <a:lnSpc>
                <a:spcPct val="150000"/>
              </a:lnSpc>
            </a:pPr>
            <a:r>
              <a:rPr lang="en-US" sz="1600" dirty="0">
                <a:solidFill>
                  <a:srgbClr val="000000"/>
                </a:solidFill>
                <a:latin typeface="Times New Roman" panose="02020603050405020304" pitchFamily="18" charset="0"/>
                <a:cs typeface="Times New Roman" panose="02020603050405020304" pitchFamily="18" charset="0"/>
              </a:rPr>
              <a:t>[5] Jackie Jones, Damon McCoy,2020,“</a:t>
            </a:r>
            <a:r>
              <a:rPr lang="en-US" sz="1600" i="1" dirty="0">
                <a:solidFill>
                  <a:srgbClr val="000000"/>
                </a:solidFill>
                <a:latin typeface="Times New Roman" panose="02020603050405020304" pitchFamily="18" charset="0"/>
                <a:cs typeface="Times New Roman" panose="02020603050405020304" pitchFamily="18" charset="0"/>
              </a:rPr>
              <a:t>The Check is in the Mail: Monetization of Craigslist Buyer Scams</a:t>
            </a:r>
            <a:r>
              <a:rPr lang="en-US" sz="1600" dirty="0">
                <a:solidFill>
                  <a:srgbClr val="000000"/>
                </a:solidFill>
                <a:latin typeface="Times New Roman" panose="02020603050405020304" pitchFamily="18" charset="0"/>
                <a:cs typeface="Times New Roman" panose="02020603050405020304" pitchFamily="18" charset="0"/>
              </a:rPr>
              <a:t>”.</a:t>
            </a:r>
          </a:p>
          <a:p>
            <a:pPr lvl="1">
              <a:lnSpc>
                <a:spcPct val="150000"/>
              </a:lnSpc>
            </a:pPr>
            <a:r>
              <a:rPr lang="en-US" sz="1600" dirty="0">
                <a:solidFill>
                  <a:srgbClr val="000000"/>
                </a:solidFill>
                <a:latin typeface="Times New Roman" panose="02020603050405020304" pitchFamily="18" charset="0"/>
                <a:cs typeface="Times New Roman" panose="02020603050405020304" pitchFamily="18" charset="0"/>
              </a:rPr>
              <a:t>[6] Abiola, Idowu,2019,“ </a:t>
            </a:r>
            <a:r>
              <a:rPr lang="en-US" sz="1600" i="1" dirty="0">
                <a:solidFill>
                  <a:srgbClr val="000000"/>
                </a:solidFill>
                <a:latin typeface="Times New Roman" panose="02020603050405020304" pitchFamily="18" charset="0"/>
                <a:cs typeface="Times New Roman" panose="02020603050405020304" pitchFamily="18" charset="0"/>
              </a:rPr>
              <a:t>An Assessment of Fraud and its Management in Nigeria Commercial Banks</a:t>
            </a:r>
            <a:r>
              <a:rPr lang="en-US" sz="1600" dirty="0">
                <a:solidFill>
                  <a:srgbClr val="000000"/>
                </a:solidFill>
                <a:latin typeface="Times New Roman" panose="02020603050405020304" pitchFamily="18" charset="0"/>
                <a:cs typeface="Times New Roman" panose="02020603050405020304" pitchFamily="18" charset="0"/>
              </a:rPr>
              <a:t>”.</a:t>
            </a:r>
          </a:p>
          <a:p>
            <a:pPr lvl="1">
              <a:lnSpc>
                <a:spcPct val="150000"/>
              </a:lnSpc>
            </a:pPr>
            <a:r>
              <a:rPr lang="en-US" sz="1600" dirty="0">
                <a:solidFill>
                  <a:srgbClr val="000000"/>
                </a:solidFill>
                <a:latin typeface="Times New Roman" panose="02020603050405020304" pitchFamily="18" charset="0"/>
                <a:cs typeface="Times New Roman" panose="02020603050405020304" pitchFamily="18" charset="0"/>
              </a:rPr>
              <a:t>[7] Sumeet Kumar,2018, “</a:t>
            </a:r>
            <a:r>
              <a:rPr lang="en-US" sz="16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Simulating DDOS attacks on the us fiber-optics internet infrastructure”.</a:t>
            </a:r>
            <a:endParaRPr lang="en-US" sz="1600" dirty="0">
              <a:solidFill>
                <a:srgbClr val="000000"/>
              </a:solidFill>
              <a:latin typeface="Times New Roman" panose="02020603050405020304" pitchFamily="18" charset="0"/>
              <a:cs typeface="Times New Roman" panose="02020603050405020304" pitchFamily="18" charset="0"/>
            </a:endParaRPr>
          </a:p>
          <a:p>
            <a:pPr lvl="1">
              <a:lnSpc>
                <a:spcPct val="150000"/>
              </a:lnSpc>
            </a:pPr>
            <a:r>
              <a:rPr lang="en-US" sz="1600" dirty="0">
                <a:solidFill>
                  <a:srgbClr val="333333"/>
                </a:solidFill>
                <a:latin typeface="Times New Roman" panose="02020603050405020304" pitchFamily="18" charset="0"/>
                <a:ea typeface="Times New Roman" panose="02020603050405020304" pitchFamily="18" charset="0"/>
              </a:rPr>
              <a:t>[8]</a:t>
            </a:r>
            <a:r>
              <a:rPr lang="en-US" sz="1600" dirty="0" err="1">
                <a:solidFill>
                  <a:srgbClr val="000000"/>
                </a:solidFill>
                <a:latin typeface="Times New Roman" panose="02020603050405020304" pitchFamily="18" charset="0"/>
                <a:cs typeface="Times New Roman" panose="02020603050405020304" pitchFamily="18" charset="0"/>
              </a:rPr>
              <a:t>Nazli</a:t>
            </a:r>
            <a:r>
              <a:rPr lang="en-US" sz="1600" dirty="0">
                <a:solidFill>
                  <a:srgbClr val="000000"/>
                </a:solidFill>
                <a:latin typeface="Times New Roman" panose="02020603050405020304" pitchFamily="18" charset="0"/>
                <a:cs typeface="Times New Roman" panose="02020603050405020304" pitchFamily="18" charset="0"/>
              </a:rPr>
              <a:t> Ismail Nawang,2017, “</a:t>
            </a:r>
            <a:r>
              <a:rPr lang="en-US" sz="1600" i="1" dirty="0">
                <a:solidFill>
                  <a:srgbClr val="333333"/>
                </a:solidFill>
                <a:effectLst/>
                <a:latin typeface="Times New Roman" panose="02020603050405020304" pitchFamily="18" charset="0"/>
                <a:ea typeface="Times New Roman" panose="02020603050405020304" pitchFamily="18" charset="0"/>
              </a:rPr>
              <a:t>Combating anonymous offenders in the cyberspace: An overview of the legal approach in Malaysia”.</a:t>
            </a:r>
          </a:p>
          <a:p>
            <a:pPr lvl="1">
              <a:lnSpc>
                <a:spcPct val="150000"/>
              </a:lnSpc>
            </a:pPr>
            <a:r>
              <a:rPr lang="en-US" sz="2400" dirty="0">
                <a:latin typeface="Times New Roman" panose="02020603050405020304" pitchFamily="18" charset="0"/>
                <a:ea typeface="Calibri" panose="020F0502020204030204" pitchFamily="34" charset="0"/>
                <a:cs typeface="Times New Roman" panose="02020603050405020304" pitchFamily="18" charset="0"/>
              </a:rPr>
              <a:t>[</a:t>
            </a:r>
            <a:r>
              <a:rPr lang="en-US" sz="1600" dirty="0">
                <a:latin typeface="Times New Roman" panose="02020603050405020304" pitchFamily="18" charset="0"/>
                <a:ea typeface="Calibri" panose="020F0502020204030204" pitchFamily="34" charset="0"/>
                <a:cs typeface="Times New Roman" panose="02020603050405020304" pitchFamily="18" charset="0"/>
              </a:rPr>
              <a:t>9]</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Haris</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Šemić</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Sasa</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Mrdovic,2017,</a:t>
            </a:r>
            <a:r>
              <a:rPr lang="en-US" sz="1600" dirty="0">
                <a:solidFill>
                  <a:srgbClr val="000000"/>
                </a:solidFill>
                <a:latin typeface="Times New Roman" panose="02020603050405020304" pitchFamily="18" charset="0"/>
                <a:cs typeface="Times New Roman" panose="02020603050405020304" pitchFamily="18" charset="0"/>
              </a:rPr>
              <a:t> “</a:t>
            </a:r>
            <a:r>
              <a:rPr lang="en-US" sz="1600" i="1" dirty="0">
                <a:solidFill>
                  <a:srgbClr val="333333"/>
                </a:solidFill>
                <a:effectLst/>
                <a:latin typeface="Times New Roman" panose="02020603050405020304" pitchFamily="18" charset="0"/>
                <a:ea typeface="Times New Roman" panose="02020603050405020304" pitchFamily="18" charset="0"/>
              </a:rPr>
              <a:t>IoT honeypot: A multi-component solution for handling manual and </a:t>
            </a:r>
            <a:r>
              <a:rPr lang="en-US" sz="1600" i="1" dirty="0" err="1">
                <a:solidFill>
                  <a:srgbClr val="333333"/>
                </a:solidFill>
                <a:effectLst/>
                <a:latin typeface="Times New Roman" panose="02020603050405020304" pitchFamily="18" charset="0"/>
                <a:ea typeface="Times New Roman" panose="02020603050405020304" pitchFamily="18" charset="0"/>
              </a:rPr>
              <a:t>Mirai</a:t>
            </a:r>
            <a:r>
              <a:rPr lang="en-US" sz="1600" i="1" dirty="0">
                <a:solidFill>
                  <a:srgbClr val="333333"/>
                </a:solidFill>
                <a:effectLst/>
                <a:latin typeface="Times New Roman" panose="02020603050405020304" pitchFamily="18" charset="0"/>
                <a:ea typeface="Times New Roman" panose="02020603050405020304" pitchFamily="18" charset="0"/>
              </a:rPr>
              <a:t>-based attacks</a:t>
            </a:r>
            <a:r>
              <a:rPr lang="en-IN" sz="1600" dirty="0">
                <a:solidFill>
                  <a:srgbClr val="333333"/>
                </a:solidFill>
                <a:latin typeface="Times New Roman" panose="02020603050405020304" pitchFamily="18" charset="0"/>
                <a:ea typeface="Times New Roman" panose="02020603050405020304" pitchFamily="18" charset="0"/>
              </a:rPr>
              <a:t>”.</a:t>
            </a:r>
          </a:p>
          <a:p>
            <a:pPr lvl="1">
              <a:lnSpc>
                <a:spcPct val="150000"/>
              </a:lnSpc>
            </a:pPr>
            <a:r>
              <a:rPr lang="en-US" sz="1600" dirty="0">
                <a:solidFill>
                  <a:srgbClr val="000000"/>
                </a:solidFill>
                <a:latin typeface="Times New Roman" panose="02020603050405020304" pitchFamily="18" charset="0"/>
                <a:cs typeface="Times New Roman" panose="02020603050405020304" pitchFamily="18" charset="0"/>
              </a:rPr>
              <a:t>[10] Bernie S. </a:t>
            </a:r>
            <a:r>
              <a:rPr lang="en-US" sz="1600" dirty="0" err="1">
                <a:solidFill>
                  <a:srgbClr val="000000"/>
                </a:solidFill>
                <a:latin typeface="Times New Roman" panose="02020603050405020304" pitchFamily="18" charset="0"/>
                <a:cs typeface="Times New Roman" panose="02020603050405020304" pitchFamily="18" charset="0"/>
              </a:rPr>
              <a:t>Fabito</a:t>
            </a:r>
            <a:r>
              <a:rPr lang="en-US" sz="1600" dirty="0">
                <a:solidFill>
                  <a:srgbClr val="000000"/>
                </a:solidFill>
                <a:latin typeface="Times New Roman" panose="02020603050405020304" pitchFamily="18" charset="0"/>
                <a:cs typeface="Times New Roman" panose="02020603050405020304" pitchFamily="18" charset="0"/>
              </a:rPr>
              <a:t>,  Angelique D. </a:t>
            </a:r>
            <a:r>
              <a:rPr lang="en-US" sz="1600" dirty="0" err="1">
                <a:solidFill>
                  <a:srgbClr val="000000"/>
                </a:solidFill>
                <a:latin typeface="Times New Roman" panose="02020603050405020304" pitchFamily="18" charset="0"/>
                <a:cs typeface="Times New Roman" panose="02020603050405020304" pitchFamily="18" charset="0"/>
              </a:rPr>
              <a:t>Lacasandile</a:t>
            </a:r>
            <a:r>
              <a:rPr lang="en-US" sz="1600" dirty="0">
                <a:solidFill>
                  <a:srgbClr val="000000"/>
                </a:solidFill>
                <a:latin typeface="Times New Roman" panose="02020603050405020304" pitchFamily="18" charset="0"/>
                <a:cs typeface="Times New Roman" panose="02020603050405020304" pitchFamily="18" charset="0"/>
              </a:rPr>
              <a:t>,  </a:t>
            </a:r>
            <a:r>
              <a:rPr lang="en-US" sz="1600" dirty="0" err="1">
                <a:solidFill>
                  <a:srgbClr val="000000"/>
                </a:solidFill>
                <a:latin typeface="Times New Roman" panose="02020603050405020304" pitchFamily="18" charset="0"/>
                <a:cs typeface="Times New Roman" panose="02020603050405020304" pitchFamily="18" charset="0"/>
              </a:rPr>
              <a:t>Emeliza</a:t>
            </a:r>
            <a:r>
              <a:rPr lang="en-US" sz="1600" dirty="0">
                <a:solidFill>
                  <a:srgbClr val="000000"/>
                </a:solidFill>
                <a:latin typeface="Times New Roman" panose="02020603050405020304" pitchFamily="18" charset="0"/>
                <a:cs typeface="Times New Roman" panose="02020603050405020304" pitchFamily="18" charset="0"/>
              </a:rPr>
              <a:t> R. </a:t>
            </a:r>
            <a:r>
              <a:rPr lang="en-US" sz="1600" dirty="0" err="1">
                <a:solidFill>
                  <a:srgbClr val="000000"/>
                </a:solidFill>
                <a:latin typeface="Times New Roman" panose="02020603050405020304" pitchFamily="18" charset="0"/>
                <a:cs typeface="Times New Roman" panose="02020603050405020304" pitchFamily="18" charset="0"/>
              </a:rPr>
              <a:t>Yabut</a:t>
            </a:r>
            <a:r>
              <a:rPr lang="en-US" sz="1600" dirty="0">
                <a:solidFill>
                  <a:srgbClr val="000000"/>
                </a:solidFill>
                <a:latin typeface="Times New Roman" panose="02020603050405020304" pitchFamily="18" charset="0"/>
                <a:cs typeface="Times New Roman" panose="02020603050405020304" pitchFamily="18" charset="0"/>
              </a:rPr>
              <a:t> ,2017,“ : </a:t>
            </a:r>
            <a:r>
              <a:rPr lang="en-US" sz="1600" i="1" dirty="0">
                <a:solidFill>
                  <a:srgbClr val="000000"/>
                </a:solidFill>
                <a:latin typeface="Times New Roman" panose="02020603050405020304" pitchFamily="18" charset="0"/>
                <a:cs typeface="Times New Roman" panose="02020603050405020304" pitchFamily="18" charset="0"/>
              </a:rPr>
              <a:t>Leveraging crime reporting in Metro Manila using unsupervised crowd-sourced data: A case for the Report framework</a:t>
            </a:r>
            <a:r>
              <a:rPr lang="en-US" sz="1600" dirty="0">
                <a:solidFill>
                  <a:srgbClr val="000000"/>
                </a:solidFill>
                <a:latin typeface="Times New Roman" panose="02020603050405020304" pitchFamily="18" charset="0"/>
                <a:cs typeface="Times New Roman" panose="02020603050405020304" pitchFamily="18" charset="0"/>
              </a:rPr>
              <a:t>”.</a:t>
            </a:r>
          </a:p>
          <a:p>
            <a:pPr lvl="1">
              <a:lnSpc>
                <a:spcPct val="150000"/>
              </a:lnSpc>
            </a:pPr>
            <a:r>
              <a:rPr lang="en-US" sz="1600" dirty="0">
                <a:solidFill>
                  <a:srgbClr val="000000"/>
                </a:solidFill>
                <a:latin typeface="Times New Roman" panose="02020603050405020304" pitchFamily="18" charset="0"/>
                <a:cs typeface="Times New Roman" panose="02020603050405020304" pitchFamily="18" charset="0"/>
              </a:rPr>
              <a:t>[11] Wendy Baker-</a:t>
            </a:r>
            <a:r>
              <a:rPr lang="en-US" sz="1600" dirty="0" err="1">
                <a:solidFill>
                  <a:srgbClr val="000000"/>
                </a:solidFill>
                <a:latin typeface="Times New Roman" panose="02020603050405020304" pitchFamily="18" charset="0"/>
                <a:cs typeface="Times New Roman" panose="02020603050405020304" pitchFamily="18" charset="0"/>
              </a:rPr>
              <a:t>Smemoe</a:t>
            </a:r>
            <a:r>
              <a:rPr lang="en-US" sz="1600" dirty="0">
                <a:solidFill>
                  <a:srgbClr val="000000"/>
                </a:solidFill>
                <a:latin typeface="Times New Roman" panose="02020603050405020304" pitchFamily="18" charset="0"/>
                <a:cs typeface="Times New Roman" panose="02020603050405020304" pitchFamily="18" charset="0"/>
              </a:rPr>
              <a:t>, Chair David </a:t>
            </a:r>
            <a:r>
              <a:rPr lang="en-US" sz="1600" dirty="0" err="1">
                <a:solidFill>
                  <a:srgbClr val="000000"/>
                </a:solidFill>
                <a:latin typeface="Times New Roman" panose="02020603050405020304" pitchFamily="18" charset="0"/>
                <a:cs typeface="Times New Roman" panose="02020603050405020304" pitchFamily="18" charset="0"/>
              </a:rPr>
              <a:t>Eddington</a:t>
            </a:r>
            <a:r>
              <a:rPr lang="en-US" sz="1600" dirty="0">
                <a:solidFill>
                  <a:srgbClr val="000000"/>
                </a:solidFill>
                <a:latin typeface="Times New Roman" panose="02020603050405020304" pitchFamily="18" charset="0"/>
                <a:cs typeface="Times New Roman" panose="02020603050405020304" pitchFamily="18" charset="0"/>
              </a:rPr>
              <a:t> William G. Eggington,2015,“ </a:t>
            </a:r>
            <a:r>
              <a:rPr lang="en-US" sz="1600" i="1" dirty="0">
                <a:solidFill>
                  <a:srgbClr val="000000"/>
                </a:solidFill>
                <a:latin typeface="Times New Roman" panose="02020603050405020304" pitchFamily="18" charset="0"/>
                <a:cs typeface="Times New Roman" panose="02020603050405020304" pitchFamily="18" charset="0"/>
              </a:rPr>
              <a:t>The Language and Cross-Cultural Perceptions of Deception</a:t>
            </a:r>
            <a:r>
              <a:rPr lang="en-US" sz="1600" dirty="0">
                <a:solidFill>
                  <a:srgbClr val="000000"/>
                </a:solidFill>
                <a:latin typeface="Times New Roman" panose="02020603050405020304" pitchFamily="18" charset="0"/>
                <a:cs typeface="Times New Roman" panose="02020603050405020304" pitchFamily="18" charset="0"/>
              </a:rPr>
              <a:t>”.</a:t>
            </a:r>
          </a:p>
          <a:p>
            <a:pPr lvl="1">
              <a:lnSpc>
                <a:spcPct val="150000"/>
              </a:lnSpc>
              <a:spcAft>
                <a:spcPts val="800"/>
              </a:spcAft>
            </a:pPr>
            <a:r>
              <a:rPr lang="en-US" sz="16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[12] S. Baker, 2018, “</a:t>
            </a:r>
            <a:r>
              <a:rPr lang="en-US" sz="1600" i="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Don’t cash that </a:t>
            </a:r>
            <a:r>
              <a:rPr lang="en-US" sz="1600" i="1"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cheque</a:t>
            </a:r>
            <a:r>
              <a:rPr lang="en-US" sz="1600" i="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BBB study shows how fake </a:t>
            </a:r>
            <a:r>
              <a:rPr lang="en-US" sz="1600" i="1"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cheque</a:t>
            </a:r>
            <a:r>
              <a:rPr lang="en-US" sz="1600" i="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scams bait consumers</a:t>
            </a:r>
            <a:r>
              <a:rPr lang="en-US" sz="16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Tech. Rep., Better Bus. Bureau, Arlington County, VA, USA, Sep.</a:t>
            </a:r>
            <a:endParaRPr lang="en-IN" sz="1600" dirty="0">
              <a:latin typeface="Times New Roman" panose="02020603050405020304" pitchFamily="18" charset="0"/>
              <a:ea typeface="Calibri" panose="020F0502020204030204" pitchFamily="34" charset="0"/>
              <a:cs typeface="Times New Roman" panose="02020603050405020304" pitchFamily="18" charset="0"/>
            </a:endParaRPr>
          </a:p>
          <a:p>
            <a:pPr lvl="1">
              <a:lnSpc>
                <a:spcPct val="150000"/>
              </a:lnSpc>
              <a:spcAft>
                <a:spcPts val="800"/>
              </a:spcAft>
            </a:pPr>
            <a:r>
              <a:rPr lang="en-US" sz="16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[13] L. M. Rose, 2018, “</a:t>
            </a:r>
            <a:r>
              <a:rPr lang="en-US" sz="1600" i="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Modernizing </a:t>
            </a:r>
            <a:r>
              <a:rPr lang="en-US" sz="1600" i="1"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cheque</a:t>
            </a:r>
            <a:r>
              <a:rPr lang="en-US" sz="1600" i="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fraud detection with machine learning</a:t>
            </a:r>
            <a:r>
              <a:rPr lang="en-US" sz="16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Ph.D. dissertation, Dept. Financial Crime Compliance Manage., Utica College, Utica, NY, USA.</a:t>
            </a:r>
            <a:endParaRPr lang="en-IN" sz="1600" dirty="0">
              <a:latin typeface="Times New Roman" panose="02020603050405020304" pitchFamily="18" charset="0"/>
              <a:ea typeface="Calibri" panose="020F0502020204030204" pitchFamily="34" charset="0"/>
              <a:cs typeface="Times New Roman" panose="02020603050405020304" pitchFamily="18" charset="0"/>
            </a:endParaRPr>
          </a:p>
          <a:p>
            <a:pPr lvl="1">
              <a:lnSpc>
                <a:spcPct val="150000"/>
              </a:lnSpc>
              <a:spcAft>
                <a:spcPts val="800"/>
              </a:spcAft>
            </a:pPr>
            <a:r>
              <a:rPr lang="en-US" sz="16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[14] Federal Trade Commission, 2018, “</a:t>
            </a:r>
            <a:r>
              <a:rPr lang="en-US" sz="1600" i="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Consumer sentinel network data book 2017</a:t>
            </a:r>
            <a:r>
              <a:rPr lang="en-US" sz="16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FederalTrade</a:t>
            </a:r>
            <a:r>
              <a:rPr lang="en-US" sz="16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Commission,Washington</a:t>
            </a:r>
            <a:r>
              <a:rPr lang="en-US" sz="16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DC, </a:t>
            </a:r>
            <a:r>
              <a:rPr lang="en-US" sz="16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USA,Tech</a:t>
            </a:r>
            <a:r>
              <a:rPr lang="en-US" sz="16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Rep., Mar.</a:t>
            </a:r>
            <a:endParaRPr lang="en-IN" sz="1600" dirty="0">
              <a:latin typeface="Times New Roman" panose="02020603050405020304" pitchFamily="18" charset="0"/>
              <a:ea typeface="Calibri" panose="020F0502020204030204" pitchFamily="34" charset="0"/>
              <a:cs typeface="Times New Roman" panose="02020603050405020304" pitchFamily="18" charset="0"/>
            </a:endParaRPr>
          </a:p>
          <a:p>
            <a:pPr lvl="1">
              <a:lnSpc>
                <a:spcPct val="150000"/>
              </a:lnSpc>
              <a:spcAft>
                <a:spcPts val="800"/>
              </a:spcAft>
            </a:pPr>
            <a:r>
              <a:rPr lang="en-US" sz="16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[15] C. </a:t>
            </a:r>
            <a:r>
              <a:rPr lang="en-US" sz="16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Tressler</a:t>
            </a:r>
            <a:r>
              <a:rPr lang="en-US" sz="16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2020, “</a:t>
            </a:r>
            <a:r>
              <a:rPr lang="en-US" sz="1600" i="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FTC: The bottom-line on fake </a:t>
            </a:r>
            <a:r>
              <a:rPr lang="en-US" sz="1600" i="1"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cheques</a:t>
            </a:r>
            <a:r>
              <a:rPr lang="en-US" sz="1600" i="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scams</a:t>
            </a:r>
            <a:r>
              <a:rPr lang="en-US" sz="16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Federal Trade Commission, Washington, DC, USA, Tech. Rep., Feb.</a:t>
            </a:r>
            <a:endParaRPr lang="en-IN" sz="1600" dirty="0">
              <a:latin typeface="Times New Roman" panose="02020603050405020304" pitchFamily="18" charset="0"/>
              <a:ea typeface="Calibri" panose="020F0502020204030204" pitchFamily="34" charset="0"/>
              <a:cs typeface="Times New Roman" panose="02020603050405020304" pitchFamily="18" charset="0"/>
            </a:endParaRPr>
          </a:p>
          <a:p>
            <a:pPr lvl="1" algn="just">
              <a:lnSpc>
                <a:spcPct val="107000"/>
              </a:lnSpc>
              <a:spcAft>
                <a:spcPts val="800"/>
              </a:spcAft>
            </a:pPr>
            <a:r>
              <a:rPr lang="en-US" sz="1600" dirty="0">
                <a:latin typeface="Times New Roman" panose="02020603050405020304" pitchFamily="18" charset="0"/>
                <a:ea typeface="Calibri" panose="020F0502020204030204" pitchFamily="34" charset="0"/>
                <a:cs typeface="Times New Roman" panose="02020603050405020304" pitchFamily="18" charset="0"/>
              </a:rPr>
              <a:t>[16] “2017 Internet crime report,” Federal Bureau of Investigation/Internet Crime Complaint Center, Washington, DC, USA, Tech. Rep., 2018.</a:t>
            </a:r>
            <a:r>
              <a:rPr lang="en-US" sz="16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p>
          <a:p>
            <a:pPr lvl="1" algn="just">
              <a:lnSpc>
                <a:spcPct val="107000"/>
              </a:lnSpc>
              <a:spcAft>
                <a:spcPts val="800"/>
              </a:spcAft>
            </a:pPr>
            <a:r>
              <a:rPr lang="en-US" sz="16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[17] K. Pak and D. </a:t>
            </a:r>
            <a:r>
              <a:rPr lang="en-US" sz="16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Shadel</a:t>
            </a:r>
            <a:r>
              <a:rPr lang="en-US" sz="16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2011, “</a:t>
            </a:r>
            <a:r>
              <a:rPr lang="en-US" sz="1600" i="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AARP Foundation national fraud victim study</a:t>
            </a:r>
            <a:r>
              <a:rPr lang="en-US" sz="16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AARP Foundation, </a:t>
            </a:r>
            <a:r>
              <a:rPr lang="en-US" sz="16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Washinton</a:t>
            </a:r>
            <a:r>
              <a:rPr lang="en-US" sz="16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DC, USA, Tech. Rep..</a:t>
            </a:r>
          </a:p>
          <a:p>
            <a:pPr lvl="1" algn="just">
              <a:lnSpc>
                <a:spcPct val="107000"/>
              </a:lnSpc>
              <a:spcAft>
                <a:spcPts val="800"/>
              </a:spcAft>
            </a:pPr>
            <a:r>
              <a:rPr lang="en-US" sz="16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[18] C.-D. Chen and L.-T. Huang, 2011, “</a:t>
            </a:r>
            <a:r>
              <a:rPr lang="en-US" sz="1600" i="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Online deception investigation: Content analysis and cross-cultural comparison</a:t>
            </a:r>
            <a:r>
              <a:rPr lang="en-US" sz="16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Int. J. Bus. Inf., vol. 6, no. 1, pp. 91–111.</a:t>
            </a:r>
          </a:p>
          <a:p>
            <a:pPr lvl="1" algn="just">
              <a:lnSpc>
                <a:spcPct val="107000"/>
              </a:lnSpc>
              <a:spcAft>
                <a:spcPts val="800"/>
              </a:spcAft>
            </a:pPr>
            <a:r>
              <a:rPr lang="en-US" sz="16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[19] K. </a:t>
            </a:r>
            <a:r>
              <a:rPr lang="en-US" sz="16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Christidis</a:t>
            </a:r>
            <a:r>
              <a:rPr lang="en-US" sz="16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and M. </a:t>
            </a:r>
            <a:r>
              <a:rPr lang="en-US" sz="16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Devetsikiotis</a:t>
            </a:r>
            <a:r>
              <a:rPr lang="en-US" sz="16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2016 “</a:t>
            </a:r>
            <a:r>
              <a:rPr lang="en-US" sz="1600" i="1"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Blockchains</a:t>
            </a:r>
            <a:r>
              <a:rPr lang="en-US" sz="1600" i="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and smart contracts for the Internet of Things</a:t>
            </a:r>
            <a:r>
              <a:rPr lang="en-US" sz="16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IEEE Access, vol. 4, pp. 2292–2303.</a:t>
            </a:r>
          </a:p>
          <a:p>
            <a:pPr lvl="1" algn="just">
              <a:lnSpc>
                <a:spcPct val="107000"/>
              </a:lnSpc>
              <a:spcAft>
                <a:spcPts val="800"/>
              </a:spcAft>
            </a:pPr>
            <a:r>
              <a:rPr lang="en-US" sz="16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[20] A. Reyna, C. Martín, J. Chen, E. </a:t>
            </a:r>
            <a:r>
              <a:rPr lang="en-US" sz="16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Soler</a:t>
            </a:r>
            <a:r>
              <a:rPr lang="en-US" sz="16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and M. </a:t>
            </a:r>
            <a:r>
              <a:rPr lang="en-US" sz="16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Díaz</a:t>
            </a:r>
            <a:r>
              <a:rPr lang="en-US" sz="16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2018 “</a:t>
            </a:r>
            <a:r>
              <a:rPr lang="en-US" sz="1600" i="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On </a:t>
            </a:r>
            <a:r>
              <a:rPr lang="en-US" sz="1600" i="1"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blockchain</a:t>
            </a:r>
            <a:r>
              <a:rPr lang="en-US" sz="1600" i="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and its integration with </a:t>
            </a:r>
            <a:r>
              <a:rPr lang="en-US" sz="1600" i="1"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IoT</a:t>
            </a:r>
            <a:r>
              <a:rPr lang="en-US" sz="1600" i="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Challenges and opportunities</a:t>
            </a:r>
            <a:r>
              <a:rPr lang="en-US" sz="16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Future </a:t>
            </a:r>
            <a:r>
              <a:rPr lang="en-US" sz="16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Gener</a:t>
            </a:r>
            <a:r>
              <a:rPr lang="en-US" sz="16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Comput</a:t>
            </a:r>
            <a:r>
              <a:rPr lang="en-US" sz="16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Syst., vol. 88, pp. 173–190.</a:t>
            </a:r>
            <a:endParaRPr lang="en-IN" sz="1600" dirty="0">
              <a:latin typeface="Times New Roman" panose="02020603050405020304" pitchFamily="18" charset="0"/>
              <a:ea typeface="Calibri" panose="020F0502020204030204" pitchFamily="34" charset="0"/>
              <a:cs typeface="Times New Roman" panose="02020603050405020304" pitchFamily="18" charset="0"/>
            </a:endParaRPr>
          </a:p>
          <a:p>
            <a:pPr lvl="1" algn="just">
              <a:lnSpc>
                <a:spcPct val="107000"/>
              </a:lnSpc>
              <a:spcAft>
                <a:spcPts val="800"/>
              </a:spcAft>
            </a:pPr>
            <a:endParaRPr lang="en-IN" sz="2200" dirty="0">
              <a:latin typeface="Times New Roman" panose="02020603050405020304" pitchFamily="18" charset="0"/>
              <a:ea typeface="Calibri" panose="020F0502020204030204" pitchFamily="34" charset="0"/>
              <a:cs typeface="Times New Roman" panose="02020603050405020304" pitchFamily="18" charset="0"/>
            </a:endParaRPr>
          </a:p>
          <a:p>
            <a:pPr lvl="1">
              <a:lnSpc>
                <a:spcPct val="150000"/>
              </a:lnSpc>
              <a:spcAft>
                <a:spcPts val="800"/>
              </a:spcAft>
            </a:pPr>
            <a:endParaRPr lang="en-US" sz="1600"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ts val="4110"/>
              </a:lnSpc>
            </a:pPr>
            <a:endParaRPr lang="en-US" sz="1600" dirty="0">
              <a:solidFill>
                <a:srgbClr val="000000"/>
              </a:solidFill>
              <a:latin typeface="Times New Roman" panose="02020603050405020304" pitchFamily="18" charset="0"/>
              <a:cs typeface="Times New Roman" panose="02020603050405020304" pitchFamily="18" charset="0"/>
            </a:endParaRPr>
          </a:p>
          <a:p>
            <a:pPr algn="just">
              <a:lnSpc>
                <a:spcPts val="4110"/>
              </a:lnSpc>
            </a:pPr>
            <a:endParaRPr lang="en-IN" sz="1600" dirty="0">
              <a:effectLst/>
              <a:latin typeface="Times New Roman" panose="02020603050405020304" pitchFamily="18" charset="0"/>
              <a:ea typeface="Times New Roman" panose="02020603050405020304" pitchFamily="18" charset="0"/>
            </a:endParaRPr>
          </a:p>
          <a:p>
            <a:pPr algn="just">
              <a:lnSpc>
                <a:spcPts val="4110"/>
              </a:lnSpc>
            </a:pPr>
            <a:endParaRPr lang="en-US" sz="2400" i="1" dirty="0">
              <a:solidFill>
                <a:srgbClr val="000000"/>
              </a:solidFill>
              <a:latin typeface="Times New Roman" panose="02020603050405020304" pitchFamily="18" charset="0"/>
              <a:cs typeface="Times New Roman" panose="02020603050405020304" pitchFamily="18" charset="0"/>
            </a:endParaRPr>
          </a:p>
          <a:p>
            <a:pPr algn="just">
              <a:lnSpc>
                <a:spcPts val="4110"/>
              </a:lnSpc>
            </a:pPr>
            <a:endParaRPr lang="en-US" sz="2400" dirty="0">
              <a:solidFill>
                <a:srgbClr val="000000"/>
              </a:solidFill>
              <a:latin typeface="Times New Roman" panose="02020603050405020304" pitchFamily="18" charset="0"/>
              <a:cs typeface="Times New Roman" panose="02020603050405020304" pitchFamily="18" charset="0"/>
            </a:endParaRPr>
          </a:p>
          <a:p>
            <a:pPr algn="just">
              <a:lnSpc>
                <a:spcPts val="4110"/>
              </a:lnSpc>
            </a:pPr>
            <a:endParaRPr lang="en-US" sz="2400" dirty="0">
              <a:solidFill>
                <a:srgbClr val="00000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545454"/>
        </a:solidFill>
        <a:effectLst/>
      </p:bgPr>
    </p:bg>
    <p:spTree>
      <p:nvGrpSpPr>
        <p:cNvPr id="1" name=""/>
        <p:cNvGrpSpPr/>
        <p:nvPr/>
      </p:nvGrpSpPr>
      <p:grpSpPr>
        <a:xfrm>
          <a:off x="0" y="0"/>
          <a:ext cx="0" cy="0"/>
          <a:chOff x="0" y="0"/>
          <a:chExt cx="0" cy="0"/>
        </a:xfrm>
      </p:grpSpPr>
      <p:grpSp>
        <p:nvGrpSpPr>
          <p:cNvPr id="2" name="Group 2"/>
          <p:cNvGrpSpPr/>
          <p:nvPr/>
        </p:nvGrpSpPr>
        <p:grpSpPr>
          <a:xfrm>
            <a:off x="1028700" y="1028700"/>
            <a:ext cx="16230600" cy="8229600"/>
            <a:chOff x="0" y="0"/>
            <a:chExt cx="17532556" cy="8889747"/>
          </a:xfrm>
        </p:grpSpPr>
        <p:sp>
          <p:nvSpPr>
            <p:cNvPr id="3" name="Freeform 3"/>
            <p:cNvSpPr/>
            <p:nvPr/>
          </p:nvSpPr>
          <p:spPr>
            <a:xfrm>
              <a:off x="0" y="0"/>
              <a:ext cx="17532556" cy="8889747"/>
            </a:xfrm>
            <a:custGeom>
              <a:avLst/>
              <a:gdLst/>
              <a:ahLst/>
              <a:cxnLst/>
              <a:rect l="l" t="t" r="r" b="b"/>
              <a:pathLst>
                <a:path w="17532556" h="8889747">
                  <a:moveTo>
                    <a:pt x="17227756" y="0"/>
                  </a:moveTo>
                  <a:lnTo>
                    <a:pt x="304800" y="0"/>
                  </a:lnTo>
                  <a:cubicBezTo>
                    <a:pt x="135890" y="0"/>
                    <a:pt x="0" y="135890"/>
                    <a:pt x="0" y="304800"/>
                  </a:cubicBezTo>
                  <a:lnTo>
                    <a:pt x="0" y="8584947"/>
                  </a:lnTo>
                  <a:cubicBezTo>
                    <a:pt x="0" y="8753857"/>
                    <a:pt x="135890" y="8889747"/>
                    <a:pt x="304800" y="8889747"/>
                  </a:cubicBezTo>
                  <a:lnTo>
                    <a:pt x="17227756" y="8889747"/>
                  </a:lnTo>
                  <a:cubicBezTo>
                    <a:pt x="17396667" y="8889747"/>
                    <a:pt x="17532556" y="8753857"/>
                    <a:pt x="17532556" y="8584947"/>
                  </a:cubicBezTo>
                  <a:lnTo>
                    <a:pt x="17532556" y="304800"/>
                  </a:lnTo>
                  <a:cubicBezTo>
                    <a:pt x="17532556" y="135890"/>
                    <a:pt x="17396667" y="0"/>
                    <a:pt x="17227756" y="0"/>
                  </a:cubicBezTo>
                  <a:close/>
                </a:path>
              </a:pathLst>
            </a:custGeom>
            <a:solidFill>
              <a:srgbClr val="FFFFFF"/>
            </a:solidFill>
          </p:spPr>
        </p:sp>
      </p:grpSp>
      <p:sp>
        <p:nvSpPr>
          <p:cNvPr id="6" name="TextBox 5">
            <a:extLst>
              <a:ext uri="{FF2B5EF4-FFF2-40B4-BE49-F238E27FC236}">
                <a16:creationId xmlns:a16="http://schemas.microsoft.com/office/drawing/2014/main" id="{CC33C22E-5EA3-9A02-45BF-5FE2B3D6FDFA}"/>
              </a:ext>
            </a:extLst>
          </p:cNvPr>
          <p:cNvSpPr txBox="1"/>
          <p:nvPr/>
        </p:nvSpPr>
        <p:spPr>
          <a:xfrm>
            <a:off x="5059247" y="4159603"/>
            <a:ext cx="9568993" cy="1569660"/>
          </a:xfrm>
          <a:prstGeom prst="rect">
            <a:avLst/>
          </a:prstGeom>
          <a:noFill/>
        </p:spPr>
        <p:txBody>
          <a:bodyPr wrap="square" rtlCol="0">
            <a:spAutoFit/>
          </a:bodyPr>
          <a:lstStyle/>
          <a:p>
            <a:pPr algn="l"/>
            <a:r>
              <a:rPr lang="en-US" sz="9600" b="1">
                <a:latin typeface="Open Sans ExtraBold" panose="020B0606030504020204" pitchFamily="34" charset="0"/>
                <a:ea typeface="Open Sans ExtraBold" panose="020B0606030504020204" pitchFamily="34" charset="0"/>
                <a:cs typeface="Open Sans ExtraBold" panose="020B0606030504020204" pitchFamily="34" charset="0"/>
              </a:rPr>
              <a:t>THANK YOU </a:t>
            </a:r>
          </a:p>
        </p:txBody>
      </p:sp>
    </p:spTree>
    <p:extLst>
      <p:ext uri="{BB962C8B-B14F-4D97-AF65-F5344CB8AC3E}">
        <p14:creationId xmlns:p14="http://schemas.microsoft.com/office/powerpoint/2010/main" val="22244734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545454"/>
        </a:solidFill>
        <a:effectLst/>
      </p:bgPr>
    </p:bg>
    <p:spTree>
      <p:nvGrpSpPr>
        <p:cNvPr id="1" name=""/>
        <p:cNvGrpSpPr/>
        <p:nvPr/>
      </p:nvGrpSpPr>
      <p:grpSpPr>
        <a:xfrm>
          <a:off x="0" y="0"/>
          <a:ext cx="0" cy="0"/>
          <a:chOff x="0" y="0"/>
          <a:chExt cx="0" cy="0"/>
        </a:xfrm>
      </p:grpSpPr>
      <p:grpSp>
        <p:nvGrpSpPr>
          <p:cNvPr id="2" name="Group 2"/>
          <p:cNvGrpSpPr/>
          <p:nvPr/>
        </p:nvGrpSpPr>
        <p:grpSpPr>
          <a:xfrm>
            <a:off x="609600" y="266700"/>
            <a:ext cx="17111125" cy="9829800"/>
            <a:chOff x="0" y="0"/>
            <a:chExt cx="18537266" cy="8889747"/>
          </a:xfrm>
        </p:grpSpPr>
        <p:sp>
          <p:nvSpPr>
            <p:cNvPr id="3" name="Freeform 3"/>
            <p:cNvSpPr/>
            <p:nvPr/>
          </p:nvSpPr>
          <p:spPr>
            <a:xfrm>
              <a:off x="0" y="0"/>
              <a:ext cx="18537265" cy="8889747"/>
            </a:xfrm>
            <a:custGeom>
              <a:avLst/>
              <a:gdLst/>
              <a:ahLst/>
              <a:cxnLst/>
              <a:rect l="l" t="t" r="r" b="b"/>
              <a:pathLst>
                <a:path w="18537265" h="8889747">
                  <a:moveTo>
                    <a:pt x="18232465" y="0"/>
                  </a:moveTo>
                  <a:lnTo>
                    <a:pt x="304800" y="0"/>
                  </a:lnTo>
                  <a:cubicBezTo>
                    <a:pt x="135890" y="0"/>
                    <a:pt x="0" y="135890"/>
                    <a:pt x="0" y="304800"/>
                  </a:cubicBezTo>
                  <a:lnTo>
                    <a:pt x="0" y="8584947"/>
                  </a:lnTo>
                  <a:cubicBezTo>
                    <a:pt x="0" y="8753857"/>
                    <a:pt x="135890" y="8889747"/>
                    <a:pt x="304800" y="8889747"/>
                  </a:cubicBezTo>
                  <a:lnTo>
                    <a:pt x="18232465" y="8889747"/>
                  </a:lnTo>
                  <a:cubicBezTo>
                    <a:pt x="18401376" y="8889747"/>
                    <a:pt x="18537265" y="8753857"/>
                    <a:pt x="18537265" y="8584947"/>
                  </a:cubicBezTo>
                  <a:lnTo>
                    <a:pt x="18537265" y="304800"/>
                  </a:lnTo>
                  <a:cubicBezTo>
                    <a:pt x="18537265" y="135890"/>
                    <a:pt x="18401376" y="0"/>
                    <a:pt x="18232465" y="0"/>
                  </a:cubicBezTo>
                  <a:close/>
                </a:path>
              </a:pathLst>
            </a:custGeom>
            <a:solidFill>
              <a:srgbClr val="FFFFFF"/>
            </a:solidFill>
          </p:spPr>
        </p:sp>
      </p:grpSp>
      <p:sp>
        <p:nvSpPr>
          <p:cNvPr id="5" name="Rectangle 3"/>
          <p:cNvSpPr>
            <a:spLocks noChangeArrowheads="1"/>
          </p:cNvSpPr>
          <p:nvPr/>
        </p:nvSpPr>
        <p:spPr bwMode="auto">
          <a:xfrm>
            <a:off x="2846388" y="1600200"/>
            <a:ext cx="18288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1985817498"/>
              </p:ext>
            </p:extLst>
          </p:nvPr>
        </p:nvGraphicFramePr>
        <p:xfrm>
          <a:off x="1093908" y="1028700"/>
          <a:ext cx="16142508" cy="8738981"/>
        </p:xfrm>
        <a:graphic>
          <a:graphicData uri="http://schemas.openxmlformats.org/drawingml/2006/table">
            <a:tbl>
              <a:tblPr firstRow="1" firstCol="1" bandRow="1"/>
              <a:tblGrid>
                <a:gridCol w="4168807">
                  <a:extLst>
                    <a:ext uri="{9D8B030D-6E8A-4147-A177-3AD203B41FA5}">
                      <a16:colId xmlns:a16="http://schemas.microsoft.com/office/drawing/2014/main" val="20000"/>
                    </a:ext>
                  </a:extLst>
                </a:gridCol>
                <a:gridCol w="4466578">
                  <a:extLst>
                    <a:ext uri="{9D8B030D-6E8A-4147-A177-3AD203B41FA5}">
                      <a16:colId xmlns:a16="http://schemas.microsoft.com/office/drawing/2014/main" val="20001"/>
                    </a:ext>
                  </a:extLst>
                </a:gridCol>
                <a:gridCol w="2382175">
                  <a:extLst>
                    <a:ext uri="{9D8B030D-6E8A-4147-A177-3AD203B41FA5}">
                      <a16:colId xmlns:a16="http://schemas.microsoft.com/office/drawing/2014/main" val="20002"/>
                    </a:ext>
                  </a:extLst>
                </a:gridCol>
                <a:gridCol w="5124948">
                  <a:extLst>
                    <a:ext uri="{9D8B030D-6E8A-4147-A177-3AD203B41FA5}">
                      <a16:colId xmlns:a16="http://schemas.microsoft.com/office/drawing/2014/main" val="20003"/>
                    </a:ext>
                  </a:extLst>
                </a:gridCol>
              </a:tblGrid>
              <a:tr h="332829">
                <a:tc>
                  <a:txBody>
                    <a:bodyPr/>
                    <a:lstStyle/>
                    <a:p>
                      <a:pPr>
                        <a:lnSpc>
                          <a:spcPct val="115000"/>
                        </a:lnSpc>
                        <a:spcAft>
                          <a:spcPts val="0"/>
                        </a:spcAft>
                      </a:pPr>
                      <a:r>
                        <a:rPr lang="en-IN" sz="2000" b="1" dirty="0">
                          <a:effectLst/>
                          <a:latin typeface="Times New Roman"/>
                          <a:ea typeface="Calibri"/>
                          <a:cs typeface="Times New Roman"/>
                        </a:rPr>
                        <a:t>AUTHOR</a:t>
                      </a:r>
                      <a:endParaRPr lang="en-IN" sz="2000" dirty="0">
                        <a:effectLst/>
                        <a:latin typeface="Calibri"/>
                        <a:ea typeface="Calibri"/>
                        <a:cs typeface="Times New Roman"/>
                      </a:endParaRPr>
                    </a:p>
                  </a:txBody>
                  <a:tcPr marL="33729" marR="3372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2000" b="1" dirty="0">
                          <a:effectLst/>
                          <a:latin typeface="Times New Roman"/>
                          <a:ea typeface="Calibri"/>
                          <a:cs typeface="Times New Roman"/>
                        </a:rPr>
                        <a:t>TITLE</a:t>
                      </a:r>
                      <a:endParaRPr lang="en-IN" sz="2000" dirty="0">
                        <a:effectLst/>
                        <a:latin typeface="Calibri"/>
                        <a:ea typeface="Calibri"/>
                        <a:cs typeface="Times New Roman"/>
                      </a:endParaRPr>
                    </a:p>
                  </a:txBody>
                  <a:tcPr marL="33729" marR="3372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2000" b="1">
                          <a:effectLst/>
                          <a:latin typeface="Times New Roman"/>
                          <a:ea typeface="Calibri"/>
                          <a:cs typeface="Times New Roman"/>
                        </a:rPr>
                        <a:t>METHODOLOGY</a:t>
                      </a:r>
                      <a:endParaRPr lang="en-IN" sz="2000">
                        <a:effectLst/>
                        <a:latin typeface="Calibri"/>
                        <a:ea typeface="Calibri"/>
                        <a:cs typeface="Times New Roman"/>
                      </a:endParaRPr>
                    </a:p>
                  </a:txBody>
                  <a:tcPr marL="33729" marR="3372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2000" b="1" dirty="0">
                          <a:effectLst/>
                          <a:latin typeface="Times New Roman"/>
                          <a:ea typeface="Calibri"/>
                          <a:cs typeface="Times New Roman"/>
                        </a:rPr>
                        <a:t>FINDINGS</a:t>
                      </a:r>
                      <a:endParaRPr lang="en-IN" sz="2000" dirty="0">
                        <a:effectLst/>
                        <a:latin typeface="Calibri"/>
                        <a:ea typeface="Calibri"/>
                        <a:cs typeface="Times New Roman"/>
                      </a:endParaRPr>
                    </a:p>
                  </a:txBody>
                  <a:tcPr marL="33729" marR="3372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1065052">
                <a:tc>
                  <a:txBody>
                    <a:bodyPr/>
                    <a:lstStyle/>
                    <a:p>
                      <a:pPr>
                        <a:lnSpc>
                          <a:spcPct val="115000"/>
                        </a:lnSpc>
                        <a:spcAft>
                          <a:spcPts val="0"/>
                        </a:spcAft>
                      </a:pPr>
                      <a:r>
                        <a:rPr lang="en-US" sz="1600" dirty="0" err="1">
                          <a:effectLst/>
                          <a:latin typeface="Times New Roman"/>
                          <a:ea typeface="Calibri"/>
                          <a:cs typeface="Times New Roman"/>
                        </a:rPr>
                        <a:t>Badis</a:t>
                      </a:r>
                      <a:r>
                        <a:rPr lang="en-US" sz="1600" dirty="0">
                          <a:effectLst/>
                          <a:latin typeface="Times New Roman"/>
                          <a:ea typeface="Calibri"/>
                          <a:cs typeface="Times New Roman"/>
                        </a:rPr>
                        <a:t> </a:t>
                      </a:r>
                      <a:r>
                        <a:rPr lang="en-US" sz="1600" dirty="0" err="1">
                          <a:effectLst/>
                          <a:latin typeface="Times New Roman"/>
                          <a:ea typeface="Calibri"/>
                          <a:cs typeface="Times New Roman"/>
                        </a:rPr>
                        <a:t>Hammi</a:t>
                      </a:r>
                      <a:r>
                        <a:rPr lang="en-US" sz="1600" dirty="0">
                          <a:effectLst/>
                          <a:latin typeface="Times New Roman"/>
                          <a:ea typeface="Calibri"/>
                          <a:cs typeface="Times New Roman"/>
                        </a:rPr>
                        <a:t> , </a:t>
                      </a:r>
                      <a:r>
                        <a:rPr lang="en-US" sz="1600" dirty="0" err="1">
                          <a:effectLst/>
                          <a:latin typeface="Times New Roman"/>
                          <a:ea typeface="Calibri"/>
                          <a:cs typeface="Times New Roman"/>
                        </a:rPr>
                        <a:t>Sherali</a:t>
                      </a:r>
                      <a:r>
                        <a:rPr lang="en-US" sz="1600" dirty="0">
                          <a:effectLst/>
                          <a:latin typeface="Times New Roman"/>
                          <a:ea typeface="Calibri"/>
                          <a:cs typeface="Times New Roman"/>
                        </a:rPr>
                        <a:t> </a:t>
                      </a:r>
                      <a:r>
                        <a:rPr lang="en-US" sz="1600" dirty="0" err="1">
                          <a:effectLst/>
                          <a:latin typeface="Times New Roman"/>
                          <a:ea typeface="Calibri"/>
                          <a:cs typeface="Times New Roman"/>
                        </a:rPr>
                        <a:t>Zeadally</a:t>
                      </a:r>
                      <a:r>
                        <a:rPr lang="en-US" sz="1600" dirty="0">
                          <a:effectLst/>
                          <a:latin typeface="Times New Roman"/>
                          <a:ea typeface="Calibri"/>
                          <a:cs typeface="Times New Roman"/>
                        </a:rPr>
                        <a:t> , Yves Christian </a:t>
                      </a:r>
                      <a:r>
                        <a:rPr lang="en-US" sz="1600" dirty="0" err="1">
                          <a:effectLst/>
                          <a:latin typeface="Times New Roman"/>
                          <a:ea typeface="Calibri"/>
                          <a:cs typeface="Times New Roman"/>
                        </a:rPr>
                        <a:t>Elloh</a:t>
                      </a:r>
                      <a:r>
                        <a:rPr lang="en-US" sz="1600" dirty="0">
                          <a:effectLst/>
                          <a:latin typeface="Times New Roman"/>
                          <a:ea typeface="Calibri"/>
                          <a:cs typeface="Times New Roman"/>
                        </a:rPr>
                        <a:t> </a:t>
                      </a:r>
                      <a:r>
                        <a:rPr lang="en-US" sz="1600" dirty="0" err="1">
                          <a:effectLst/>
                          <a:latin typeface="Times New Roman"/>
                          <a:ea typeface="Calibri"/>
                          <a:cs typeface="Times New Roman"/>
                        </a:rPr>
                        <a:t>Adja</a:t>
                      </a:r>
                      <a:r>
                        <a:rPr lang="en-US" sz="1600" dirty="0">
                          <a:effectLst/>
                          <a:latin typeface="Times New Roman"/>
                          <a:ea typeface="Calibri"/>
                          <a:cs typeface="Times New Roman"/>
                        </a:rPr>
                        <a:t>, </a:t>
                      </a:r>
                      <a:r>
                        <a:rPr lang="en-US" sz="1600" dirty="0" err="1">
                          <a:effectLst/>
                          <a:latin typeface="Times New Roman"/>
                          <a:ea typeface="Calibri"/>
                          <a:cs typeface="Times New Roman"/>
                        </a:rPr>
                        <a:t>Manlio</a:t>
                      </a:r>
                      <a:r>
                        <a:rPr lang="en-US" sz="1600" dirty="0">
                          <a:effectLst/>
                          <a:latin typeface="Times New Roman"/>
                          <a:ea typeface="Calibri"/>
                          <a:cs typeface="Times New Roman"/>
                        </a:rPr>
                        <a:t> Del </a:t>
                      </a:r>
                      <a:r>
                        <a:rPr lang="en-US" sz="1600" dirty="0" err="1">
                          <a:effectLst/>
                          <a:latin typeface="Times New Roman"/>
                          <a:ea typeface="Calibri"/>
                          <a:cs typeface="Times New Roman"/>
                        </a:rPr>
                        <a:t>Giudice</a:t>
                      </a:r>
                      <a:r>
                        <a:rPr lang="en-US" sz="1600" dirty="0">
                          <a:effectLst/>
                          <a:latin typeface="Times New Roman"/>
                          <a:ea typeface="Calibri"/>
                          <a:cs typeface="Times New Roman"/>
                        </a:rPr>
                        <a:t>, and </a:t>
                      </a:r>
                      <a:r>
                        <a:rPr lang="en-US" sz="1600" dirty="0" err="1">
                          <a:effectLst/>
                          <a:latin typeface="Times New Roman"/>
                          <a:ea typeface="Calibri"/>
                          <a:cs typeface="Times New Roman"/>
                        </a:rPr>
                        <a:t>Jamel</a:t>
                      </a:r>
                      <a:r>
                        <a:rPr lang="en-US" sz="1600" dirty="0">
                          <a:effectLst/>
                          <a:latin typeface="Times New Roman"/>
                          <a:ea typeface="Calibri"/>
                          <a:cs typeface="Times New Roman"/>
                        </a:rPr>
                        <a:t> </a:t>
                      </a:r>
                      <a:r>
                        <a:rPr lang="en-US" sz="1600" dirty="0" err="1">
                          <a:effectLst/>
                          <a:latin typeface="Times New Roman"/>
                          <a:ea typeface="Calibri"/>
                          <a:cs typeface="Times New Roman"/>
                        </a:rPr>
                        <a:t>Nebhen</a:t>
                      </a:r>
                      <a:endParaRPr lang="en-IN" sz="1600" dirty="0">
                        <a:effectLst/>
                        <a:latin typeface="Calibri"/>
                        <a:ea typeface="Calibri"/>
                        <a:cs typeface="Times New Roman"/>
                      </a:endParaRPr>
                    </a:p>
                    <a:p>
                      <a:pPr>
                        <a:lnSpc>
                          <a:spcPct val="115000"/>
                        </a:lnSpc>
                        <a:spcAft>
                          <a:spcPts val="0"/>
                        </a:spcAft>
                      </a:pPr>
                      <a:r>
                        <a:rPr lang="en-IN" sz="1600" dirty="0">
                          <a:effectLst/>
                          <a:latin typeface="Times New Roman"/>
                          <a:ea typeface="Calibri"/>
                          <a:cs typeface="Times New Roman"/>
                        </a:rPr>
                        <a:t>(2021)</a:t>
                      </a:r>
                      <a:endParaRPr lang="en-IN" sz="1600" dirty="0">
                        <a:effectLst/>
                        <a:latin typeface="Calibri"/>
                        <a:ea typeface="Calibri"/>
                        <a:cs typeface="Times New Roman"/>
                      </a:endParaRPr>
                    </a:p>
                  </a:txBody>
                  <a:tcPr marL="33729" marR="3372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600" dirty="0">
                          <a:effectLst/>
                          <a:latin typeface="Times New Roman"/>
                          <a:ea typeface="Calibri"/>
                          <a:cs typeface="Times New Roman"/>
                        </a:rPr>
                        <a:t>Block chain-Based Solution for Detecting and Preventing Fake Check Scams</a:t>
                      </a:r>
                      <a:endParaRPr lang="en-IN" sz="1600" dirty="0">
                        <a:effectLst/>
                        <a:latin typeface="Calibri"/>
                        <a:ea typeface="Calibri"/>
                        <a:cs typeface="Times New Roman"/>
                      </a:endParaRPr>
                    </a:p>
                    <a:p>
                      <a:pPr>
                        <a:lnSpc>
                          <a:spcPct val="115000"/>
                        </a:lnSpc>
                        <a:spcAft>
                          <a:spcPts val="0"/>
                        </a:spcAft>
                      </a:pPr>
                      <a:r>
                        <a:rPr lang="en-IN" sz="1600" dirty="0">
                          <a:effectLst/>
                          <a:latin typeface="Times New Roman"/>
                          <a:ea typeface="Calibri"/>
                          <a:cs typeface="Times New Roman"/>
                        </a:rPr>
                        <a:t> </a:t>
                      </a:r>
                      <a:endParaRPr lang="en-IN" sz="1600" dirty="0">
                        <a:effectLst/>
                        <a:latin typeface="Calibri"/>
                        <a:ea typeface="Calibri"/>
                        <a:cs typeface="Times New Roman"/>
                      </a:endParaRPr>
                    </a:p>
                  </a:txBody>
                  <a:tcPr marL="33729" marR="3372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600">
                          <a:effectLst/>
                          <a:latin typeface="Times New Roman"/>
                          <a:ea typeface="Calibri"/>
                          <a:cs typeface="Times New Roman"/>
                        </a:rPr>
                        <a:t>digital signature algorithm</a:t>
                      </a:r>
                      <a:endParaRPr lang="en-IN" sz="1600">
                        <a:effectLst/>
                        <a:latin typeface="Calibri"/>
                        <a:ea typeface="Calibri"/>
                        <a:cs typeface="Times New Roman"/>
                      </a:endParaRPr>
                    </a:p>
                    <a:p>
                      <a:pPr>
                        <a:lnSpc>
                          <a:spcPct val="115000"/>
                        </a:lnSpc>
                        <a:spcAft>
                          <a:spcPts val="0"/>
                        </a:spcAft>
                      </a:pPr>
                      <a:r>
                        <a:rPr lang="en-IN" sz="1600">
                          <a:effectLst/>
                          <a:latin typeface="Times New Roman"/>
                          <a:ea typeface="Calibri"/>
                          <a:cs typeface="Times New Roman"/>
                        </a:rPr>
                        <a:t> </a:t>
                      </a:r>
                      <a:endParaRPr lang="en-IN" sz="1600">
                        <a:effectLst/>
                        <a:latin typeface="Calibri"/>
                        <a:ea typeface="Calibri"/>
                        <a:cs typeface="Times New Roman"/>
                      </a:endParaRPr>
                    </a:p>
                  </a:txBody>
                  <a:tcPr marL="33729" marR="3372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600" dirty="0">
                          <a:effectLst/>
                          <a:latin typeface="Times New Roman" pitchFamily="18" charset="0"/>
                          <a:ea typeface="Calibri"/>
                          <a:cs typeface="Times New Roman" pitchFamily="18" charset="0"/>
                        </a:rPr>
                        <a:t>Digital signatures provide authenticity and ensure that the signature is verified</a:t>
                      </a:r>
                      <a:endParaRPr lang="en-IN" sz="1600" dirty="0">
                        <a:effectLst/>
                        <a:latin typeface="Times New Roman" pitchFamily="18" charset="0"/>
                        <a:ea typeface="Calibri"/>
                        <a:cs typeface="Times New Roman" pitchFamily="18" charset="0"/>
                      </a:endParaRPr>
                    </a:p>
                  </a:txBody>
                  <a:tcPr marL="33729" marR="3372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655912">
                <a:tc>
                  <a:txBody>
                    <a:bodyPr/>
                    <a:lstStyle/>
                    <a:p>
                      <a:pPr>
                        <a:lnSpc>
                          <a:spcPct val="115000"/>
                        </a:lnSpc>
                        <a:spcAft>
                          <a:spcPts val="0"/>
                        </a:spcAft>
                      </a:pPr>
                      <a:r>
                        <a:rPr lang="en-US" sz="1600" dirty="0" err="1">
                          <a:effectLst/>
                          <a:latin typeface="Times New Roman"/>
                          <a:ea typeface="Calibri"/>
                          <a:cs typeface="Times New Roman"/>
                        </a:rPr>
                        <a:t>Emart</a:t>
                      </a:r>
                      <a:r>
                        <a:rPr lang="en-US" sz="1600" dirty="0">
                          <a:effectLst/>
                          <a:latin typeface="Times New Roman"/>
                          <a:ea typeface="Calibri"/>
                          <a:cs typeface="Times New Roman"/>
                        </a:rPr>
                        <a:t> 77, Beirut, Lebanon (2021)</a:t>
                      </a:r>
                      <a:endParaRPr lang="en-IN" sz="1600" dirty="0">
                        <a:effectLst/>
                        <a:latin typeface="Calibri"/>
                        <a:ea typeface="Calibri"/>
                        <a:cs typeface="Times New Roman"/>
                      </a:endParaRPr>
                    </a:p>
                  </a:txBody>
                  <a:tcPr marL="33729" marR="3372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600" dirty="0">
                          <a:effectLst/>
                          <a:latin typeface="Times New Roman"/>
                          <a:ea typeface="Calibri"/>
                          <a:cs typeface="Times New Roman"/>
                        </a:rPr>
                        <a:t>The Role of </a:t>
                      </a:r>
                      <a:r>
                        <a:rPr lang="en-US" sz="1600" dirty="0" err="1">
                          <a:effectLst/>
                          <a:latin typeface="Times New Roman"/>
                          <a:ea typeface="Calibri"/>
                          <a:cs typeface="Times New Roman"/>
                        </a:rPr>
                        <a:t>Blockchain</a:t>
                      </a:r>
                      <a:r>
                        <a:rPr lang="en-US" sz="1600" dirty="0">
                          <a:effectLst/>
                          <a:latin typeface="Times New Roman"/>
                          <a:ea typeface="Calibri"/>
                          <a:cs typeface="Times New Roman"/>
                        </a:rPr>
                        <a:t> in Reducing the Cost of Financial Transactions in the Retail Industry</a:t>
                      </a:r>
                      <a:endParaRPr lang="en-IN" sz="1600" dirty="0">
                        <a:effectLst/>
                        <a:latin typeface="Calibri"/>
                        <a:ea typeface="Calibri"/>
                        <a:cs typeface="Times New Roman"/>
                      </a:endParaRPr>
                    </a:p>
                  </a:txBody>
                  <a:tcPr marL="33729" marR="3372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600" dirty="0">
                          <a:effectLst/>
                          <a:latin typeface="Times New Roman"/>
                          <a:ea typeface="Calibri"/>
                          <a:cs typeface="Times New Roman"/>
                        </a:rPr>
                        <a:t>Consumer Packed Goods</a:t>
                      </a:r>
                      <a:endParaRPr lang="en-IN" sz="1600" dirty="0">
                        <a:effectLst/>
                        <a:latin typeface="Calibri"/>
                        <a:ea typeface="Calibri"/>
                        <a:cs typeface="Times New Roman"/>
                      </a:endParaRPr>
                    </a:p>
                    <a:p>
                      <a:pPr>
                        <a:lnSpc>
                          <a:spcPct val="115000"/>
                        </a:lnSpc>
                        <a:spcAft>
                          <a:spcPts val="0"/>
                        </a:spcAft>
                      </a:pPr>
                      <a:r>
                        <a:rPr lang="en-IN" sz="1600" dirty="0">
                          <a:effectLst/>
                          <a:latin typeface="Times New Roman"/>
                          <a:ea typeface="Calibri"/>
                          <a:cs typeface="Times New Roman"/>
                        </a:rPr>
                        <a:t>(CGP)</a:t>
                      </a:r>
                      <a:endParaRPr lang="en-IN" sz="1600" dirty="0">
                        <a:effectLst/>
                        <a:latin typeface="Calibri"/>
                        <a:ea typeface="Calibri"/>
                        <a:cs typeface="Times New Roman"/>
                      </a:endParaRPr>
                    </a:p>
                  </a:txBody>
                  <a:tcPr marL="33729" marR="3372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600" dirty="0">
                          <a:effectLst/>
                          <a:latin typeface="Times New Roman" pitchFamily="18" charset="0"/>
                          <a:ea typeface="Calibri"/>
                          <a:cs typeface="Times New Roman" pitchFamily="18" charset="0"/>
                        </a:rPr>
                        <a:t>CPG  and  some extent, services  is arguably one of the most challenging industries to be successful in.   </a:t>
                      </a:r>
                      <a:endParaRPr lang="en-IN" sz="1600" dirty="0">
                        <a:effectLst/>
                        <a:latin typeface="Times New Roman" pitchFamily="18" charset="0"/>
                        <a:ea typeface="Calibri"/>
                        <a:cs typeface="Times New Roman" pitchFamily="18" charset="0"/>
                      </a:endParaRPr>
                    </a:p>
                  </a:txBody>
                  <a:tcPr marL="33729" marR="3372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532526">
                <a:tc>
                  <a:txBody>
                    <a:bodyPr/>
                    <a:lstStyle/>
                    <a:p>
                      <a:pPr>
                        <a:lnSpc>
                          <a:spcPct val="115000"/>
                        </a:lnSpc>
                        <a:spcAft>
                          <a:spcPts val="0"/>
                        </a:spcAft>
                      </a:pPr>
                      <a:r>
                        <a:rPr lang="en-US" sz="1600" dirty="0" err="1">
                          <a:effectLst/>
                          <a:latin typeface="Times New Roman"/>
                          <a:ea typeface="Calibri"/>
                          <a:cs typeface="Times New Roman"/>
                        </a:rPr>
                        <a:t>Dilip</a:t>
                      </a:r>
                      <a:r>
                        <a:rPr lang="en-US" sz="1600" dirty="0">
                          <a:effectLst/>
                          <a:latin typeface="Times New Roman"/>
                          <a:ea typeface="Calibri"/>
                          <a:cs typeface="Times New Roman"/>
                        </a:rPr>
                        <a:t> Kumar Sharma; </a:t>
                      </a:r>
                      <a:r>
                        <a:rPr lang="en-US" sz="1600" dirty="0" err="1">
                          <a:effectLst/>
                          <a:latin typeface="Times New Roman"/>
                          <a:ea typeface="Calibri"/>
                          <a:cs typeface="Times New Roman"/>
                        </a:rPr>
                        <a:t>Sonal</a:t>
                      </a:r>
                      <a:r>
                        <a:rPr lang="en-US" sz="1600" dirty="0">
                          <a:effectLst/>
                          <a:latin typeface="Times New Roman"/>
                          <a:ea typeface="Calibri"/>
                          <a:cs typeface="Times New Roman"/>
                        </a:rPr>
                        <a:t> </a:t>
                      </a:r>
                      <a:r>
                        <a:rPr lang="en-US" sz="1600" dirty="0" err="1">
                          <a:effectLst/>
                          <a:latin typeface="Times New Roman"/>
                          <a:ea typeface="Calibri"/>
                          <a:cs typeface="Times New Roman"/>
                        </a:rPr>
                        <a:t>Garg</a:t>
                      </a:r>
                      <a:r>
                        <a:rPr lang="en-US" sz="1600" dirty="0">
                          <a:effectLst/>
                          <a:latin typeface="Times New Roman"/>
                          <a:ea typeface="Calibri"/>
                          <a:cs typeface="Times New Roman"/>
                        </a:rPr>
                        <a:t>; </a:t>
                      </a:r>
                      <a:r>
                        <a:rPr lang="en-US" sz="1600" dirty="0" err="1">
                          <a:effectLst/>
                          <a:latin typeface="Times New Roman"/>
                          <a:ea typeface="Calibri"/>
                          <a:cs typeface="Times New Roman"/>
                        </a:rPr>
                        <a:t>Priya</a:t>
                      </a:r>
                      <a:r>
                        <a:rPr lang="en-US" sz="1600" dirty="0">
                          <a:effectLst/>
                          <a:latin typeface="Times New Roman"/>
                          <a:ea typeface="Calibri"/>
                          <a:cs typeface="Times New Roman"/>
                        </a:rPr>
                        <a:t> </a:t>
                      </a:r>
                      <a:r>
                        <a:rPr lang="en-US" sz="1600" dirty="0" err="1">
                          <a:effectLst/>
                          <a:latin typeface="Times New Roman"/>
                          <a:ea typeface="Calibri"/>
                          <a:cs typeface="Times New Roman"/>
                        </a:rPr>
                        <a:t>Shrivastava</a:t>
                      </a:r>
                      <a:r>
                        <a:rPr lang="en-US" sz="1600" dirty="0">
                          <a:effectLst/>
                          <a:latin typeface="Times New Roman"/>
                          <a:ea typeface="Calibri"/>
                          <a:cs typeface="Times New Roman"/>
                        </a:rPr>
                        <a:t>(2021)</a:t>
                      </a:r>
                      <a:endParaRPr lang="en-IN" sz="1600" dirty="0">
                        <a:effectLst/>
                        <a:latin typeface="Calibri"/>
                        <a:ea typeface="Calibri"/>
                        <a:cs typeface="Times New Roman"/>
                      </a:endParaRPr>
                    </a:p>
                  </a:txBody>
                  <a:tcPr marL="33729" marR="3372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600" dirty="0">
                          <a:effectLst/>
                          <a:latin typeface="Times New Roman"/>
                          <a:ea typeface="Calibri"/>
                          <a:cs typeface="Times New Roman"/>
                        </a:rPr>
                        <a:t>Evaluation of Tools and Extension</a:t>
                      </a:r>
                      <a:r>
                        <a:rPr lang="en-US" sz="1600" kern="1200" dirty="0">
                          <a:solidFill>
                            <a:srgbClr val="000000"/>
                          </a:solidFill>
                          <a:effectLst/>
                          <a:latin typeface="Times New Roman"/>
                          <a:ea typeface="Times New Roman"/>
                          <a:cs typeface="Times New Roman"/>
                        </a:rPr>
                        <a:t> </a:t>
                      </a:r>
                      <a:r>
                        <a:rPr lang="en-US" sz="1600" dirty="0">
                          <a:effectLst/>
                          <a:latin typeface="Times New Roman"/>
                          <a:ea typeface="Calibri"/>
                          <a:cs typeface="Times New Roman"/>
                        </a:rPr>
                        <a:t>for Fake News Detection</a:t>
                      </a:r>
                      <a:endParaRPr lang="en-IN" sz="1600" dirty="0">
                        <a:effectLst/>
                        <a:latin typeface="Calibri"/>
                        <a:ea typeface="Calibri"/>
                        <a:cs typeface="Times New Roman"/>
                      </a:endParaRPr>
                    </a:p>
                  </a:txBody>
                  <a:tcPr marL="33729" marR="3372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600" dirty="0">
                          <a:effectLst/>
                          <a:latin typeface="Times New Roman"/>
                          <a:ea typeface="Calibri"/>
                          <a:cs typeface="Times New Roman"/>
                        </a:rPr>
                        <a:t>Bi-LSTM classifier.  </a:t>
                      </a:r>
                      <a:endParaRPr lang="en-IN" sz="1600" dirty="0">
                        <a:effectLst/>
                        <a:latin typeface="Calibri"/>
                        <a:ea typeface="Calibri"/>
                        <a:cs typeface="Times New Roman"/>
                      </a:endParaRPr>
                    </a:p>
                  </a:txBody>
                  <a:tcPr marL="33729" marR="3372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600">
                          <a:effectLst/>
                          <a:latin typeface="Times New Roman" pitchFamily="18" charset="0"/>
                          <a:ea typeface="Calibri"/>
                          <a:cs typeface="Times New Roman" pitchFamily="18" charset="0"/>
                        </a:rPr>
                        <a:t>It is a sequence prediction model. </a:t>
                      </a:r>
                      <a:endParaRPr lang="en-IN" sz="1600">
                        <a:effectLst/>
                        <a:latin typeface="Times New Roman" pitchFamily="18" charset="0"/>
                        <a:ea typeface="Calibri"/>
                        <a:cs typeface="Times New Roman" pitchFamily="18" charset="0"/>
                      </a:endParaRPr>
                    </a:p>
                  </a:txBody>
                  <a:tcPr marL="33729" marR="3372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798789">
                <a:tc>
                  <a:txBody>
                    <a:bodyPr/>
                    <a:lstStyle/>
                    <a:p>
                      <a:pPr>
                        <a:lnSpc>
                          <a:spcPct val="115000"/>
                        </a:lnSpc>
                        <a:spcAft>
                          <a:spcPts val="0"/>
                        </a:spcAft>
                      </a:pPr>
                      <a:r>
                        <a:rPr lang="en-US" sz="1600">
                          <a:effectLst/>
                          <a:latin typeface="Times New Roman"/>
                          <a:ea typeface="Calibri"/>
                          <a:cs typeface="Times New Roman"/>
                        </a:rPr>
                        <a:t>Vikash Kumar Aggarwal , Nikhil Sharma , Ila Kaushik , Bharat Bhushan ,Himanshu(2020)</a:t>
                      </a:r>
                      <a:endParaRPr lang="en-IN" sz="1600">
                        <a:effectLst/>
                        <a:latin typeface="Calibri"/>
                        <a:ea typeface="Calibri"/>
                        <a:cs typeface="Times New Roman"/>
                      </a:endParaRPr>
                    </a:p>
                  </a:txBody>
                  <a:tcPr marL="33729" marR="3372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600" dirty="0">
                          <a:effectLst/>
                          <a:latin typeface="Times New Roman"/>
                          <a:ea typeface="Calibri"/>
                          <a:cs typeface="Times New Roman"/>
                        </a:rPr>
                        <a:t>Integration of </a:t>
                      </a:r>
                      <a:r>
                        <a:rPr lang="en-US" sz="1600" dirty="0" err="1">
                          <a:effectLst/>
                          <a:latin typeface="Times New Roman"/>
                          <a:ea typeface="Calibri"/>
                          <a:cs typeface="Times New Roman"/>
                        </a:rPr>
                        <a:t>Blockchain</a:t>
                      </a:r>
                      <a:r>
                        <a:rPr lang="en-US" sz="1600" dirty="0">
                          <a:effectLst/>
                          <a:latin typeface="Times New Roman"/>
                          <a:ea typeface="Calibri"/>
                          <a:cs typeface="Times New Roman"/>
                        </a:rPr>
                        <a:t> and </a:t>
                      </a:r>
                      <a:r>
                        <a:rPr lang="en-US" sz="1600" dirty="0" err="1">
                          <a:effectLst/>
                          <a:latin typeface="Times New Roman"/>
                          <a:ea typeface="Calibri"/>
                          <a:cs typeface="Times New Roman"/>
                        </a:rPr>
                        <a:t>IoT</a:t>
                      </a:r>
                      <a:r>
                        <a:rPr lang="en-US" sz="1600" dirty="0">
                          <a:effectLst/>
                          <a:latin typeface="Times New Roman"/>
                          <a:ea typeface="Calibri"/>
                          <a:cs typeface="Times New Roman"/>
                        </a:rPr>
                        <a:t> (B-</a:t>
                      </a:r>
                      <a:r>
                        <a:rPr lang="en-US" sz="1600" dirty="0" err="1">
                          <a:effectLst/>
                          <a:latin typeface="Times New Roman"/>
                          <a:ea typeface="Calibri"/>
                          <a:cs typeface="Times New Roman"/>
                        </a:rPr>
                        <a:t>IoT</a:t>
                      </a:r>
                      <a:r>
                        <a:rPr lang="en-US" sz="1600" dirty="0">
                          <a:effectLst/>
                          <a:latin typeface="Times New Roman"/>
                          <a:ea typeface="Calibri"/>
                          <a:cs typeface="Times New Roman"/>
                        </a:rPr>
                        <a:t>): Architecture, Solutions, &amp; </a:t>
                      </a:r>
                      <a:r>
                        <a:rPr lang="en-US" sz="1600" dirty="0" err="1">
                          <a:effectLst/>
                          <a:latin typeface="Times New Roman"/>
                          <a:ea typeface="Calibri"/>
                          <a:cs typeface="Times New Roman"/>
                        </a:rPr>
                        <a:t>Fuwture</a:t>
                      </a:r>
                      <a:r>
                        <a:rPr lang="en-US" sz="1600" dirty="0">
                          <a:effectLst/>
                          <a:latin typeface="Times New Roman"/>
                          <a:ea typeface="Calibri"/>
                          <a:cs typeface="Times New Roman"/>
                        </a:rPr>
                        <a:t> Research Direction</a:t>
                      </a:r>
                      <a:endParaRPr lang="en-IN" sz="1600" dirty="0">
                        <a:effectLst/>
                        <a:latin typeface="Calibri"/>
                        <a:ea typeface="Calibri"/>
                        <a:cs typeface="Times New Roman"/>
                      </a:endParaRPr>
                    </a:p>
                  </a:txBody>
                  <a:tcPr marL="33729" marR="3372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600" dirty="0">
                          <a:effectLst/>
                          <a:latin typeface="Times New Roman"/>
                          <a:ea typeface="Calibri"/>
                          <a:cs typeface="Times New Roman"/>
                        </a:rPr>
                        <a:t>Integration of </a:t>
                      </a:r>
                      <a:r>
                        <a:rPr lang="en-US" sz="1600" dirty="0" err="1">
                          <a:effectLst/>
                          <a:latin typeface="Times New Roman"/>
                          <a:ea typeface="Calibri"/>
                          <a:cs typeface="Times New Roman"/>
                        </a:rPr>
                        <a:t>Blockchain</a:t>
                      </a:r>
                      <a:r>
                        <a:rPr lang="en-US" sz="1600" dirty="0">
                          <a:effectLst/>
                          <a:latin typeface="Times New Roman"/>
                          <a:ea typeface="Calibri"/>
                          <a:cs typeface="Times New Roman"/>
                        </a:rPr>
                        <a:t> and </a:t>
                      </a:r>
                      <a:r>
                        <a:rPr lang="en-US" sz="1600" dirty="0" err="1">
                          <a:effectLst/>
                          <a:latin typeface="Times New Roman"/>
                          <a:ea typeface="Calibri"/>
                          <a:cs typeface="Times New Roman"/>
                        </a:rPr>
                        <a:t>IoT</a:t>
                      </a:r>
                      <a:r>
                        <a:rPr lang="en-US" sz="1600" dirty="0">
                          <a:effectLst/>
                          <a:latin typeface="Times New Roman"/>
                          <a:ea typeface="Calibri"/>
                          <a:cs typeface="Times New Roman"/>
                        </a:rPr>
                        <a:t>                   </a:t>
                      </a:r>
                      <a:endParaRPr lang="en-IN" sz="1600" dirty="0">
                        <a:effectLst/>
                        <a:latin typeface="Calibri"/>
                        <a:ea typeface="Calibri"/>
                        <a:cs typeface="Times New Roman"/>
                      </a:endParaRPr>
                    </a:p>
                    <a:p>
                      <a:pPr>
                        <a:lnSpc>
                          <a:spcPct val="115000"/>
                        </a:lnSpc>
                        <a:spcAft>
                          <a:spcPts val="0"/>
                        </a:spcAft>
                      </a:pPr>
                      <a:r>
                        <a:rPr lang="en-IN" sz="1600" dirty="0">
                          <a:effectLst/>
                          <a:latin typeface="Times New Roman"/>
                          <a:ea typeface="Calibri"/>
                          <a:cs typeface="Times New Roman"/>
                        </a:rPr>
                        <a:t> </a:t>
                      </a:r>
                      <a:endParaRPr lang="en-IN" sz="1600" dirty="0">
                        <a:effectLst/>
                        <a:latin typeface="Calibri"/>
                        <a:ea typeface="Calibri"/>
                        <a:cs typeface="Times New Roman"/>
                      </a:endParaRPr>
                    </a:p>
                  </a:txBody>
                  <a:tcPr marL="33729" marR="3372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600" dirty="0">
                          <a:effectLst/>
                          <a:latin typeface="Times New Roman" pitchFamily="18" charset="0"/>
                          <a:ea typeface="Calibri"/>
                          <a:cs typeface="Times New Roman" pitchFamily="18" charset="0"/>
                        </a:rPr>
                        <a:t>The smart contract is what allows a smart device to function on its own without the need for a centralized authority</a:t>
                      </a:r>
                      <a:endParaRPr lang="en-IN" sz="1600" dirty="0">
                        <a:effectLst/>
                        <a:latin typeface="Times New Roman" pitchFamily="18" charset="0"/>
                        <a:ea typeface="Calibri"/>
                        <a:cs typeface="Times New Roman" pitchFamily="18" charset="0"/>
                      </a:endParaRPr>
                    </a:p>
                  </a:txBody>
                  <a:tcPr marL="33729" marR="3372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655912">
                <a:tc>
                  <a:txBody>
                    <a:bodyPr/>
                    <a:lstStyle/>
                    <a:p>
                      <a:pPr>
                        <a:lnSpc>
                          <a:spcPct val="115000"/>
                        </a:lnSpc>
                        <a:spcAft>
                          <a:spcPts val="0"/>
                        </a:spcAft>
                      </a:pPr>
                      <a:r>
                        <a:rPr lang="en-US" sz="1600">
                          <a:effectLst/>
                          <a:latin typeface="Times New Roman"/>
                          <a:ea typeface="Calibri"/>
                          <a:cs typeface="Times New Roman"/>
                        </a:rPr>
                        <a:t>Jackie Jones, Damon McCoy </a:t>
                      </a:r>
                      <a:endParaRPr lang="en-IN" sz="1600">
                        <a:effectLst/>
                        <a:latin typeface="Calibri"/>
                        <a:ea typeface="Calibri"/>
                        <a:cs typeface="Times New Roman"/>
                      </a:endParaRPr>
                    </a:p>
                    <a:p>
                      <a:pPr>
                        <a:lnSpc>
                          <a:spcPct val="115000"/>
                        </a:lnSpc>
                        <a:spcAft>
                          <a:spcPts val="0"/>
                        </a:spcAft>
                      </a:pPr>
                      <a:r>
                        <a:rPr lang="en-IN" sz="1600">
                          <a:effectLst/>
                          <a:latin typeface="Times New Roman"/>
                          <a:ea typeface="Calibri"/>
                          <a:cs typeface="Times New Roman"/>
                        </a:rPr>
                        <a:t>(2020)</a:t>
                      </a:r>
                      <a:endParaRPr lang="en-IN" sz="1600">
                        <a:effectLst/>
                        <a:latin typeface="Calibri"/>
                        <a:ea typeface="Calibri"/>
                        <a:cs typeface="Times New Roman"/>
                      </a:endParaRPr>
                    </a:p>
                  </a:txBody>
                  <a:tcPr marL="33729" marR="3372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600" dirty="0">
                          <a:effectLst/>
                          <a:latin typeface="Times New Roman"/>
                          <a:ea typeface="Calibri"/>
                          <a:cs typeface="Times New Roman"/>
                        </a:rPr>
                        <a:t>The Check is in the Mail: Monetization of Craigslist Buyer Scams.</a:t>
                      </a:r>
                      <a:endParaRPr lang="en-IN" sz="1600" dirty="0">
                        <a:effectLst/>
                        <a:latin typeface="Calibri"/>
                        <a:ea typeface="Calibri"/>
                        <a:cs typeface="Times New Roman"/>
                      </a:endParaRPr>
                    </a:p>
                  </a:txBody>
                  <a:tcPr marL="33729" marR="3372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600" dirty="0">
                          <a:effectLst/>
                          <a:latin typeface="Times New Roman"/>
                          <a:ea typeface="Calibri"/>
                          <a:cs typeface="Times New Roman"/>
                        </a:rPr>
                        <a:t>Conservative Classification Strategy        </a:t>
                      </a:r>
                      <a:endParaRPr lang="en-IN" sz="1600" dirty="0">
                        <a:effectLst/>
                        <a:latin typeface="Calibri"/>
                        <a:ea typeface="Calibri"/>
                        <a:cs typeface="Times New Roman"/>
                      </a:endParaRPr>
                    </a:p>
                  </a:txBody>
                  <a:tcPr marL="33729" marR="3372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600" dirty="0">
                          <a:effectLst/>
                          <a:latin typeface="Times New Roman" pitchFamily="18" charset="0"/>
                          <a:ea typeface="Calibri"/>
                          <a:cs typeface="Times New Roman" pitchFamily="18" charset="0"/>
                        </a:rPr>
                        <a:t>Compared to manual data entry, automatic data entry greatly reduce errors. </a:t>
                      </a:r>
                      <a:endParaRPr lang="en-IN" sz="1600" dirty="0">
                        <a:effectLst/>
                        <a:latin typeface="Times New Roman" pitchFamily="18" charset="0"/>
                        <a:ea typeface="Calibri"/>
                        <a:cs typeface="Times New Roman" pitchFamily="18" charset="0"/>
                      </a:endParaRPr>
                    </a:p>
                  </a:txBody>
                  <a:tcPr marL="33729" marR="3372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1065052">
                <a:tc>
                  <a:txBody>
                    <a:bodyPr/>
                    <a:lstStyle/>
                    <a:p>
                      <a:pPr>
                        <a:lnSpc>
                          <a:spcPct val="115000"/>
                        </a:lnSpc>
                        <a:spcAft>
                          <a:spcPts val="0"/>
                        </a:spcAft>
                      </a:pPr>
                      <a:r>
                        <a:rPr lang="en-US" sz="1600">
                          <a:effectLst/>
                          <a:latin typeface="Times New Roman"/>
                          <a:ea typeface="Calibri"/>
                          <a:cs typeface="Times New Roman"/>
                        </a:rPr>
                        <a:t>Abiola, Idowu(2019)</a:t>
                      </a:r>
                      <a:endParaRPr lang="en-IN" sz="1600">
                        <a:effectLst/>
                        <a:latin typeface="Calibri"/>
                        <a:ea typeface="Calibri"/>
                        <a:cs typeface="Times New Roman"/>
                      </a:endParaRPr>
                    </a:p>
                    <a:p>
                      <a:pPr>
                        <a:lnSpc>
                          <a:spcPct val="115000"/>
                        </a:lnSpc>
                        <a:spcAft>
                          <a:spcPts val="0"/>
                        </a:spcAft>
                      </a:pPr>
                      <a:r>
                        <a:rPr lang="en-IN" sz="1600">
                          <a:effectLst/>
                          <a:latin typeface="Times New Roman"/>
                          <a:ea typeface="Calibri"/>
                          <a:cs typeface="Times New Roman"/>
                        </a:rPr>
                        <a:t> </a:t>
                      </a:r>
                      <a:endParaRPr lang="en-IN" sz="1600">
                        <a:effectLst/>
                        <a:latin typeface="Calibri"/>
                        <a:ea typeface="Calibri"/>
                        <a:cs typeface="Times New Roman"/>
                      </a:endParaRPr>
                    </a:p>
                  </a:txBody>
                  <a:tcPr marL="33729" marR="3372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600" dirty="0">
                          <a:effectLst/>
                          <a:latin typeface="Times New Roman"/>
                          <a:ea typeface="Calibri"/>
                          <a:cs typeface="Times New Roman"/>
                        </a:rPr>
                        <a:t>An Assessment of Fraud and its Management in Nigeria Commercial Banks.</a:t>
                      </a:r>
                      <a:endParaRPr lang="en-IN" sz="1600" dirty="0">
                        <a:effectLst/>
                        <a:latin typeface="Calibri"/>
                        <a:ea typeface="Calibri"/>
                        <a:cs typeface="Times New Roman"/>
                      </a:endParaRPr>
                    </a:p>
                  </a:txBody>
                  <a:tcPr marL="33729" marR="3372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600" dirty="0">
                          <a:effectLst/>
                          <a:latin typeface="Times New Roman"/>
                          <a:ea typeface="Calibri"/>
                          <a:cs typeface="Times New Roman"/>
                        </a:rPr>
                        <a:t>disadvantage Pearson Product Moment Correlation Coefficient </a:t>
                      </a:r>
                      <a:endParaRPr lang="en-IN" sz="1600" dirty="0">
                        <a:effectLst/>
                        <a:latin typeface="Calibri"/>
                        <a:ea typeface="Calibri"/>
                        <a:cs typeface="Times New Roman"/>
                      </a:endParaRPr>
                    </a:p>
                    <a:p>
                      <a:pPr>
                        <a:lnSpc>
                          <a:spcPct val="115000"/>
                        </a:lnSpc>
                        <a:spcAft>
                          <a:spcPts val="0"/>
                        </a:spcAft>
                      </a:pPr>
                      <a:r>
                        <a:rPr lang="en-IN" sz="1600" dirty="0">
                          <a:effectLst/>
                          <a:latin typeface="Times New Roman"/>
                          <a:ea typeface="Calibri"/>
                          <a:cs typeface="Times New Roman"/>
                        </a:rPr>
                        <a:t> </a:t>
                      </a:r>
                      <a:endParaRPr lang="en-IN" sz="1600" dirty="0">
                        <a:effectLst/>
                        <a:latin typeface="Calibri"/>
                        <a:ea typeface="Calibri"/>
                        <a:cs typeface="Times New Roman"/>
                      </a:endParaRPr>
                    </a:p>
                  </a:txBody>
                  <a:tcPr marL="33729" marR="3372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600" dirty="0" err="1">
                          <a:effectLst/>
                          <a:latin typeface="Times New Roman" pitchFamily="18" charset="0"/>
                          <a:ea typeface="Calibri"/>
                          <a:cs typeface="Times New Roman" pitchFamily="18" charset="0"/>
                        </a:rPr>
                        <a:t>Acorrelation</a:t>
                      </a:r>
                      <a:r>
                        <a:rPr lang="en-US" sz="1600" dirty="0">
                          <a:effectLst/>
                          <a:latin typeface="Times New Roman" pitchFamily="18" charset="0"/>
                          <a:ea typeface="Calibri"/>
                          <a:cs typeface="Times New Roman" pitchFamily="18" charset="0"/>
                        </a:rPr>
                        <a:t> co </a:t>
                      </a:r>
                      <a:r>
                        <a:rPr lang="en-US" sz="1600" dirty="0" err="1">
                          <a:effectLst/>
                          <a:latin typeface="Times New Roman" pitchFamily="18" charset="0"/>
                          <a:ea typeface="Calibri"/>
                          <a:cs typeface="Times New Roman" pitchFamily="18" charset="0"/>
                        </a:rPr>
                        <a:t>effient</a:t>
                      </a:r>
                      <a:r>
                        <a:rPr lang="en-US" sz="1600" dirty="0">
                          <a:effectLst/>
                          <a:latin typeface="Times New Roman" pitchFamily="18" charset="0"/>
                          <a:ea typeface="Calibri"/>
                          <a:cs typeface="Times New Roman" pitchFamily="18" charset="0"/>
                        </a:rPr>
                        <a:t> such as Pearson r is that it provides effect size information (in unit free terms).</a:t>
                      </a:r>
                      <a:endParaRPr lang="en-IN" sz="1600" dirty="0">
                        <a:effectLst/>
                        <a:latin typeface="Times New Roman" pitchFamily="18" charset="0"/>
                        <a:ea typeface="Calibri"/>
                        <a:cs typeface="Times New Roman" pitchFamily="18" charset="0"/>
                      </a:endParaRPr>
                    </a:p>
                  </a:txBody>
                  <a:tcPr marL="33729" marR="3372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920278">
                <a:tc>
                  <a:txBody>
                    <a:bodyPr/>
                    <a:lstStyle/>
                    <a:p>
                      <a:pPr>
                        <a:lnSpc>
                          <a:spcPct val="115000"/>
                        </a:lnSpc>
                        <a:spcAft>
                          <a:spcPts val="0"/>
                        </a:spcAft>
                      </a:pPr>
                      <a:r>
                        <a:rPr lang="en-US" sz="1600" dirty="0" err="1">
                          <a:effectLst/>
                          <a:latin typeface="Times New Roman"/>
                          <a:ea typeface="Calibri"/>
                          <a:cs typeface="Times New Roman"/>
                        </a:rPr>
                        <a:t>Sumeet</a:t>
                      </a:r>
                      <a:r>
                        <a:rPr lang="en-US" sz="1600" dirty="0">
                          <a:effectLst/>
                          <a:latin typeface="Times New Roman"/>
                          <a:ea typeface="Calibri"/>
                          <a:cs typeface="Times New Roman"/>
                        </a:rPr>
                        <a:t> Kumar(2017)</a:t>
                      </a:r>
                      <a:endParaRPr lang="en-IN" sz="1600" dirty="0">
                        <a:effectLst/>
                        <a:latin typeface="Calibri"/>
                        <a:ea typeface="Calibri"/>
                        <a:cs typeface="Times New Roman"/>
                      </a:endParaRPr>
                    </a:p>
                    <a:p>
                      <a:pPr marL="457200">
                        <a:lnSpc>
                          <a:spcPct val="115000"/>
                        </a:lnSpc>
                        <a:spcAft>
                          <a:spcPts val="0"/>
                        </a:spcAft>
                      </a:pPr>
                      <a:r>
                        <a:rPr lang="en-IN" sz="1600" dirty="0">
                          <a:effectLst/>
                          <a:latin typeface="Times New Roman"/>
                          <a:ea typeface="Calibri"/>
                          <a:cs typeface="Times New Roman"/>
                        </a:rPr>
                        <a:t> </a:t>
                      </a:r>
                      <a:endParaRPr lang="en-IN" sz="1600" dirty="0">
                        <a:effectLst/>
                        <a:latin typeface="Calibri"/>
                        <a:ea typeface="Calibri"/>
                        <a:cs typeface="Times New Roman"/>
                      </a:endParaRPr>
                    </a:p>
                    <a:p>
                      <a:pPr>
                        <a:lnSpc>
                          <a:spcPct val="115000"/>
                        </a:lnSpc>
                        <a:spcAft>
                          <a:spcPts val="0"/>
                        </a:spcAft>
                      </a:pPr>
                      <a:r>
                        <a:rPr lang="en-IN" sz="1600" dirty="0">
                          <a:effectLst/>
                          <a:latin typeface="Times New Roman"/>
                          <a:ea typeface="Calibri"/>
                          <a:cs typeface="Times New Roman"/>
                        </a:rPr>
                        <a:t> </a:t>
                      </a:r>
                      <a:endParaRPr lang="en-IN" sz="1600" dirty="0">
                        <a:effectLst/>
                        <a:latin typeface="Calibri"/>
                        <a:ea typeface="Calibri"/>
                        <a:cs typeface="Times New Roman"/>
                      </a:endParaRPr>
                    </a:p>
                  </a:txBody>
                  <a:tcPr marL="33729" marR="3372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600" dirty="0">
                          <a:effectLst/>
                          <a:latin typeface="Times New Roman"/>
                          <a:ea typeface="Calibri"/>
                          <a:cs typeface="Times New Roman"/>
                        </a:rPr>
                        <a:t>Simulating DDOS attacks on the us fiber-optics internet infrastructure</a:t>
                      </a:r>
                      <a:endParaRPr lang="en-IN" sz="1600" dirty="0">
                        <a:effectLst/>
                        <a:latin typeface="Calibri"/>
                        <a:ea typeface="Calibri"/>
                        <a:cs typeface="Times New Roman"/>
                      </a:endParaRPr>
                    </a:p>
                    <a:p>
                      <a:pPr>
                        <a:lnSpc>
                          <a:spcPct val="115000"/>
                        </a:lnSpc>
                        <a:spcAft>
                          <a:spcPts val="0"/>
                        </a:spcAft>
                      </a:pPr>
                      <a:r>
                        <a:rPr lang="en-IN" sz="1600" dirty="0">
                          <a:effectLst/>
                          <a:latin typeface="Times New Roman"/>
                          <a:ea typeface="Calibri"/>
                          <a:cs typeface="Times New Roman"/>
                        </a:rPr>
                        <a:t> </a:t>
                      </a:r>
                      <a:endParaRPr lang="en-IN" sz="1600" dirty="0">
                        <a:effectLst/>
                        <a:latin typeface="Calibri"/>
                        <a:ea typeface="Calibri"/>
                        <a:cs typeface="Times New Roman"/>
                      </a:endParaRPr>
                    </a:p>
                  </a:txBody>
                  <a:tcPr marL="33729" marR="3372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600" dirty="0">
                          <a:effectLst/>
                          <a:latin typeface="Times New Roman"/>
                          <a:ea typeface="Calibri"/>
                          <a:cs typeface="Times New Roman"/>
                        </a:rPr>
                        <a:t>cyber- attacks</a:t>
                      </a:r>
                      <a:endParaRPr lang="en-IN" sz="1600" dirty="0">
                        <a:effectLst/>
                        <a:latin typeface="Calibri"/>
                        <a:ea typeface="Calibri"/>
                        <a:cs typeface="Times New Roman"/>
                      </a:endParaRPr>
                    </a:p>
                    <a:p>
                      <a:pPr>
                        <a:lnSpc>
                          <a:spcPct val="115000"/>
                        </a:lnSpc>
                        <a:spcAft>
                          <a:spcPts val="0"/>
                        </a:spcAft>
                      </a:pPr>
                      <a:r>
                        <a:rPr lang="en-IN" sz="1600" dirty="0">
                          <a:effectLst/>
                          <a:latin typeface="Times New Roman"/>
                          <a:ea typeface="Calibri"/>
                          <a:cs typeface="Times New Roman"/>
                        </a:rPr>
                        <a:t> </a:t>
                      </a:r>
                      <a:endParaRPr lang="en-IN" sz="1600" dirty="0">
                        <a:effectLst/>
                        <a:latin typeface="Calibri"/>
                        <a:ea typeface="Calibri"/>
                        <a:cs typeface="Times New Roman"/>
                      </a:endParaRPr>
                    </a:p>
                  </a:txBody>
                  <a:tcPr marL="33729" marR="3372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600" dirty="0">
                          <a:effectLst/>
                          <a:latin typeface="Times New Roman" pitchFamily="18" charset="0"/>
                          <a:ea typeface="Calibri"/>
                          <a:cs typeface="Times New Roman" pitchFamily="18" charset="0"/>
                        </a:rPr>
                        <a:t>a network simulation model to understand the </a:t>
                      </a:r>
                      <a:r>
                        <a:rPr lang="en-US" sz="1600" dirty="0" err="1">
                          <a:effectLst/>
                          <a:latin typeface="Times New Roman" pitchFamily="18" charset="0"/>
                          <a:ea typeface="Calibri"/>
                          <a:cs typeface="Times New Roman" pitchFamily="18" charset="0"/>
                        </a:rPr>
                        <a:t>Internettraffic</a:t>
                      </a:r>
                      <a:r>
                        <a:rPr lang="en-US" sz="1600" dirty="0">
                          <a:effectLst/>
                          <a:latin typeface="Times New Roman" pitchFamily="18" charset="0"/>
                          <a:ea typeface="Calibri"/>
                          <a:cs typeface="Times New Roman" pitchFamily="18" charset="0"/>
                        </a:rPr>
                        <a:t> flow pattern in a </a:t>
                      </a:r>
                      <a:r>
                        <a:rPr lang="en-US" sz="1600" dirty="0" err="1">
                          <a:effectLst/>
                          <a:latin typeface="Times New Roman" pitchFamily="18" charset="0"/>
                          <a:ea typeface="Calibri"/>
                          <a:cs typeface="Times New Roman" pitchFamily="18" charset="0"/>
                        </a:rPr>
                        <a:t>DDoS</a:t>
                      </a:r>
                      <a:r>
                        <a:rPr lang="en-US" sz="1600" dirty="0">
                          <a:effectLst/>
                          <a:latin typeface="Times New Roman" pitchFamily="18" charset="0"/>
                          <a:ea typeface="Calibri"/>
                          <a:cs typeface="Times New Roman" pitchFamily="18" charset="0"/>
                        </a:rPr>
                        <a:t> attack situation</a:t>
                      </a:r>
                      <a:endParaRPr lang="en-IN" sz="1600" dirty="0">
                        <a:effectLst/>
                        <a:latin typeface="Times New Roman" pitchFamily="18" charset="0"/>
                        <a:ea typeface="Calibri"/>
                        <a:cs typeface="Times New Roman" pitchFamily="18" charset="0"/>
                      </a:endParaRPr>
                    </a:p>
                  </a:txBody>
                  <a:tcPr marL="33729" marR="3372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901746">
                <a:tc>
                  <a:txBody>
                    <a:bodyPr/>
                    <a:lstStyle/>
                    <a:p>
                      <a:pPr>
                        <a:lnSpc>
                          <a:spcPct val="115000"/>
                        </a:lnSpc>
                        <a:spcAft>
                          <a:spcPts val="0"/>
                        </a:spcAft>
                      </a:pPr>
                      <a:r>
                        <a:rPr lang="en-IN" sz="1600" dirty="0">
                          <a:effectLst/>
                          <a:latin typeface="Times New Roman"/>
                          <a:ea typeface="Calibri"/>
                          <a:cs typeface="Times New Roman"/>
                        </a:rPr>
                        <a:t> </a:t>
                      </a:r>
                      <a:r>
                        <a:rPr lang="en-US" sz="1600" dirty="0" err="1">
                          <a:effectLst/>
                          <a:latin typeface="Times New Roman"/>
                          <a:ea typeface="Calibri"/>
                          <a:cs typeface="Times New Roman"/>
                        </a:rPr>
                        <a:t>Haris</a:t>
                      </a:r>
                      <a:r>
                        <a:rPr lang="en-US" sz="1600" dirty="0">
                          <a:effectLst/>
                          <a:latin typeface="Times New Roman"/>
                          <a:ea typeface="Calibri"/>
                          <a:cs typeface="Times New Roman"/>
                        </a:rPr>
                        <a:t> </a:t>
                      </a:r>
                      <a:r>
                        <a:rPr lang="en-US" sz="1600" dirty="0" err="1">
                          <a:effectLst/>
                          <a:latin typeface="Times New Roman"/>
                          <a:ea typeface="Calibri"/>
                          <a:cs typeface="Times New Roman"/>
                        </a:rPr>
                        <a:t>Šemić</a:t>
                      </a:r>
                      <a:r>
                        <a:rPr lang="en-US" sz="1600" dirty="0">
                          <a:effectLst/>
                          <a:latin typeface="Times New Roman"/>
                          <a:ea typeface="Calibri"/>
                          <a:cs typeface="Times New Roman"/>
                        </a:rPr>
                        <a:t>, </a:t>
                      </a:r>
                      <a:r>
                        <a:rPr lang="en-US" sz="1600" dirty="0" err="1">
                          <a:effectLst/>
                          <a:latin typeface="Times New Roman"/>
                          <a:ea typeface="Calibri"/>
                          <a:cs typeface="Times New Roman"/>
                        </a:rPr>
                        <a:t>Sasa</a:t>
                      </a:r>
                      <a:r>
                        <a:rPr lang="en-US" sz="1600" dirty="0">
                          <a:effectLst/>
                          <a:latin typeface="Times New Roman"/>
                          <a:ea typeface="Calibri"/>
                          <a:cs typeface="Times New Roman"/>
                        </a:rPr>
                        <a:t> </a:t>
                      </a:r>
                      <a:r>
                        <a:rPr lang="en-US" sz="1600" dirty="0" err="1">
                          <a:effectLst/>
                          <a:latin typeface="Times New Roman"/>
                          <a:ea typeface="Calibri"/>
                          <a:cs typeface="Times New Roman"/>
                        </a:rPr>
                        <a:t>Mrdovic</a:t>
                      </a:r>
                      <a:endParaRPr lang="en-IN" sz="1600" dirty="0">
                        <a:effectLst/>
                        <a:latin typeface="Calibri"/>
                        <a:ea typeface="Calibri"/>
                        <a:cs typeface="Times New Roman"/>
                      </a:endParaRPr>
                    </a:p>
                    <a:p>
                      <a:pPr>
                        <a:lnSpc>
                          <a:spcPct val="115000"/>
                        </a:lnSpc>
                        <a:spcAft>
                          <a:spcPts val="0"/>
                        </a:spcAft>
                      </a:pPr>
                      <a:r>
                        <a:rPr lang="en-IN" sz="1600" dirty="0">
                          <a:effectLst/>
                          <a:latin typeface="Times New Roman"/>
                          <a:ea typeface="Calibri"/>
                          <a:cs typeface="Times New Roman"/>
                        </a:rPr>
                        <a:t>(2017)</a:t>
                      </a:r>
                    </a:p>
                  </a:txBody>
                  <a:tcPr marL="33729" marR="3372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600" dirty="0" err="1">
                          <a:effectLst/>
                          <a:latin typeface="Times New Roman"/>
                          <a:ea typeface="Calibri"/>
                          <a:cs typeface="Times New Roman"/>
                        </a:rPr>
                        <a:t>IoT</a:t>
                      </a:r>
                      <a:r>
                        <a:rPr lang="en-US" sz="1600" dirty="0">
                          <a:effectLst/>
                          <a:latin typeface="Times New Roman"/>
                          <a:ea typeface="Calibri"/>
                          <a:cs typeface="Times New Roman"/>
                        </a:rPr>
                        <a:t> honeypot: A multi-component solution for handling manual and </a:t>
                      </a:r>
                      <a:r>
                        <a:rPr lang="en-US" sz="1600" dirty="0" err="1">
                          <a:effectLst/>
                          <a:latin typeface="Times New Roman"/>
                          <a:ea typeface="Calibri"/>
                          <a:cs typeface="Times New Roman"/>
                        </a:rPr>
                        <a:t>Mirai</a:t>
                      </a:r>
                      <a:r>
                        <a:rPr lang="en-US" sz="1600" dirty="0">
                          <a:effectLst/>
                          <a:latin typeface="Times New Roman"/>
                          <a:ea typeface="Calibri"/>
                          <a:cs typeface="Times New Roman"/>
                        </a:rPr>
                        <a:t>-based attacks</a:t>
                      </a:r>
                      <a:endParaRPr lang="en-IN" sz="1600" dirty="0">
                        <a:effectLst/>
                        <a:latin typeface="Calibri"/>
                        <a:ea typeface="Calibri"/>
                        <a:cs typeface="Times New Roman"/>
                      </a:endParaRPr>
                    </a:p>
                    <a:p>
                      <a:pPr>
                        <a:lnSpc>
                          <a:spcPct val="115000"/>
                        </a:lnSpc>
                        <a:spcAft>
                          <a:spcPts val="0"/>
                        </a:spcAft>
                      </a:pPr>
                      <a:r>
                        <a:rPr lang="en-IN" sz="1600" dirty="0">
                          <a:effectLst/>
                          <a:latin typeface="Times New Roman"/>
                          <a:ea typeface="Calibri"/>
                          <a:cs typeface="Times New Roman"/>
                        </a:rPr>
                        <a:t> </a:t>
                      </a:r>
                      <a:endParaRPr lang="en-IN" sz="1600" dirty="0">
                        <a:effectLst/>
                        <a:latin typeface="Calibri"/>
                        <a:ea typeface="Calibri"/>
                        <a:cs typeface="Times New Roman"/>
                      </a:endParaRPr>
                    </a:p>
                  </a:txBody>
                  <a:tcPr marL="33729" marR="3372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600" dirty="0">
                          <a:effectLst/>
                          <a:latin typeface="Times New Roman"/>
                          <a:ea typeface="Calibri"/>
                          <a:cs typeface="Times New Roman"/>
                        </a:rPr>
                        <a:t>Internet-of-Things (</a:t>
                      </a:r>
                      <a:r>
                        <a:rPr lang="en-US" sz="1600" dirty="0" err="1">
                          <a:effectLst/>
                          <a:latin typeface="Times New Roman"/>
                          <a:ea typeface="Calibri"/>
                          <a:cs typeface="Times New Roman"/>
                        </a:rPr>
                        <a:t>IoT</a:t>
                      </a:r>
                      <a:r>
                        <a:rPr lang="en-US" sz="1600" dirty="0">
                          <a:effectLst/>
                          <a:latin typeface="Times New Roman"/>
                          <a:ea typeface="Calibri"/>
                          <a:cs typeface="Times New Roman"/>
                        </a:rPr>
                        <a:t>) devices</a:t>
                      </a:r>
                      <a:endParaRPr lang="en-IN" sz="1600" dirty="0">
                        <a:effectLst/>
                        <a:latin typeface="Calibri"/>
                        <a:ea typeface="Calibri"/>
                        <a:cs typeface="Times New Roman"/>
                      </a:endParaRPr>
                    </a:p>
                  </a:txBody>
                  <a:tcPr marL="33729" marR="3372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600" dirty="0">
                          <a:effectLst/>
                          <a:latin typeface="Times New Roman"/>
                          <a:ea typeface="Calibri"/>
                          <a:cs typeface="Times New Roman"/>
                        </a:rPr>
                        <a:t>It is used to attain sufficient exposure to malicious traffic and security of collected data</a:t>
                      </a:r>
                      <a:endParaRPr lang="en-IN" sz="1600" dirty="0">
                        <a:effectLst/>
                        <a:latin typeface="Calibri"/>
                        <a:ea typeface="Calibri"/>
                        <a:cs typeface="Times New Roman"/>
                      </a:endParaRPr>
                    </a:p>
                  </a:txBody>
                  <a:tcPr marL="33729" marR="3372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874548">
                <a:tc>
                  <a:txBody>
                    <a:bodyPr/>
                    <a:lstStyle/>
                    <a:p>
                      <a:pPr>
                        <a:lnSpc>
                          <a:spcPct val="115000"/>
                        </a:lnSpc>
                        <a:spcAft>
                          <a:spcPts val="0"/>
                        </a:spcAft>
                      </a:pPr>
                      <a:r>
                        <a:rPr lang="en-US" sz="1600" dirty="0">
                          <a:effectLst/>
                          <a:latin typeface="Times New Roman"/>
                          <a:ea typeface="Calibri"/>
                          <a:cs typeface="Times New Roman"/>
                        </a:rPr>
                        <a:t>Bernie S. </a:t>
                      </a:r>
                      <a:r>
                        <a:rPr lang="en-US" sz="1600" dirty="0" err="1">
                          <a:effectLst/>
                          <a:latin typeface="Times New Roman"/>
                          <a:ea typeface="Calibri"/>
                          <a:cs typeface="Times New Roman"/>
                        </a:rPr>
                        <a:t>Fabito</a:t>
                      </a:r>
                      <a:r>
                        <a:rPr lang="en-US" sz="1600" dirty="0">
                          <a:effectLst/>
                          <a:latin typeface="Times New Roman"/>
                          <a:ea typeface="Calibri"/>
                          <a:cs typeface="Times New Roman"/>
                        </a:rPr>
                        <a:t>,  Angelique D. </a:t>
                      </a:r>
                      <a:r>
                        <a:rPr lang="en-US" sz="1600" dirty="0" err="1">
                          <a:effectLst/>
                          <a:latin typeface="Times New Roman"/>
                          <a:ea typeface="Calibri"/>
                          <a:cs typeface="Times New Roman"/>
                        </a:rPr>
                        <a:t>Lacasandile</a:t>
                      </a:r>
                      <a:r>
                        <a:rPr lang="en-US" sz="1600" dirty="0">
                          <a:effectLst/>
                          <a:latin typeface="Times New Roman"/>
                          <a:ea typeface="Calibri"/>
                          <a:cs typeface="Times New Roman"/>
                        </a:rPr>
                        <a:t>,  </a:t>
                      </a:r>
                      <a:r>
                        <a:rPr lang="en-US" sz="1600" dirty="0" err="1">
                          <a:effectLst/>
                          <a:latin typeface="Times New Roman"/>
                          <a:ea typeface="Calibri"/>
                          <a:cs typeface="Times New Roman"/>
                        </a:rPr>
                        <a:t>Emeliza</a:t>
                      </a:r>
                      <a:r>
                        <a:rPr lang="en-US" sz="1600" dirty="0">
                          <a:effectLst/>
                          <a:latin typeface="Times New Roman"/>
                          <a:ea typeface="Calibri"/>
                          <a:cs typeface="Times New Roman"/>
                        </a:rPr>
                        <a:t> R. </a:t>
                      </a:r>
                      <a:r>
                        <a:rPr lang="en-US" sz="1600" dirty="0" err="1">
                          <a:effectLst/>
                          <a:latin typeface="Times New Roman"/>
                          <a:ea typeface="Calibri"/>
                          <a:cs typeface="Times New Roman"/>
                        </a:rPr>
                        <a:t>Yabut</a:t>
                      </a:r>
                      <a:endParaRPr lang="en-IN" sz="1600" dirty="0">
                        <a:effectLst/>
                        <a:latin typeface="Calibri"/>
                        <a:ea typeface="Calibri"/>
                        <a:cs typeface="Times New Roman"/>
                      </a:endParaRPr>
                    </a:p>
                    <a:p>
                      <a:pPr>
                        <a:lnSpc>
                          <a:spcPct val="115000"/>
                        </a:lnSpc>
                        <a:spcAft>
                          <a:spcPts val="0"/>
                        </a:spcAft>
                      </a:pPr>
                      <a:r>
                        <a:rPr lang="en-IN" sz="1600" dirty="0">
                          <a:effectLst/>
                          <a:latin typeface="Times New Roman"/>
                          <a:ea typeface="Calibri"/>
                          <a:cs typeface="Times New Roman"/>
                        </a:rPr>
                        <a:t>(2017)</a:t>
                      </a:r>
                      <a:endParaRPr lang="en-IN" sz="1600" dirty="0">
                        <a:effectLst/>
                        <a:latin typeface="Calibri"/>
                        <a:ea typeface="Calibri"/>
                        <a:cs typeface="Times New Roman"/>
                      </a:endParaRPr>
                    </a:p>
                  </a:txBody>
                  <a:tcPr marL="33729" marR="3372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600">
                          <a:effectLst/>
                          <a:latin typeface="Times New Roman"/>
                          <a:ea typeface="Calibri"/>
                          <a:cs typeface="Times New Roman"/>
                        </a:rPr>
                        <a:t>Leveraging crime reporting in Metro Manila using unsupervised crowd-sourced data: A case for the Report framework</a:t>
                      </a:r>
                      <a:endParaRPr lang="en-IN" sz="1600">
                        <a:effectLst/>
                        <a:latin typeface="Calibri"/>
                        <a:ea typeface="Calibri"/>
                        <a:cs typeface="Times New Roman"/>
                      </a:endParaRPr>
                    </a:p>
                  </a:txBody>
                  <a:tcPr marL="33729" marR="3372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600" dirty="0">
                          <a:effectLst/>
                          <a:latin typeface="Times New Roman"/>
                          <a:ea typeface="Calibri"/>
                          <a:cs typeface="Times New Roman"/>
                        </a:rPr>
                        <a:t>Ping ER Monitoring Agent</a:t>
                      </a:r>
                      <a:endParaRPr lang="en-IN" sz="1600" dirty="0">
                        <a:effectLst/>
                        <a:latin typeface="Calibri"/>
                        <a:ea typeface="Calibri"/>
                        <a:cs typeface="Times New Roman"/>
                      </a:endParaRPr>
                    </a:p>
                    <a:p>
                      <a:pPr>
                        <a:lnSpc>
                          <a:spcPct val="115000"/>
                        </a:lnSpc>
                        <a:spcAft>
                          <a:spcPts val="0"/>
                        </a:spcAft>
                      </a:pPr>
                      <a:r>
                        <a:rPr lang="en-IN" sz="1600" dirty="0">
                          <a:effectLst/>
                          <a:latin typeface="Times New Roman"/>
                          <a:ea typeface="Calibri"/>
                          <a:cs typeface="Times New Roman"/>
                        </a:rPr>
                        <a:t> </a:t>
                      </a:r>
                      <a:endParaRPr lang="en-IN" sz="1600" dirty="0">
                        <a:effectLst/>
                        <a:latin typeface="Calibri"/>
                        <a:ea typeface="Calibri"/>
                        <a:cs typeface="Times New Roman"/>
                      </a:endParaRPr>
                    </a:p>
                  </a:txBody>
                  <a:tcPr marL="33729" marR="3372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600" dirty="0">
                          <a:effectLst/>
                          <a:latin typeface="Times New Roman"/>
                          <a:ea typeface="Calibri"/>
                          <a:cs typeface="Times New Roman"/>
                        </a:rPr>
                        <a:t>in this framework, contents are addressed through hashes which is a widely used means of connecting data in a distributed network.</a:t>
                      </a:r>
                      <a:endParaRPr lang="en-IN" sz="1600" dirty="0">
                        <a:effectLst/>
                        <a:latin typeface="Calibri"/>
                        <a:ea typeface="Calibri"/>
                        <a:cs typeface="Times New Roman"/>
                      </a:endParaRPr>
                    </a:p>
                  </a:txBody>
                  <a:tcPr marL="33729" marR="3372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r h="798789">
                <a:tc>
                  <a:txBody>
                    <a:bodyPr/>
                    <a:lstStyle/>
                    <a:p>
                      <a:pPr>
                        <a:lnSpc>
                          <a:spcPct val="115000"/>
                        </a:lnSpc>
                        <a:spcAft>
                          <a:spcPts val="0"/>
                        </a:spcAft>
                      </a:pPr>
                      <a:r>
                        <a:rPr lang="en-US" sz="1600" dirty="0">
                          <a:effectLst/>
                          <a:latin typeface="Times New Roman"/>
                          <a:ea typeface="Calibri"/>
                          <a:cs typeface="Times New Roman"/>
                        </a:rPr>
                        <a:t>Wendy Baker-</a:t>
                      </a:r>
                      <a:r>
                        <a:rPr lang="en-US" sz="1600" dirty="0" err="1">
                          <a:effectLst/>
                          <a:latin typeface="Times New Roman"/>
                          <a:ea typeface="Calibri"/>
                          <a:cs typeface="Times New Roman"/>
                        </a:rPr>
                        <a:t>Smemoe</a:t>
                      </a:r>
                      <a:r>
                        <a:rPr lang="en-US" sz="1600" dirty="0">
                          <a:effectLst/>
                          <a:latin typeface="Times New Roman"/>
                          <a:ea typeface="Calibri"/>
                          <a:cs typeface="Times New Roman"/>
                        </a:rPr>
                        <a:t>, Chair David </a:t>
                      </a:r>
                      <a:r>
                        <a:rPr lang="en-US" sz="1600" dirty="0" err="1">
                          <a:effectLst/>
                          <a:latin typeface="Times New Roman"/>
                          <a:ea typeface="Calibri"/>
                          <a:cs typeface="Times New Roman"/>
                        </a:rPr>
                        <a:t>Eddington</a:t>
                      </a:r>
                      <a:r>
                        <a:rPr lang="en-US" sz="1600" dirty="0">
                          <a:effectLst/>
                          <a:latin typeface="Times New Roman"/>
                          <a:ea typeface="Calibri"/>
                          <a:cs typeface="Times New Roman"/>
                        </a:rPr>
                        <a:t> William </a:t>
                      </a:r>
                      <a:r>
                        <a:rPr lang="en-IN" sz="1600" baseline="0" dirty="0">
                          <a:effectLst/>
                          <a:latin typeface="Calibri"/>
                          <a:ea typeface="Calibri"/>
                          <a:cs typeface="Times New Roman"/>
                        </a:rPr>
                        <a:t> </a:t>
                      </a:r>
                      <a:r>
                        <a:rPr lang="en-US" sz="1600" dirty="0">
                          <a:effectLst/>
                          <a:latin typeface="Times New Roman"/>
                          <a:ea typeface="Calibri"/>
                          <a:cs typeface="Times New Roman"/>
                        </a:rPr>
                        <a:t>G. </a:t>
                      </a:r>
                      <a:r>
                        <a:rPr lang="en-US" sz="1600" dirty="0" err="1">
                          <a:effectLst/>
                          <a:latin typeface="Times New Roman"/>
                          <a:ea typeface="Calibri"/>
                          <a:cs typeface="Times New Roman"/>
                        </a:rPr>
                        <a:t>Eggington</a:t>
                      </a:r>
                      <a:r>
                        <a:rPr lang="en-US" sz="1600" dirty="0">
                          <a:effectLst/>
                          <a:latin typeface="Times New Roman"/>
                          <a:ea typeface="Calibri"/>
                          <a:cs typeface="Times New Roman"/>
                        </a:rPr>
                        <a:t>.</a:t>
                      </a:r>
                      <a:r>
                        <a:rPr lang="en-IN" sz="1600" dirty="0">
                          <a:effectLst/>
                          <a:latin typeface="Times New Roman"/>
                          <a:ea typeface="Calibri"/>
                          <a:cs typeface="Times New Roman"/>
                        </a:rPr>
                        <a:t>(2017)</a:t>
                      </a:r>
                      <a:endParaRPr lang="en-IN" sz="1600" dirty="0">
                        <a:effectLst/>
                        <a:latin typeface="Calibri"/>
                        <a:ea typeface="Calibri"/>
                        <a:cs typeface="Times New Roman"/>
                      </a:endParaRPr>
                    </a:p>
                  </a:txBody>
                  <a:tcPr marL="33729" marR="3372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600">
                          <a:effectLst/>
                          <a:latin typeface="Times New Roman"/>
                          <a:ea typeface="Calibri"/>
                          <a:cs typeface="Times New Roman"/>
                        </a:rPr>
                        <a:t>The Language and Cross-Cultural Perceptions of Deception</a:t>
                      </a:r>
                      <a:endParaRPr lang="en-IN" sz="1600">
                        <a:effectLst/>
                        <a:latin typeface="Calibri"/>
                        <a:ea typeface="Calibri"/>
                        <a:cs typeface="Times New Roman"/>
                      </a:endParaRPr>
                    </a:p>
                  </a:txBody>
                  <a:tcPr marL="33729" marR="3372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600" dirty="0" err="1">
                          <a:effectLst/>
                          <a:latin typeface="Times New Roman"/>
                          <a:ea typeface="Calibri"/>
                          <a:cs typeface="Times New Roman"/>
                        </a:rPr>
                        <a:t>Qualtrics</a:t>
                      </a:r>
                      <a:r>
                        <a:rPr lang="en-US" sz="1600" dirty="0">
                          <a:effectLst/>
                          <a:latin typeface="Times New Roman"/>
                          <a:ea typeface="Calibri"/>
                          <a:cs typeface="Times New Roman"/>
                        </a:rPr>
                        <a:t> Survey Block</a:t>
                      </a:r>
                      <a:endParaRPr lang="en-IN" sz="1600" dirty="0">
                        <a:effectLst/>
                        <a:latin typeface="Calibri"/>
                        <a:ea typeface="Calibri"/>
                        <a:cs typeface="Times New Roman"/>
                      </a:endParaRPr>
                    </a:p>
                    <a:p>
                      <a:pPr>
                        <a:lnSpc>
                          <a:spcPct val="115000"/>
                        </a:lnSpc>
                        <a:spcAft>
                          <a:spcPts val="0"/>
                        </a:spcAft>
                      </a:pPr>
                      <a:r>
                        <a:rPr lang="en-IN" sz="1600" dirty="0">
                          <a:effectLst/>
                          <a:latin typeface="Times New Roman"/>
                          <a:ea typeface="Calibri"/>
                          <a:cs typeface="Times New Roman"/>
                        </a:rPr>
                        <a:t> </a:t>
                      </a:r>
                      <a:endParaRPr lang="en-IN" sz="1600" dirty="0">
                        <a:effectLst/>
                        <a:latin typeface="Calibri"/>
                        <a:ea typeface="Calibri"/>
                        <a:cs typeface="Times New Roman"/>
                      </a:endParaRPr>
                    </a:p>
                  </a:txBody>
                  <a:tcPr marL="33729" marR="3372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600" dirty="0">
                          <a:effectLst/>
                          <a:latin typeface="Times New Roman"/>
                          <a:ea typeface="Calibri"/>
                          <a:cs typeface="Times New Roman"/>
                        </a:rPr>
                        <a:t>Rather than creating two surveys, you could create two blocks of questions within one survey and randomly assign participants to one block or the other.</a:t>
                      </a:r>
                      <a:endParaRPr lang="en-IN" sz="1600" dirty="0">
                        <a:effectLst/>
                        <a:latin typeface="Calibri"/>
                        <a:ea typeface="Calibri"/>
                        <a:cs typeface="Times New Roman"/>
                      </a:endParaRPr>
                    </a:p>
                  </a:txBody>
                  <a:tcPr marL="33729" marR="3372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bl>
          </a:graphicData>
        </a:graphic>
      </p:graphicFrame>
      <p:sp>
        <p:nvSpPr>
          <p:cNvPr id="7" name="Rectangle 4"/>
          <p:cNvSpPr>
            <a:spLocks noChangeArrowheads="1"/>
          </p:cNvSpPr>
          <p:nvPr/>
        </p:nvSpPr>
        <p:spPr bwMode="auto">
          <a:xfrm>
            <a:off x="2846388" y="1600200"/>
            <a:ext cx="18288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8" name="TextBox 7"/>
          <p:cNvSpPr txBox="1"/>
          <p:nvPr/>
        </p:nvSpPr>
        <p:spPr>
          <a:xfrm>
            <a:off x="1066800" y="571500"/>
            <a:ext cx="4191000" cy="461665"/>
          </a:xfrm>
          <a:prstGeom prst="rect">
            <a:avLst/>
          </a:prstGeom>
          <a:noFill/>
        </p:spPr>
        <p:txBody>
          <a:bodyPr wrap="square" rtlCol="0">
            <a:spAutoFit/>
          </a:bodyPr>
          <a:lstStyle/>
          <a:p>
            <a:r>
              <a:rPr lang="en-US" sz="2400" b="1" dirty="0">
                <a:latin typeface="Open Sans Extra Bold" charset="0"/>
                <a:ea typeface="Open Sans Extra Bold" charset="0"/>
                <a:cs typeface="Open Sans Extra Bold" charset="0"/>
              </a:rPr>
              <a:t>LITERATURE SURVEY</a:t>
            </a:r>
            <a:endParaRPr lang="en-IN" sz="2400" b="1" dirty="0">
              <a:latin typeface="Open Sans Extra Bold" charset="0"/>
              <a:ea typeface="Open Sans Extra Bold" charset="0"/>
              <a:cs typeface="Open Sans Extra Bold" charset="0"/>
            </a:endParaRPr>
          </a:p>
        </p:txBody>
      </p:sp>
    </p:spTree>
    <p:extLst>
      <p:ext uri="{BB962C8B-B14F-4D97-AF65-F5344CB8AC3E}">
        <p14:creationId xmlns:p14="http://schemas.microsoft.com/office/powerpoint/2010/main" val="40284909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545454"/>
        </a:solidFill>
        <a:effectLst/>
      </p:bgPr>
    </p:bg>
    <p:spTree>
      <p:nvGrpSpPr>
        <p:cNvPr id="1" name=""/>
        <p:cNvGrpSpPr/>
        <p:nvPr/>
      </p:nvGrpSpPr>
      <p:grpSpPr>
        <a:xfrm>
          <a:off x="0" y="0"/>
          <a:ext cx="0" cy="0"/>
          <a:chOff x="0" y="0"/>
          <a:chExt cx="0" cy="0"/>
        </a:xfrm>
      </p:grpSpPr>
      <p:grpSp>
        <p:nvGrpSpPr>
          <p:cNvPr id="2" name="Group 2"/>
          <p:cNvGrpSpPr/>
          <p:nvPr/>
        </p:nvGrpSpPr>
        <p:grpSpPr>
          <a:xfrm>
            <a:off x="685800" y="571500"/>
            <a:ext cx="16840200" cy="9144000"/>
            <a:chOff x="0" y="0"/>
            <a:chExt cx="18537266" cy="8889747"/>
          </a:xfrm>
        </p:grpSpPr>
        <p:sp>
          <p:nvSpPr>
            <p:cNvPr id="3" name="Freeform 3"/>
            <p:cNvSpPr/>
            <p:nvPr/>
          </p:nvSpPr>
          <p:spPr>
            <a:xfrm>
              <a:off x="0" y="0"/>
              <a:ext cx="18537265" cy="8889747"/>
            </a:xfrm>
            <a:custGeom>
              <a:avLst/>
              <a:gdLst/>
              <a:ahLst/>
              <a:cxnLst/>
              <a:rect l="l" t="t" r="r" b="b"/>
              <a:pathLst>
                <a:path w="18537265" h="8889747">
                  <a:moveTo>
                    <a:pt x="18232465" y="0"/>
                  </a:moveTo>
                  <a:lnTo>
                    <a:pt x="304800" y="0"/>
                  </a:lnTo>
                  <a:cubicBezTo>
                    <a:pt x="135890" y="0"/>
                    <a:pt x="0" y="135890"/>
                    <a:pt x="0" y="304800"/>
                  </a:cubicBezTo>
                  <a:lnTo>
                    <a:pt x="0" y="8584947"/>
                  </a:lnTo>
                  <a:cubicBezTo>
                    <a:pt x="0" y="8753857"/>
                    <a:pt x="135890" y="8889747"/>
                    <a:pt x="304800" y="8889747"/>
                  </a:cubicBezTo>
                  <a:lnTo>
                    <a:pt x="18232465" y="8889747"/>
                  </a:lnTo>
                  <a:cubicBezTo>
                    <a:pt x="18401376" y="8889747"/>
                    <a:pt x="18537265" y="8753857"/>
                    <a:pt x="18537265" y="8584947"/>
                  </a:cubicBezTo>
                  <a:lnTo>
                    <a:pt x="18537265" y="304800"/>
                  </a:lnTo>
                  <a:cubicBezTo>
                    <a:pt x="18537265" y="135890"/>
                    <a:pt x="18401376" y="0"/>
                    <a:pt x="18232465" y="0"/>
                  </a:cubicBezTo>
                  <a:close/>
                </a:path>
              </a:pathLst>
            </a:custGeom>
            <a:solidFill>
              <a:srgbClr val="FFFFFF"/>
            </a:solidFill>
          </p:spPr>
        </p:sp>
      </p:grpSp>
      <p:sp>
        <p:nvSpPr>
          <p:cNvPr id="5" name="Rectangle 4"/>
          <p:cNvSpPr/>
          <p:nvPr/>
        </p:nvSpPr>
        <p:spPr>
          <a:xfrm>
            <a:off x="1600200" y="1028700"/>
            <a:ext cx="14859000" cy="6863417"/>
          </a:xfrm>
          <a:prstGeom prst="rect">
            <a:avLst/>
          </a:prstGeom>
        </p:spPr>
        <p:txBody>
          <a:bodyPr wrap="square">
            <a:spAutoFit/>
          </a:bodyPr>
          <a:lstStyle/>
          <a:p>
            <a:pPr marL="734229" lvl="1" indent="-367115" algn="just">
              <a:lnSpc>
                <a:spcPts val="4761"/>
              </a:lnSpc>
              <a:buFont typeface="Arial"/>
              <a:buChar char="•"/>
            </a:pPr>
            <a:endParaRPr lang="en-US" sz="3400" dirty="0">
              <a:solidFill>
                <a:srgbClr val="000000"/>
              </a:solidFill>
              <a:latin typeface="Open Sans Light"/>
            </a:endParaRPr>
          </a:p>
          <a:p>
            <a:pPr marL="367114" lvl="1" algn="just">
              <a:lnSpc>
                <a:spcPts val="4761"/>
              </a:lnSpc>
            </a:pPr>
            <a:r>
              <a:rPr lang="en-US" sz="3600" dirty="0">
                <a:solidFill>
                  <a:srgbClr val="000000"/>
                </a:solidFill>
                <a:latin typeface="Open Sans Extra Bold"/>
              </a:rPr>
              <a:t>PROBLEM DEFINITION </a:t>
            </a:r>
          </a:p>
          <a:p>
            <a:pPr marL="367114" lvl="1" algn="just">
              <a:lnSpc>
                <a:spcPts val="4761"/>
              </a:lnSpc>
            </a:pPr>
            <a:endParaRPr lang="en-US" sz="3400" dirty="0">
              <a:solidFill>
                <a:srgbClr val="000000"/>
              </a:solidFill>
              <a:latin typeface="Open Sans Light"/>
            </a:endParaRPr>
          </a:p>
          <a:p>
            <a:pPr marL="734229" lvl="1" indent="-367115" algn="just">
              <a:lnSpc>
                <a:spcPts val="4761"/>
              </a:lnSpc>
              <a:buFont typeface="Arial"/>
              <a:buChar char="•"/>
            </a:pPr>
            <a:r>
              <a:rPr lang="en-US" sz="3400" dirty="0">
                <a:solidFill>
                  <a:srgbClr val="000000"/>
                </a:solidFill>
                <a:latin typeface="Times New Roman" pitchFamily="18" charset="0"/>
                <a:cs typeface="Times New Roman" pitchFamily="18" charset="0"/>
              </a:rPr>
              <a:t>The threat of online fraud has spurred many charity companies and financial institutions to alert consumers when potentially fraudulent transactions are made. </a:t>
            </a:r>
          </a:p>
          <a:p>
            <a:pPr marL="734229" lvl="1" indent="-367115" algn="just">
              <a:lnSpc>
                <a:spcPts val="4761"/>
              </a:lnSpc>
              <a:buFont typeface="Arial"/>
              <a:buChar char="•"/>
            </a:pPr>
            <a:r>
              <a:rPr lang="en-US" sz="3400" dirty="0" err="1">
                <a:solidFill>
                  <a:srgbClr val="000000"/>
                </a:solidFill>
                <a:latin typeface="Times New Roman" pitchFamily="18" charset="0"/>
                <a:cs typeface="Times New Roman" pitchFamily="18" charset="0"/>
              </a:rPr>
              <a:t>Blockchain</a:t>
            </a:r>
            <a:r>
              <a:rPr lang="en-US" sz="3400" dirty="0">
                <a:solidFill>
                  <a:srgbClr val="000000"/>
                </a:solidFill>
                <a:latin typeface="Times New Roman" pitchFamily="18" charset="0"/>
                <a:cs typeface="Times New Roman" pitchFamily="18" charset="0"/>
              </a:rPr>
              <a:t> can help to reduce and even prevent fraud in the supply chain through greater transparency and improved traceability of products. </a:t>
            </a:r>
          </a:p>
          <a:p>
            <a:pPr marL="734229" lvl="1" indent="-367115" algn="just">
              <a:lnSpc>
                <a:spcPts val="4761"/>
              </a:lnSpc>
              <a:buFont typeface="Arial"/>
              <a:buChar char="•"/>
            </a:pPr>
            <a:r>
              <a:rPr lang="en-US" sz="3400" dirty="0">
                <a:solidFill>
                  <a:srgbClr val="000000"/>
                </a:solidFill>
                <a:latin typeface="Times New Roman" pitchFamily="18" charset="0"/>
                <a:cs typeface="Times New Roman" pitchFamily="18" charset="0"/>
              </a:rPr>
              <a:t> It’s very difficult to manipulate the </a:t>
            </a:r>
            <a:r>
              <a:rPr lang="en-US" sz="3400" dirty="0" err="1">
                <a:solidFill>
                  <a:srgbClr val="000000"/>
                </a:solidFill>
                <a:latin typeface="Times New Roman" pitchFamily="18" charset="0"/>
                <a:cs typeface="Times New Roman" pitchFamily="18" charset="0"/>
              </a:rPr>
              <a:t>blockchain</a:t>
            </a:r>
            <a:r>
              <a:rPr lang="en-US" sz="3400" dirty="0">
                <a:solidFill>
                  <a:srgbClr val="000000"/>
                </a:solidFill>
                <a:latin typeface="Times New Roman" pitchFamily="18" charset="0"/>
                <a:cs typeface="Times New Roman" pitchFamily="18" charset="0"/>
              </a:rPr>
              <a:t>. </a:t>
            </a:r>
          </a:p>
          <a:p>
            <a:pPr marL="734229" lvl="1" indent="-367115" algn="just">
              <a:lnSpc>
                <a:spcPts val="4761"/>
              </a:lnSpc>
              <a:buFont typeface="Arial"/>
              <a:buChar char="•"/>
            </a:pPr>
            <a:r>
              <a:rPr lang="en-US" sz="3400" dirty="0">
                <a:solidFill>
                  <a:srgbClr val="000000"/>
                </a:solidFill>
                <a:latin typeface="Times New Roman" pitchFamily="18" charset="0"/>
                <a:cs typeface="Times New Roman" pitchFamily="18" charset="0"/>
              </a:rPr>
              <a:t>In this project bank will return the check leaf to the customer when bank find the charity is fake</a:t>
            </a:r>
            <a:endParaRPr lang="en-IN" dirty="0">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545454"/>
        </a:solidFill>
        <a:effectLst/>
      </p:bgPr>
    </p:bg>
    <p:spTree>
      <p:nvGrpSpPr>
        <p:cNvPr id="1" name=""/>
        <p:cNvGrpSpPr/>
        <p:nvPr/>
      </p:nvGrpSpPr>
      <p:grpSpPr>
        <a:xfrm>
          <a:off x="0" y="0"/>
          <a:ext cx="0" cy="0"/>
          <a:chOff x="0" y="0"/>
          <a:chExt cx="0" cy="0"/>
        </a:xfrm>
      </p:grpSpPr>
      <p:grpSp>
        <p:nvGrpSpPr>
          <p:cNvPr id="2" name="Group 2"/>
          <p:cNvGrpSpPr/>
          <p:nvPr/>
        </p:nvGrpSpPr>
        <p:grpSpPr>
          <a:xfrm>
            <a:off x="533400" y="571500"/>
            <a:ext cx="17145000" cy="8877300"/>
            <a:chOff x="154472" y="0"/>
            <a:chExt cx="17378084" cy="8889747"/>
          </a:xfrm>
        </p:grpSpPr>
        <p:sp>
          <p:nvSpPr>
            <p:cNvPr id="3" name="Freeform 3"/>
            <p:cNvSpPr/>
            <p:nvPr/>
          </p:nvSpPr>
          <p:spPr>
            <a:xfrm>
              <a:off x="154472" y="0"/>
              <a:ext cx="17378084" cy="8889747"/>
            </a:xfrm>
            <a:custGeom>
              <a:avLst/>
              <a:gdLst/>
              <a:ahLst/>
              <a:cxnLst/>
              <a:rect l="l" t="t" r="r" b="b"/>
              <a:pathLst>
                <a:path w="17532556" h="8889747">
                  <a:moveTo>
                    <a:pt x="17227756" y="0"/>
                  </a:moveTo>
                  <a:lnTo>
                    <a:pt x="304800" y="0"/>
                  </a:lnTo>
                  <a:cubicBezTo>
                    <a:pt x="135890" y="0"/>
                    <a:pt x="0" y="135890"/>
                    <a:pt x="0" y="304800"/>
                  </a:cubicBezTo>
                  <a:lnTo>
                    <a:pt x="0" y="8584947"/>
                  </a:lnTo>
                  <a:cubicBezTo>
                    <a:pt x="0" y="8753857"/>
                    <a:pt x="135890" y="8889747"/>
                    <a:pt x="304800" y="8889747"/>
                  </a:cubicBezTo>
                  <a:lnTo>
                    <a:pt x="17227756" y="8889747"/>
                  </a:lnTo>
                  <a:cubicBezTo>
                    <a:pt x="17396667" y="8889747"/>
                    <a:pt x="17532556" y="8753857"/>
                    <a:pt x="17532556" y="8584947"/>
                  </a:cubicBezTo>
                  <a:lnTo>
                    <a:pt x="17532556" y="304800"/>
                  </a:lnTo>
                  <a:cubicBezTo>
                    <a:pt x="17532556" y="135890"/>
                    <a:pt x="17396667" y="0"/>
                    <a:pt x="17227756" y="0"/>
                  </a:cubicBezTo>
                  <a:close/>
                </a:path>
              </a:pathLst>
            </a:custGeom>
            <a:solidFill>
              <a:srgbClr val="FFFFFF"/>
            </a:solidFill>
          </p:spPr>
        </p:sp>
      </p:grpSp>
      <p:sp>
        <p:nvSpPr>
          <p:cNvPr id="4" name="TextBox 4"/>
          <p:cNvSpPr txBox="1"/>
          <p:nvPr/>
        </p:nvSpPr>
        <p:spPr>
          <a:xfrm>
            <a:off x="1604474" y="2552700"/>
            <a:ext cx="13275644" cy="2654573"/>
          </a:xfrm>
          <a:prstGeom prst="rect">
            <a:avLst/>
          </a:prstGeom>
        </p:spPr>
        <p:txBody>
          <a:bodyPr lIns="0" tIns="0" rIns="0" bIns="0" rtlCol="0" anchor="t">
            <a:spAutoFit/>
          </a:bodyPr>
          <a:lstStyle/>
          <a:p>
            <a:pPr algn="just">
              <a:lnSpc>
                <a:spcPts val="6860"/>
              </a:lnSpc>
            </a:pPr>
            <a:r>
              <a:rPr lang="en-US" sz="2800" dirty="0">
                <a:solidFill>
                  <a:srgbClr val="000000"/>
                </a:solidFill>
                <a:latin typeface="Times New Roman" panose="02020603050405020304" pitchFamily="18" charset="0"/>
                <a:cs typeface="Times New Roman" panose="02020603050405020304" pitchFamily="18" charset="0"/>
              </a:rPr>
              <a:t>PROCESSOR	            :        DUAL CORE 2 DUOS</a:t>
            </a:r>
          </a:p>
          <a:p>
            <a:pPr algn="just">
              <a:lnSpc>
                <a:spcPts val="6860"/>
              </a:lnSpc>
            </a:pPr>
            <a:r>
              <a:rPr lang="en-US" sz="2800" dirty="0">
                <a:solidFill>
                  <a:srgbClr val="000000"/>
                </a:solidFill>
                <a:latin typeface="Times New Roman" panose="02020603050405020304" pitchFamily="18" charset="0"/>
                <a:cs typeface="Times New Roman" panose="02020603050405020304" pitchFamily="18" charset="0"/>
              </a:rPr>
              <a:t>RAM			            :	2 GB DD RAM</a:t>
            </a:r>
          </a:p>
          <a:p>
            <a:pPr algn="just">
              <a:lnSpc>
                <a:spcPts val="6860"/>
              </a:lnSpc>
            </a:pPr>
            <a:r>
              <a:rPr lang="en-US" sz="2800" dirty="0">
                <a:solidFill>
                  <a:srgbClr val="000000"/>
                </a:solidFill>
                <a:latin typeface="Times New Roman" panose="02020603050405020304" pitchFamily="18" charset="0"/>
                <a:cs typeface="Times New Roman" panose="02020603050405020304" pitchFamily="18" charset="0"/>
              </a:rPr>
              <a:t>HARD DISK 	            :	250 GB</a:t>
            </a:r>
          </a:p>
        </p:txBody>
      </p:sp>
      <p:sp>
        <p:nvSpPr>
          <p:cNvPr id="5" name="TextBox 5"/>
          <p:cNvSpPr txBox="1"/>
          <p:nvPr/>
        </p:nvSpPr>
        <p:spPr>
          <a:xfrm>
            <a:off x="381000" y="1982614"/>
            <a:ext cx="7641861" cy="807913"/>
          </a:xfrm>
          <a:prstGeom prst="rect">
            <a:avLst/>
          </a:prstGeom>
        </p:spPr>
        <p:txBody>
          <a:bodyPr wrap="square" lIns="0" tIns="0" rIns="0" bIns="0" rtlCol="0" anchor="t">
            <a:spAutoFit/>
          </a:bodyPr>
          <a:lstStyle/>
          <a:p>
            <a:pPr algn="ctr">
              <a:lnSpc>
                <a:spcPts val="6299"/>
              </a:lnSpc>
            </a:pPr>
            <a:r>
              <a:rPr lang="en-US" sz="2800" dirty="0">
                <a:solidFill>
                  <a:srgbClr val="000000"/>
                </a:solidFill>
                <a:latin typeface="Open Sans Extra Bold"/>
              </a:rPr>
              <a:t>HARDWARE REQUIREMENTS </a:t>
            </a:r>
          </a:p>
        </p:txBody>
      </p:sp>
      <p:sp>
        <p:nvSpPr>
          <p:cNvPr id="7" name="TextBox 4">
            <a:extLst>
              <a:ext uri="{FF2B5EF4-FFF2-40B4-BE49-F238E27FC236}">
                <a16:creationId xmlns:a16="http://schemas.microsoft.com/office/drawing/2014/main" id="{2AF41D57-8182-7A0D-38FC-586EAD3EAAD7}"/>
              </a:ext>
            </a:extLst>
          </p:cNvPr>
          <p:cNvSpPr txBox="1"/>
          <p:nvPr/>
        </p:nvSpPr>
        <p:spPr>
          <a:xfrm>
            <a:off x="1604474" y="5753100"/>
            <a:ext cx="16230600" cy="3436838"/>
          </a:xfrm>
          <a:prstGeom prst="rect">
            <a:avLst/>
          </a:prstGeom>
        </p:spPr>
        <p:txBody>
          <a:bodyPr lIns="0" tIns="0" rIns="0" bIns="0" rtlCol="0" anchor="t">
            <a:spAutoFit/>
          </a:bodyPr>
          <a:lstStyle/>
          <a:p>
            <a:pPr algn="just">
              <a:lnSpc>
                <a:spcPts val="6719"/>
              </a:lnSpc>
            </a:pPr>
            <a:r>
              <a:rPr lang="en-US" sz="2800" dirty="0">
                <a:solidFill>
                  <a:srgbClr val="000000"/>
                </a:solidFill>
                <a:latin typeface="Times New Roman" panose="02020603050405020304" pitchFamily="18" charset="0"/>
                <a:cs typeface="Times New Roman" panose="02020603050405020304" pitchFamily="18" charset="0"/>
              </a:rPr>
              <a:t>FRONT END 		       :     J2EE (JSP, SERVLET) </a:t>
            </a:r>
          </a:p>
          <a:p>
            <a:pPr algn="just">
              <a:lnSpc>
                <a:spcPts val="6719"/>
              </a:lnSpc>
            </a:pPr>
            <a:r>
              <a:rPr lang="en-US" sz="2800" dirty="0">
                <a:solidFill>
                  <a:srgbClr val="000000"/>
                </a:solidFill>
                <a:latin typeface="Times New Roman" panose="02020603050405020304" pitchFamily="18" charset="0"/>
                <a:cs typeface="Times New Roman" panose="02020603050405020304" pitchFamily="18" charset="0"/>
              </a:rPr>
              <a:t>BACK END			       :     MY SQL 5.5</a:t>
            </a:r>
          </a:p>
          <a:p>
            <a:pPr algn="just">
              <a:lnSpc>
                <a:spcPts val="6719"/>
              </a:lnSpc>
            </a:pPr>
            <a:r>
              <a:rPr lang="en-US" sz="2800" dirty="0">
                <a:solidFill>
                  <a:srgbClr val="000000"/>
                </a:solidFill>
                <a:latin typeface="Times New Roman" panose="02020603050405020304" pitchFamily="18" charset="0"/>
                <a:cs typeface="Times New Roman" panose="02020603050405020304" pitchFamily="18" charset="0"/>
              </a:rPr>
              <a:t>OPERATING SYSTEM         :     WINDOWS 7</a:t>
            </a:r>
          </a:p>
          <a:p>
            <a:pPr algn="just">
              <a:lnSpc>
                <a:spcPts val="6719"/>
              </a:lnSpc>
            </a:pPr>
            <a:r>
              <a:rPr lang="en-US" sz="2800" dirty="0">
                <a:solidFill>
                  <a:srgbClr val="000000"/>
                </a:solidFill>
                <a:latin typeface="Times New Roman" panose="02020603050405020304" pitchFamily="18" charset="0"/>
                <a:cs typeface="Times New Roman" panose="02020603050405020304" pitchFamily="18" charset="0"/>
              </a:rPr>
              <a:t>IDE			                 :      ECLIPSE</a:t>
            </a:r>
          </a:p>
        </p:txBody>
      </p:sp>
      <p:sp>
        <p:nvSpPr>
          <p:cNvPr id="9" name="TextBox 5">
            <a:extLst>
              <a:ext uri="{FF2B5EF4-FFF2-40B4-BE49-F238E27FC236}">
                <a16:creationId xmlns:a16="http://schemas.microsoft.com/office/drawing/2014/main" id="{DC0ED704-4453-B815-78BA-C4863023C927}"/>
              </a:ext>
            </a:extLst>
          </p:cNvPr>
          <p:cNvSpPr txBox="1"/>
          <p:nvPr/>
        </p:nvSpPr>
        <p:spPr>
          <a:xfrm>
            <a:off x="-294747" y="5064007"/>
            <a:ext cx="8993354" cy="897682"/>
          </a:xfrm>
          <a:prstGeom prst="rect">
            <a:avLst/>
          </a:prstGeom>
        </p:spPr>
        <p:txBody>
          <a:bodyPr wrap="square" lIns="0" tIns="0" rIns="0" bIns="0" rtlCol="0" anchor="t">
            <a:spAutoFit/>
          </a:bodyPr>
          <a:lstStyle/>
          <a:p>
            <a:pPr algn="ctr">
              <a:lnSpc>
                <a:spcPts val="7000"/>
              </a:lnSpc>
            </a:pPr>
            <a:r>
              <a:rPr lang="en-US" sz="2800" dirty="0">
                <a:solidFill>
                  <a:srgbClr val="000000"/>
                </a:solidFill>
                <a:latin typeface="Open Sans Extra Bold"/>
              </a:rPr>
              <a:t>SOFTWARE REQUIREMENTS </a:t>
            </a:r>
          </a:p>
        </p:txBody>
      </p:sp>
      <p:sp>
        <p:nvSpPr>
          <p:cNvPr id="10" name="TextBox 9">
            <a:extLst>
              <a:ext uri="{FF2B5EF4-FFF2-40B4-BE49-F238E27FC236}">
                <a16:creationId xmlns:a16="http://schemas.microsoft.com/office/drawing/2014/main" id="{19FE85FB-C16B-88A4-7051-FE9638B36037}"/>
              </a:ext>
            </a:extLst>
          </p:cNvPr>
          <p:cNvSpPr txBox="1"/>
          <p:nvPr/>
        </p:nvSpPr>
        <p:spPr>
          <a:xfrm>
            <a:off x="1353594" y="981605"/>
            <a:ext cx="10612582" cy="646331"/>
          </a:xfrm>
          <a:prstGeom prst="rect">
            <a:avLst/>
          </a:prstGeom>
          <a:noFill/>
        </p:spPr>
        <p:txBody>
          <a:bodyPr wrap="square" rtlCol="0">
            <a:spAutoFit/>
          </a:bodyPr>
          <a:lstStyle/>
          <a:p>
            <a:pPr algn="l"/>
            <a:r>
              <a:rPr lang="en-US" sz="3600" b="1" dirty="0">
                <a:latin typeface="Open Sans ExtraBold" panose="020B0606030504020204" pitchFamily="34" charset="0"/>
                <a:ea typeface="Open Sans ExtraBold" panose="020B0606030504020204" pitchFamily="34" charset="0"/>
                <a:cs typeface="Open Sans ExtraBold" panose="020B0606030504020204" pitchFamily="34" charset="0"/>
              </a:rPr>
              <a:t>DEVELOPMENT</a:t>
            </a:r>
            <a:r>
              <a:rPr lang="en-US" sz="3600" b="1" dirty="0">
                <a:latin typeface="Times New Roman" panose="02020603050405020304" pitchFamily="18" charset="0"/>
                <a:cs typeface="Times New Roman" panose="02020603050405020304" pitchFamily="18" charset="0"/>
              </a:rPr>
              <a:t> </a:t>
            </a:r>
            <a:r>
              <a:rPr lang="en-US" sz="3600" b="1" dirty="0">
                <a:latin typeface="Open Sans ExtraBold" panose="020B0606030504020204" pitchFamily="34" charset="0"/>
                <a:ea typeface="Open Sans ExtraBold" panose="020B0606030504020204" pitchFamily="34" charset="0"/>
                <a:cs typeface="Open Sans ExtraBold" panose="020B0606030504020204" pitchFamily="34" charset="0"/>
              </a:rPr>
              <a:t>ENVIRONMENT</a:t>
            </a:r>
            <a:r>
              <a:rPr lang="en-US" sz="3600" dirty="0"/>
              <a:t>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545454"/>
        </a:solidFill>
        <a:effectLst/>
      </p:bgPr>
    </p:bg>
    <p:spTree>
      <p:nvGrpSpPr>
        <p:cNvPr id="1" name=""/>
        <p:cNvGrpSpPr/>
        <p:nvPr/>
      </p:nvGrpSpPr>
      <p:grpSpPr>
        <a:xfrm>
          <a:off x="0" y="0"/>
          <a:ext cx="0" cy="0"/>
          <a:chOff x="0" y="0"/>
          <a:chExt cx="0" cy="0"/>
        </a:xfrm>
      </p:grpSpPr>
      <p:grpSp>
        <p:nvGrpSpPr>
          <p:cNvPr id="2" name="Group 2"/>
          <p:cNvGrpSpPr/>
          <p:nvPr/>
        </p:nvGrpSpPr>
        <p:grpSpPr>
          <a:xfrm>
            <a:off x="560026" y="723900"/>
            <a:ext cx="17160700" cy="8839200"/>
            <a:chOff x="0" y="0"/>
            <a:chExt cx="18537266" cy="8889747"/>
          </a:xfrm>
        </p:grpSpPr>
        <p:sp>
          <p:nvSpPr>
            <p:cNvPr id="3" name="Freeform 3"/>
            <p:cNvSpPr/>
            <p:nvPr/>
          </p:nvSpPr>
          <p:spPr>
            <a:xfrm>
              <a:off x="0" y="0"/>
              <a:ext cx="18537265" cy="8889747"/>
            </a:xfrm>
            <a:custGeom>
              <a:avLst/>
              <a:gdLst/>
              <a:ahLst/>
              <a:cxnLst/>
              <a:rect l="l" t="t" r="r" b="b"/>
              <a:pathLst>
                <a:path w="18537265" h="8889747">
                  <a:moveTo>
                    <a:pt x="18232465" y="0"/>
                  </a:moveTo>
                  <a:lnTo>
                    <a:pt x="304800" y="0"/>
                  </a:lnTo>
                  <a:cubicBezTo>
                    <a:pt x="135890" y="0"/>
                    <a:pt x="0" y="135890"/>
                    <a:pt x="0" y="304800"/>
                  </a:cubicBezTo>
                  <a:lnTo>
                    <a:pt x="0" y="8584947"/>
                  </a:lnTo>
                  <a:cubicBezTo>
                    <a:pt x="0" y="8753857"/>
                    <a:pt x="135890" y="8889747"/>
                    <a:pt x="304800" y="8889747"/>
                  </a:cubicBezTo>
                  <a:lnTo>
                    <a:pt x="18232465" y="8889747"/>
                  </a:lnTo>
                  <a:cubicBezTo>
                    <a:pt x="18401376" y="8889747"/>
                    <a:pt x="18537265" y="8753857"/>
                    <a:pt x="18537265" y="8584947"/>
                  </a:cubicBezTo>
                  <a:lnTo>
                    <a:pt x="18537265" y="304800"/>
                  </a:lnTo>
                  <a:cubicBezTo>
                    <a:pt x="18537265" y="135890"/>
                    <a:pt x="18401376" y="0"/>
                    <a:pt x="18232465" y="0"/>
                  </a:cubicBezTo>
                  <a:close/>
                </a:path>
              </a:pathLst>
            </a:custGeom>
            <a:solidFill>
              <a:srgbClr val="FFFFFF"/>
            </a:solidFill>
          </p:spPr>
        </p:sp>
      </p:grpSp>
      <p:sp>
        <p:nvSpPr>
          <p:cNvPr id="4" name="Rectangle 3"/>
          <p:cNvSpPr/>
          <p:nvPr/>
        </p:nvSpPr>
        <p:spPr>
          <a:xfrm>
            <a:off x="1219200" y="868206"/>
            <a:ext cx="4483920" cy="523220"/>
          </a:xfrm>
          <a:prstGeom prst="rect">
            <a:avLst/>
          </a:prstGeom>
        </p:spPr>
        <p:txBody>
          <a:bodyPr wrap="none">
            <a:spAutoFit/>
          </a:bodyPr>
          <a:lstStyle/>
          <a:p>
            <a:r>
              <a:rPr lang="en-IN" sz="2800" dirty="0">
                <a:latin typeface="Open Sans Extra Bold" charset="0"/>
                <a:ea typeface="Open Sans Extra Bold" charset="0"/>
                <a:cs typeface="Open Sans Extra Bold" charset="0"/>
              </a:rPr>
              <a:t>SYSTEM ARCHITECTURE </a:t>
            </a:r>
          </a:p>
        </p:txBody>
      </p:sp>
      <p:pic>
        <p:nvPicPr>
          <p:cNvPr id="6" name="Picture 5">
            <a:extLst>
              <a:ext uri="{FF2B5EF4-FFF2-40B4-BE49-F238E27FC236}">
                <a16:creationId xmlns:a16="http://schemas.microsoft.com/office/drawing/2014/main" id="{7733820E-8584-C94A-8863-05C3BCB61E0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1597600"/>
            <a:ext cx="14020800" cy="7791377"/>
          </a:xfrm>
          <a:prstGeom prst="rect">
            <a:avLst/>
          </a:prstGeom>
          <a:noFill/>
          <a:ln>
            <a:noFill/>
          </a:ln>
        </p:spPr>
      </p:pic>
    </p:spTree>
    <p:extLst>
      <p:ext uri="{BB962C8B-B14F-4D97-AF65-F5344CB8AC3E}">
        <p14:creationId xmlns:p14="http://schemas.microsoft.com/office/powerpoint/2010/main" val="22098127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545454"/>
        </a:solidFill>
        <a:effectLst/>
      </p:bgPr>
    </p:bg>
    <p:spTree>
      <p:nvGrpSpPr>
        <p:cNvPr id="1" name=""/>
        <p:cNvGrpSpPr/>
        <p:nvPr/>
      </p:nvGrpSpPr>
      <p:grpSpPr>
        <a:xfrm>
          <a:off x="0" y="0"/>
          <a:ext cx="0" cy="0"/>
          <a:chOff x="0" y="0"/>
          <a:chExt cx="0" cy="0"/>
        </a:xfrm>
      </p:grpSpPr>
      <p:grpSp>
        <p:nvGrpSpPr>
          <p:cNvPr id="2" name="Group 2"/>
          <p:cNvGrpSpPr/>
          <p:nvPr/>
        </p:nvGrpSpPr>
        <p:grpSpPr>
          <a:xfrm>
            <a:off x="560026" y="723900"/>
            <a:ext cx="17160700" cy="8839200"/>
            <a:chOff x="0" y="0"/>
            <a:chExt cx="18537266" cy="8889747"/>
          </a:xfrm>
        </p:grpSpPr>
        <p:sp>
          <p:nvSpPr>
            <p:cNvPr id="3" name="Freeform 3"/>
            <p:cNvSpPr/>
            <p:nvPr/>
          </p:nvSpPr>
          <p:spPr>
            <a:xfrm>
              <a:off x="0" y="0"/>
              <a:ext cx="18537265" cy="8889747"/>
            </a:xfrm>
            <a:custGeom>
              <a:avLst/>
              <a:gdLst/>
              <a:ahLst/>
              <a:cxnLst/>
              <a:rect l="l" t="t" r="r" b="b"/>
              <a:pathLst>
                <a:path w="18537265" h="8889747">
                  <a:moveTo>
                    <a:pt x="18232465" y="0"/>
                  </a:moveTo>
                  <a:lnTo>
                    <a:pt x="304800" y="0"/>
                  </a:lnTo>
                  <a:cubicBezTo>
                    <a:pt x="135890" y="0"/>
                    <a:pt x="0" y="135890"/>
                    <a:pt x="0" y="304800"/>
                  </a:cubicBezTo>
                  <a:lnTo>
                    <a:pt x="0" y="8584947"/>
                  </a:lnTo>
                  <a:cubicBezTo>
                    <a:pt x="0" y="8753857"/>
                    <a:pt x="135890" y="8889747"/>
                    <a:pt x="304800" y="8889747"/>
                  </a:cubicBezTo>
                  <a:lnTo>
                    <a:pt x="18232465" y="8889747"/>
                  </a:lnTo>
                  <a:cubicBezTo>
                    <a:pt x="18401376" y="8889747"/>
                    <a:pt x="18537265" y="8753857"/>
                    <a:pt x="18537265" y="8584947"/>
                  </a:cubicBezTo>
                  <a:lnTo>
                    <a:pt x="18537265" y="304800"/>
                  </a:lnTo>
                  <a:cubicBezTo>
                    <a:pt x="18537265" y="135890"/>
                    <a:pt x="18401376" y="0"/>
                    <a:pt x="18232465" y="0"/>
                  </a:cubicBezTo>
                  <a:close/>
                </a:path>
              </a:pathLst>
            </a:custGeom>
            <a:solidFill>
              <a:srgbClr val="FFFFFF"/>
            </a:solidFill>
          </p:spPr>
        </p:sp>
      </p:gr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8700" y="736600"/>
            <a:ext cx="16229013" cy="822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5" name="Group 2"/>
          <p:cNvGrpSpPr/>
          <p:nvPr/>
        </p:nvGrpSpPr>
        <p:grpSpPr>
          <a:xfrm>
            <a:off x="1028700" y="1028700"/>
            <a:ext cx="16230600" cy="8229600"/>
            <a:chOff x="0" y="0"/>
            <a:chExt cx="17532556" cy="8889747"/>
          </a:xfrm>
        </p:grpSpPr>
        <p:sp>
          <p:nvSpPr>
            <p:cNvPr id="6" name="Freeform 3"/>
            <p:cNvSpPr/>
            <p:nvPr/>
          </p:nvSpPr>
          <p:spPr>
            <a:xfrm>
              <a:off x="0" y="0"/>
              <a:ext cx="17532556" cy="8889747"/>
            </a:xfrm>
            <a:custGeom>
              <a:avLst/>
              <a:gdLst/>
              <a:ahLst/>
              <a:cxnLst/>
              <a:rect l="l" t="t" r="r" b="b"/>
              <a:pathLst>
                <a:path w="17532556" h="8889747">
                  <a:moveTo>
                    <a:pt x="17227756" y="0"/>
                  </a:moveTo>
                  <a:lnTo>
                    <a:pt x="304800" y="0"/>
                  </a:lnTo>
                  <a:cubicBezTo>
                    <a:pt x="135890" y="0"/>
                    <a:pt x="0" y="135890"/>
                    <a:pt x="0" y="304800"/>
                  </a:cubicBezTo>
                  <a:lnTo>
                    <a:pt x="0" y="8584947"/>
                  </a:lnTo>
                  <a:cubicBezTo>
                    <a:pt x="0" y="8753857"/>
                    <a:pt x="135890" y="8889747"/>
                    <a:pt x="304800" y="8889747"/>
                  </a:cubicBezTo>
                  <a:lnTo>
                    <a:pt x="17227756" y="8889747"/>
                  </a:lnTo>
                  <a:cubicBezTo>
                    <a:pt x="17396667" y="8889747"/>
                    <a:pt x="17532556" y="8753857"/>
                    <a:pt x="17532556" y="8584947"/>
                  </a:cubicBezTo>
                  <a:lnTo>
                    <a:pt x="17532556" y="304800"/>
                  </a:lnTo>
                  <a:cubicBezTo>
                    <a:pt x="17532556" y="135890"/>
                    <a:pt x="17396667" y="0"/>
                    <a:pt x="17227756" y="0"/>
                  </a:cubicBezTo>
                  <a:close/>
                </a:path>
              </a:pathLst>
            </a:custGeom>
            <a:solidFill>
              <a:srgbClr val="FFFFFF"/>
            </a:solidFill>
          </p:spPr>
        </p:sp>
      </p:grpSp>
      <p:sp>
        <p:nvSpPr>
          <p:cNvPr id="4" name="TextBox 3"/>
          <p:cNvSpPr txBox="1"/>
          <p:nvPr/>
        </p:nvSpPr>
        <p:spPr>
          <a:xfrm>
            <a:off x="1371600" y="767090"/>
            <a:ext cx="3044423" cy="523220"/>
          </a:xfrm>
          <a:prstGeom prst="rect">
            <a:avLst/>
          </a:prstGeom>
          <a:noFill/>
        </p:spPr>
        <p:txBody>
          <a:bodyPr wrap="none" rtlCol="0">
            <a:spAutoFit/>
          </a:bodyPr>
          <a:lstStyle/>
          <a:p>
            <a:r>
              <a:rPr lang="en-US" sz="2800" dirty="0">
                <a:latin typeface="Open Sans Extra Bold" charset="0"/>
                <a:ea typeface="Open Sans Extra Bold" charset="0"/>
                <a:cs typeface="Open Sans Extra Bold" charset="0"/>
              </a:rPr>
              <a:t>SYSTEM DESIGN</a:t>
            </a:r>
            <a:endParaRPr lang="en-IN" sz="2800" dirty="0">
              <a:latin typeface="Open Sans Extra Bold" charset="0"/>
              <a:ea typeface="Open Sans Extra Bold" charset="0"/>
              <a:cs typeface="Open Sans Extra Bold" charset="0"/>
            </a:endParaRPr>
          </a:p>
        </p:txBody>
      </p:sp>
      <p:pic>
        <p:nvPicPr>
          <p:cNvPr id="8" name="Picture 7">
            <a:extLst>
              <a:ext uri="{FF2B5EF4-FFF2-40B4-BE49-F238E27FC236}">
                <a16:creationId xmlns:a16="http://schemas.microsoft.com/office/drawing/2014/main" id="{6CABA53F-EF72-8B72-38EE-61C28287DE73}"/>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623846" y="2014389"/>
            <a:ext cx="9116726" cy="613377"/>
          </a:xfrm>
          <a:prstGeom prst="rect">
            <a:avLst/>
          </a:prstGeom>
          <a:noFill/>
          <a:ln>
            <a:noFill/>
          </a:ln>
        </p:spPr>
      </p:pic>
      <p:pic>
        <p:nvPicPr>
          <p:cNvPr id="9" name="Picture 8">
            <a:extLst>
              <a:ext uri="{FF2B5EF4-FFF2-40B4-BE49-F238E27FC236}">
                <a16:creationId xmlns:a16="http://schemas.microsoft.com/office/drawing/2014/main" id="{0D92C3B2-DB8A-916F-7E7F-4979E041EFA7}"/>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623846" y="3086100"/>
            <a:ext cx="9090586" cy="2662374"/>
          </a:xfrm>
          <a:prstGeom prst="rect">
            <a:avLst/>
          </a:prstGeom>
          <a:noFill/>
          <a:ln>
            <a:noFill/>
          </a:ln>
        </p:spPr>
      </p:pic>
      <p:sp>
        <p:nvSpPr>
          <p:cNvPr id="7" name="Rectangle 6"/>
          <p:cNvSpPr/>
          <p:nvPr/>
        </p:nvSpPr>
        <p:spPr>
          <a:xfrm>
            <a:off x="1132893" y="1302302"/>
            <a:ext cx="3542958" cy="461665"/>
          </a:xfrm>
          <a:prstGeom prst="rect">
            <a:avLst/>
          </a:prstGeom>
        </p:spPr>
        <p:txBody>
          <a:bodyPr wrap="none">
            <a:spAutoFit/>
          </a:bodyPr>
          <a:lstStyle/>
          <a:p>
            <a:r>
              <a:rPr lang="en-IN" sz="2400" dirty="0">
                <a:latin typeface="Open Sans Extra Bold" charset="0"/>
                <a:ea typeface="Open Sans Extra Bold" charset="0"/>
                <a:cs typeface="Open Sans Extra Bold" charset="0"/>
              </a:rPr>
              <a:t>DATAFLOW DIAGRAM</a:t>
            </a:r>
          </a:p>
        </p:txBody>
      </p:sp>
      <p:pic>
        <p:nvPicPr>
          <p:cNvPr id="11" name="Picture 10">
            <a:extLst>
              <a:ext uri="{FF2B5EF4-FFF2-40B4-BE49-F238E27FC236}">
                <a16:creationId xmlns:a16="http://schemas.microsoft.com/office/drawing/2014/main" id="{38D3EE4A-D491-D246-5D3F-92C9DFBFAB25}"/>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2623846" y="6107492"/>
            <a:ext cx="8067664" cy="3455608"/>
          </a:xfrm>
          <a:prstGeom prst="rect">
            <a:avLst/>
          </a:prstGeom>
          <a:noFill/>
          <a:ln>
            <a:noFill/>
          </a:ln>
        </p:spPr>
      </p:pic>
      <p:sp>
        <p:nvSpPr>
          <p:cNvPr id="10" name="Rectangle 9"/>
          <p:cNvSpPr/>
          <p:nvPr/>
        </p:nvSpPr>
        <p:spPr>
          <a:xfrm>
            <a:off x="1132893" y="2704098"/>
            <a:ext cx="1371600" cy="400110"/>
          </a:xfrm>
          <a:prstGeom prst="rect">
            <a:avLst/>
          </a:prstGeom>
        </p:spPr>
        <p:txBody>
          <a:bodyPr wrap="square">
            <a:spAutoFit/>
          </a:bodyPr>
          <a:lstStyle/>
          <a:p>
            <a:r>
              <a:rPr lang="en-US" sz="2000" b="1" dirty="0">
                <a:latin typeface="Open Sans ExtraBold" panose="020B0606030504020204" pitchFamily="34" charset="0"/>
                <a:ea typeface="Open Sans ExtraBold" panose="020B0606030504020204" pitchFamily="34" charset="0"/>
                <a:cs typeface="Open Sans ExtraBold" panose="020B0606030504020204" pitchFamily="34" charset="0"/>
              </a:rPr>
              <a:t>LEVEL  1</a:t>
            </a:r>
            <a:r>
              <a:rPr lang="en-US" b="1" dirty="0">
                <a:latin typeface="Open Sans ExtraBold" panose="020B0606030504020204" pitchFamily="34" charset="0"/>
                <a:ea typeface="Open Sans ExtraBold" panose="020B0606030504020204" pitchFamily="34" charset="0"/>
                <a:cs typeface="Open Sans ExtraBold" panose="020B0606030504020204" pitchFamily="34" charset="0"/>
              </a:rPr>
              <a:t>:</a:t>
            </a:r>
            <a:endParaRPr lang="en-GB" dirty="0">
              <a:latin typeface="Open Sans ExtraBold" panose="020B0606030504020204" pitchFamily="34" charset="0"/>
              <a:ea typeface="Open Sans ExtraBold" panose="020B0606030504020204" pitchFamily="34" charset="0"/>
              <a:cs typeface="Open Sans ExtraBold" panose="020B0606030504020204" pitchFamily="34" charset="0"/>
            </a:endParaRPr>
          </a:p>
        </p:txBody>
      </p:sp>
      <p:sp>
        <p:nvSpPr>
          <p:cNvPr id="12" name="Rectangle 11"/>
          <p:cNvSpPr/>
          <p:nvPr/>
        </p:nvSpPr>
        <p:spPr>
          <a:xfrm>
            <a:off x="1132893" y="1675835"/>
            <a:ext cx="1490953" cy="677108"/>
          </a:xfrm>
          <a:prstGeom prst="rect">
            <a:avLst/>
          </a:prstGeom>
        </p:spPr>
        <p:txBody>
          <a:bodyPr wrap="square">
            <a:spAutoFit/>
          </a:bodyPr>
          <a:lstStyle/>
          <a:p>
            <a:r>
              <a:rPr lang="en-US" sz="2000" b="1" dirty="0">
                <a:latin typeface="Times New Roman" pitchFamily="18" charset="0"/>
                <a:ea typeface="Open Sans ExtraBold" panose="020B0606030504020204" pitchFamily="34" charset="0"/>
                <a:cs typeface="Times New Roman" pitchFamily="18" charset="0"/>
              </a:rPr>
              <a:t>LEVEL  0</a:t>
            </a:r>
            <a:r>
              <a:rPr lang="en-US" b="1" dirty="0">
                <a:latin typeface="Open Sans ExtraBold" panose="020B0606030504020204" pitchFamily="34" charset="0"/>
                <a:ea typeface="Open Sans ExtraBold" panose="020B0606030504020204" pitchFamily="34" charset="0"/>
                <a:cs typeface="Open Sans ExtraBold" panose="020B0606030504020204" pitchFamily="34" charset="0"/>
              </a:rPr>
              <a:t>:</a:t>
            </a:r>
            <a:endParaRPr lang="en-GB" dirty="0">
              <a:latin typeface="Open Sans ExtraBold" panose="020B0606030504020204" pitchFamily="34" charset="0"/>
              <a:ea typeface="Open Sans ExtraBold" panose="020B0606030504020204" pitchFamily="34" charset="0"/>
              <a:cs typeface="Open Sans ExtraBold" panose="020B0606030504020204" pitchFamily="34" charset="0"/>
            </a:endParaRPr>
          </a:p>
          <a:p>
            <a:endParaRPr lang="en-GB" dirty="0">
              <a:latin typeface="Open Sans ExtraBold" panose="020B0606030504020204" pitchFamily="34" charset="0"/>
              <a:ea typeface="Open Sans ExtraBold" panose="020B0606030504020204" pitchFamily="34" charset="0"/>
              <a:cs typeface="Open Sans ExtraBold" panose="020B0606030504020204" pitchFamily="34" charset="0"/>
            </a:endParaRPr>
          </a:p>
        </p:txBody>
      </p:sp>
      <p:sp>
        <p:nvSpPr>
          <p:cNvPr id="13" name="Rectangle 12"/>
          <p:cNvSpPr/>
          <p:nvPr/>
        </p:nvSpPr>
        <p:spPr>
          <a:xfrm>
            <a:off x="1140668" y="5748474"/>
            <a:ext cx="1593861" cy="400110"/>
          </a:xfrm>
          <a:prstGeom prst="rect">
            <a:avLst/>
          </a:prstGeom>
        </p:spPr>
        <p:txBody>
          <a:bodyPr wrap="square">
            <a:spAutoFit/>
          </a:bodyPr>
          <a:lstStyle/>
          <a:p>
            <a:r>
              <a:rPr lang="en-US" sz="2000" b="1" dirty="0">
                <a:latin typeface="Times New Roman" pitchFamily="18" charset="0"/>
                <a:ea typeface="Open Sans ExtraBold" panose="020B0606030504020204" pitchFamily="34" charset="0"/>
                <a:cs typeface="Times New Roman" pitchFamily="18" charset="0"/>
              </a:rPr>
              <a:t>LEVEL  2:</a:t>
            </a:r>
            <a:endParaRPr lang="en-GB" sz="2000" dirty="0">
              <a:latin typeface="Times New Roman" pitchFamily="18" charset="0"/>
              <a:ea typeface="Open Sans ExtraBold" panose="020B0606030504020204" pitchFamily="34" charset="0"/>
              <a:cs typeface="Times New Roman" pitchFamily="18" charset="0"/>
            </a:endParaRPr>
          </a:p>
        </p:txBody>
      </p:sp>
    </p:spTree>
    <p:extLst>
      <p:ext uri="{BB962C8B-B14F-4D97-AF65-F5344CB8AC3E}">
        <p14:creationId xmlns:p14="http://schemas.microsoft.com/office/powerpoint/2010/main" val="2347526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545454"/>
        </a:solidFill>
        <a:effectLst/>
      </p:bgPr>
    </p:bg>
    <p:spTree>
      <p:nvGrpSpPr>
        <p:cNvPr id="1" name=""/>
        <p:cNvGrpSpPr/>
        <p:nvPr/>
      </p:nvGrpSpPr>
      <p:grpSpPr>
        <a:xfrm>
          <a:off x="0" y="0"/>
          <a:ext cx="0" cy="0"/>
          <a:chOff x="0" y="0"/>
          <a:chExt cx="0" cy="0"/>
        </a:xfrm>
      </p:grpSpPr>
      <p:grpSp>
        <p:nvGrpSpPr>
          <p:cNvPr id="2" name="Group 2"/>
          <p:cNvGrpSpPr/>
          <p:nvPr/>
        </p:nvGrpSpPr>
        <p:grpSpPr>
          <a:xfrm>
            <a:off x="560026" y="723900"/>
            <a:ext cx="17160700" cy="8839200"/>
            <a:chOff x="0" y="0"/>
            <a:chExt cx="18537266" cy="8889747"/>
          </a:xfrm>
        </p:grpSpPr>
        <p:sp>
          <p:nvSpPr>
            <p:cNvPr id="3" name="Freeform 3"/>
            <p:cNvSpPr/>
            <p:nvPr/>
          </p:nvSpPr>
          <p:spPr>
            <a:xfrm>
              <a:off x="0" y="0"/>
              <a:ext cx="18537265" cy="8889747"/>
            </a:xfrm>
            <a:custGeom>
              <a:avLst/>
              <a:gdLst/>
              <a:ahLst/>
              <a:cxnLst/>
              <a:rect l="l" t="t" r="r" b="b"/>
              <a:pathLst>
                <a:path w="18537265" h="8889747">
                  <a:moveTo>
                    <a:pt x="18232465" y="0"/>
                  </a:moveTo>
                  <a:lnTo>
                    <a:pt x="304800" y="0"/>
                  </a:lnTo>
                  <a:cubicBezTo>
                    <a:pt x="135890" y="0"/>
                    <a:pt x="0" y="135890"/>
                    <a:pt x="0" y="304800"/>
                  </a:cubicBezTo>
                  <a:lnTo>
                    <a:pt x="0" y="8584947"/>
                  </a:lnTo>
                  <a:cubicBezTo>
                    <a:pt x="0" y="8753857"/>
                    <a:pt x="135890" y="8889747"/>
                    <a:pt x="304800" y="8889747"/>
                  </a:cubicBezTo>
                  <a:lnTo>
                    <a:pt x="18232465" y="8889747"/>
                  </a:lnTo>
                  <a:cubicBezTo>
                    <a:pt x="18401376" y="8889747"/>
                    <a:pt x="18537265" y="8753857"/>
                    <a:pt x="18537265" y="8584947"/>
                  </a:cubicBezTo>
                  <a:lnTo>
                    <a:pt x="18537265" y="304800"/>
                  </a:lnTo>
                  <a:cubicBezTo>
                    <a:pt x="18537265" y="135890"/>
                    <a:pt x="18401376" y="0"/>
                    <a:pt x="18232465" y="0"/>
                  </a:cubicBezTo>
                  <a:close/>
                </a:path>
              </a:pathLst>
            </a:custGeom>
            <a:solidFill>
              <a:srgbClr val="FFFFFF"/>
            </a:solidFill>
          </p:spPr>
        </p:sp>
      </p:grpSp>
      <p:pic>
        <p:nvPicPr>
          <p:cNvPr id="4" name="Picture 3">
            <a:extLst>
              <a:ext uri="{FF2B5EF4-FFF2-40B4-BE49-F238E27FC236}">
                <a16:creationId xmlns:a16="http://schemas.microsoft.com/office/drawing/2014/main" id="{83B2AB09-47E8-AD44-90FC-48C20365C92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209800" y="1741138"/>
            <a:ext cx="13947839" cy="7499168"/>
          </a:xfrm>
          <a:prstGeom prst="rect">
            <a:avLst/>
          </a:prstGeom>
          <a:noFill/>
          <a:ln>
            <a:noFill/>
          </a:ln>
        </p:spPr>
      </p:pic>
      <p:sp>
        <p:nvSpPr>
          <p:cNvPr id="5" name="Rectangle 4"/>
          <p:cNvSpPr/>
          <p:nvPr/>
        </p:nvSpPr>
        <p:spPr>
          <a:xfrm>
            <a:off x="2209800" y="6134100"/>
            <a:ext cx="2209800" cy="685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p:cNvSpPr/>
          <p:nvPr/>
        </p:nvSpPr>
        <p:spPr>
          <a:xfrm>
            <a:off x="1060580" y="571500"/>
            <a:ext cx="2614145" cy="1031436"/>
          </a:xfrm>
          <a:prstGeom prst="rect">
            <a:avLst/>
          </a:prstGeom>
        </p:spPr>
        <p:txBody>
          <a:bodyPr wrap="square">
            <a:spAutoFit/>
          </a:bodyPr>
          <a:lstStyle/>
          <a:p>
            <a:pPr algn="ctr">
              <a:lnSpc>
                <a:spcPts val="8819"/>
              </a:lnSpc>
            </a:pPr>
            <a:r>
              <a:rPr lang="en-US" sz="2800" dirty="0">
                <a:solidFill>
                  <a:srgbClr val="000000"/>
                </a:solidFill>
                <a:latin typeface="Open Sans Extra Bold"/>
              </a:rPr>
              <a:t>E-R DIAGRAM </a:t>
            </a:r>
          </a:p>
        </p:txBody>
      </p:sp>
    </p:spTree>
    <p:extLst>
      <p:ext uri="{BB962C8B-B14F-4D97-AF65-F5344CB8AC3E}">
        <p14:creationId xmlns:p14="http://schemas.microsoft.com/office/powerpoint/2010/main" val="11072437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545454"/>
        </a:solidFill>
        <a:effectLst/>
      </p:bgPr>
    </p:bg>
    <p:spTree>
      <p:nvGrpSpPr>
        <p:cNvPr id="1" name=""/>
        <p:cNvGrpSpPr/>
        <p:nvPr/>
      </p:nvGrpSpPr>
      <p:grpSpPr>
        <a:xfrm>
          <a:off x="0" y="0"/>
          <a:ext cx="0" cy="0"/>
          <a:chOff x="0" y="0"/>
          <a:chExt cx="0" cy="0"/>
        </a:xfrm>
      </p:grpSpPr>
      <p:grpSp>
        <p:nvGrpSpPr>
          <p:cNvPr id="2" name="Group 2"/>
          <p:cNvGrpSpPr/>
          <p:nvPr/>
        </p:nvGrpSpPr>
        <p:grpSpPr>
          <a:xfrm>
            <a:off x="560026" y="723900"/>
            <a:ext cx="17160700" cy="8839200"/>
            <a:chOff x="0" y="0"/>
            <a:chExt cx="18537266" cy="8889747"/>
          </a:xfrm>
        </p:grpSpPr>
        <p:sp>
          <p:nvSpPr>
            <p:cNvPr id="3" name="Freeform 3"/>
            <p:cNvSpPr/>
            <p:nvPr/>
          </p:nvSpPr>
          <p:spPr>
            <a:xfrm>
              <a:off x="0" y="0"/>
              <a:ext cx="18537265" cy="8889747"/>
            </a:xfrm>
            <a:custGeom>
              <a:avLst/>
              <a:gdLst/>
              <a:ahLst/>
              <a:cxnLst/>
              <a:rect l="l" t="t" r="r" b="b"/>
              <a:pathLst>
                <a:path w="18537265" h="8889747">
                  <a:moveTo>
                    <a:pt x="18232465" y="0"/>
                  </a:moveTo>
                  <a:lnTo>
                    <a:pt x="304800" y="0"/>
                  </a:lnTo>
                  <a:cubicBezTo>
                    <a:pt x="135890" y="0"/>
                    <a:pt x="0" y="135890"/>
                    <a:pt x="0" y="304800"/>
                  </a:cubicBezTo>
                  <a:lnTo>
                    <a:pt x="0" y="8584947"/>
                  </a:lnTo>
                  <a:cubicBezTo>
                    <a:pt x="0" y="8753857"/>
                    <a:pt x="135890" y="8889747"/>
                    <a:pt x="304800" y="8889747"/>
                  </a:cubicBezTo>
                  <a:lnTo>
                    <a:pt x="18232465" y="8889747"/>
                  </a:lnTo>
                  <a:cubicBezTo>
                    <a:pt x="18401376" y="8889747"/>
                    <a:pt x="18537265" y="8753857"/>
                    <a:pt x="18537265" y="8584947"/>
                  </a:cubicBezTo>
                  <a:lnTo>
                    <a:pt x="18537265" y="304800"/>
                  </a:lnTo>
                  <a:cubicBezTo>
                    <a:pt x="18537265" y="135890"/>
                    <a:pt x="18401376" y="0"/>
                    <a:pt x="18232465" y="0"/>
                  </a:cubicBezTo>
                  <a:close/>
                </a:path>
              </a:pathLst>
            </a:custGeom>
            <a:solidFill>
              <a:srgbClr val="FFFFFF"/>
            </a:solidFill>
          </p:spPr>
        </p:sp>
      </p:grpSp>
      <p:sp>
        <p:nvSpPr>
          <p:cNvPr id="4" name="TextBox 3"/>
          <p:cNvSpPr txBox="1"/>
          <p:nvPr/>
        </p:nvSpPr>
        <p:spPr>
          <a:xfrm>
            <a:off x="1080025" y="1064686"/>
            <a:ext cx="3886200" cy="523220"/>
          </a:xfrm>
          <a:prstGeom prst="rect">
            <a:avLst/>
          </a:prstGeom>
          <a:noFill/>
        </p:spPr>
        <p:txBody>
          <a:bodyPr wrap="square" rtlCol="0">
            <a:spAutoFit/>
          </a:bodyPr>
          <a:lstStyle/>
          <a:p>
            <a:r>
              <a:rPr lang="en-US" sz="2800">
                <a:latin typeface="Open Sans Extra Bold" charset="0"/>
                <a:ea typeface="Open Sans Extra Bold" charset="0"/>
                <a:cs typeface="Open Sans Extra Bold" charset="0"/>
              </a:rPr>
              <a:t>USECASE DIAGRAM</a:t>
            </a:r>
            <a:r>
              <a:rPr lang="en-US" sz="2400">
                <a:latin typeface="Open Sans Extra Bold" charset="0"/>
                <a:ea typeface="Open Sans Extra Bold" charset="0"/>
                <a:cs typeface="Open Sans Extra Bold" charset="0"/>
              </a:rPr>
              <a:t> </a:t>
            </a:r>
            <a:endParaRPr lang="en-IN" sz="2400" dirty="0">
              <a:latin typeface="Open Sans Extra Bold" charset="0"/>
              <a:ea typeface="Open Sans Extra Bold" charset="0"/>
              <a:cs typeface="Open Sans Extra Bold" charset="0"/>
            </a:endParaRPr>
          </a:p>
        </p:txBody>
      </p:sp>
      <p:pic>
        <p:nvPicPr>
          <p:cNvPr id="7" name="Picture 6">
            <a:extLst>
              <a:ext uri="{FF2B5EF4-FFF2-40B4-BE49-F238E27FC236}">
                <a16:creationId xmlns:a16="http://schemas.microsoft.com/office/drawing/2014/main" id="{B4B8D7E2-09AC-5AC3-4A80-BA535EF002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08618" y="2249115"/>
            <a:ext cx="11407510" cy="6693363"/>
          </a:xfrm>
          <a:prstGeom prst="rect">
            <a:avLst/>
          </a:prstGeom>
        </p:spPr>
      </p:pic>
    </p:spTree>
    <p:extLst>
      <p:ext uri="{BB962C8B-B14F-4D97-AF65-F5344CB8AC3E}">
        <p14:creationId xmlns:p14="http://schemas.microsoft.com/office/powerpoint/2010/main" val="35801941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292</TotalTime>
  <Words>2419</Words>
  <Application>Microsoft Office PowerPoint</Application>
  <PresentationFormat>Custom</PresentationFormat>
  <Paragraphs>278</Paragraphs>
  <Slides>25</Slides>
  <Notes>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25</vt:i4>
      </vt:variant>
    </vt:vector>
  </HeadingPairs>
  <TitlesOfParts>
    <vt:vector size="36" baseType="lpstr">
      <vt:lpstr>Calibri</vt:lpstr>
      <vt:lpstr>Arimo Bold</vt:lpstr>
      <vt:lpstr>Open Sans</vt:lpstr>
      <vt:lpstr>Arimo</vt:lpstr>
      <vt:lpstr>Times New Roman</vt:lpstr>
      <vt:lpstr>Open Sans Light</vt:lpstr>
      <vt:lpstr>Arial</vt:lpstr>
      <vt:lpstr>Open Sans ExtraBold</vt:lpstr>
      <vt:lpstr>Open Sans Extra Bold</vt:lpstr>
      <vt:lpstr>Open Sans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Beige Brown Abstract Organic Class Syllabus Blank Presentation</dc:title>
  <dc:creator>pc</dc:creator>
  <cp:lastModifiedBy>subrini</cp:lastModifiedBy>
  <cp:revision>36</cp:revision>
  <dcterms:created xsi:type="dcterms:W3CDTF">2006-08-16T00:00:00Z</dcterms:created>
  <dcterms:modified xsi:type="dcterms:W3CDTF">2022-05-22T15:19:41Z</dcterms:modified>
  <dc:identifier>DAE8GQUou0s</dc:identifier>
</cp:coreProperties>
</file>