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72" r:id="rId12"/>
    <p:sldId id="268" r:id="rId13"/>
    <p:sldId id="265" r:id="rId14"/>
    <p:sldId id="266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Arimo" panose="020B0604020202020204" pitchFamily="34" charset="0"/>
      <p:regular r:id="rId19"/>
    </p:embeddedFont>
    <p:embeddedFont>
      <p:font typeface="Arimo Bold" panose="020B0704020202020204" pitchFamily="34" charset="0"/>
      <p:regular r:id="rId20"/>
    </p:embeddedFont>
    <p:embeddedFont>
      <p:font typeface="Arimo Bold Italics" panose="020B0704020202090204" pitchFamily="34" charset="0"/>
      <p:regular r:id="rId21"/>
    </p:embeddedFont>
    <p:embeddedFont>
      <p:font typeface="Arimo Italics" panose="020B0604020202090204" pitchFamily="34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Bold" panose="020B0806030504020204" pitchFamily="34" charset="0"/>
      <p:regular r:id="rId24"/>
    </p:embeddedFont>
    <p:embeddedFont>
      <p:font typeface="Open Sans Bold Italics" panose="020B0806030504020204" pitchFamily="34" charset="0"/>
      <p:regular r:id="rId25"/>
    </p:embeddedFont>
    <p:embeddedFont>
      <p:font typeface="Open Sans Extra Bold" panose="020B0906030804020204" pitchFamily="34" charset="0"/>
      <p:regular r:id="rId26"/>
    </p:embeddedFont>
    <p:embeddedFont>
      <p:font typeface="Open Sans Extra Bold Italics" panose="020B0906030804020204" pitchFamily="34" charset="0"/>
      <p:regular r:id="rId27"/>
    </p:embeddedFont>
    <p:embeddedFont>
      <p:font typeface="Open Sans Italics" panose="020B0606030504020204" pitchFamily="34" charset="0"/>
      <p:regular r:id="rId28"/>
    </p:embeddedFont>
    <p:embeddedFont>
      <p:font typeface="Open Sans Light" panose="020B0306030504020204" pitchFamily="34" charset="0"/>
      <p:regular r:id="rId29"/>
    </p:embeddedFont>
    <p:embeddedFont>
      <p:font typeface="Open Sans Light Bold" panose="020B0806030504020204" pitchFamily="34" charset="0"/>
      <p:regular r:id="rId30"/>
    </p:embeddedFont>
    <p:embeddedFont>
      <p:font typeface="Open Sans Light Bold Italics" panose="020B0806030504020204" pitchFamily="34" charset="0"/>
      <p:regular r:id="rId31"/>
    </p:embeddedFont>
    <p:embeddedFont>
      <p:font typeface="Open Sans Light Italics" panose="020B0306030504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font" Target="fonts/font3.fntdata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7.fntdata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2.fntdata" /><Relationship Id="rId29" Type="http://schemas.openxmlformats.org/officeDocument/2006/relationships/font" Target="fonts/font1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6.fntdata" /><Relationship Id="rId32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5.fntdata" /><Relationship Id="rId28" Type="http://schemas.openxmlformats.org/officeDocument/2006/relationships/font" Target="fonts/font10.fntdata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1.fntdata" /><Relationship Id="rId31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4.fntdata" /><Relationship Id="rId27" Type="http://schemas.openxmlformats.org/officeDocument/2006/relationships/font" Target="fonts/font9.fntdata" /><Relationship Id="rId30" Type="http://schemas.openxmlformats.org/officeDocument/2006/relationships/font" Target="fonts/font12.fntdata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9876" y="1222046"/>
            <a:ext cx="15468248" cy="299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Open Sans Extra Bold"/>
              </a:rPr>
              <a:t>PREVENTION AND DETECTION OF FAKE CHEQUE SCAMS USING BLOCK CHAIN </a:t>
            </a: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Open Sans Extra Bold"/>
              </a:rPr>
              <a:t>BATCH A13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9876" y="4343083"/>
            <a:ext cx="1828800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 Bold"/>
              </a:rPr>
              <a:t>TEAM MEMBERS :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SRIMANJARI  P    [211418104262]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SUBRINI  K B       [211418104270]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     SWETHA  A R       [211418104283]</a:t>
            </a:r>
          </a:p>
          <a:p>
            <a:pPr algn="just">
              <a:lnSpc>
                <a:spcPts val="6719"/>
              </a:lnSpc>
            </a:pPr>
            <a:endParaRPr lang="en-US" sz="480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1527" y="7717472"/>
            <a:ext cx="11437443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Open Sans Bold"/>
              </a:rPr>
              <a:t>GUIDE  NAME: SANTHANALAKSHMI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C88B22-3562-E049-84D2-3AEC7FADCE46}"/>
              </a:ext>
            </a:extLst>
          </p:cNvPr>
          <p:cNvSpPr txBox="1"/>
          <p:nvPr/>
        </p:nvSpPr>
        <p:spPr>
          <a:xfrm>
            <a:off x="1248842" y="1619362"/>
            <a:ext cx="15992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/>
              <a:t>TITLE:Simulating DDOS attacks on the us fiber-optics internet infrastructure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AUTHOR: Sumeet Kumar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YEAR : 2017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PUBLISHED IN: Proceedings of the 2017 Winter Simulation Conference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METHODOLOGY : cyber- attacks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PROS : a network simulation model to understand the Internettraffic flow pattern in a DDoS attack 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CONS:altering data through remote access or damage the systems causing data loss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CDF983-D41D-614B-8B67-E11B8A26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EF01D-C224-0541-8AFD-344BA4A4B8B3}"/>
              </a:ext>
            </a:extLst>
          </p:cNvPr>
          <p:cNvSpPr txBox="1"/>
          <p:nvPr/>
        </p:nvSpPr>
        <p:spPr>
          <a:xfrm>
            <a:off x="1385454" y="1925242"/>
            <a:ext cx="15060072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TITLE :Combating anonymous offenders in the cyberspace: An overview of the legal approach in Malaysia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AUTHOR: Dr Nazli Ismail Nawang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YEAR: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PROS :It identifies the anonymous offender in the cyber world.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/>
              <a:t>CONS :The user must know the various  laws that have been enacted to govern publications of illegal content</a:t>
            </a:r>
          </a:p>
        </p:txBody>
      </p:sp>
    </p:spTree>
    <p:extLst>
      <p:ext uri="{BB962C8B-B14F-4D97-AF65-F5344CB8AC3E}">
        <p14:creationId xmlns:p14="http://schemas.microsoft.com/office/powerpoint/2010/main" val="109146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198871"/>
            <a:ext cx="15685916" cy="6716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Open Sans"/>
              </a:rPr>
              <a:t>TITLE:  IoT honeypot: A multi-component solution for handling manual and Mirai-based attacks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AUTHOR:  Haris Šemić, Sasa Mrdovic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YEAR:   08 January 2017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PUBLISHED IN:IEEE 25TH Telecommunication forum TELFOR 2017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METHODOLOGY: Internet-of-Things (IoT) devices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PROS:It is used to attain sufficient exposure to malicious traffic and security of collected data.</a:t>
            </a:r>
          </a:p>
          <a:p>
            <a:pPr marL="733011" lvl="1" indent="-366506" algn="just">
              <a:lnSpc>
                <a:spcPts val="4753"/>
              </a:lnSpc>
              <a:buFont typeface="Arial"/>
              <a:buChar char="•"/>
            </a:pPr>
            <a:r>
              <a:rPr lang="en-US" sz="3395">
                <a:solidFill>
                  <a:srgbClr val="000000"/>
                </a:solidFill>
                <a:latin typeface="Arimo"/>
              </a:rPr>
              <a:t>CONS:The plack of security has left IoT devices vulnerable to various attacks that aim to take control of said devices and utilize them for various malicious purposes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91744"/>
            <a:ext cx="15902349" cy="8266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Open Sans"/>
              </a:rPr>
              <a:t>TITLE :Leveraging crime reporting in Metro Manila using unsupervised crowd-sourced data: A case for the Report framework.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AUTHOR : Bernie S. Fabito,  Angelique D. Lacasandile,  Emeliza R. Yabut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YEAR  :2017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PUBLISHED IN: International Conference on control, electronics, renewable energy and communication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METHODOLOGY :Ping ER Monitoring Agent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PROS :In this layer, existing Ping ER scripts which generate hourly, monthly, and yearly reports can work seamlessly. This is because, in this framework, contents are addressed through hashes which is a widely used means of connecting data in a distributed network.</a:t>
            </a:r>
          </a:p>
          <a:p>
            <a:pPr marL="719045" lvl="1" indent="-359522" algn="just">
              <a:lnSpc>
                <a:spcPts val="4662"/>
              </a:lnSpc>
              <a:buFont typeface="Arial"/>
              <a:buChar char="•"/>
            </a:pPr>
            <a:r>
              <a:rPr lang="en-US" sz="3330">
                <a:solidFill>
                  <a:srgbClr val="000000"/>
                </a:solidFill>
                <a:latin typeface="Arimo"/>
              </a:rPr>
              <a:t>CONS :The downside of using an always-free tool is that it may be missing key features that you need. And with always-free tools, what you get is what you get.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592402"/>
            <a:ext cx="15848897" cy="7035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Open Sans"/>
              </a:rPr>
              <a:t>TITLE: The Language and Cross-Cultural Perceptions of Deception.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AUTHOR: Wendy Baker-Smemoe, Chair David Eddington William 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G. Eggington.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YEAR	:2015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PUBLISHED IN: published in brigham young University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METHODOLOGY :Qualtrics Survey Block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PROS :Rather than creating two surveys, you could create two blocks of questions within one survey and randomly assign participants to one block or the other. </a:t>
            </a:r>
          </a:p>
          <a:p>
            <a:pPr marL="714173" lvl="1" indent="-357087" algn="just">
              <a:lnSpc>
                <a:spcPts val="4631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Arimo"/>
              </a:rPr>
              <a:t>CONS : Qualtrics support could use some work. It can be difficult to find help in the community. I almost always have to reach out to someone on the online chat or via email to get help.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22482" y="952500"/>
            <a:ext cx="669779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ns Extra Bold"/>
              </a:rPr>
              <a:t>SYSTEM ARCHITECTURE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A8628D-C560-AD4D-B3B2-AB9406FE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27" y="1853270"/>
            <a:ext cx="14718205" cy="7233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66550" y="3504183"/>
            <a:ext cx="10742099" cy="548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Light"/>
              </a:rPr>
              <a:t>HARDWARE REQUIREMENTS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PROCESSOR 		    :   DUAL CORE 2 DUOS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RAM				    :	2 GB DD RAM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HARD DISK 		    :	250 GB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"/>
              </a:rPr>
              <a:t>SOFTWARE REQUIREMENTS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FRONT END 	                :  J2EE (JSP, SERVLET)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BACK END	   	        :  MY SQL 5.5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OPERATING SYSTEM   :  WINDOWS 7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LANGUAGE : JAVA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252904" y="1414921"/>
            <a:ext cx="15602785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Extra Bold"/>
              </a:rPr>
              <a:t>FEASIBILITY ANALYSIS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6514" y="2377581"/>
            <a:ext cx="6980085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TECHNICAL FEASIBILITY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07379" y="1250008"/>
            <a:ext cx="72251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ECONOMIC FEASIBILITY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7379" y="6156018"/>
            <a:ext cx="59560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SOCIAL FEASIBILITY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686" y="2124407"/>
            <a:ext cx="16007578" cy="4254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Open Sans Light"/>
              </a:rPr>
              <a:t>This assessment typically involves a cost/ benefits analysis of the project, helping organizations determine the viability, cost, and benefits associated with a project before financial resources are allocated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also serves as an independent project assessment and enhances project credibility—helping decision-makers determine the positive economic benefits to the organization that the proposed project will provide.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580516"/>
            <a:ext cx="1438249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/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is helpful for people to save their money from hackers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o"/>
              </a:rPr>
              <a:t> It helps the bank to detect the fake cheque instantly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83354" y="1434052"/>
            <a:ext cx="4572301" cy="971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OVERVIEW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851025"/>
            <a:ext cx="15815073" cy="740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endParaRPr/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The paper aims to explore a few crucial and famous enabled offerings of banking zone, its benefits and troubles at present.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Fake cheque scam is one of the most common attacks used to commit fraud against consumers.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Currently, there is no existing solution to authenticate cheques and detect fake ones instantly.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Instead, banks must wait for a period of more time and date to detect the scam. 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More precisely, our approach helps the banks to share information about provided cheque and used ones, without exposing the banks’ customers’ personal data.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76082" y="3319780"/>
            <a:ext cx="15339381" cy="478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The threat of online fraud has spurred many charity companies and financial institutions to alert consumers when potentially fraudulent transactions are made.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Blockchain can help to reduce and even prevent fraud in the supply chain through greater transparency and improved traceability of products.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 It’s very difficult to manipulate the blockchain. </a:t>
            </a:r>
          </a:p>
          <a:p>
            <a:pPr marL="734229" lvl="1" indent="-367115" algn="just">
              <a:lnSpc>
                <a:spcPts val="4761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In this project bank will return the check leaf to the customer when bank find the charity is fake.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2212" y="1997474"/>
            <a:ext cx="7690090" cy="887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Open Sans Extra Bold"/>
              </a:rPr>
              <a:t>PROBLEM DEFINITION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2164" y="1028700"/>
            <a:ext cx="16617136" cy="8503127"/>
            <a:chOff x="0" y="0"/>
            <a:chExt cx="17372683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72682" cy="8889747"/>
            </a:xfrm>
            <a:custGeom>
              <a:avLst/>
              <a:gdLst/>
              <a:ahLst/>
              <a:cxnLst/>
              <a:rect l="l" t="t" r="r" b="b"/>
              <a:pathLst>
                <a:path w="17372682" h="8889747">
                  <a:moveTo>
                    <a:pt x="1706788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067882" y="8889747"/>
                  </a:lnTo>
                  <a:cubicBezTo>
                    <a:pt x="17236793" y="8889747"/>
                    <a:pt x="17372682" y="8753857"/>
                    <a:pt x="17372682" y="8584947"/>
                  </a:cubicBezTo>
                  <a:lnTo>
                    <a:pt x="17372682" y="304800"/>
                  </a:lnTo>
                  <a:cubicBezTo>
                    <a:pt x="17372682" y="135890"/>
                    <a:pt x="17236793" y="0"/>
                    <a:pt x="170678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1063" y="923925"/>
            <a:ext cx="7011081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LITERATURE SURVEY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164" y="1767840"/>
            <a:ext cx="16152138" cy="77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TITLE:Blockchain-Based Solution for Detecting and Preventing Fake Check Scams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AUTHOR: Badis Hammi , Sherali Zeadally , Yves Christian Elloh Adja, Manlio Del Giudice, and Jamel Nebhen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YEAR:2021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PUBLISHED IN:IEEE Transactions on Engineering Management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METHODOLOGY: digital signature algorithm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PROS: Digital signatures provide authenticity and ensure that the signature is verified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mo"/>
              </a:rPr>
              <a:t>CONS: It requires a lot of time to authenticate the verification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280640"/>
            <a:ext cx="15802798" cy="765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Open Sans"/>
              </a:rPr>
              <a:t>TITLE: The Role of Blockchain in Reducing the Cost of Financial Transactions in the Retail Industry.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AUTHOR: Emart 77, Beirut, Lebanon          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YEAR:2021                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METHODOLOGY:	Consumer Packed Goods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PROS:	Consumer packaged goods (CPG) — and to some extent, services — is arguably one of the most challenging industries to be successful in.   </a:t>
            </a:r>
          </a:p>
          <a:p>
            <a:pPr marL="778072" lvl="1" indent="-389036" algn="just">
              <a:lnSpc>
                <a:spcPts val="5045"/>
              </a:lnSpc>
              <a:buFont typeface="Arial"/>
              <a:buChar char="•"/>
            </a:pPr>
            <a:r>
              <a:rPr lang="en-US" sz="3603">
                <a:solidFill>
                  <a:srgbClr val="000000"/>
                </a:solidFill>
                <a:latin typeface="Arimo"/>
              </a:rPr>
              <a:t>CONS:Another disadvantage of being consumers is the limited resources that they are forced to accept. This includes the limitations on income and the way these decisions influence consumer interest in a product.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16726"/>
            <a:ext cx="16230600" cy="739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Open Sans"/>
              </a:rPr>
              <a:t>TITLE: Evaluation of Tools and Extension for Fake News Detection.                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AUTHOR: Dilip Kumar Sharma; Sonal Garg; Priya Shrivastava.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YEAR:   2021 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 METHODOLOGY:Bi-LSTM classifier.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PUBLISHED IN:IEEE international Conference on innovative practice in technology management  (ICIPTM)    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PROS:	It is a sequence prediction model. It is a discriminative classifier which models the decision boundary between different classes.</a:t>
            </a:r>
          </a:p>
          <a:p>
            <a:pPr marL="819582" lvl="1" indent="-409791" algn="just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Arimo"/>
              </a:rPr>
              <a:t>CONS:Since BiLSTM has double LSTM cells so it is costly.Not Good </a:t>
            </a:r>
          </a:p>
          <a:p>
            <a:pPr marL="409791" lvl="1" algn="just">
              <a:lnSpc>
                <a:spcPts val="5314"/>
              </a:lnSpc>
            </a:pPr>
            <a:r>
              <a:rPr lang="en-US" sz="3796">
                <a:solidFill>
                  <a:srgbClr val="000000"/>
                </a:solidFill>
                <a:latin typeface="Arimo"/>
              </a:rPr>
              <a:t> fit for Speech Recognition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371553"/>
            <a:ext cx="15859705" cy="747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Open Sans"/>
              </a:rPr>
              <a:t>TITLE: Integration of Blockchain and IoT (B-IoT): Architecture, Solutions, &amp; Fuwture Research Direction.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AUTHOR: Vikash Kumar Aggarwal , Nikhil Sharma , Ila Kaushik , Bharat Bhushan , Himanshu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YEAR:2020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PUBLISHED IN :1ST international Conference on computational research and data analytics (ICCRDA)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METHODOLOGY:Integration of Blockchain and IoT                  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PROS:The smart contract is what allows a smart device to function on its own without the need for a centralized authority.               </a:t>
            </a:r>
          </a:p>
          <a:p>
            <a:pPr marL="759439" lvl="1" indent="-379719" algn="just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000000"/>
                </a:solidFill>
                <a:latin typeface="Arimo"/>
              </a:rPr>
              <a:t>CONS:One of the notable weaknesses of blockchain is scalability, while blockchain is not indestructible.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04558"/>
            <a:ext cx="15266301" cy="6997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Open Sans"/>
              </a:rPr>
              <a:t>TITLE: The Check is in the Mail: Monetization of Craigslist Buyer Scams.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AUTHOR: Jackie Jones, Damon McCoy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YEAR:2020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PUBLISHED IN:IEEE APWG SYMPOSIUM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METHODOLOGY: Conservative Classification Strategy       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PROS:Compared to manual data entry, automatic data entry greatly reduce errors. Company documents can be filled out, stored, retrieved and used more accurately. </a:t>
            </a:r>
          </a:p>
          <a:p>
            <a:pPr marL="773489" lvl="1" indent="-386744" algn="just">
              <a:lnSpc>
                <a:spcPts val="5015"/>
              </a:lnSpc>
              <a:buFont typeface="Arial"/>
              <a:buChar char="•"/>
            </a:pPr>
            <a:r>
              <a:rPr lang="en-US" sz="3582">
                <a:solidFill>
                  <a:srgbClr val="000000"/>
                </a:solidFill>
                <a:latin typeface="Arimo"/>
              </a:rPr>
              <a:t>CONS:automated equipment include the high capital expenditure required to invest in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76394"/>
            <a:ext cx="15932105" cy="718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Open Sans"/>
              </a:rPr>
              <a:t>TITLE: An Assessment of Fraud and its Management in Nigeria Commercial Banks.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Author:Abiola, Idowu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YEAR:2019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PUBLISHED IN:European Journal of Social Sciences METHODOLOGYdisadvantage Pearson Product Moment Correlation Coefficient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PROS: Acorrelation co effient such as Pearson r is that it provides effect size information (in unit free terms). </a:t>
            </a:r>
          </a:p>
          <a:p>
            <a:pPr marL="729167" lvl="1" indent="-364583" algn="just">
              <a:lnSpc>
                <a:spcPts val="4728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Arimo"/>
              </a:rPr>
              <a:t>CONS : A key limitation of Pearson's r is that it cannot distinguish between independent and dependent variables. Therefore, also if a relationship between two variables is found.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Syllabus</dc:title>
  <cp:lastModifiedBy>kavithasubu2000@gmail.com</cp:lastModifiedBy>
  <cp:revision>6</cp:revision>
  <dcterms:created xsi:type="dcterms:W3CDTF">2006-08-16T00:00:00Z</dcterms:created>
  <dcterms:modified xsi:type="dcterms:W3CDTF">2022-04-05T01:25:12Z</dcterms:modified>
  <dc:identifier>DAE8Kjo8vKU</dc:identifier>
</cp:coreProperties>
</file>