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Arimo" panose="020B0604020202020204" charset="0"/>
      <p:regular r:id="rId18"/>
    </p:embeddedFont>
    <p:embeddedFont>
      <p:font typeface="Arimo Bold" panose="020B060402020202020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</p:embeddedFont>
    <p:embeddedFont>
      <p:font typeface="Open Sans Bold" panose="020B0604020202020204" charset="0"/>
      <p:regular r:id="rId25"/>
    </p:embeddedFont>
    <p:embeddedFont>
      <p:font typeface="Open Sans Extra Bold" panose="020B0604020202020204" charset="0"/>
      <p:regular r:id="rId26"/>
    </p:embeddedFont>
    <p:embeddedFont>
      <p:font typeface="Open Sans Light" panose="020B0306030504020204" pitchFamily="34" charset="0"/>
      <p:regular r:id="rId27"/>
      <p:italic r:id="rId28"/>
    </p:embeddedFont>
    <p:embeddedFont>
      <p:font typeface="Open Sans Light Bold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922789" y="1028700"/>
            <a:ext cx="16442422" cy="31763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PREVENTION AND DETECTION OF FAKE CHEQUE SCAMS USING BLOCK CHAIN </a:t>
            </a:r>
          </a:p>
          <a:p>
            <a:pPr algn="ctr">
              <a:lnSpc>
                <a:spcPts val="853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BATCH A13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51312" y="2188982"/>
            <a:ext cx="12367038" cy="6635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endParaRPr/>
          </a:p>
          <a:p>
            <a:pPr algn="ctr">
              <a:lnSpc>
                <a:spcPts val="7560"/>
              </a:lnSpc>
            </a:pPr>
            <a:endParaRPr/>
          </a:p>
          <a:p>
            <a:pPr algn="ctr">
              <a:lnSpc>
                <a:spcPts val="7560"/>
              </a:lnSpc>
            </a:pPr>
            <a:endParaRPr/>
          </a:p>
          <a:p>
            <a:pPr algn="ctr"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Arimo Bold"/>
              </a:rPr>
              <a:t>     SRIMANJARI  P    [211418104262]</a:t>
            </a:r>
          </a:p>
          <a:p>
            <a:pPr algn="ctr"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Arimo Bold"/>
              </a:rPr>
              <a:t>     SUBRINI  K B       [211418104270]</a:t>
            </a:r>
          </a:p>
          <a:p>
            <a:pPr algn="ctr"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Arimo Bold"/>
              </a:rPr>
              <a:t>     SWETHA  A R       [211418104283]</a:t>
            </a:r>
          </a:p>
          <a:p>
            <a:pPr algn="ctr">
              <a:lnSpc>
                <a:spcPts val="7560"/>
              </a:lnSpc>
            </a:pPr>
            <a:endParaRPr lang="en-US" sz="5400">
              <a:solidFill>
                <a:srgbClr val="000000"/>
              </a:solidFill>
              <a:latin typeface="Arim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-1981594" y="3992933"/>
            <a:ext cx="1236703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TEAM MEMBERS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57223" y="8122404"/>
            <a:ext cx="1325596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pen Sans Light Bold"/>
              </a:rPr>
              <a:t>GUIDE NAME: Mrs S.T.SANTHANALAKSHMI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882989" y="1506393"/>
            <a:ext cx="4230511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Open Sans Extra Bold"/>
              </a:rPr>
              <a:t>MODULES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14067" y="2856676"/>
            <a:ext cx="7829933" cy="595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3896" lvl="1" indent="-406948" algn="just">
              <a:lnSpc>
                <a:spcPts val="5918"/>
              </a:lnSpc>
              <a:buFont typeface="Arial"/>
              <a:buChar char="•"/>
            </a:pPr>
            <a:r>
              <a:rPr lang="en-US" sz="3769" spc="90">
                <a:solidFill>
                  <a:srgbClr val="000000"/>
                </a:solidFill>
                <a:latin typeface="Open Sans Light"/>
              </a:rPr>
              <a:t>CHARITY REGISTER </a:t>
            </a:r>
          </a:p>
          <a:p>
            <a:pPr marL="813896" lvl="1" indent="-406948" algn="just">
              <a:lnSpc>
                <a:spcPts val="5918"/>
              </a:lnSpc>
              <a:buFont typeface="Arial"/>
              <a:buChar char="•"/>
            </a:pPr>
            <a:r>
              <a:rPr lang="en-US" sz="3769" spc="31">
                <a:solidFill>
                  <a:srgbClr val="000000"/>
                </a:solidFill>
                <a:latin typeface="Arimo"/>
              </a:rPr>
              <a:t> CHARITY LOGIN </a:t>
            </a:r>
          </a:p>
          <a:p>
            <a:pPr marL="813896" lvl="1" indent="-406948" algn="just">
              <a:lnSpc>
                <a:spcPts val="5918"/>
              </a:lnSpc>
              <a:buFont typeface="Arial"/>
              <a:buChar char="•"/>
            </a:pPr>
            <a:r>
              <a:rPr lang="en-US" sz="3769" spc="31">
                <a:solidFill>
                  <a:srgbClr val="000000"/>
                </a:solidFill>
                <a:latin typeface="Arimo"/>
              </a:rPr>
              <a:t>CHARITY REQUEST </a:t>
            </a:r>
          </a:p>
          <a:p>
            <a:pPr marL="813896" lvl="1" indent="-406948" algn="just">
              <a:lnSpc>
                <a:spcPts val="5918"/>
              </a:lnSpc>
              <a:buFont typeface="Arial"/>
              <a:buChar char="•"/>
            </a:pPr>
            <a:r>
              <a:rPr lang="en-US" sz="3769" spc="31">
                <a:solidFill>
                  <a:srgbClr val="000000"/>
                </a:solidFill>
                <a:latin typeface="Arimo"/>
              </a:rPr>
              <a:t>CHARITY REQUEST VIEW </a:t>
            </a:r>
          </a:p>
          <a:p>
            <a:pPr marL="813896" lvl="1" indent="-406948" algn="just">
              <a:lnSpc>
                <a:spcPts val="5918"/>
              </a:lnSpc>
              <a:buFont typeface="Arial"/>
              <a:buChar char="•"/>
            </a:pPr>
            <a:r>
              <a:rPr lang="en-US" sz="3769" spc="31">
                <a:solidFill>
                  <a:srgbClr val="000000"/>
                </a:solidFill>
                <a:latin typeface="Arimo"/>
              </a:rPr>
              <a:t>CHARITY DONATION VIEW </a:t>
            </a:r>
          </a:p>
          <a:p>
            <a:pPr marL="813896" lvl="1" indent="-406948" algn="just">
              <a:lnSpc>
                <a:spcPts val="5918"/>
              </a:lnSpc>
              <a:buFont typeface="Arial"/>
              <a:buChar char="•"/>
            </a:pPr>
            <a:r>
              <a:rPr lang="en-US" sz="3769" spc="31">
                <a:solidFill>
                  <a:srgbClr val="000000"/>
                </a:solidFill>
                <a:latin typeface="Arimo"/>
              </a:rPr>
              <a:t>BANK RESPONSE VIEW </a:t>
            </a:r>
          </a:p>
          <a:p>
            <a:pPr marL="813896" lvl="1" indent="-406948" algn="just">
              <a:lnSpc>
                <a:spcPts val="5918"/>
              </a:lnSpc>
              <a:buFont typeface="Arial"/>
              <a:buChar char="•"/>
            </a:pPr>
            <a:r>
              <a:rPr lang="en-US" sz="3769" spc="31">
                <a:solidFill>
                  <a:srgbClr val="000000"/>
                </a:solidFill>
                <a:latin typeface="Arimo"/>
              </a:rPr>
              <a:t>VIEW ACCOUNT BALANACE </a:t>
            </a:r>
          </a:p>
          <a:p>
            <a:pPr algn="just">
              <a:lnSpc>
                <a:spcPts val="5918"/>
              </a:lnSpc>
            </a:pPr>
            <a:r>
              <a:rPr lang="en-US" sz="3769" spc="31">
                <a:solidFill>
                  <a:srgbClr val="000000"/>
                </a:solidFill>
                <a:latin typeface="Arimo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400741" y="3078097"/>
            <a:ext cx="11467953" cy="5033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6824" lvl="1" indent="-378412" algn="just">
              <a:lnSpc>
                <a:spcPts val="5748"/>
              </a:lnSpc>
              <a:buFont typeface="Arial"/>
              <a:buChar char="•"/>
            </a:pPr>
            <a:r>
              <a:rPr lang="en-US" sz="3505" spc="84">
                <a:solidFill>
                  <a:srgbClr val="000000"/>
                </a:solidFill>
                <a:latin typeface="Open Sans Light"/>
              </a:rPr>
              <a:t>PUBLIC REGISTER </a:t>
            </a:r>
          </a:p>
          <a:p>
            <a:pPr marL="756824" lvl="1" indent="-378412" algn="just">
              <a:lnSpc>
                <a:spcPts val="5748"/>
              </a:lnSpc>
              <a:buFont typeface="Arial"/>
              <a:buChar char="•"/>
            </a:pPr>
            <a:r>
              <a:rPr lang="en-US" sz="3505" spc="84">
                <a:solidFill>
                  <a:srgbClr val="000000"/>
                </a:solidFill>
                <a:latin typeface="Arimo"/>
              </a:rPr>
              <a:t>PUBLIC LOGIN </a:t>
            </a:r>
          </a:p>
          <a:p>
            <a:pPr marL="756824" lvl="1" indent="-378412" algn="just">
              <a:lnSpc>
                <a:spcPts val="5748"/>
              </a:lnSpc>
              <a:buFont typeface="Arial"/>
              <a:buChar char="•"/>
            </a:pPr>
            <a:r>
              <a:rPr lang="en-US" sz="3505" spc="84">
                <a:solidFill>
                  <a:srgbClr val="000000"/>
                </a:solidFill>
                <a:latin typeface="Arimo"/>
              </a:rPr>
              <a:t>VIEW CHARITY REQUEST </a:t>
            </a:r>
          </a:p>
          <a:p>
            <a:pPr marL="756824" lvl="1" indent="-378412" algn="just">
              <a:lnSpc>
                <a:spcPts val="5748"/>
              </a:lnSpc>
              <a:buFont typeface="Arial"/>
              <a:buChar char="•"/>
            </a:pPr>
            <a:r>
              <a:rPr lang="en-US" sz="3505" spc="84">
                <a:solidFill>
                  <a:srgbClr val="000000"/>
                </a:solidFill>
                <a:latin typeface="Arimo"/>
              </a:rPr>
              <a:t>RESPONSE(BANK) </a:t>
            </a:r>
          </a:p>
          <a:p>
            <a:pPr marL="756824" lvl="1" indent="-378412" algn="just">
              <a:lnSpc>
                <a:spcPts val="5748"/>
              </a:lnSpc>
              <a:buFont typeface="Arial"/>
              <a:buChar char="•"/>
            </a:pPr>
            <a:r>
              <a:rPr lang="en-US" sz="3505" spc="84">
                <a:solidFill>
                  <a:srgbClr val="000000"/>
                </a:solidFill>
                <a:latin typeface="Arimo"/>
              </a:rPr>
              <a:t>ADMIN LOGIN </a:t>
            </a:r>
          </a:p>
          <a:p>
            <a:pPr marL="756824" lvl="1" indent="-378412" algn="just">
              <a:lnSpc>
                <a:spcPts val="5748"/>
              </a:lnSpc>
              <a:buFont typeface="Arial"/>
              <a:buChar char="•"/>
            </a:pPr>
            <a:r>
              <a:rPr lang="en-US" sz="3505" spc="84">
                <a:solidFill>
                  <a:srgbClr val="000000"/>
                </a:solidFill>
                <a:latin typeface="Arimo"/>
              </a:rPr>
              <a:t>VIEW CHARITY REQUEST </a:t>
            </a:r>
          </a:p>
          <a:p>
            <a:pPr marL="756824" lvl="1" indent="-378412" algn="just">
              <a:lnSpc>
                <a:spcPts val="5748"/>
              </a:lnSpc>
              <a:buFont typeface="Arial"/>
              <a:buChar char="•"/>
            </a:pPr>
            <a:r>
              <a:rPr lang="en-US" sz="3505" spc="84">
                <a:solidFill>
                  <a:srgbClr val="000000"/>
                </a:solidFill>
                <a:latin typeface="Arimo"/>
              </a:rPr>
              <a:t>RESPONSE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00741" y="1345433"/>
            <a:ext cx="4374832" cy="1142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6685">
                <a:solidFill>
                  <a:srgbClr val="000000"/>
                </a:solidFill>
                <a:latin typeface="Open Sans Extra Bold"/>
              </a:rPr>
              <a:t>MODULES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t="7860" b="7860"/>
          <a:stretch>
            <a:fillRect/>
          </a:stretch>
        </p:blipFill>
        <p:spPr>
          <a:xfrm>
            <a:off x="3449050" y="2553146"/>
            <a:ext cx="9635087" cy="645868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0" y="1441896"/>
            <a:ext cx="8869433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Open Sans Extra Bold"/>
              </a:rPr>
              <a:t>SDLC MODEL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06687"/>
            <a:ext cx="16230600" cy="8993949"/>
            <a:chOff x="0" y="0"/>
            <a:chExt cx="16042555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042556" cy="8889747"/>
            </a:xfrm>
            <a:custGeom>
              <a:avLst/>
              <a:gdLst/>
              <a:ahLst/>
              <a:cxnLst/>
              <a:rect l="l" t="t" r="r" b="b"/>
              <a:pathLst>
                <a:path w="16042556" h="8889747">
                  <a:moveTo>
                    <a:pt x="1573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5737756" y="8889747"/>
                  </a:lnTo>
                  <a:cubicBezTo>
                    <a:pt x="15906665" y="8889747"/>
                    <a:pt x="16042556" y="8753857"/>
                    <a:pt x="16042556" y="8584947"/>
                  </a:cubicBezTo>
                  <a:lnTo>
                    <a:pt x="16042556" y="304800"/>
                  </a:lnTo>
                  <a:cubicBezTo>
                    <a:pt x="16042556" y="135890"/>
                    <a:pt x="15906665" y="0"/>
                    <a:pt x="1573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569130" y="2633299"/>
            <a:ext cx="13183564" cy="6604092"/>
            <a:chOff x="0" y="0"/>
            <a:chExt cx="17578085" cy="8805456"/>
          </a:xfrm>
        </p:grpSpPr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0" y="0"/>
              <a:ext cx="17578085" cy="8805456"/>
              <a:chOff x="0" y="0"/>
              <a:chExt cx="20535650" cy="10287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-6350"/>
                <a:ext cx="205356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20535650" h="12700">
                    <a:moveTo>
                      <a:pt x="0" y="0"/>
                    </a:moveTo>
                    <a:lnTo>
                      <a:pt x="20535650" y="0"/>
                    </a:lnTo>
                    <a:lnTo>
                      <a:pt x="2053565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2051050"/>
                <a:ext cx="205356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20535650" h="12700">
                    <a:moveTo>
                      <a:pt x="0" y="0"/>
                    </a:moveTo>
                    <a:lnTo>
                      <a:pt x="20535650" y="0"/>
                    </a:lnTo>
                    <a:lnTo>
                      <a:pt x="2053565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0" y="4108450"/>
                <a:ext cx="205356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20535650" h="12700">
                    <a:moveTo>
                      <a:pt x="0" y="0"/>
                    </a:moveTo>
                    <a:lnTo>
                      <a:pt x="20535650" y="0"/>
                    </a:lnTo>
                    <a:lnTo>
                      <a:pt x="2053565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0" y="6165850"/>
                <a:ext cx="205356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20535650" h="12700">
                    <a:moveTo>
                      <a:pt x="0" y="0"/>
                    </a:moveTo>
                    <a:lnTo>
                      <a:pt x="20535650" y="0"/>
                    </a:lnTo>
                    <a:lnTo>
                      <a:pt x="2053565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0" name="Freeform 10"/>
              <p:cNvSpPr/>
              <p:nvPr/>
            </p:nvSpPr>
            <p:spPr>
              <a:xfrm>
                <a:off x="0" y="8223250"/>
                <a:ext cx="205356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20535650" h="12700">
                    <a:moveTo>
                      <a:pt x="0" y="0"/>
                    </a:moveTo>
                    <a:lnTo>
                      <a:pt x="20535650" y="0"/>
                    </a:lnTo>
                    <a:lnTo>
                      <a:pt x="2053565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10280650"/>
                <a:ext cx="205356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20535650" h="12700">
                    <a:moveTo>
                      <a:pt x="0" y="0"/>
                    </a:moveTo>
                    <a:lnTo>
                      <a:pt x="20535650" y="0"/>
                    </a:lnTo>
                    <a:lnTo>
                      <a:pt x="2053565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0" y="0"/>
              <a:ext cx="17578085" cy="8805456"/>
              <a:chOff x="0" y="0"/>
              <a:chExt cx="20535650" cy="10287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-1708" y="8216881"/>
                <a:ext cx="3699833" cy="2070119"/>
              </a:xfrm>
              <a:custGeom>
                <a:avLst/>
                <a:gdLst/>
                <a:ahLst/>
                <a:cxnLst/>
                <a:rect l="l" t="t" r="r" b="b"/>
                <a:pathLst>
                  <a:path w="3699833" h="2070119">
                    <a:moveTo>
                      <a:pt x="1708" y="2070119"/>
                    </a:moveTo>
                    <a:lnTo>
                      <a:pt x="1708" y="302083"/>
                    </a:lnTo>
                    <a:cubicBezTo>
                      <a:pt x="0" y="222560"/>
                      <a:pt x="30400" y="145702"/>
                      <a:pt x="86043" y="88865"/>
                    </a:cubicBezTo>
                    <a:cubicBezTo>
                      <a:pt x="141686" y="32026"/>
                      <a:pt x="217881" y="0"/>
                      <a:pt x="297421" y="19"/>
                    </a:cubicBezTo>
                    <a:lnTo>
                      <a:pt x="3402412" y="19"/>
                    </a:lnTo>
                    <a:cubicBezTo>
                      <a:pt x="3481953" y="0"/>
                      <a:pt x="3558147" y="32026"/>
                      <a:pt x="3613790" y="88865"/>
                    </a:cubicBezTo>
                    <a:cubicBezTo>
                      <a:pt x="3669433" y="145702"/>
                      <a:pt x="3699833" y="222560"/>
                      <a:pt x="3698125" y="302083"/>
                    </a:cubicBezTo>
                    <a:lnTo>
                      <a:pt x="3698125" y="2070119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4209808" y="6165850"/>
                <a:ext cx="3696417" cy="4121150"/>
              </a:xfrm>
              <a:custGeom>
                <a:avLst/>
                <a:gdLst/>
                <a:ahLst/>
                <a:cxnLst/>
                <a:rect l="l" t="t" r="r" b="b"/>
                <a:pathLst>
                  <a:path w="3696417" h="4121150">
                    <a:moveTo>
                      <a:pt x="0" y="4121150"/>
                    </a:moveTo>
                    <a:lnTo>
                      <a:pt x="0" y="295713"/>
                    </a:lnTo>
                    <a:cubicBezTo>
                      <a:pt x="0" y="132395"/>
                      <a:pt x="132396" y="0"/>
                      <a:pt x="295713" y="0"/>
                    </a:cubicBezTo>
                    <a:lnTo>
                      <a:pt x="3400704" y="0"/>
                    </a:lnTo>
                    <a:cubicBezTo>
                      <a:pt x="3564022" y="0"/>
                      <a:pt x="3696417" y="132395"/>
                      <a:pt x="3696417" y="295713"/>
                    </a:cubicBezTo>
                    <a:lnTo>
                      <a:pt x="3696417" y="4121150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8419616" y="4108450"/>
                <a:ext cx="3696417" cy="6178550"/>
              </a:xfrm>
              <a:custGeom>
                <a:avLst/>
                <a:gdLst/>
                <a:ahLst/>
                <a:cxnLst/>
                <a:rect l="l" t="t" r="r" b="b"/>
                <a:pathLst>
                  <a:path w="3696417" h="6178550">
                    <a:moveTo>
                      <a:pt x="0" y="6178550"/>
                    </a:moveTo>
                    <a:lnTo>
                      <a:pt x="0" y="295713"/>
                    </a:lnTo>
                    <a:cubicBezTo>
                      <a:pt x="0" y="217285"/>
                      <a:pt x="31156" y="142069"/>
                      <a:pt x="86613" y="86612"/>
                    </a:cubicBezTo>
                    <a:cubicBezTo>
                      <a:pt x="142070" y="31155"/>
                      <a:pt x="217286" y="0"/>
                      <a:pt x="295714" y="0"/>
                    </a:cubicBezTo>
                    <a:lnTo>
                      <a:pt x="3400704" y="0"/>
                    </a:lnTo>
                    <a:cubicBezTo>
                      <a:pt x="3564022" y="0"/>
                      <a:pt x="3696417" y="132395"/>
                      <a:pt x="3696417" y="295713"/>
                    </a:cubicBezTo>
                    <a:lnTo>
                      <a:pt x="3696417" y="6178550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12629425" y="2051050"/>
                <a:ext cx="3696417" cy="8235950"/>
              </a:xfrm>
              <a:custGeom>
                <a:avLst/>
                <a:gdLst/>
                <a:ahLst/>
                <a:cxnLst/>
                <a:rect l="l" t="t" r="r" b="b"/>
                <a:pathLst>
                  <a:path w="3696417" h="8235950">
                    <a:moveTo>
                      <a:pt x="0" y="8235950"/>
                    </a:moveTo>
                    <a:lnTo>
                      <a:pt x="0" y="295713"/>
                    </a:lnTo>
                    <a:cubicBezTo>
                      <a:pt x="0" y="132396"/>
                      <a:pt x="132395" y="0"/>
                      <a:pt x="295713" y="0"/>
                    </a:cubicBezTo>
                    <a:lnTo>
                      <a:pt x="3400704" y="0"/>
                    </a:lnTo>
                    <a:cubicBezTo>
                      <a:pt x="3479131" y="0"/>
                      <a:pt x="3554347" y="31155"/>
                      <a:pt x="3609804" y="86612"/>
                    </a:cubicBezTo>
                    <a:cubicBezTo>
                      <a:pt x="3665261" y="142069"/>
                      <a:pt x="3696417" y="217285"/>
                      <a:pt x="3696417" y="295713"/>
                    </a:cubicBezTo>
                    <a:lnTo>
                      <a:pt x="3696417" y="8235950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16839234" y="-6350"/>
                <a:ext cx="3696416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3696416" h="10293350">
                    <a:moveTo>
                      <a:pt x="0" y="10293350"/>
                    </a:moveTo>
                    <a:lnTo>
                      <a:pt x="0" y="295713"/>
                    </a:lnTo>
                    <a:cubicBezTo>
                      <a:pt x="0" y="132396"/>
                      <a:pt x="132395" y="1"/>
                      <a:pt x="295712" y="0"/>
                    </a:cubicBezTo>
                    <a:lnTo>
                      <a:pt x="3400703" y="0"/>
                    </a:lnTo>
                    <a:cubicBezTo>
                      <a:pt x="3479130" y="0"/>
                      <a:pt x="3554346" y="31155"/>
                      <a:pt x="3609803" y="86612"/>
                    </a:cubicBezTo>
                    <a:cubicBezTo>
                      <a:pt x="3665260" y="142069"/>
                      <a:pt x="3696416" y="217285"/>
                      <a:pt x="3696416" y="295713"/>
                    </a:cubicBezTo>
                    <a:lnTo>
                      <a:pt x="3696416" y="10293350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0" y="9251950"/>
                <a:ext cx="3696417" cy="1035050"/>
              </a:xfrm>
              <a:custGeom>
                <a:avLst/>
                <a:gdLst/>
                <a:ahLst/>
                <a:cxnLst/>
                <a:rect l="l" t="t" r="r" b="b"/>
                <a:pathLst>
                  <a:path w="3696417" h="1035050">
                    <a:moveTo>
                      <a:pt x="0" y="0"/>
                    </a:moveTo>
                    <a:lnTo>
                      <a:pt x="3696417" y="0"/>
                    </a:lnTo>
                    <a:lnTo>
                      <a:pt x="3696417" y="1035050"/>
                    </a:lnTo>
                    <a:lnTo>
                      <a:pt x="0" y="1035050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4209808" y="6990080"/>
                <a:ext cx="3696417" cy="3296920"/>
              </a:xfrm>
              <a:custGeom>
                <a:avLst/>
                <a:gdLst/>
                <a:ahLst/>
                <a:cxnLst/>
                <a:rect l="l" t="t" r="r" b="b"/>
                <a:pathLst>
                  <a:path w="3696417" h="3296920">
                    <a:moveTo>
                      <a:pt x="0" y="0"/>
                    </a:moveTo>
                    <a:lnTo>
                      <a:pt x="3696417" y="0"/>
                    </a:lnTo>
                    <a:lnTo>
                      <a:pt x="3696417" y="3296920"/>
                    </a:lnTo>
                    <a:lnTo>
                      <a:pt x="0" y="3296920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8419616" y="5138208"/>
                <a:ext cx="3696417" cy="5148792"/>
              </a:xfrm>
              <a:custGeom>
                <a:avLst/>
                <a:gdLst/>
                <a:ahLst/>
                <a:cxnLst/>
                <a:rect l="l" t="t" r="r" b="b"/>
                <a:pathLst>
                  <a:path w="3696417" h="5148792">
                    <a:moveTo>
                      <a:pt x="0" y="0"/>
                    </a:moveTo>
                    <a:lnTo>
                      <a:pt x="3696417" y="0"/>
                    </a:lnTo>
                    <a:lnTo>
                      <a:pt x="3696417" y="5148792"/>
                    </a:lnTo>
                    <a:lnTo>
                      <a:pt x="0" y="5148792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12629425" y="3698240"/>
                <a:ext cx="3696417" cy="6588760"/>
              </a:xfrm>
              <a:custGeom>
                <a:avLst/>
                <a:gdLst/>
                <a:ahLst/>
                <a:cxnLst/>
                <a:rect l="l" t="t" r="r" b="b"/>
                <a:pathLst>
                  <a:path w="3696417" h="6588760">
                    <a:moveTo>
                      <a:pt x="0" y="0"/>
                    </a:moveTo>
                    <a:lnTo>
                      <a:pt x="3696417" y="0"/>
                    </a:lnTo>
                    <a:lnTo>
                      <a:pt x="3696417" y="6588760"/>
                    </a:lnTo>
                    <a:lnTo>
                      <a:pt x="0" y="6588760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16839234" y="1640586"/>
                <a:ext cx="3696416" cy="8646414"/>
              </a:xfrm>
              <a:custGeom>
                <a:avLst/>
                <a:gdLst/>
                <a:ahLst/>
                <a:cxnLst/>
                <a:rect l="l" t="t" r="r" b="b"/>
                <a:pathLst>
                  <a:path w="3696416" h="8646414">
                    <a:moveTo>
                      <a:pt x="0" y="0"/>
                    </a:moveTo>
                    <a:lnTo>
                      <a:pt x="3696416" y="0"/>
                    </a:lnTo>
                    <a:lnTo>
                      <a:pt x="3696416" y="8646414"/>
                    </a:lnTo>
                    <a:lnTo>
                      <a:pt x="0" y="8646414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0" y="10287000"/>
                <a:ext cx="3696417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96417">
                    <a:moveTo>
                      <a:pt x="0" y="0"/>
                    </a:moveTo>
                    <a:lnTo>
                      <a:pt x="3696417" y="0"/>
                    </a:lnTo>
                    <a:lnTo>
                      <a:pt x="369641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4209808" y="8638540"/>
                <a:ext cx="3696417" cy="1648460"/>
              </a:xfrm>
              <a:custGeom>
                <a:avLst/>
                <a:gdLst/>
                <a:ahLst/>
                <a:cxnLst/>
                <a:rect l="l" t="t" r="r" b="b"/>
                <a:pathLst>
                  <a:path w="3696417" h="1648460">
                    <a:moveTo>
                      <a:pt x="0" y="0"/>
                    </a:moveTo>
                    <a:lnTo>
                      <a:pt x="3696417" y="0"/>
                    </a:lnTo>
                    <a:lnTo>
                      <a:pt x="3696417" y="1648460"/>
                    </a:lnTo>
                    <a:lnTo>
                      <a:pt x="0" y="1648460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8419616" y="7197725"/>
                <a:ext cx="3696417" cy="3089275"/>
              </a:xfrm>
              <a:custGeom>
                <a:avLst/>
                <a:gdLst/>
                <a:ahLst/>
                <a:cxnLst/>
                <a:rect l="l" t="t" r="r" b="b"/>
                <a:pathLst>
                  <a:path w="3696417" h="3089275">
                    <a:moveTo>
                      <a:pt x="0" y="0"/>
                    </a:moveTo>
                    <a:lnTo>
                      <a:pt x="3696417" y="0"/>
                    </a:lnTo>
                    <a:lnTo>
                      <a:pt x="3696417" y="3089275"/>
                    </a:lnTo>
                    <a:lnTo>
                      <a:pt x="0" y="3089275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12629425" y="6580822"/>
                <a:ext cx="3696417" cy="3706178"/>
              </a:xfrm>
              <a:custGeom>
                <a:avLst/>
                <a:gdLst/>
                <a:ahLst/>
                <a:cxnLst/>
                <a:rect l="l" t="t" r="r" b="b"/>
                <a:pathLst>
                  <a:path w="3696417" h="3706178">
                    <a:moveTo>
                      <a:pt x="0" y="0"/>
                    </a:moveTo>
                    <a:lnTo>
                      <a:pt x="3696417" y="0"/>
                    </a:lnTo>
                    <a:lnTo>
                      <a:pt x="3696417" y="3706178"/>
                    </a:lnTo>
                    <a:lnTo>
                      <a:pt x="0" y="3706178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16839234" y="5757926"/>
                <a:ext cx="3696416" cy="4529074"/>
              </a:xfrm>
              <a:custGeom>
                <a:avLst/>
                <a:gdLst/>
                <a:ahLst/>
                <a:cxnLst/>
                <a:rect l="l" t="t" r="r" b="b"/>
                <a:pathLst>
                  <a:path w="3696416" h="4529074">
                    <a:moveTo>
                      <a:pt x="0" y="0"/>
                    </a:moveTo>
                    <a:lnTo>
                      <a:pt x="3696416" y="0"/>
                    </a:lnTo>
                    <a:lnTo>
                      <a:pt x="3696416" y="4529074"/>
                    </a:lnTo>
                    <a:lnTo>
                      <a:pt x="0" y="4529074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</p:grpSp>
      </p:grpSp>
      <p:sp>
        <p:nvSpPr>
          <p:cNvPr id="28" name="TextBox 28"/>
          <p:cNvSpPr txBox="1"/>
          <p:nvPr/>
        </p:nvSpPr>
        <p:spPr>
          <a:xfrm>
            <a:off x="2508547" y="9191625"/>
            <a:ext cx="2163649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Open Sans Extra Bold"/>
              </a:rPr>
              <a:t>Review 0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589045" y="9170716"/>
            <a:ext cx="2163649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Open Sans Extra Bold"/>
              </a:rPr>
              <a:t>Review 4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816577" y="9191625"/>
            <a:ext cx="2163649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Open Sans Extra Bold"/>
              </a:rPr>
              <a:t>Review 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079087" y="9191625"/>
            <a:ext cx="2163649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Open Sans Extra Bold"/>
              </a:rPr>
              <a:t>Review 2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988859" y="9191625"/>
            <a:ext cx="2621491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Open Sans Extra Bold"/>
              </a:rPr>
              <a:t>Review 1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721885" y="1746204"/>
            <a:ext cx="37759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5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-850829" y="8350296"/>
            <a:ext cx="552302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0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721885" y="7076890"/>
            <a:ext cx="37759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1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721885" y="5840095"/>
            <a:ext cx="37759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721885" y="4256405"/>
            <a:ext cx="37759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3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721885" y="3003364"/>
            <a:ext cx="37759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4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2913731" y="6646855"/>
            <a:ext cx="1963001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Start of the 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project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8010315" y="3437387"/>
            <a:ext cx="2452517" cy="1819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UML diagrams 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are produced 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Modules are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 tested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4988859" y="5256036"/>
            <a:ext cx="2652201" cy="1217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7"/>
              </a:lnSpc>
            </a:pPr>
            <a:r>
              <a:rPr lang="en-US" sz="2312">
                <a:solidFill>
                  <a:srgbClr val="000000"/>
                </a:solidFill>
                <a:latin typeface="Open Sans Bold"/>
              </a:rPr>
              <a:t>Implementation </a:t>
            </a:r>
          </a:p>
          <a:p>
            <a:pPr algn="ctr">
              <a:lnSpc>
                <a:spcPts val="3237"/>
              </a:lnSpc>
            </a:pPr>
            <a:r>
              <a:rPr lang="en-US" sz="2312">
                <a:solidFill>
                  <a:srgbClr val="000000"/>
                </a:solidFill>
                <a:latin typeface="Open Sans Bold"/>
              </a:rPr>
              <a:t>Of each </a:t>
            </a:r>
          </a:p>
          <a:p>
            <a:pPr algn="ctr">
              <a:lnSpc>
                <a:spcPts val="3237"/>
              </a:lnSpc>
            </a:pPr>
            <a:r>
              <a:rPr lang="en-US" sz="2312">
                <a:solidFill>
                  <a:srgbClr val="000000"/>
                </a:solidFill>
                <a:latin typeface="Open Sans Bold"/>
              </a:rPr>
              <a:t>module 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0572301" y="2859972"/>
            <a:ext cx="2652201" cy="808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7"/>
              </a:lnSpc>
            </a:pPr>
            <a:r>
              <a:rPr lang="en-US" sz="2312">
                <a:solidFill>
                  <a:srgbClr val="000000"/>
                </a:solidFill>
                <a:latin typeface="Open Sans Bold"/>
              </a:rPr>
              <a:t>Implementation </a:t>
            </a:r>
          </a:p>
          <a:p>
            <a:pPr algn="ctr">
              <a:lnSpc>
                <a:spcPts val="3237"/>
              </a:lnSpc>
            </a:pPr>
            <a:r>
              <a:rPr lang="en-US" sz="2312">
                <a:solidFill>
                  <a:srgbClr val="000000"/>
                </a:solidFill>
                <a:latin typeface="Open Sans Bold"/>
              </a:rPr>
              <a:t>and Testing 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3652261" y="1131524"/>
            <a:ext cx="2037216" cy="1362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 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project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 submission 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721885" y="748302"/>
            <a:ext cx="5190558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Open Sans Extra Bold"/>
              </a:rPr>
              <a:t>TIME LINE CHART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1551" y="1028700"/>
            <a:ext cx="16527749" cy="8229600"/>
            <a:chOff x="0" y="0"/>
            <a:chExt cx="17853541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53541" cy="8889747"/>
            </a:xfrm>
            <a:custGeom>
              <a:avLst/>
              <a:gdLst/>
              <a:ahLst/>
              <a:cxnLst/>
              <a:rect l="l" t="t" r="r" b="b"/>
              <a:pathLst>
                <a:path w="17853541" h="8889747">
                  <a:moveTo>
                    <a:pt x="17548741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548741" y="8889747"/>
                  </a:lnTo>
                  <a:cubicBezTo>
                    <a:pt x="17717652" y="8889747"/>
                    <a:pt x="17853541" y="8753857"/>
                    <a:pt x="17853541" y="8584947"/>
                  </a:cubicBezTo>
                  <a:lnTo>
                    <a:pt x="17853541" y="304800"/>
                  </a:lnTo>
                  <a:cubicBezTo>
                    <a:pt x="17853541" y="135890"/>
                    <a:pt x="17717652" y="0"/>
                    <a:pt x="1754874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68842" y="983896"/>
            <a:ext cx="4441147" cy="82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sz="4899">
                <a:solidFill>
                  <a:srgbClr val="000000"/>
                </a:solidFill>
                <a:latin typeface="Open Sans Extra Bold"/>
              </a:rPr>
              <a:t>REFERENCE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" y="1714500"/>
            <a:ext cx="16188674" cy="9404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11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Badis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Hammi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Sherali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Zeadally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Yves Christian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Elloh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Manlio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 Giudice, and Jamel Nebhen,2021, “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Blockchain-Based Solution for Detecting and Preventing Fake Check Scams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algn="just">
              <a:lnSpc>
                <a:spcPts val="411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Emart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77, Beirut, Lebanon,2021,“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Role of Blockchain in Reducing the Cost of Financial Transactions in the Retail Industry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algn="just">
              <a:lnSpc>
                <a:spcPts val="411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Dilip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Kumar Sharma;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Sonal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Garg; Priya Shrivastava ,2021,“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Tools and Extension for Fake News Detection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algn="just">
              <a:lnSpc>
                <a:spcPts val="411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Vikash Kumar Aggarwal , Nikhil Sharma , Ila Kaushik , Bharat Bhushan , Himanshu, 2020, “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Blockchain and IoT (B-IoT): Architecture, Solutions, &amp; Future Research Direction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algn="just">
              <a:lnSpc>
                <a:spcPts val="411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Jackie Jones, Damon McCoy,2020,“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Check is in the Mail: Monetization of Craigslist Buyer Scams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algn="just">
              <a:lnSpc>
                <a:spcPts val="411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Abiola, Idowu,2019,“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Assessment of Fraud and its Management in Nigeria Commercial Banks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algn="just">
              <a:lnSpc>
                <a:spcPts val="411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Sumeet Kumar,2018, “</a:t>
            </a:r>
            <a:r>
              <a:rPr lang="en-U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Simulating DDOS attacks on the us fiber-optics internet infrastructure”.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4110"/>
              </a:lnSpc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[8]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Nazli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Ismail Nawang,2017, “</a:t>
            </a:r>
            <a:r>
              <a:rPr lang="en-US" sz="24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Combating anonymous offenders in the cyberspace: An overview of the legal approach in Malaysia”.</a:t>
            </a:r>
          </a:p>
          <a:p>
            <a:pPr algn="just">
              <a:lnSpc>
                <a:spcPts val="411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[9]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Haris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Šemić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Sasa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Mrdovic,2017,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IoT honeypot: A multi-component solution for handling manual and </a:t>
            </a:r>
            <a:r>
              <a:rPr lang="en-US" sz="240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Mirai</a:t>
            </a:r>
            <a:r>
              <a:rPr lang="en-US" sz="24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-based attacks</a:t>
            </a:r>
            <a:r>
              <a:rPr lang="en-IN" sz="24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”.</a:t>
            </a:r>
          </a:p>
          <a:p>
            <a:pPr algn="just">
              <a:lnSpc>
                <a:spcPts val="4110"/>
              </a:lnSpc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4110"/>
              </a:lnSpc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ts val="4110"/>
              </a:lnSpc>
            </a:pPr>
            <a:endParaRPr lang="en-US" sz="24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4110"/>
              </a:lnSpc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4110"/>
              </a:lnSpc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344900" cy="85344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226278" y="1257300"/>
            <a:ext cx="15835443" cy="146246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881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 Bernie S.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Fabito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Angelique D.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Lacasandile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Emeliza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R.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Yabut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,2017,“ : </a:t>
            </a:r>
            <a:r>
              <a:rPr lang="en-US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crime reporting in Metro Manila using unsupervised crowd-sourced data: A case for the Report framework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algn="just">
              <a:lnSpc>
                <a:spcPts val="3881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 Wendy Baker-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Smemoe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Chair David Eddington William G. Eggington,2015,“ </a:t>
            </a:r>
            <a:r>
              <a:rPr lang="en-US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Language and Cross-Cultural Perceptions of Deception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[12] S. Baker, 2018, “</a:t>
            </a:r>
            <a:r>
              <a:rPr lang="en-US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Don’t cash that cheque: BBB study shows how fake cheque scams bait consumers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”, Tech. Rep., Better Bus. Bureau, Arlington County, VA, USA, Sep.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[13] L. M. Rose, 2018, “</a:t>
            </a:r>
            <a:r>
              <a:rPr lang="en-US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Modernizing cheque fraud detection with machine learning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”, Ph.D. dissertation, Dept. Financial Crime Compliance Manage., Utica College, Utica, NY, USA.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[14] Federal Trade Commission, 2018, “</a:t>
            </a:r>
            <a:r>
              <a:rPr lang="en-US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Consumer sentinel network data book 2017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”,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FederalTrade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Commission,Washington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DC,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USA,Tech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Rep., Mar.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[15] C.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Tressler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2020, “</a:t>
            </a:r>
            <a:r>
              <a:rPr lang="en-US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FTC: The bottom-line on fake cheques scams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”, Federal Trade Commission, Washington, DC, USA, Tech. Rep., Feb.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[16] “2017 Internet crime report,” Federal Bureau of Investigation/Internet Crime Complaint Center, Washington, DC, USA, Tech. Rep., 2018.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[17] K. Pak and D.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Shadel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2011, “</a:t>
            </a:r>
            <a:r>
              <a:rPr lang="en-US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AARP Foundation national fraud victim study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”, AARP Foundation,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Washinton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DC, USA, Tech. Rep..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[18] C.-D. Chen and L.-T. Huang, 2011, “</a:t>
            </a:r>
            <a:r>
              <a:rPr lang="en-US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Online deception investigation: Content analysis and cross-cultural comparison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”, Int. J. Bus. Inf., vol. 6, no. 1, pp. 91–111.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[19] K.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Christidis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M.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Devetsikiotis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2016 “</a:t>
            </a:r>
            <a:r>
              <a:rPr lang="en-US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Blockchains and smart contracts for the Internet of Things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”, IEEE Access, vol. 4, pp. 2292–2303.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881"/>
              </a:lnSpc>
            </a:pP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881"/>
              </a:lnSpc>
            </a:pP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881"/>
              </a:lnSpc>
            </a:pP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881"/>
              </a:lnSpc>
            </a:pP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881"/>
              </a:lnSpc>
            </a:pP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881"/>
              </a:lnSpc>
            </a:pP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881"/>
              </a:lnSpc>
            </a:pP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881"/>
              </a:lnSpc>
            </a:pP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68700" cy="8534400"/>
            <a:chOff x="0" y="0"/>
            <a:chExt cx="17573712" cy="92189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73712" cy="921899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[20] A. Reyna, C. Martín, J. Chen, E. Soler, and M. Díaz, 2018 “</a:t>
              </a:r>
              <a:r>
                <a:rPr lang="en-US" sz="24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On blockchain and its integration with IoT: Challenges and opportunities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”, Future </a:t>
              </a:r>
              <a:r>
                <a:rPr lang="en-US" sz="24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Gener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</a:t>
              </a:r>
              <a:r>
                <a:rPr lang="en-US" sz="24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Comput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Syst., vol. 88, pp. 173–190.</a:t>
              </a:r>
              <a:endPara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[21] M. T. </a:t>
              </a:r>
              <a:r>
                <a:rPr lang="en-US" sz="24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Hammi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B. </a:t>
              </a:r>
              <a:r>
                <a:rPr lang="en-US" sz="24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Hammi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P. </a:t>
              </a:r>
              <a:r>
                <a:rPr lang="en-US" sz="24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Bellot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and A. </a:t>
              </a:r>
              <a:r>
                <a:rPr lang="en-US" sz="24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Serhrouchni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2018 “</a:t>
              </a:r>
              <a:r>
                <a:rPr lang="en-US" sz="24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Bubbles of trust: </a:t>
              </a:r>
              <a:r>
                <a:rPr lang="en-US" sz="2400" i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Adecentralized</a:t>
              </a:r>
              <a:r>
                <a:rPr lang="en-US" sz="24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blockchain-based authentication system for IoT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”, </a:t>
              </a:r>
              <a:r>
                <a:rPr lang="en-US" sz="24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Comput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</a:t>
              </a:r>
              <a:r>
                <a:rPr lang="en-US" sz="24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Secur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., vol. 78, pp. 126–142.</a:t>
              </a:r>
              <a:endPara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[22] R. M. </a:t>
              </a:r>
              <a:r>
                <a:rPr lang="en-US" sz="24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Factora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2014“</a:t>
              </a:r>
              <a:r>
                <a:rPr lang="en-US" sz="24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Financial and legal methods to protect individuals from financial exploitation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”, in Aging and Money. </a:t>
              </a:r>
              <a:r>
                <a:rPr lang="en-US" sz="24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NewYork,NY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USA: Springer,</a:t>
              </a:r>
              <a:endPara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pp. 109–122.</a:t>
              </a:r>
              <a:endPara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[23] C. W. Smith, 2001, “</a:t>
              </a:r>
              <a:r>
                <a:rPr lang="en-US" sz="24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Defense to a payor bank’s liability for late returns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”, CCH Deposit Law Notes, vol. 2, no. 6, p. 8.</a:t>
              </a:r>
              <a:endPara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[24] A. T. Riggs and P. M. </a:t>
              </a:r>
              <a:r>
                <a:rPr lang="en-US" sz="24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Podrazik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2014, “</a:t>
              </a:r>
              <a:r>
                <a:rPr lang="en-US" sz="24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Financial exploitation of the elderly: Review of the epidemic—Its victims, national impact, and legislative solutions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”, in Aging and Money. New York, NY, USA: Springer, 2014, pp. 1–18.</a:t>
              </a:r>
              <a:endPara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[25] J. Jones and D. McCoy, 2014, “</a:t>
              </a:r>
              <a:r>
                <a:rPr lang="en-US" sz="24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cheque is in the mail: Monetization of Craigslist buyer scams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”, in </a:t>
              </a:r>
              <a:r>
                <a:rPr lang="en-US" sz="24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Proc.APWGSymp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Electron. Crime Res., 2014, pp. 25–35.</a:t>
              </a:r>
              <a:endPara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[26] I. Abiola,2009, “</a:t>
              </a:r>
              <a:r>
                <a:rPr lang="en-US" sz="24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 assessment of fraud and its management in Nigeria commercial banks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”, Eur. J. Social Sci., vol. 10, no. 4, pp. 628–640.</a:t>
              </a:r>
              <a:endPara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[27] J. A. Ojo,2008,  “</a:t>
              </a:r>
              <a:r>
                <a:rPr lang="en-US" sz="24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Effect of bank frauds on banking operations in Nigeria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”, Int. J. Investment Finance, vol. 1, no. 1, p. 103.</a:t>
              </a:r>
              <a:endPara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[28] S. Chhabra, G. Gupta, M. Gupta, and G. Gupta,2017 , “</a:t>
              </a:r>
              <a:r>
                <a:rPr lang="en-US" sz="24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Detecting fraudulent bank cheques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”, in Proc. IFIP Int. Conf. Digit. Forensics, pp. 245–266.</a:t>
              </a:r>
              <a:endPara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[29] </a:t>
              </a:r>
              <a:r>
                <a:rPr lang="en-US" sz="24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R.Kumar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and G. Gupta, 2016, “</a:t>
              </a:r>
              <a:r>
                <a:rPr lang="en-US" sz="24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Forensic authentication of bank cheques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”, in Proc. IFIP Int. Conf. Digit. Forensics, pp. 311–322.</a:t>
              </a:r>
              <a:endPara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ts val="3881"/>
                </a:lnSpc>
              </a:pP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673328" y="1306542"/>
            <a:ext cx="6009647" cy="8871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20"/>
              </a:lnSpc>
            </a:pPr>
            <a:r>
              <a:rPr lang="en-US" sz="5300">
                <a:solidFill>
                  <a:srgbClr val="000000"/>
                </a:solidFill>
                <a:latin typeface="Open Sans Extra Bold"/>
              </a:rPr>
              <a:t>INTRODUCTION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523672"/>
            <a:ext cx="15517942" cy="6449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6092" lvl="1" indent="-353046" algn="just">
              <a:lnSpc>
                <a:spcPts val="4578"/>
              </a:lnSpc>
              <a:buFont typeface="Arial"/>
              <a:buChar char="•"/>
            </a:pPr>
            <a:r>
              <a:rPr lang="en-US" sz="3270">
                <a:solidFill>
                  <a:srgbClr val="000000"/>
                </a:solidFill>
                <a:latin typeface="Open Sans Light"/>
              </a:rPr>
              <a:t>In our current society, cheques represent one of the dominant payment methods.</a:t>
            </a:r>
          </a:p>
          <a:p>
            <a:pPr marL="706092" lvl="1" indent="-353046" algn="just">
              <a:lnSpc>
                <a:spcPts val="4578"/>
              </a:lnSpc>
              <a:buFont typeface="Arial"/>
              <a:buChar char="•"/>
            </a:pPr>
            <a:r>
              <a:rPr lang="en-US" sz="3270">
                <a:solidFill>
                  <a:srgbClr val="000000"/>
                </a:solidFill>
                <a:latin typeface="Open Sans Light"/>
              </a:rPr>
              <a:t> A cheque is an order written by a depositor instructing the bank to pay a specific amount to a recipient from the depositor’s bank account. </a:t>
            </a:r>
          </a:p>
          <a:p>
            <a:pPr marL="706092" lvl="1" indent="-353046" algn="just">
              <a:lnSpc>
                <a:spcPts val="4578"/>
              </a:lnSpc>
              <a:buFont typeface="Arial"/>
              <a:buChar char="•"/>
            </a:pPr>
            <a:r>
              <a:rPr lang="en-US" sz="3270">
                <a:solidFill>
                  <a:srgbClr val="000000"/>
                </a:solidFill>
                <a:latin typeface="Open Sans Light"/>
              </a:rPr>
              <a:t>Unfortunately, numerous malicious scammers exploit some flaws in the banking system to commit frauds.</a:t>
            </a:r>
          </a:p>
          <a:p>
            <a:pPr marL="706092" lvl="1" indent="-353046" algn="just">
              <a:lnSpc>
                <a:spcPts val="4578"/>
              </a:lnSpc>
              <a:buFont typeface="Arial"/>
              <a:buChar char="•"/>
            </a:pPr>
            <a:r>
              <a:rPr lang="en-US" sz="3270">
                <a:solidFill>
                  <a:srgbClr val="000000"/>
                </a:solidFill>
                <a:latin typeface="Open Sans Light"/>
              </a:rPr>
              <a:t>Indeed, frauds employing fake cheques are growing rapidly and cost billions of money. we focus on fake cheque scams. </a:t>
            </a:r>
          </a:p>
          <a:p>
            <a:pPr marL="706092" lvl="1" indent="-353046" algn="just">
              <a:lnSpc>
                <a:spcPts val="4578"/>
              </a:lnSpc>
              <a:buFont typeface="Arial"/>
              <a:buChar char="•"/>
            </a:pPr>
            <a:r>
              <a:rPr lang="en-US" sz="3270">
                <a:solidFill>
                  <a:srgbClr val="000000"/>
                </a:solidFill>
                <a:latin typeface="Open Sans Light"/>
              </a:rPr>
              <a:t>This fraud is achieved getting people mainly through some email scam; establishing a relationship a business relationship most of the time sending them overpaid counterfeit paycheck; and finally asking for the overpayment.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2691" y="651827"/>
            <a:ext cx="16942694" cy="8606473"/>
            <a:chOff x="0" y="0"/>
            <a:chExt cx="18301771" cy="92968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301771" cy="9296851"/>
            </a:xfrm>
            <a:custGeom>
              <a:avLst/>
              <a:gdLst/>
              <a:ahLst/>
              <a:cxnLst/>
              <a:rect l="l" t="t" r="r" b="b"/>
              <a:pathLst>
                <a:path w="18301771" h="9296851">
                  <a:moveTo>
                    <a:pt x="17996971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992051"/>
                  </a:lnTo>
                  <a:cubicBezTo>
                    <a:pt x="0" y="9160961"/>
                    <a:pt x="135890" y="9296851"/>
                    <a:pt x="304800" y="9296851"/>
                  </a:cubicBezTo>
                  <a:lnTo>
                    <a:pt x="17996971" y="9296851"/>
                  </a:lnTo>
                  <a:cubicBezTo>
                    <a:pt x="18165882" y="9296851"/>
                    <a:pt x="18301771" y="9160961"/>
                    <a:pt x="18301771" y="8992051"/>
                  </a:cubicBezTo>
                  <a:lnTo>
                    <a:pt x="18301771" y="304800"/>
                  </a:lnTo>
                  <a:cubicBezTo>
                    <a:pt x="18301771" y="135890"/>
                    <a:pt x="18165882" y="0"/>
                    <a:pt x="179969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933450"/>
            <a:ext cx="3820716" cy="92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Open Sans Extra Bold"/>
              </a:rPr>
              <a:t>ABSTRACT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82212" y="2145195"/>
            <a:ext cx="16677088" cy="7672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just">
              <a:lnSpc>
                <a:spcPts val="4674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 Light"/>
              </a:rPr>
              <a:t>Fake cheque scam is one of the most common attacks used to commit fraud against consumers. </a:t>
            </a:r>
          </a:p>
          <a:p>
            <a:pPr marL="820421" lvl="1" indent="-410210" algn="just">
              <a:lnSpc>
                <a:spcPts val="4674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 Light"/>
              </a:rPr>
              <a:t>Currently, there is no existing solution to authenticate cheque and detect fake ones instantly. </a:t>
            </a:r>
          </a:p>
          <a:p>
            <a:pPr marL="820421" lvl="1" indent="-410210" algn="just">
              <a:lnSpc>
                <a:spcPts val="4674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 Light"/>
              </a:rPr>
              <a:t>Instead, banks must wait for a period of more time and date to detect the scam.</a:t>
            </a:r>
          </a:p>
          <a:p>
            <a:pPr marL="820421" lvl="1" indent="-410210" algn="just">
              <a:lnSpc>
                <a:spcPts val="4674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 Light"/>
              </a:rPr>
              <a:t> More precisely, our approach helps the banks to share information about provided cheque and used ones, without exposing the banks customers personal data. Fake cheque scome in many forms. </a:t>
            </a:r>
          </a:p>
          <a:p>
            <a:pPr marL="820421" lvl="1" indent="-410210" algn="just">
              <a:lnSpc>
                <a:spcPts val="4674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 Light"/>
              </a:rPr>
              <a:t>They might look like business or personal cheques, cashier’s cheque, money orders, or a cheque delivered electronically. </a:t>
            </a:r>
          </a:p>
          <a:p>
            <a:pPr algn="just">
              <a:lnSpc>
                <a:spcPts val="4674"/>
              </a:lnSpc>
            </a:pPr>
            <a:endParaRPr lang="en-US" sz="3800">
              <a:solidFill>
                <a:srgbClr val="000000"/>
              </a:solidFill>
              <a:latin typeface="Open Sans Light"/>
            </a:endParaRPr>
          </a:p>
          <a:p>
            <a:pPr algn="just">
              <a:lnSpc>
                <a:spcPts val="4674"/>
              </a:lnSpc>
            </a:pPr>
            <a:endParaRPr lang="en-US" sz="3800">
              <a:solidFill>
                <a:srgbClr val="000000"/>
              </a:solidFill>
              <a:latin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575707" y="1302684"/>
            <a:ext cx="7870574" cy="1126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000000"/>
                </a:solidFill>
                <a:latin typeface="Open Sans Extra Bold"/>
              </a:rPr>
              <a:t>EXISTING SYSTEM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745863"/>
            <a:ext cx="15174645" cy="4548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69" lvl="1" indent="-464185" algn="just">
              <a:lnSpc>
                <a:spcPts val="6019"/>
              </a:lnSpc>
              <a:buFont typeface="Arial"/>
              <a:buChar char="•"/>
            </a:pPr>
            <a:r>
              <a:rPr lang="en-US" sz="4299">
                <a:latin typeface="Open Sans Light"/>
              </a:rPr>
              <a:t>Fake cheque scam has more disastrous consequences on the victims than many other attacks. </a:t>
            </a:r>
          </a:p>
          <a:p>
            <a:pPr marL="928369" lvl="1" indent="-464185" algn="just">
              <a:lnSpc>
                <a:spcPts val="6019"/>
              </a:lnSpc>
              <a:buFont typeface="Arial"/>
              <a:buChar char="•"/>
            </a:pPr>
            <a:r>
              <a:rPr lang="en-US" sz="4299">
                <a:latin typeface="Open Sans Light"/>
              </a:rPr>
              <a:t>In this context, we believe that the best solution to protect users is the detection of fake cheques well before they are cashed.</a:t>
            </a:r>
          </a:p>
          <a:p>
            <a:pPr algn="just">
              <a:lnSpc>
                <a:spcPts val="6019"/>
              </a:lnSpc>
            </a:pPr>
            <a:endParaRPr lang="en-US" sz="4299">
              <a:latin typeface="Open Sans Ligh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75707" y="6970225"/>
            <a:ext cx="338398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Technique: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05503" y="6979750"/>
            <a:ext cx="11346645" cy="169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</a:pPr>
            <a:endParaRPr/>
          </a:p>
          <a:p>
            <a:pPr algn="ctr">
              <a:lnSpc>
                <a:spcPts val="6859"/>
              </a:lnSpc>
            </a:pPr>
            <a:r>
              <a:rPr lang="en-US" sz="4899">
                <a:solidFill>
                  <a:srgbClr val="000000"/>
                </a:solidFill>
                <a:latin typeface="Arimo"/>
              </a:rPr>
              <a:t>Digital Signature Algorithm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735794" y="2032953"/>
            <a:ext cx="6282701" cy="1052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000000"/>
                </a:solidFill>
                <a:latin typeface="Open Sans Extra Bold"/>
              </a:rPr>
              <a:t>DISADVANTAGE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999423"/>
            <a:ext cx="13979591" cy="4202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19"/>
              </a:lnSpc>
            </a:pPr>
            <a:endParaRPr/>
          </a:p>
          <a:p>
            <a:pPr marL="1036320" lvl="1" indent="-518160" algn="just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Arimo"/>
              </a:rPr>
              <a:t>It calls for lot of time for computation.</a:t>
            </a:r>
          </a:p>
          <a:p>
            <a:pPr marL="1036320" lvl="1" indent="-518160" algn="just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Arimo"/>
              </a:rPr>
              <a:t>Verification of a given take a look at and, for this reason, avoid the modern drift duration of greater than 48 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924190" y="1486396"/>
            <a:ext cx="7907167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Open Sans Extra Bold"/>
              </a:rPr>
              <a:t>PROPOSED SYSTEM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05525" y="2573673"/>
            <a:ext cx="15581866" cy="3733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06780" lvl="1" indent="-453390" algn="just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Open Sans Light"/>
              </a:rPr>
              <a:t>To verify the authenticity of a given cheque, without exposing the banks’ customers’ personal data. </a:t>
            </a:r>
          </a:p>
          <a:p>
            <a:pPr marL="906780" lvl="1" indent="-453390" algn="just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Open Sans Light"/>
              </a:rPr>
              <a:t>To evaluate the performance of our proposed approach, we also deployed our cheque’s authentication scheme based on the blockchain.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57255" y="6977446"/>
            <a:ext cx="3842698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Technique: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57255" y="7250263"/>
            <a:ext cx="4831337" cy="2262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endParaRPr/>
          </a:p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Arimo"/>
              </a:rPr>
              <a:t>SHA algorithm</a:t>
            </a:r>
          </a:p>
          <a:p>
            <a:pPr algn="ctr">
              <a:lnSpc>
                <a:spcPts val="6019"/>
              </a:lnSpc>
            </a:pPr>
            <a:endParaRPr lang="en-US" sz="4299">
              <a:solidFill>
                <a:srgbClr val="000000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617979" y="1502462"/>
            <a:ext cx="5377203" cy="1144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000000"/>
                </a:solidFill>
                <a:latin typeface="Open Sans Extra Bold"/>
              </a:rPr>
              <a:t>ADVANTAGE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050784"/>
            <a:ext cx="15873431" cy="6222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160"/>
              </a:lnSpc>
            </a:pPr>
            <a:endParaRPr/>
          </a:p>
          <a:p>
            <a:pPr marL="949961" lvl="1" indent="-474980" algn="just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Arimo"/>
              </a:rPr>
              <a:t>It requires less time for computation. </a:t>
            </a:r>
          </a:p>
          <a:p>
            <a:pPr marL="949961" lvl="1" indent="-474980" algn="just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Arimo"/>
              </a:rPr>
              <a:t>Data transaction is extra cozy manner to client and charity through bank. </a:t>
            </a:r>
          </a:p>
          <a:p>
            <a:pPr marL="949961" lvl="1" indent="-474980" algn="just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Arimo"/>
              </a:rPr>
              <a:t>Bank asking validated consumer and client give the permission the financial institution may be send the cash in charity.</a:t>
            </a:r>
          </a:p>
          <a:p>
            <a:pPr algn="just">
              <a:lnSpc>
                <a:spcPts val="6160"/>
              </a:lnSpc>
            </a:pPr>
            <a:endParaRPr lang="en-US" sz="4400">
              <a:solidFill>
                <a:srgbClr val="000000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536714" y="2262639"/>
            <a:ext cx="13275644" cy="4346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860"/>
              </a:lnSpc>
            </a:pPr>
            <a:endParaRPr/>
          </a:p>
          <a:p>
            <a:pPr algn="just">
              <a:lnSpc>
                <a:spcPts val="6860"/>
              </a:lnSpc>
            </a:pPr>
            <a:r>
              <a:rPr lang="en-US" sz="4900">
                <a:solidFill>
                  <a:srgbClr val="000000"/>
                </a:solidFill>
                <a:latin typeface="Arimo"/>
              </a:rPr>
              <a:t> </a:t>
            </a:r>
          </a:p>
          <a:p>
            <a:pPr algn="just">
              <a:lnSpc>
                <a:spcPts val="6860"/>
              </a:lnSpc>
            </a:pPr>
            <a:r>
              <a:rPr lang="en-US" sz="4900">
                <a:solidFill>
                  <a:srgbClr val="000000"/>
                </a:solidFill>
                <a:latin typeface="Arimo"/>
              </a:rPr>
              <a:t>PROCESSOR	      :    DUAL CORE 2 DUOS</a:t>
            </a:r>
          </a:p>
          <a:p>
            <a:pPr algn="just">
              <a:lnSpc>
                <a:spcPts val="6860"/>
              </a:lnSpc>
            </a:pPr>
            <a:r>
              <a:rPr lang="en-US" sz="4900">
                <a:solidFill>
                  <a:srgbClr val="000000"/>
                </a:solidFill>
                <a:latin typeface="Arimo"/>
              </a:rPr>
              <a:t>RAM				      :	2 GB DD RAM</a:t>
            </a:r>
          </a:p>
          <a:p>
            <a:pPr algn="just">
              <a:lnSpc>
                <a:spcPts val="6860"/>
              </a:lnSpc>
            </a:pPr>
            <a:r>
              <a:rPr lang="en-US" sz="4900">
                <a:solidFill>
                  <a:srgbClr val="000000"/>
                </a:solidFill>
                <a:latin typeface="Arimo"/>
              </a:rPr>
              <a:t>HARD DISK 			 :	250 GB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36714" y="2451059"/>
            <a:ext cx="8791220" cy="7648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800">
                <a:solidFill>
                  <a:srgbClr val="000000"/>
                </a:solidFill>
                <a:latin typeface="Open Sans Extra Bold"/>
              </a:rPr>
              <a:t>HARDWARE REQUIREMENTS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0026" y="1028700"/>
            <a:ext cx="17160700" cy="8229600"/>
            <a:chOff x="0" y="0"/>
            <a:chExt cx="1853726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537265" cy="8889747"/>
            </a:xfrm>
            <a:custGeom>
              <a:avLst/>
              <a:gdLst/>
              <a:ahLst/>
              <a:cxnLst/>
              <a:rect l="l" t="t" r="r" b="b"/>
              <a:pathLst>
                <a:path w="18537265" h="8889747">
                  <a:moveTo>
                    <a:pt x="18232465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8232465" y="8889747"/>
                  </a:lnTo>
                  <a:cubicBezTo>
                    <a:pt x="18401376" y="8889747"/>
                    <a:pt x="18537265" y="8753857"/>
                    <a:pt x="18537265" y="8584947"/>
                  </a:cubicBezTo>
                  <a:lnTo>
                    <a:pt x="18537265" y="304800"/>
                  </a:lnTo>
                  <a:cubicBezTo>
                    <a:pt x="18537265" y="135890"/>
                    <a:pt x="18401376" y="0"/>
                    <a:pt x="1823246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2354441"/>
            <a:ext cx="16230600" cy="5050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19"/>
              </a:lnSpc>
            </a:pPr>
            <a:endParaRPr/>
          </a:p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Arimo"/>
              </a:rPr>
              <a:t>FRONT END 				      :     J2EE (JSP, SERVLET) </a:t>
            </a:r>
          </a:p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Arimo"/>
              </a:rPr>
              <a:t>BACK END			            	: 	 MY SQL 5.5</a:t>
            </a:r>
          </a:p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Arimo"/>
              </a:rPr>
              <a:t>OPERATING SYSTEM 	           :  	 WINDOWS 7</a:t>
            </a:r>
          </a:p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Arimo"/>
              </a:rPr>
              <a:t>IDE					                :	 ECLIPSE</a:t>
            </a:r>
          </a:p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Arimo"/>
              </a:rPr>
              <a:t>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1955979"/>
            <a:ext cx="8993354" cy="838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pen Sans Extra Bold"/>
              </a:rPr>
              <a:t>SOFTWARE REQUIREMENTS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1648</Words>
  <Application>Microsoft Office PowerPoint</Application>
  <PresentationFormat>Custom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Open Sans Bold</vt:lpstr>
      <vt:lpstr>Times New Roman</vt:lpstr>
      <vt:lpstr>Open Sans Light Bold</vt:lpstr>
      <vt:lpstr>Open Sans Extra Bold</vt:lpstr>
      <vt:lpstr>Arimo Bold</vt:lpstr>
      <vt:lpstr>Calibri</vt:lpstr>
      <vt:lpstr>Arial</vt:lpstr>
      <vt:lpstr>Open Sans Light</vt:lpstr>
      <vt:lpstr>Open Sans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Brown Abstract Organic Class Syllabus Blank Presentation</dc:title>
  <cp:lastModifiedBy>subrini</cp:lastModifiedBy>
  <cp:revision>7</cp:revision>
  <dcterms:created xsi:type="dcterms:W3CDTF">2006-08-16T00:00:00Z</dcterms:created>
  <dcterms:modified xsi:type="dcterms:W3CDTF">2022-04-04T12:41:10Z</dcterms:modified>
  <dc:identifier>DAE8GQUou0s</dc:identifier>
</cp:coreProperties>
</file>