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3" r:id="rId26"/>
    <p:sldId id="280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8"/>
    <p:restoredTop sz="94603"/>
  </p:normalViewPr>
  <p:slideViewPr>
    <p:cSldViewPr snapToGrid="0" snapToObjects="1">
      <p:cViewPr varScale="1">
        <p:scale>
          <a:sx n="68" d="100"/>
          <a:sy n="68" d="100"/>
        </p:scale>
        <p:origin x="200" y="10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CCA6E-89D4-44EC-810C-00B6F1AF944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DDE71FE-EFF3-4577-B6E3-F9EABD0A28C4}">
      <dgm:prSet/>
      <dgm:spPr/>
      <dgm:t>
        <a:bodyPr/>
        <a:lstStyle/>
        <a:p>
          <a:pPr>
            <a:defRPr cap="all"/>
          </a:pPr>
          <a:r>
            <a:rPr lang="en-US"/>
            <a:t>1. How does the Semantic Web differ from the current Web?</a:t>
          </a:r>
        </a:p>
      </dgm:t>
    </dgm:pt>
    <dgm:pt modelId="{09A56E36-256E-4DC1-AF57-6AD4F161CF7F}" type="parTrans" cxnId="{D7AB4458-117B-4127-96B8-429A8081766A}">
      <dgm:prSet/>
      <dgm:spPr/>
      <dgm:t>
        <a:bodyPr/>
        <a:lstStyle/>
        <a:p>
          <a:endParaRPr lang="en-US"/>
        </a:p>
      </dgm:t>
    </dgm:pt>
    <dgm:pt modelId="{7D1379F0-3601-415C-BB7C-4B8D956F8A41}" type="sibTrans" cxnId="{D7AB4458-117B-4127-96B8-429A8081766A}">
      <dgm:prSet/>
      <dgm:spPr/>
      <dgm:t>
        <a:bodyPr/>
        <a:lstStyle/>
        <a:p>
          <a:endParaRPr lang="en-US"/>
        </a:p>
      </dgm:t>
    </dgm:pt>
    <dgm:pt modelId="{E615BF9A-15B4-4BD9-BFC5-E63AE01C245B}">
      <dgm:prSet/>
      <dgm:spPr/>
      <dgm:t>
        <a:bodyPr/>
        <a:lstStyle/>
        <a:p>
          <a:pPr>
            <a:defRPr cap="all"/>
          </a:pPr>
          <a:r>
            <a:rPr lang="en-US"/>
            <a:t>2. Why are ontologies crucial to the Semantic Web?</a:t>
          </a:r>
        </a:p>
      </dgm:t>
    </dgm:pt>
    <dgm:pt modelId="{9D135E8C-29F4-4EEE-A742-7C5B588595BA}" type="parTrans" cxnId="{1AE92F9F-2491-4D61-B787-F86FB201E721}">
      <dgm:prSet/>
      <dgm:spPr/>
      <dgm:t>
        <a:bodyPr/>
        <a:lstStyle/>
        <a:p>
          <a:endParaRPr lang="en-US"/>
        </a:p>
      </dgm:t>
    </dgm:pt>
    <dgm:pt modelId="{8ABD3EAE-70A7-450A-B8AD-1F6B5A5CDD1F}" type="sibTrans" cxnId="{1AE92F9F-2491-4D61-B787-F86FB201E721}">
      <dgm:prSet/>
      <dgm:spPr/>
      <dgm:t>
        <a:bodyPr/>
        <a:lstStyle/>
        <a:p>
          <a:endParaRPr lang="en-US"/>
        </a:p>
      </dgm:t>
    </dgm:pt>
    <dgm:pt modelId="{CAD0FEB3-A533-40FE-8518-2A78B2A8D141}">
      <dgm:prSet/>
      <dgm:spPr/>
      <dgm:t>
        <a:bodyPr/>
        <a:lstStyle/>
        <a:p>
          <a:pPr>
            <a:defRPr cap="all"/>
          </a:pPr>
          <a:r>
            <a:rPr lang="en-US"/>
            <a:t>3. How can decentralized vocabularies interoperate?</a:t>
          </a:r>
        </a:p>
      </dgm:t>
    </dgm:pt>
    <dgm:pt modelId="{91628BC1-8361-47DC-B957-47DCB2C3AC8A}" type="parTrans" cxnId="{0D3A6787-22AA-4C88-963D-CFB161AF966F}">
      <dgm:prSet/>
      <dgm:spPr/>
      <dgm:t>
        <a:bodyPr/>
        <a:lstStyle/>
        <a:p>
          <a:endParaRPr lang="en-US"/>
        </a:p>
      </dgm:t>
    </dgm:pt>
    <dgm:pt modelId="{24F2AD86-E8E4-41B6-A15D-A06C019A05C3}" type="sibTrans" cxnId="{0D3A6787-22AA-4C88-963D-CFB161AF966F}">
      <dgm:prSet/>
      <dgm:spPr/>
      <dgm:t>
        <a:bodyPr/>
        <a:lstStyle/>
        <a:p>
          <a:endParaRPr lang="en-US"/>
        </a:p>
      </dgm:t>
    </dgm:pt>
    <dgm:pt modelId="{BC1C6198-B2B5-49AB-B1AA-1635C542CC92}">
      <dgm:prSet/>
      <dgm:spPr/>
      <dgm:t>
        <a:bodyPr/>
        <a:lstStyle/>
        <a:p>
          <a:pPr>
            <a:defRPr cap="all"/>
          </a:pPr>
          <a:r>
            <a:rPr lang="en-US" dirty="0"/>
            <a:t>4. What are the main challenges in realizing the Semantic Web vision?</a:t>
          </a:r>
        </a:p>
      </dgm:t>
    </dgm:pt>
    <dgm:pt modelId="{81C615A8-3823-423C-B27F-22D1039F2FCA}" type="parTrans" cxnId="{2C84728F-A943-49BB-AB33-317FB756346D}">
      <dgm:prSet/>
      <dgm:spPr/>
      <dgm:t>
        <a:bodyPr/>
        <a:lstStyle/>
        <a:p>
          <a:endParaRPr lang="en-US"/>
        </a:p>
      </dgm:t>
    </dgm:pt>
    <dgm:pt modelId="{7BFCB039-67B3-4A90-9276-AD573033CA49}" type="sibTrans" cxnId="{2C84728F-A943-49BB-AB33-317FB756346D}">
      <dgm:prSet/>
      <dgm:spPr/>
      <dgm:t>
        <a:bodyPr/>
        <a:lstStyle/>
        <a:p>
          <a:endParaRPr lang="en-US"/>
        </a:p>
      </dgm:t>
    </dgm:pt>
    <dgm:pt modelId="{436D4769-878B-440B-A471-9C1A0EA486EE}" type="pres">
      <dgm:prSet presAssocID="{B2ACCA6E-89D4-44EC-810C-00B6F1AF944B}" presName="root" presStyleCnt="0">
        <dgm:presLayoutVars>
          <dgm:dir/>
          <dgm:resizeHandles val="exact"/>
        </dgm:presLayoutVars>
      </dgm:prSet>
      <dgm:spPr/>
    </dgm:pt>
    <dgm:pt modelId="{0EE11D94-20D6-4033-A9C3-A2E7EDBA82BD}" type="pres">
      <dgm:prSet presAssocID="{ADDE71FE-EFF3-4577-B6E3-F9EABD0A28C4}" presName="compNode" presStyleCnt="0"/>
      <dgm:spPr/>
    </dgm:pt>
    <dgm:pt modelId="{0D1D63CB-F1B9-40A6-AA31-8F28FB6A2621}" type="pres">
      <dgm:prSet presAssocID="{ADDE71FE-EFF3-4577-B6E3-F9EABD0A28C4}" presName="iconBgRect" presStyleLbl="bgShp" presStyleIdx="0" presStyleCnt="4"/>
      <dgm:spPr/>
    </dgm:pt>
    <dgm:pt modelId="{482CEF9A-22F5-4E61-A4A2-83FABE0E4540}" type="pres">
      <dgm:prSet presAssocID="{ADDE71FE-EFF3-4577-B6E3-F9EABD0A28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A35F938-62FA-4141-9479-16CC06EF65D0}" type="pres">
      <dgm:prSet presAssocID="{ADDE71FE-EFF3-4577-B6E3-F9EABD0A28C4}" presName="spaceRect" presStyleCnt="0"/>
      <dgm:spPr/>
    </dgm:pt>
    <dgm:pt modelId="{3F72EA08-E644-480D-AD05-CCA93930C21E}" type="pres">
      <dgm:prSet presAssocID="{ADDE71FE-EFF3-4577-B6E3-F9EABD0A28C4}" presName="textRect" presStyleLbl="revTx" presStyleIdx="0" presStyleCnt="4">
        <dgm:presLayoutVars>
          <dgm:chMax val="1"/>
          <dgm:chPref val="1"/>
        </dgm:presLayoutVars>
      </dgm:prSet>
      <dgm:spPr/>
    </dgm:pt>
    <dgm:pt modelId="{B4C75FB9-CCE4-46F7-979D-0B0615510C24}" type="pres">
      <dgm:prSet presAssocID="{7D1379F0-3601-415C-BB7C-4B8D956F8A41}" presName="sibTrans" presStyleCnt="0"/>
      <dgm:spPr/>
    </dgm:pt>
    <dgm:pt modelId="{D86E6E76-4183-407E-AA85-70F030268B83}" type="pres">
      <dgm:prSet presAssocID="{E615BF9A-15B4-4BD9-BFC5-E63AE01C245B}" presName="compNode" presStyleCnt="0"/>
      <dgm:spPr/>
    </dgm:pt>
    <dgm:pt modelId="{33366C50-27D6-4002-B0E6-036D6995E9F2}" type="pres">
      <dgm:prSet presAssocID="{E615BF9A-15B4-4BD9-BFC5-E63AE01C245B}" presName="iconBgRect" presStyleLbl="bgShp" presStyleIdx="1" presStyleCnt="4"/>
      <dgm:spPr/>
    </dgm:pt>
    <dgm:pt modelId="{07472CED-521A-4EC2-B8F5-B18C4DF34D34}" type="pres">
      <dgm:prSet presAssocID="{E615BF9A-15B4-4BD9-BFC5-E63AE01C245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ider Web"/>
        </a:ext>
      </dgm:extLst>
    </dgm:pt>
    <dgm:pt modelId="{F8105B5A-307D-4AF6-963F-4079781C9C50}" type="pres">
      <dgm:prSet presAssocID="{E615BF9A-15B4-4BD9-BFC5-E63AE01C245B}" presName="spaceRect" presStyleCnt="0"/>
      <dgm:spPr/>
    </dgm:pt>
    <dgm:pt modelId="{20514A23-F6D6-436A-A369-B1FBB470C68C}" type="pres">
      <dgm:prSet presAssocID="{E615BF9A-15B4-4BD9-BFC5-E63AE01C245B}" presName="textRect" presStyleLbl="revTx" presStyleIdx="1" presStyleCnt="4">
        <dgm:presLayoutVars>
          <dgm:chMax val="1"/>
          <dgm:chPref val="1"/>
        </dgm:presLayoutVars>
      </dgm:prSet>
      <dgm:spPr/>
    </dgm:pt>
    <dgm:pt modelId="{ADF1F359-EF7E-429D-AEE4-5ADA28CC12EF}" type="pres">
      <dgm:prSet presAssocID="{8ABD3EAE-70A7-450A-B8AD-1F6B5A5CDD1F}" presName="sibTrans" presStyleCnt="0"/>
      <dgm:spPr/>
    </dgm:pt>
    <dgm:pt modelId="{C8E4883E-2CE7-4BF4-96A7-1729F38DDB1F}" type="pres">
      <dgm:prSet presAssocID="{CAD0FEB3-A533-40FE-8518-2A78B2A8D141}" presName="compNode" presStyleCnt="0"/>
      <dgm:spPr/>
    </dgm:pt>
    <dgm:pt modelId="{D11A132E-1A7B-4A33-A6BA-17AB9A98E793}" type="pres">
      <dgm:prSet presAssocID="{CAD0FEB3-A533-40FE-8518-2A78B2A8D141}" presName="iconBgRect" presStyleLbl="bgShp" presStyleIdx="2" presStyleCnt="4"/>
      <dgm:spPr/>
    </dgm:pt>
    <dgm:pt modelId="{31EE7F4E-5A18-4E70-B2CA-C77E45898C3D}" type="pres">
      <dgm:prSet presAssocID="{CAD0FEB3-A533-40FE-8518-2A78B2A8D14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9FFFCBD-A3A0-4260-8761-DB953C7C9F87}" type="pres">
      <dgm:prSet presAssocID="{CAD0FEB3-A533-40FE-8518-2A78B2A8D141}" presName="spaceRect" presStyleCnt="0"/>
      <dgm:spPr/>
    </dgm:pt>
    <dgm:pt modelId="{96D248EA-675E-4627-8BFF-909DC1D68622}" type="pres">
      <dgm:prSet presAssocID="{CAD0FEB3-A533-40FE-8518-2A78B2A8D141}" presName="textRect" presStyleLbl="revTx" presStyleIdx="2" presStyleCnt="4">
        <dgm:presLayoutVars>
          <dgm:chMax val="1"/>
          <dgm:chPref val="1"/>
        </dgm:presLayoutVars>
      </dgm:prSet>
      <dgm:spPr/>
    </dgm:pt>
    <dgm:pt modelId="{BE6229AD-26A3-4C15-8635-52251D007B21}" type="pres">
      <dgm:prSet presAssocID="{24F2AD86-E8E4-41B6-A15D-A06C019A05C3}" presName="sibTrans" presStyleCnt="0"/>
      <dgm:spPr/>
    </dgm:pt>
    <dgm:pt modelId="{57498E35-EAD0-4639-85F2-7C8A2C567092}" type="pres">
      <dgm:prSet presAssocID="{BC1C6198-B2B5-49AB-B1AA-1635C542CC92}" presName="compNode" presStyleCnt="0"/>
      <dgm:spPr/>
    </dgm:pt>
    <dgm:pt modelId="{9FEF2E9D-78B2-4F2E-9415-20F672AAFDAB}" type="pres">
      <dgm:prSet presAssocID="{BC1C6198-B2B5-49AB-B1AA-1635C542CC92}" presName="iconBgRect" presStyleLbl="bgShp" presStyleIdx="3" presStyleCnt="4"/>
      <dgm:spPr/>
    </dgm:pt>
    <dgm:pt modelId="{D675045E-92E9-437C-B0E5-A319DDAC9795}" type="pres">
      <dgm:prSet presAssocID="{BC1C6198-B2B5-49AB-B1AA-1635C542C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BEC51AB-FDA9-45BC-BD90-03503A843265}" type="pres">
      <dgm:prSet presAssocID="{BC1C6198-B2B5-49AB-B1AA-1635C542CC92}" presName="spaceRect" presStyleCnt="0"/>
      <dgm:spPr/>
    </dgm:pt>
    <dgm:pt modelId="{BC69F242-2436-4F67-8825-D9EFACABDE11}" type="pres">
      <dgm:prSet presAssocID="{BC1C6198-B2B5-49AB-B1AA-1635C542C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51882A-DCC7-41FB-87BD-3298704F4E45}" type="presOf" srcId="{ADDE71FE-EFF3-4577-B6E3-F9EABD0A28C4}" destId="{3F72EA08-E644-480D-AD05-CCA93930C21E}" srcOrd="0" destOrd="0" presId="urn:microsoft.com/office/officeart/2018/5/layout/IconCircleLabelList"/>
    <dgm:cxn modelId="{D7AB4458-117B-4127-96B8-429A8081766A}" srcId="{B2ACCA6E-89D4-44EC-810C-00B6F1AF944B}" destId="{ADDE71FE-EFF3-4577-B6E3-F9EABD0A28C4}" srcOrd="0" destOrd="0" parTransId="{09A56E36-256E-4DC1-AF57-6AD4F161CF7F}" sibTransId="{7D1379F0-3601-415C-BB7C-4B8D956F8A41}"/>
    <dgm:cxn modelId="{A9CE9C7D-14E3-458B-9EBE-75C2B518BB6D}" type="presOf" srcId="{B2ACCA6E-89D4-44EC-810C-00B6F1AF944B}" destId="{436D4769-878B-440B-A471-9C1A0EA486EE}" srcOrd="0" destOrd="0" presId="urn:microsoft.com/office/officeart/2018/5/layout/IconCircleLabelList"/>
    <dgm:cxn modelId="{0D3A6787-22AA-4C88-963D-CFB161AF966F}" srcId="{B2ACCA6E-89D4-44EC-810C-00B6F1AF944B}" destId="{CAD0FEB3-A533-40FE-8518-2A78B2A8D141}" srcOrd="2" destOrd="0" parTransId="{91628BC1-8361-47DC-B957-47DCB2C3AC8A}" sibTransId="{24F2AD86-E8E4-41B6-A15D-A06C019A05C3}"/>
    <dgm:cxn modelId="{2C84728F-A943-49BB-AB33-317FB756346D}" srcId="{B2ACCA6E-89D4-44EC-810C-00B6F1AF944B}" destId="{BC1C6198-B2B5-49AB-B1AA-1635C542CC92}" srcOrd="3" destOrd="0" parTransId="{81C615A8-3823-423C-B27F-22D1039F2FCA}" sibTransId="{7BFCB039-67B3-4A90-9276-AD573033CA49}"/>
    <dgm:cxn modelId="{19958596-D769-4BE2-87CC-85F78DCBF3BA}" type="presOf" srcId="{CAD0FEB3-A533-40FE-8518-2A78B2A8D141}" destId="{96D248EA-675E-4627-8BFF-909DC1D68622}" srcOrd="0" destOrd="0" presId="urn:microsoft.com/office/officeart/2018/5/layout/IconCircleLabelList"/>
    <dgm:cxn modelId="{1AE92F9F-2491-4D61-B787-F86FB201E721}" srcId="{B2ACCA6E-89D4-44EC-810C-00B6F1AF944B}" destId="{E615BF9A-15B4-4BD9-BFC5-E63AE01C245B}" srcOrd="1" destOrd="0" parTransId="{9D135E8C-29F4-4EEE-A742-7C5B588595BA}" sibTransId="{8ABD3EAE-70A7-450A-B8AD-1F6B5A5CDD1F}"/>
    <dgm:cxn modelId="{70AD4DA7-46FB-4F1D-983F-43F6A654D608}" type="presOf" srcId="{BC1C6198-B2B5-49AB-B1AA-1635C542CC92}" destId="{BC69F242-2436-4F67-8825-D9EFACABDE11}" srcOrd="0" destOrd="0" presId="urn:microsoft.com/office/officeart/2018/5/layout/IconCircleLabelList"/>
    <dgm:cxn modelId="{CF296AC9-99E7-4A63-A3BB-80D7650F8734}" type="presOf" srcId="{E615BF9A-15B4-4BD9-BFC5-E63AE01C245B}" destId="{20514A23-F6D6-436A-A369-B1FBB470C68C}" srcOrd="0" destOrd="0" presId="urn:microsoft.com/office/officeart/2018/5/layout/IconCircleLabelList"/>
    <dgm:cxn modelId="{4798B9EA-2331-4613-B94C-F93D47F75190}" type="presParOf" srcId="{436D4769-878B-440B-A471-9C1A0EA486EE}" destId="{0EE11D94-20D6-4033-A9C3-A2E7EDBA82BD}" srcOrd="0" destOrd="0" presId="urn:microsoft.com/office/officeart/2018/5/layout/IconCircleLabelList"/>
    <dgm:cxn modelId="{B1E65146-48AD-4C2F-BDEE-CFD503E594D0}" type="presParOf" srcId="{0EE11D94-20D6-4033-A9C3-A2E7EDBA82BD}" destId="{0D1D63CB-F1B9-40A6-AA31-8F28FB6A2621}" srcOrd="0" destOrd="0" presId="urn:microsoft.com/office/officeart/2018/5/layout/IconCircleLabelList"/>
    <dgm:cxn modelId="{2DE075CE-916B-4474-B88D-B83C819874EA}" type="presParOf" srcId="{0EE11D94-20D6-4033-A9C3-A2E7EDBA82BD}" destId="{482CEF9A-22F5-4E61-A4A2-83FABE0E4540}" srcOrd="1" destOrd="0" presId="urn:microsoft.com/office/officeart/2018/5/layout/IconCircleLabelList"/>
    <dgm:cxn modelId="{DBC0414F-34C6-48F7-825B-21D1469D55CA}" type="presParOf" srcId="{0EE11D94-20D6-4033-A9C3-A2E7EDBA82BD}" destId="{4A35F938-62FA-4141-9479-16CC06EF65D0}" srcOrd="2" destOrd="0" presId="urn:microsoft.com/office/officeart/2018/5/layout/IconCircleLabelList"/>
    <dgm:cxn modelId="{216346B3-4BC8-4BDA-8949-ECAAD81F52B6}" type="presParOf" srcId="{0EE11D94-20D6-4033-A9C3-A2E7EDBA82BD}" destId="{3F72EA08-E644-480D-AD05-CCA93930C21E}" srcOrd="3" destOrd="0" presId="urn:microsoft.com/office/officeart/2018/5/layout/IconCircleLabelList"/>
    <dgm:cxn modelId="{36B5D9E7-BA9B-4C4A-B71A-1E6CDD1DAB0B}" type="presParOf" srcId="{436D4769-878B-440B-A471-9C1A0EA486EE}" destId="{B4C75FB9-CCE4-46F7-979D-0B0615510C24}" srcOrd="1" destOrd="0" presId="urn:microsoft.com/office/officeart/2018/5/layout/IconCircleLabelList"/>
    <dgm:cxn modelId="{32FE4737-5401-4E7B-94A6-C82C9BF189AA}" type="presParOf" srcId="{436D4769-878B-440B-A471-9C1A0EA486EE}" destId="{D86E6E76-4183-407E-AA85-70F030268B83}" srcOrd="2" destOrd="0" presId="urn:microsoft.com/office/officeart/2018/5/layout/IconCircleLabelList"/>
    <dgm:cxn modelId="{E8DBF14C-117E-42B6-B15C-8AD0FBFEA853}" type="presParOf" srcId="{D86E6E76-4183-407E-AA85-70F030268B83}" destId="{33366C50-27D6-4002-B0E6-036D6995E9F2}" srcOrd="0" destOrd="0" presId="urn:microsoft.com/office/officeart/2018/5/layout/IconCircleLabelList"/>
    <dgm:cxn modelId="{4632516D-1B90-40AD-A6B4-2B9C81DAC9EB}" type="presParOf" srcId="{D86E6E76-4183-407E-AA85-70F030268B83}" destId="{07472CED-521A-4EC2-B8F5-B18C4DF34D34}" srcOrd="1" destOrd="0" presId="urn:microsoft.com/office/officeart/2018/5/layout/IconCircleLabelList"/>
    <dgm:cxn modelId="{3D7AF190-EFB7-4C7B-AF60-D16469312116}" type="presParOf" srcId="{D86E6E76-4183-407E-AA85-70F030268B83}" destId="{F8105B5A-307D-4AF6-963F-4079781C9C50}" srcOrd="2" destOrd="0" presId="urn:microsoft.com/office/officeart/2018/5/layout/IconCircleLabelList"/>
    <dgm:cxn modelId="{C9A97739-EEB6-441B-8723-6256C56BC682}" type="presParOf" srcId="{D86E6E76-4183-407E-AA85-70F030268B83}" destId="{20514A23-F6D6-436A-A369-B1FBB470C68C}" srcOrd="3" destOrd="0" presId="urn:microsoft.com/office/officeart/2018/5/layout/IconCircleLabelList"/>
    <dgm:cxn modelId="{72A545F6-3F00-4937-956E-87EB58398499}" type="presParOf" srcId="{436D4769-878B-440B-A471-9C1A0EA486EE}" destId="{ADF1F359-EF7E-429D-AEE4-5ADA28CC12EF}" srcOrd="3" destOrd="0" presId="urn:microsoft.com/office/officeart/2018/5/layout/IconCircleLabelList"/>
    <dgm:cxn modelId="{E6F8E7EA-0012-468A-9230-20DCC48F17DD}" type="presParOf" srcId="{436D4769-878B-440B-A471-9C1A0EA486EE}" destId="{C8E4883E-2CE7-4BF4-96A7-1729F38DDB1F}" srcOrd="4" destOrd="0" presId="urn:microsoft.com/office/officeart/2018/5/layout/IconCircleLabelList"/>
    <dgm:cxn modelId="{97C6E91D-2D72-4387-8E04-F170474A6F18}" type="presParOf" srcId="{C8E4883E-2CE7-4BF4-96A7-1729F38DDB1F}" destId="{D11A132E-1A7B-4A33-A6BA-17AB9A98E793}" srcOrd="0" destOrd="0" presId="urn:microsoft.com/office/officeart/2018/5/layout/IconCircleLabelList"/>
    <dgm:cxn modelId="{73BB492F-C2D5-47A6-A30F-BA72DCA53FAE}" type="presParOf" srcId="{C8E4883E-2CE7-4BF4-96A7-1729F38DDB1F}" destId="{31EE7F4E-5A18-4E70-B2CA-C77E45898C3D}" srcOrd="1" destOrd="0" presId="urn:microsoft.com/office/officeart/2018/5/layout/IconCircleLabelList"/>
    <dgm:cxn modelId="{52AD16E8-0372-43E5-B1FB-20CB0D9B26B6}" type="presParOf" srcId="{C8E4883E-2CE7-4BF4-96A7-1729F38DDB1F}" destId="{49FFFCBD-A3A0-4260-8761-DB953C7C9F87}" srcOrd="2" destOrd="0" presId="urn:microsoft.com/office/officeart/2018/5/layout/IconCircleLabelList"/>
    <dgm:cxn modelId="{B9856E6E-856B-4434-9875-3E578406396B}" type="presParOf" srcId="{C8E4883E-2CE7-4BF4-96A7-1729F38DDB1F}" destId="{96D248EA-675E-4627-8BFF-909DC1D68622}" srcOrd="3" destOrd="0" presId="urn:microsoft.com/office/officeart/2018/5/layout/IconCircleLabelList"/>
    <dgm:cxn modelId="{ABE3C5B7-4E65-406C-9EA8-2131BF665666}" type="presParOf" srcId="{436D4769-878B-440B-A471-9C1A0EA486EE}" destId="{BE6229AD-26A3-4C15-8635-52251D007B21}" srcOrd="5" destOrd="0" presId="urn:microsoft.com/office/officeart/2018/5/layout/IconCircleLabelList"/>
    <dgm:cxn modelId="{380822FE-B5E3-456F-8E76-880DBAFD29C8}" type="presParOf" srcId="{436D4769-878B-440B-A471-9C1A0EA486EE}" destId="{57498E35-EAD0-4639-85F2-7C8A2C567092}" srcOrd="6" destOrd="0" presId="urn:microsoft.com/office/officeart/2018/5/layout/IconCircleLabelList"/>
    <dgm:cxn modelId="{7C23E6D4-B50A-45E0-9D5F-CFD3D92757FE}" type="presParOf" srcId="{57498E35-EAD0-4639-85F2-7C8A2C567092}" destId="{9FEF2E9D-78B2-4F2E-9415-20F672AAFDAB}" srcOrd="0" destOrd="0" presId="urn:microsoft.com/office/officeart/2018/5/layout/IconCircleLabelList"/>
    <dgm:cxn modelId="{A0F5E6DC-CAFC-44DE-A985-8F0D2030AB30}" type="presParOf" srcId="{57498E35-EAD0-4639-85F2-7C8A2C567092}" destId="{D675045E-92E9-437C-B0E5-A319DDAC9795}" srcOrd="1" destOrd="0" presId="urn:microsoft.com/office/officeart/2018/5/layout/IconCircleLabelList"/>
    <dgm:cxn modelId="{34449A24-EA45-48AA-8538-01F1D53D01F0}" type="presParOf" srcId="{57498E35-EAD0-4639-85F2-7C8A2C567092}" destId="{5BEC51AB-FDA9-45BC-BD90-03503A843265}" srcOrd="2" destOrd="0" presId="urn:microsoft.com/office/officeart/2018/5/layout/IconCircleLabelList"/>
    <dgm:cxn modelId="{367794E6-209D-42EB-A31E-0946D287E071}" type="presParOf" srcId="{57498E35-EAD0-4639-85F2-7C8A2C567092}" destId="{BC69F242-2436-4F67-8825-D9EFACABDE1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1591A-CEA7-49E9-BA77-97B975FA082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6B5BAF0-E4B8-4F66-A447-0D465B102D62}">
      <dgm:prSet/>
      <dgm:spPr/>
      <dgm:t>
        <a:bodyPr/>
        <a:lstStyle/>
        <a:p>
          <a:pPr>
            <a:defRPr cap="all"/>
          </a:pPr>
          <a:r>
            <a:rPr lang="en-US"/>
            <a:t>The Semantic Web is not just about smarter searches—</a:t>
          </a:r>
        </a:p>
      </dgm:t>
    </dgm:pt>
    <dgm:pt modelId="{39BE4D7D-B390-453C-8EF2-9B6F1FB82850}" type="parTrans" cxnId="{3BEDDE31-E3B4-4589-B6F7-376C3A53F45A}">
      <dgm:prSet/>
      <dgm:spPr/>
      <dgm:t>
        <a:bodyPr/>
        <a:lstStyle/>
        <a:p>
          <a:endParaRPr lang="en-US"/>
        </a:p>
      </dgm:t>
    </dgm:pt>
    <dgm:pt modelId="{85A8A0C8-9C5E-441E-8EC4-691B20A4E9A9}" type="sibTrans" cxnId="{3BEDDE31-E3B4-4589-B6F7-376C3A53F45A}">
      <dgm:prSet/>
      <dgm:spPr/>
      <dgm:t>
        <a:bodyPr/>
        <a:lstStyle/>
        <a:p>
          <a:endParaRPr lang="en-US"/>
        </a:p>
      </dgm:t>
    </dgm:pt>
    <dgm:pt modelId="{9A5B6CCA-28B6-4D06-82A7-442F6B288193}">
      <dgm:prSet/>
      <dgm:spPr/>
      <dgm:t>
        <a:bodyPr/>
        <a:lstStyle/>
        <a:p>
          <a:pPr>
            <a:defRPr cap="all"/>
          </a:pPr>
          <a:r>
            <a:rPr lang="en-US" dirty="0"/>
            <a:t>it transforms the Web into a platform where machines and humans</a:t>
          </a:r>
        </a:p>
      </dgm:t>
    </dgm:pt>
    <dgm:pt modelId="{0B8D6D27-6FBC-4475-995C-A0342889BB67}" type="parTrans" cxnId="{AAC6D1DE-C5F2-4F75-B237-1CF9C0835E94}">
      <dgm:prSet/>
      <dgm:spPr/>
      <dgm:t>
        <a:bodyPr/>
        <a:lstStyle/>
        <a:p>
          <a:endParaRPr lang="en-US"/>
        </a:p>
      </dgm:t>
    </dgm:pt>
    <dgm:pt modelId="{85E59487-1884-433E-8C73-557B3A10400B}" type="sibTrans" cxnId="{AAC6D1DE-C5F2-4F75-B237-1CF9C0835E94}">
      <dgm:prSet/>
      <dgm:spPr/>
      <dgm:t>
        <a:bodyPr/>
        <a:lstStyle/>
        <a:p>
          <a:endParaRPr lang="en-US"/>
        </a:p>
      </dgm:t>
    </dgm:pt>
    <dgm:pt modelId="{68C3D1BA-F603-45CA-A59B-E39D557A9AC8}">
      <dgm:prSet/>
      <dgm:spPr/>
      <dgm:t>
        <a:bodyPr/>
        <a:lstStyle/>
        <a:p>
          <a:pPr>
            <a:defRPr cap="all"/>
          </a:pPr>
          <a:r>
            <a:rPr lang="en-US"/>
            <a:t>share and build knowledge together.</a:t>
          </a:r>
        </a:p>
      </dgm:t>
    </dgm:pt>
    <dgm:pt modelId="{B8A56442-8187-4E23-B8C7-F1C22F39D358}" type="parTrans" cxnId="{0FA00AA4-8FDD-4FE6-8174-A854FE05428A}">
      <dgm:prSet/>
      <dgm:spPr/>
      <dgm:t>
        <a:bodyPr/>
        <a:lstStyle/>
        <a:p>
          <a:endParaRPr lang="en-US"/>
        </a:p>
      </dgm:t>
    </dgm:pt>
    <dgm:pt modelId="{5172A988-AD4B-43F7-B7CB-187125A63A2A}" type="sibTrans" cxnId="{0FA00AA4-8FDD-4FE6-8174-A854FE05428A}">
      <dgm:prSet/>
      <dgm:spPr/>
      <dgm:t>
        <a:bodyPr/>
        <a:lstStyle/>
        <a:p>
          <a:endParaRPr lang="en-US"/>
        </a:p>
      </dgm:t>
    </dgm:pt>
    <dgm:pt modelId="{E2221574-823C-413B-9268-7D8CC8F31BC7}" type="pres">
      <dgm:prSet presAssocID="{53B1591A-CEA7-49E9-BA77-97B975FA082C}" presName="root" presStyleCnt="0">
        <dgm:presLayoutVars>
          <dgm:dir/>
          <dgm:resizeHandles val="exact"/>
        </dgm:presLayoutVars>
      </dgm:prSet>
      <dgm:spPr/>
    </dgm:pt>
    <dgm:pt modelId="{3229D467-DDE4-4DDF-8B24-85A4895E139C}" type="pres">
      <dgm:prSet presAssocID="{26B5BAF0-E4B8-4F66-A447-0D465B102D62}" presName="compNode" presStyleCnt="0"/>
      <dgm:spPr/>
    </dgm:pt>
    <dgm:pt modelId="{B9D336E0-CBA8-45FB-BB23-3E941902EAF1}" type="pres">
      <dgm:prSet presAssocID="{26B5BAF0-E4B8-4F66-A447-0D465B102D62}" presName="iconBgRect" presStyleLbl="bgShp" presStyleIdx="0" presStyleCnt="3"/>
      <dgm:spPr/>
    </dgm:pt>
    <dgm:pt modelId="{0872CA7F-23B0-4710-98B5-BFB6B9537E17}" type="pres">
      <dgm:prSet presAssocID="{26B5BAF0-E4B8-4F66-A447-0D465B102D6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F795040-730C-44EC-9878-0CB741F416E2}" type="pres">
      <dgm:prSet presAssocID="{26B5BAF0-E4B8-4F66-A447-0D465B102D62}" presName="spaceRect" presStyleCnt="0"/>
      <dgm:spPr/>
    </dgm:pt>
    <dgm:pt modelId="{48863586-9086-4337-84D9-207FA4C29494}" type="pres">
      <dgm:prSet presAssocID="{26B5BAF0-E4B8-4F66-A447-0D465B102D62}" presName="textRect" presStyleLbl="revTx" presStyleIdx="0" presStyleCnt="3">
        <dgm:presLayoutVars>
          <dgm:chMax val="1"/>
          <dgm:chPref val="1"/>
        </dgm:presLayoutVars>
      </dgm:prSet>
      <dgm:spPr/>
    </dgm:pt>
    <dgm:pt modelId="{D6B5C759-9ADA-446F-A8A7-900746DFB38E}" type="pres">
      <dgm:prSet presAssocID="{85A8A0C8-9C5E-441E-8EC4-691B20A4E9A9}" presName="sibTrans" presStyleCnt="0"/>
      <dgm:spPr/>
    </dgm:pt>
    <dgm:pt modelId="{345DDADE-3866-435A-B294-F55F224A1B14}" type="pres">
      <dgm:prSet presAssocID="{9A5B6CCA-28B6-4D06-82A7-442F6B288193}" presName="compNode" presStyleCnt="0"/>
      <dgm:spPr/>
    </dgm:pt>
    <dgm:pt modelId="{4B24F61E-93CC-4C3C-BF91-8ABE41116BF2}" type="pres">
      <dgm:prSet presAssocID="{9A5B6CCA-28B6-4D06-82A7-442F6B288193}" presName="iconBgRect" presStyleLbl="bgShp" presStyleIdx="1" presStyleCnt="3"/>
      <dgm:spPr/>
    </dgm:pt>
    <dgm:pt modelId="{B15A3A84-22F7-4DE6-8CB1-743077690CAB}" type="pres">
      <dgm:prSet presAssocID="{9A5B6CCA-28B6-4D06-82A7-442F6B2881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AA73267-8F00-45FF-9832-FCDF99C5A40A}" type="pres">
      <dgm:prSet presAssocID="{9A5B6CCA-28B6-4D06-82A7-442F6B288193}" presName="spaceRect" presStyleCnt="0"/>
      <dgm:spPr/>
    </dgm:pt>
    <dgm:pt modelId="{71082CE2-44DA-4390-982D-65873950A326}" type="pres">
      <dgm:prSet presAssocID="{9A5B6CCA-28B6-4D06-82A7-442F6B288193}" presName="textRect" presStyleLbl="revTx" presStyleIdx="1" presStyleCnt="3">
        <dgm:presLayoutVars>
          <dgm:chMax val="1"/>
          <dgm:chPref val="1"/>
        </dgm:presLayoutVars>
      </dgm:prSet>
      <dgm:spPr/>
    </dgm:pt>
    <dgm:pt modelId="{EA2A1787-1D62-4377-A343-6F279AEC1C44}" type="pres">
      <dgm:prSet presAssocID="{85E59487-1884-433E-8C73-557B3A10400B}" presName="sibTrans" presStyleCnt="0"/>
      <dgm:spPr/>
    </dgm:pt>
    <dgm:pt modelId="{19EE5936-5E61-41AC-97EA-4251F5B489F5}" type="pres">
      <dgm:prSet presAssocID="{68C3D1BA-F603-45CA-A59B-E39D557A9AC8}" presName="compNode" presStyleCnt="0"/>
      <dgm:spPr/>
    </dgm:pt>
    <dgm:pt modelId="{303ECC01-E169-4FD6-BBB3-6C8CE88CD090}" type="pres">
      <dgm:prSet presAssocID="{68C3D1BA-F603-45CA-A59B-E39D557A9AC8}" presName="iconBgRect" presStyleLbl="bgShp" presStyleIdx="2" presStyleCnt="3"/>
      <dgm:spPr/>
    </dgm:pt>
    <dgm:pt modelId="{256C1555-21C7-4D98-8E39-578A077A6A3A}" type="pres">
      <dgm:prSet presAssocID="{68C3D1BA-F603-45CA-A59B-E39D557A9A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FBA7634-06A6-4601-9148-5AEAB83ECA52}" type="pres">
      <dgm:prSet presAssocID="{68C3D1BA-F603-45CA-A59B-E39D557A9AC8}" presName="spaceRect" presStyleCnt="0"/>
      <dgm:spPr/>
    </dgm:pt>
    <dgm:pt modelId="{EFB91B7F-A3FA-4781-943A-7F48B6EE9F41}" type="pres">
      <dgm:prSet presAssocID="{68C3D1BA-F603-45CA-A59B-E39D557A9A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BEDDE31-E3B4-4589-B6F7-376C3A53F45A}" srcId="{53B1591A-CEA7-49E9-BA77-97B975FA082C}" destId="{26B5BAF0-E4B8-4F66-A447-0D465B102D62}" srcOrd="0" destOrd="0" parTransId="{39BE4D7D-B390-453C-8EF2-9B6F1FB82850}" sibTransId="{85A8A0C8-9C5E-441E-8EC4-691B20A4E9A9}"/>
    <dgm:cxn modelId="{ADE06344-39C0-4BC3-A0B8-789B01663866}" type="presOf" srcId="{68C3D1BA-F603-45CA-A59B-E39D557A9AC8}" destId="{EFB91B7F-A3FA-4781-943A-7F48B6EE9F41}" srcOrd="0" destOrd="0" presId="urn:microsoft.com/office/officeart/2018/5/layout/IconCircleLabelList"/>
    <dgm:cxn modelId="{E0B29049-BB91-44F0-B751-1F79C46AC9C2}" type="presOf" srcId="{53B1591A-CEA7-49E9-BA77-97B975FA082C}" destId="{E2221574-823C-413B-9268-7D8CC8F31BC7}" srcOrd="0" destOrd="0" presId="urn:microsoft.com/office/officeart/2018/5/layout/IconCircleLabelList"/>
    <dgm:cxn modelId="{0FA00AA4-8FDD-4FE6-8174-A854FE05428A}" srcId="{53B1591A-CEA7-49E9-BA77-97B975FA082C}" destId="{68C3D1BA-F603-45CA-A59B-E39D557A9AC8}" srcOrd="2" destOrd="0" parTransId="{B8A56442-8187-4E23-B8C7-F1C22F39D358}" sibTransId="{5172A988-AD4B-43F7-B7CB-187125A63A2A}"/>
    <dgm:cxn modelId="{AAC6D1DE-C5F2-4F75-B237-1CF9C0835E94}" srcId="{53B1591A-CEA7-49E9-BA77-97B975FA082C}" destId="{9A5B6CCA-28B6-4D06-82A7-442F6B288193}" srcOrd="1" destOrd="0" parTransId="{0B8D6D27-6FBC-4475-995C-A0342889BB67}" sibTransId="{85E59487-1884-433E-8C73-557B3A10400B}"/>
    <dgm:cxn modelId="{1FBDECED-487A-4B30-8AD8-E7B200E23B10}" type="presOf" srcId="{9A5B6CCA-28B6-4D06-82A7-442F6B288193}" destId="{71082CE2-44DA-4390-982D-65873950A326}" srcOrd="0" destOrd="0" presId="urn:microsoft.com/office/officeart/2018/5/layout/IconCircleLabelList"/>
    <dgm:cxn modelId="{BF3B29F7-180E-4601-8411-9C9BBC6B0657}" type="presOf" srcId="{26B5BAF0-E4B8-4F66-A447-0D465B102D62}" destId="{48863586-9086-4337-84D9-207FA4C29494}" srcOrd="0" destOrd="0" presId="urn:microsoft.com/office/officeart/2018/5/layout/IconCircleLabelList"/>
    <dgm:cxn modelId="{4D5B81AE-8CEF-4029-B54A-A217DB673C45}" type="presParOf" srcId="{E2221574-823C-413B-9268-7D8CC8F31BC7}" destId="{3229D467-DDE4-4DDF-8B24-85A4895E139C}" srcOrd="0" destOrd="0" presId="urn:microsoft.com/office/officeart/2018/5/layout/IconCircleLabelList"/>
    <dgm:cxn modelId="{13EC3C83-EDEC-4E21-B09A-E36DC28D3D20}" type="presParOf" srcId="{3229D467-DDE4-4DDF-8B24-85A4895E139C}" destId="{B9D336E0-CBA8-45FB-BB23-3E941902EAF1}" srcOrd="0" destOrd="0" presId="urn:microsoft.com/office/officeart/2018/5/layout/IconCircleLabelList"/>
    <dgm:cxn modelId="{60ADF228-3394-461F-80C0-F9412EA9E680}" type="presParOf" srcId="{3229D467-DDE4-4DDF-8B24-85A4895E139C}" destId="{0872CA7F-23B0-4710-98B5-BFB6B9537E17}" srcOrd="1" destOrd="0" presId="urn:microsoft.com/office/officeart/2018/5/layout/IconCircleLabelList"/>
    <dgm:cxn modelId="{C5BCC298-A754-4A40-AC75-35CA783C9613}" type="presParOf" srcId="{3229D467-DDE4-4DDF-8B24-85A4895E139C}" destId="{4F795040-730C-44EC-9878-0CB741F416E2}" srcOrd="2" destOrd="0" presId="urn:microsoft.com/office/officeart/2018/5/layout/IconCircleLabelList"/>
    <dgm:cxn modelId="{E7E515E7-7ECF-4ADA-8FE5-C429C08D4890}" type="presParOf" srcId="{3229D467-DDE4-4DDF-8B24-85A4895E139C}" destId="{48863586-9086-4337-84D9-207FA4C29494}" srcOrd="3" destOrd="0" presId="urn:microsoft.com/office/officeart/2018/5/layout/IconCircleLabelList"/>
    <dgm:cxn modelId="{857DD069-3E66-48DF-A3F2-A6F43210BA02}" type="presParOf" srcId="{E2221574-823C-413B-9268-7D8CC8F31BC7}" destId="{D6B5C759-9ADA-446F-A8A7-900746DFB38E}" srcOrd="1" destOrd="0" presId="urn:microsoft.com/office/officeart/2018/5/layout/IconCircleLabelList"/>
    <dgm:cxn modelId="{D079905B-D9EA-4ABD-AE02-BFD9A835985A}" type="presParOf" srcId="{E2221574-823C-413B-9268-7D8CC8F31BC7}" destId="{345DDADE-3866-435A-B294-F55F224A1B14}" srcOrd="2" destOrd="0" presId="urn:microsoft.com/office/officeart/2018/5/layout/IconCircleLabelList"/>
    <dgm:cxn modelId="{A1505D8E-1331-4C3D-B6F5-9F4F9ADE71C4}" type="presParOf" srcId="{345DDADE-3866-435A-B294-F55F224A1B14}" destId="{4B24F61E-93CC-4C3C-BF91-8ABE41116BF2}" srcOrd="0" destOrd="0" presId="urn:microsoft.com/office/officeart/2018/5/layout/IconCircleLabelList"/>
    <dgm:cxn modelId="{5849BC6B-32AB-43AE-8C80-868736D69BBB}" type="presParOf" srcId="{345DDADE-3866-435A-B294-F55F224A1B14}" destId="{B15A3A84-22F7-4DE6-8CB1-743077690CAB}" srcOrd="1" destOrd="0" presId="urn:microsoft.com/office/officeart/2018/5/layout/IconCircleLabelList"/>
    <dgm:cxn modelId="{4258659D-CED6-4664-8458-1B0DBDEDC9A0}" type="presParOf" srcId="{345DDADE-3866-435A-B294-F55F224A1B14}" destId="{FAA73267-8F00-45FF-9832-FCDF99C5A40A}" srcOrd="2" destOrd="0" presId="urn:microsoft.com/office/officeart/2018/5/layout/IconCircleLabelList"/>
    <dgm:cxn modelId="{6EBC3112-8FB2-4D60-9A03-19D70D5A08E8}" type="presParOf" srcId="{345DDADE-3866-435A-B294-F55F224A1B14}" destId="{71082CE2-44DA-4390-982D-65873950A326}" srcOrd="3" destOrd="0" presId="urn:microsoft.com/office/officeart/2018/5/layout/IconCircleLabelList"/>
    <dgm:cxn modelId="{DCBB4A84-C0ED-4ACF-9195-40093D8CB852}" type="presParOf" srcId="{E2221574-823C-413B-9268-7D8CC8F31BC7}" destId="{EA2A1787-1D62-4377-A343-6F279AEC1C44}" srcOrd="3" destOrd="0" presId="urn:microsoft.com/office/officeart/2018/5/layout/IconCircleLabelList"/>
    <dgm:cxn modelId="{75CCD4AF-B47E-4974-9D4B-8BDB1265F71B}" type="presParOf" srcId="{E2221574-823C-413B-9268-7D8CC8F31BC7}" destId="{19EE5936-5E61-41AC-97EA-4251F5B489F5}" srcOrd="4" destOrd="0" presId="urn:microsoft.com/office/officeart/2018/5/layout/IconCircleLabelList"/>
    <dgm:cxn modelId="{F0504AEB-EA4C-4BD6-8DDF-AFAD4040E0DA}" type="presParOf" srcId="{19EE5936-5E61-41AC-97EA-4251F5B489F5}" destId="{303ECC01-E169-4FD6-BBB3-6C8CE88CD090}" srcOrd="0" destOrd="0" presId="urn:microsoft.com/office/officeart/2018/5/layout/IconCircleLabelList"/>
    <dgm:cxn modelId="{15373B8D-32CF-4D6D-AADF-5088AE84A7C7}" type="presParOf" srcId="{19EE5936-5E61-41AC-97EA-4251F5B489F5}" destId="{256C1555-21C7-4D98-8E39-578A077A6A3A}" srcOrd="1" destOrd="0" presId="urn:microsoft.com/office/officeart/2018/5/layout/IconCircleLabelList"/>
    <dgm:cxn modelId="{25B2098A-C7E6-42A5-8577-B7DEB1335AF3}" type="presParOf" srcId="{19EE5936-5E61-41AC-97EA-4251F5B489F5}" destId="{FFBA7634-06A6-4601-9148-5AEAB83ECA52}" srcOrd="2" destOrd="0" presId="urn:microsoft.com/office/officeart/2018/5/layout/IconCircleLabelList"/>
    <dgm:cxn modelId="{EE6392F2-B143-4346-9A52-A7518DDC36D8}" type="presParOf" srcId="{19EE5936-5E61-41AC-97EA-4251F5B489F5}" destId="{EFB91B7F-A3FA-4781-943A-7F48B6EE9F4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0B91498-F7C4-4444-8F55-1434D5AFBC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87C5D6-12CB-4B94-9167-9920A24FEA7E}">
      <dgm:prSet/>
      <dgm:spPr/>
      <dgm:t>
        <a:bodyPr/>
        <a:lstStyle/>
        <a:p>
          <a:pPr>
            <a:defRPr cap="all"/>
          </a:pPr>
          <a:r>
            <a:rPr lang="en-US"/>
            <a:t>This paper looks back at 20 years since the 2001 vision</a:t>
          </a:r>
        </a:p>
      </dgm:t>
    </dgm:pt>
    <dgm:pt modelId="{857E96AF-2C8C-4A2E-B806-627AEC059623}" type="parTrans" cxnId="{C9B12475-C9BD-4897-8C83-96A469E27A79}">
      <dgm:prSet/>
      <dgm:spPr/>
      <dgm:t>
        <a:bodyPr/>
        <a:lstStyle/>
        <a:p>
          <a:endParaRPr lang="en-US"/>
        </a:p>
      </dgm:t>
    </dgm:pt>
    <dgm:pt modelId="{30E6DEE7-5214-4B88-B51D-D031C0C774FB}" type="sibTrans" cxnId="{C9B12475-C9BD-4897-8C83-96A469E27A79}">
      <dgm:prSet/>
      <dgm:spPr/>
      <dgm:t>
        <a:bodyPr/>
        <a:lstStyle/>
        <a:p>
          <a:endParaRPr lang="en-US"/>
        </a:p>
      </dgm:t>
    </dgm:pt>
    <dgm:pt modelId="{66EC8AC6-431F-44C0-A3BE-2B7A69A91C91}">
      <dgm:prSet/>
      <dgm:spPr/>
      <dgm:t>
        <a:bodyPr/>
        <a:lstStyle/>
        <a:p>
          <a:pPr>
            <a:defRPr cap="all"/>
          </a:pPr>
          <a:r>
            <a:rPr lang="en-US"/>
            <a:t>Semantic Web is a research field, not one system</a:t>
          </a:r>
        </a:p>
      </dgm:t>
    </dgm:pt>
    <dgm:pt modelId="{29F220F5-658C-4EF4-8C43-97CA60F16699}" type="parTrans" cxnId="{0F7A0D3C-940D-4541-95DC-23C5FA35063F}">
      <dgm:prSet/>
      <dgm:spPr/>
      <dgm:t>
        <a:bodyPr/>
        <a:lstStyle/>
        <a:p>
          <a:endParaRPr lang="en-US"/>
        </a:p>
      </dgm:t>
    </dgm:pt>
    <dgm:pt modelId="{F3A6C9B0-F1D7-40C8-88B3-059F74198B2A}" type="sibTrans" cxnId="{0F7A0D3C-940D-4541-95DC-23C5FA35063F}">
      <dgm:prSet/>
      <dgm:spPr/>
      <dgm:t>
        <a:bodyPr/>
        <a:lstStyle/>
        <a:p>
          <a:endParaRPr lang="en-US"/>
        </a:p>
      </dgm:t>
    </dgm:pt>
    <dgm:pt modelId="{21365254-72EF-4F81-AED0-0EAEBAA43FF0}">
      <dgm:prSet/>
      <dgm:spPr/>
      <dgm:t>
        <a:bodyPr/>
        <a:lstStyle/>
        <a:p>
          <a:pPr>
            <a:defRPr cap="all"/>
          </a:pPr>
          <a:r>
            <a:rPr lang="en-US"/>
            <a:t>Main progress: Ontologies → Linked Data → Knowledge Graphs</a:t>
          </a:r>
        </a:p>
      </dgm:t>
    </dgm:pt>
    <dgm:pt modelId="{DCDB104D-261C-4091-AAA4-6E79320F5EA1}" type="parTrans" cxnId="{D411EB09-A760-44C0-8CDC-4DD48719D176}">
      <dgm:prSet/>
      <dgm:spPr/>
      <dgm:t>
        <a:bodyPr/>
        <a:lstStyle/>
        <a:p>
          <a:endParaRPr lang="en-US"/>
        </a:p>
      </dgm:t>
    </dgm:pt>
    <dgm:pt modelId="{BA449AC0-E0D6-449F-AD4A-5BDD8DD593E7}" type="sibTrans" cxnId="{D411EB09-A760-44C0-8CDC-4DD48719D176}">
      <dgm:prSet/>
      <dgm:spPr/>
      <dgm:t>
        <a:bodyPr/>
        <a:lstStyle/>
        <a:p>
          <a:endParaRPr lang="en-US"/>
        </a:p>
      </dgm:t>
    </dgm:pt>
    <dgm:pt modelId="{2603ECC5-4743-4DD1-ACAA-258CDF5189B0}">
      <dgm:prSet/>
      <dgm:spPr/>
      <dgm:t>
        <a:bodyPr/>
        <a:lstStyle/>
        <a:p>
          <a:pPr>
            <a:defRPr cap="all"/>
          </a:pPr>
          <a:r>
            <a:rPr lang="en-US"/>
            <a:t>Many real uses today, but the full dream is not reached yet</a:t>
          </a:r>
        </a:p>
      </dgm:t>
    </dgm:pt>
    <dgm:pt modelId="{2517D80C-5252-4152-8F12-132F8FB1390D}" type="parTrans" cxnId="{242D12DD-6BC8-4B7B-AEBF-9D1378391319}">
      <dgm:prSet/>
      <dgm:spPr/>
      <dgm:t>
        <a:bodyPr/>
        <a:lstStyle/>
        <a:p>
          <a:endParaRPr lang="en-US"/>
        </a:p>
      </dgm:t>
    </dgm:pt>
    <dgm:pt modelId="{AFB7E6A0-B84F-4B19-BCAC-2057CBB8FDA2}" type="sibTrans" cxnId="{242D12DD-6BC8-4B7B-AEBF-9D1378391319}">
      <dgm:prSet/>
      <dgm:spPr/>
      <dgm:t>
        <a:bodyPr/>
        <a:lstStyle/>
        <a:p>
          <a:endParaRPr lang="en-US"/>
        </a:p>
      </dgm:t>
    </dgm:pt>
    <dgm:pt modelId="{8C9D8571-D40F-46FE-BBBC-35E778145985}" type="pres">
      <dgm:prSet presAssocID="{70B91498-F7C4-4444-8F55-1434D5AFBCA8}" presName="root" presStyleCnt="0">
        <dgm:presLayoutVars>
          <dgm:dir/>
          <dgm:resizeHandles val="exact"/>
        </dgm:presLayoutVars>
      </dgm:prSet>
      <dgm:spPr/>
    </dgm:pt>
    <dgm:pt modelId="{D6B25C8B-0574-4EDE-89D5-2602E6D30CE9}" type="pres">
      <dgm:prSet presAssocID="{5C87C5D6-12CB-4B94-9167-9920A24FEA7E}" presName="compNode" presStyleCnt="0"/>
      <dgm:spPr/>
    </dgm:pt>
    <dgm:pt modelId="{A0DEAD15-5675-4D05-BAB1-88D881CBC7F2}" type="pres">
      <dgm:prSet presAssocID="{5C87C5D6-12CB-4B94-9167-9920A24FEA7E}" presName="iconBgRect" presStyleLbl="bgShp" presStyleIdx="0" presStyleCnt="4"/>
      <dgm:spPr/>
    </dgm:pt>
    <dgm:pt modelId="{8388C93A-1FC3-46D3-AE85-C8488EB134DB}" type="pres">
      <dgm:prSet presAssocID="{5C87C5D6-12CB-4B94-9167-9920A24FEA7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C1460D69-9942-434D-957B-458E43C9AC08}" type="pres">
      <dgm:prSet presAssocID="{5C87C5D6-12CB-4B94-9167-9920A24FEA7E}" presName="spaceRect" presStyleCnt="0"/>
      <dgm:spPr/>
    </dgm:pt>
    <dgm:pt modelId="{A529055A-DD82-4171-A671-D5ABE1FCC063}" type="pres">
      <dgm:prSet presAssocID="{5C87C5D6-12CB-4B94-9167-9920A24FEA7E}" presName="textRect" presStyleLbl="revTx" presStyleIdx="0" presStyleCnt="4">
        <dgm:presLayoutVars>
          <dgm:chMax val="1"/>
          <dgm:chPref val="1"/>
        </dgm:presLayoutVars>
      </dgm:prSet>
      <dgm:spPr/>
    </dgm:pt>
    <dgm:pt modelId="{2ED55E87-691B-4F6C-BA60-334E2280FE3B}" type="pres">
      <dgm:prSet presAssocID="{30E6DEE7-5214-4B88-B51D-D031C0C774FB}" presName="sibTrans" presStyleCnt="0"/>
      <dgm:spPr/>
    </dgm:pt>
    <dgm:pt modelId="{96557E21-42AE-4431-B421-9110B50FAC69}" type="pres">
      <dgm:prSet presAssocID="{66EC8AC6-431F-44C0-A3BE-2B7A69A91C91}" presName="compNode" presStyleCnt="0"/>
      <dgm:spPr/>
    </dgm:pt>
    <dgm:pt modelId="{28E9E61F-EE6B-4147-AA83-7D2EF689163D}" type="pres">
      <dgm:prSet presAssocID="{66EC8AC6-431F-44C0-A3BE-2B7A69A91C91}" presName="iconBgRect" presStyleLbl="bgShp" presStyleIdx="1" presStyleCnt="4"/>
      <dgm:spPr/>
    </dgm:pt>
    <dgm:pt modelId="{6EB2260F-6A3D-4F57-86B9-14BA78202740}" type="pres">
      <dgm:prSet presAssocID="{66EC8AC6-431F-44C0-A3BE-2B7A69A91C9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5F22B215-B4F8-41D0-ABC2-9045497A1A88}" type="pres">
      <dgm:prSet presAssocID="{66EC8AC6-431F-44C0-A3BE-2B7A69A91C91}" presName="spaceRect" presStyleCnt="0"/>
      <dgm:spPr/>
    </dgm:pt>
    <dgm:pt modelId="{F640DF73-0EE4-4478-8114-35C2905A975E}" type="pres">
      <dgm:prSet presAssocID="{66EC8AC6-431F-44C0-A3BE-2B7A69A91C91}" presName="textRect" presStyleLbl="revTx" presStyleIdx="1" presStyleCnt="4">
        <dgm:presLayoutVars>
          <dgm:chMax val="1"/>
          <dgm:chPref val="1"/>
        </dgm:presLayoutVars>
      </dgm:prSet>
      <dgm:spPr/>
    </dgm:pt>
    <dgm:pt modelId="{BEAEF6F9-4CEF-4835-9E19-0AEC2EB71E3D}" type="pres">
      <dgm:prSet presAssocID="{F3A6C9B0-F1D7-40C8-88B3-059F74198B2A}" presName="sibTrans" presStyleCnt="0"/>
      <dgm:spPr/>
    </dgm:pt>
    <dgm:pt modelId="{24E2EF65-10E9-4F54-A537-D046E25B0694}" type="pres">
      <dgm:prSet presAssocID="{21365254-72EF-4F81-AED0-0EAEBAA43FF0}" presName="compNode" presStyleCnt="0"/>
      <dgm:spPr/>
    </dgm:pt>
    <dgm:pt modelId="{B2033EDD-9511-45A6-9FF9-935149246272}" type="pres">
      <dgm:prSet presAssocID="{21365254-72EF-4F81-AED0-0EAEBAA43FF0}" presName="iconBgRect" presStyleLbl="bgShp" presStyleIdx="2" presStyleCnt="4"/>
      <dgm:spPr/>
    </dgm:pt>
    <dgm:pt modelId="{E429D828-BA6E-48A7-B367-529147CA0AAB}" type="pres">
      <dgm:prSet presAssocID="{21365254-72EF-4F81-AED0-0EAEBAA43F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337DBF9-E747-4245-9972-BE5C97F1A694}" type="pres">
      <dgm:prSet presAssocID="{21365254-72EF-4F81-AED0-0EAEBAA43FF0}" presName="spaceRect" presStyleCnt="0"/>
      <dgm:spPr/>
    </dgm:pt>
    <dgm:pt modelId="{7870ACFA-3CC9-401B-8FE7-761B410B39B2}" type="pres">
      <dgm:prSet presAssocID="{21365254-72EF-4F81-AED0-0EAEBAA43FF0}" presName="textRect" presStyleLbl="revTx" presStyleIdx="2" presStyleCnt="4">
        <dgm:presLayoutVars>
          <dgm:chMax val="1"/>
          <dgm:chPref val="1"/>
        </dgm:presLayoutVars>
      </dgm:prSet>
      <dgm:spPr/>
    </dgm:pt>
    <dgm:pt modelId="{79E0DD07-807D-4DF4-BE36-DF434FA62889}" type="pres">
      <dgm:prSet presAssocID="{BA449AC0-E0D6-449F-AD4A-5BDD8DD593E7}" presName="sibTrans" presStyleCnt="0"/>
      <dgm:spPr/>
    </dgm:pt>
    <dgm:pt modelId="{9B0DF5A4-7448-4897-BF22-3A9BC7F95D19}" type="pres">
      <dgm:prSet presAssocID="{2603ECC5-4743-4DD1-ACAA-258CDF5189B0}" presName="compNode" presStyleCnt="0"/>
      <dgm:spPr/>
    </dgm:pt>
    <dgm:pt modelId="{9B4EE0B7-2A81-48E7-A472-7644FE3AC8CF}" type="pres">
      <dgm:prSet presAssocID="{2603ECC5-4743-4DD1-ACAA-258CDF5189B0}" presName="iconBgRect" presStyleLbl="bgShp" presStyleIdx="3" presStyleCnt="4"/>
      <dgm:spPr/>
    </dgm:pt>
    <dgm:pt modelId="{2FEE8269-1B11-49F9-9173-41FEB86C3B08}" type="pres">
      <dgm:prSet presAssocID="{2603ECC5-4743-4DD1-ACAA-258CDF5189B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5293F368-C146-42B6-9FAA-310A9BD92D88}" type="pres">
      <dgm:prSet presAssocID="{2603ECC5-4743-4DD1-ACAA-258CDF5189B0}" presName="spaceRect" presStyleCnt="0"/>
      <dgm:spPr/>
    </dgm:pt>
    <dgm:pt modelId="{032993B9-30BF-4C4B-A574-56DCBCC49462}" type="pres">
      <dgm:prSet presAssocID="{2603ECC5-4743-4DD1-ACAA-258CDF5189B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411EB09-A760-44C0-8CDC-4DD48719D176}" srcId="{70B91498-F7C4-4444-8F55-1434D5AFBCA8}" destId="{21365254-72EF-4F81-AED0-0EAEBAA43FF0}" srcOrd="2" destOrd="0" parTransId="{DCDB104D-261C-4091-AAA4-6E79320F5EA1}" sibTransId="{BA449AC0-E0D6-449F-AD4A-5BDD8DD593E7}"/>
    <dgm:cxn modelId="{89145310-954C-4EB9-90D8-1F2096EEEB33}" type="presOf" srcId="{2603ECC5-4743-4DD1-ACAA-258CDF5189B0}" destId="{032993B9-30BF-4C4B-A574-56DCBCC49462}" srcOrd="0" destOrd="0" presId="urn:microsoft.com/office/officeart/2018/5/layout/IconCircleLabelList"/>
    <dgm:cxn modelId="{0F7A0D3C-940D-4541-95DC-23C5FA35063F}" srcId="{70B91498-F7C4-4444-8F55-1434D5AFBCA8}" destId="{66EC8AC6-431F-44C0-A3BE-2B7A69A91C91}" srcOrd="1" destOrd="0" parTransId="{29F220F5-658C-4EF4-8C43-97CA60F16699}" sibTransId="{F3A6C9B0-F1D7-40C8-88B3-059F74198B2A}"/>
    <dgm:cxn modelId="{C9B12475-C9BD-4897-8C83-96A469E27A79}" srcId="{70B91498-F7C4-4444-8F55-1434D5AFBCA8}" destId="{5C87C5D6-12CB-4B94-9167-9920A24FEA7E}" srcOrd="0" destOrd="0" parTransId="{857E96AF-2C8C-4A2E-B806-627AEC059623}" sibTransId="{30E6DEE7-5214-4B88-B51D-D031C0C774FB}"/>
    <dgm:cxn modelId="{3198C476-4C44-4AE2-9502-1A98EA1D3F50}" type="presOf" srcId="{66EC8AC6-431F-44C0-A3BE-2B7A69A91C91}" destId="{F640DF73-0EE4-4478-8114-35C2905A975E}" srcOrd="0" destOrd="0" presId="urn:microsoft.com/office/officeart/2018/5/layout/IconCircleLabelList"/>
    <dgm:cxn modelId="{E41A4295-892B-40A6-B564-B7A276240E91}" type="presOf" srcId="{21365254-72EF-4F81-AED0-0EAEBAA43FF0}" destId="{7870ACFA-3CC9-401B-8FE7-761B410B39B2}" srcOrd="0" destOrd="0" presId="urn:microsoft.com/office/officeart/2018/5/layout/IconCircleLabelList"/>
    <dgm:cxn modelId="{242D12DD-6BC8-4B7B-AEBF-9D1378391319}" srcId="{70B91498-F7C4-4444-8F55-1434D5AFBCA8}" destId="{2603ECC5-4743-4DD1-ACAA-258CDF5189B0}" srcOrd="3" destOrd="0" parTransId="{2517D80C-5252-4152-8F12-132F8FB1390D}" sibTransId="{AFB7E6A0-B84F-4B19-BCAC-2057CBB8FDA2}"/>
    <dgm:cxn modelId="{6CFD35EA-1A40-4D0B-9604-1FD7DDD69FDA}" type="presOf" srcId="{5C87C5D6-12CB-4B94-9167-9920A24FEA7E}" destId="{A529055A-DD82-4171-A671-D5ABE1FCC063}" srcOrd="0" destOrd="0" presId="urn:microsoft.com/office/officeart/2018/5/layout/IconCircleLabelList"/>
    <dgm:cxn modelId="{ABD68EF6-51F3-47B0-9C9F-BBA805825D02}" type="presOf" srcId="{70B91498-F7C4-4444-8F55-1434D5AFBCA8}" destId="{8C9D8571-D40F-46FE-BBBC-35E778145985}" srcOrd="0" destOrd="0" presId="urn:microsoft.com/office/officeart/2018/5/layout/IconCircleLabelList"/>
    <dgm:cxn modelId="{5B28C380-8E9E-4334-9EF8-42FB1E5F9821}" type="presParOf" srcId="{8C9D8571-D40F-46FE-BBBC-35E778145985}" destId="{D6B25C8B-0574-4EDE-89D5-2602E6D30CE9}" srcOrd="0" destOrd="0" presId="urn:microsoft.com/office/officeart/2018/5/layout/IconCircleLabelList"/>
    <dgm:cxn modelId="{F9E2BD18-37B6-4F3C-BCBA-380B876256EF}" type="presParOf" srcId="{D6B25C8B-0574-4EDE-89D5-2602E6D30CE9}" destId="{A0DEAD15-5675-4D05-BAB1-88D881CBC7F2}" srcOrd="0" destOrd="0" presId="urn:microsoft.com/office/officeart/2018/5/layout/IconCircleLabelList"/>
    <dgm:cxn modelId="{0FEB6D14-CA0C-4831-87C4-DD553723DD4E}" type="presParOf" srcId="{D6B25C8B-0574-4EDE-89D5-2602E6D30CE9}" destId="{8388C93A-1FC3-46D3-AE85-C8488EB134DB}" srcOrd="1" destOrd="0" presId="urn:microsoft.com/office/officeart/2018/5/layout/IconCircleLabelList"/>
    <dgm:cxn modelId="{7A867902-F9EA-4AE8-AC2B-E9714EAE0482}" type="presParOf" srcId="{D6B25C8B-0574-4EDE-89D5-2602E6D30CE9}" destId="{C1460D69-9942-434D-957B-458E43C9AC08}" srcOrd="2" destOrd="0" presId="urn:microsoft.com/office/officeart/2018/5/layout/IconCircleLabelList"/>
    <dgm:cxn modelId="{360948E2-C54F-49C3-975A-0401421F1ED9}" type="presParOf" srcId="{D6B25C8B-0574-4EDE-89D5-2602E6D30CE9}" destId="{A529055A-DD82-4171-A671-D5ABE1FCC063}" srcOrd="3" destOrd="0" presId="urn:microsoft.com/office/officeart/2018/5/layout/IconCircleLabelList"/>
    <dgm:cxn modelId="{8C25991B-8715-4574-AA41-41D67DE17F5F}" type="presParOf" srcId="{8C9D8571-D40F-46FE-BBBC-35E778145985}" destId="{2ED55E87-691B-4F6C-BA60-334E2280FE3B}" srcOrd="1" destOrd="0" presId="urn:microsoft.com/office/officeart/2018/5/layout/IconCircleLabelList"/>
    <dgm:cxn modelId="{8147CD3A-4D99-4629-B777-D74F430C5149}" type="presParOf" srcId="{8C9D8571-D40F-46FE-BBBC-35E778145985}" destId="{96557E21-42AE-4431-B421-9110B50FAC69}" srcOrd="2" destOrd="0" presId="urn:microsoft.com/office/officeart/2018/5/layout/IconCircleLabelList"/>
    <dgm:cxn modelId="{C00D77A6-91FC-4B4A-A012-1E4F9B7CBDB9}" type="presParOf" srcId="{96557E21-42AE-4431-B421-9110B50FAC69}" destId="{28E9E61F-EE6B-4147-AA83-7D2EF689163D}" srcOrd="0" destOrd="0" presId="urn:microsoft.com/office/officeart/2018/5/layout/IconCircleLabelList"/>
    <dgm:cxn modelId="{8017A9EA-B2C9-4985-8F84-20192B4A692E}" type="presParOf" srcId="{96557E21-42AE-4431-B421-9110B50FAC69}" destId="{6EB2260F-6A3D-4F57-86B9-14BA78202740}" srcOrd="1" destOrd="0" presId="urn:microsoft.com/office/officeart/2018/5/layout/IconCircleLabelList"/>
    <dgm:cxn modelId="{74083DFA-8587-474E-9DB9-A0652DD30EDE}" type="presParOf" srcId="{96557E21-42AE-4431-B421-9110B50FAC69}" destId="{5F22B215-B4F8-41D0-ABC2-9045497A1A88}" srcOrd="2" destOrd="0" presId="urn:microsoft.com/office/officeart/2018/5/layout/IconCircleLabelList"/>
    <dgm:cxn modelId="{5DC5F897-26EA-4ED9-9E5D-3F5205E6840B}" type="presParOf" srcId="{96557E21-42AE-4431-B421-9110B50FAC69}" destId="{F640DF73-0EE4-4478-8114-35C2905A975E}" srcOrd="3" destOrd="0" presId="urn:microsoft.com/office/officeart/2018/5/layout/IconCircleLabelList"/>
    <dgm:cxn modelId="{1121B68C-BC5F-48E3-B772-BADFF42A0550}" type="presParOf" srcId="{8C9D8571-D40F-46FE-BBBC-35E778145985}" destId="{BEAEF6F9-4CEF-4835-9E19-0AEC2EB71E3D}" srcOrd="3" destOrd="0" presId="urn:microsoft.com/office/officeart/2018/5/layout/IconCircleLabelList"/>
    <dgm:cxn modelId="{B3D80040-55B0-4E75-8684-8B29D51456F7}" type="presParOf" srcId="{8C9D8571-D40F-46FE-BBBC-35E778145985}" destId="{24E2EF65-10E9-4F54-A537-D046E25B0694}" srcOrd="4" destOrd="0" presId="urn:microsoft.com/office/officeart/2018/5/layout/IconCircleLabelList"/>
    <dgm:cxn modelId="{5F69FCF2-992D-4A9B-BA5A-A9233A677C95}" type="presParOf" srcId="{24E2EF65-10E9-4F54-A537-D046E25B0694}" destId="{B2033EDD-9511-45A6-9FF9-935149246272}" srcOrd="0" destOrd="0" presId="urn:microsoft.com/office/officeart/2018/5/layout/IconCircleLabelList"/>
    <dgm:cxn modelId="{75044C00-5DD2-4E27-B9EF-EB8C9E5A78D8}" type="presParOf" srcId="{24E2EF65-10E9-4F54-A537-D046E25B0694}" destId="{E429D828-BA6E-48A7-B367-529147CA0AAB}" srcOrd="1" destOrd="0" presId="urn:microsoft.com/office/officeart/2018/5/layout/IconCircleLabelList"/>
    <dgm:cxn modelId="{A1D460F2-A089-43B6-836C-D983E65B06E1}" type="presParOf" srcId="{24E2EF65-10E9-4F54-A537-D046E25B0694}" destId="{D337DBF9-E747-4245-9972-BE5C97F1A694}" srcOrd="2" destOrd="0" presId="urn:microsoft.com/office/officeart/2018/5/layout/IconCircleLabelList"/>
    <dgm:cxn modelId="{3B6AFE89-98F0-498C-A886-9182A8156CC3}" type="presParOf" srcId="{24E2EF65-10E9-4F54-A537-D046E25B0694}" destId="{7870ACFA-3CC9-401B-8FE7-761B410B39B2}" srcOrd="3" destOrd="0" presId="urn:microsoft.com/office/officeart/2018/5/layout/IconCircleLabelList"/>
    <dgm:cxn modelId="{78B09A20-FC4F-4EE4-8E14-593C0D8E384D}" type="presParOf" srcId="{8C9D8571-D40F-46FE-BBBC-35E778145985}" destId="{79E0DD07-807D-4DF4-BE36-DF434FA62889}" srcOrd="5" destOrd="0" presId="urn:microsoft.com/office/officeart/2018/5/layout/IconCircleLabelList"/>
    <dgm:cxn modelId="{FAD59F4D-C5A8-40DF-9D99-D119ECA24D30}" type="presParOf" srcId="{8C9D8571-D40F-46FE-BBBC-35E778145985}" destId="{9B0DF5A4-7448-4897-BF22-3A9BC7F95D19}" srcOrd="6" destOrd="0" presId="urn:microsoft.com/office/officeart/2018/5/layout/IconCircleLabelList"/>
    <dgm:cxn modelId="{B69C1958-4E37-4A41-B19C-6C6AE15B6726}" type="presParOf" srcId="{9B0DF5A4-7448-4897-BF22-3A9BC7F95D19}" destId="{9B4EE0B7-2A81-48E7-A472-7644FE3AC8CF}" srcOrd="0" destOrd="0" presId="urn:microsoft.com/office/officeart/2018/5/layout/IconCircleLabelList"/>
    <dgm:cxn modelId="{2B672817-819D-4E8B-B448-1432F5577145}" type="presParOf" srcId="{9B0DF5A4-7448-4897-BF22-3A9BC7F95D19}" destId="{2FEE8269-1B11-49F9-9173-41FEB86C3B08}" srcOrd="1" destOrd="0" presId="urn:microsoft.com/office/officeart/2018/5/layout/IconCircleLabelList"/>
    <dgm:cxn modelId="{76388FAB-3E83-4822-B081-2906970E7232}" type="presParOf" srcId="{9B0DF5A4-7448-4897-BF22-3A9BC7F95D19}" destId="{5293F368-C146-42B6-9FAA-310A9BD92D88}" srcOrd="2" destOrd="0" presId="urn:microsoft.com/office/officeart/2018/5/layout/IconCircleLabelList"/>
    <dgm:cxn modelId="{F65C7B8C-EDDC-4245-AE06-80E30FB56B8E}" type="presParOf" srcId="{9B0DF5A4-7448-4897-BF22-3A9BC7F95D19}" destId="{032993B9-30BF-4C4B-A574-56DCBCC4946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1D63CB-F1B9-40A6-AA31-8F28FB6A2621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2CEF9A-22F5-4E61-A4A2-83FABE0E4540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2EA08-E644-480D-AD05-CCA93930C21E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1. How does the Semantic Web differ from the current Web?</a:t>
          </a:r>
        </a:p>
      </dsp:txBody>
      <dsp:txXfrm>
        <a:off x="25435" y="2456402"/>
        <a:ext cx="1800000" cy="720000"/>
      </dsp:txXfrm>
    </dsp:sp>
    <dsp:sp modelId="{33366C50-27D6-4002-B0E6-036D6995E9F2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72CED-521A-4EC2-B8F5-B18C4DF34D34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514A23-F6D6-436A-A369-B1FBB470C68C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2. Why are ontologies crucial to the Semantic Web?</a:t>
          </a:r>
        </a:p>
      </dsp:txBody>
      <dsp:txXfrm>
        <a:off x="2140435" y="2456402"/>
        <a:ext cx="1800000" cy="720000"/>
      </dsp:txXfrm>
    </dsp:sp>
    <dsp:sp modelId="{D11A132E-1A7B-4A33-A6BA-17AB9A98E793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EE7F4E-5A18-4E70-B2CA-C77E45898C3D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248EA-675E-4627-8BFF-909DC1D68622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3. How can decentralized vocabularies interoperate?</a:t>
          </a:r>
        </a:p>
      </dsp:txBody>
      <dsp:txXfrm>
        <a:off x="4255435" y="2456402"/>
        <a:ext cx="1800000" cy="720000"/>
      </dsp:txXfrm>
    </dsp:sp>
    <dsp:sp modelId="{9FEF2E9D-78B2-4F2E-9415-20F672AAFDAB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5045E-92E9-437C-B0E5-A319DDAC9795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69F242-2436-4F67-8825-D9EFACABDE11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4. What are the main challenges in realizing the Semantic Web vision?</a:t>
          </a:r>
        </a:p>
      </dsp:txBody>
      <dsp:txXfrm>
        <a:off x="6370435" y="2456402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336E0-CBA8-45FB-BB23-3E941902EAF1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72CA7F-23B0-4710-98B5-BFB6B9537E1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63586-9086-4337-84D9-207FA4C29494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The Semantic Web is not just about smarter searches—</a:t>
          </a:r>
        </a:p>
      </dsp:txBody>
      <dsp:txXfrm>
        <a:off x="46529" y="2703902"/>
        <a:ext cx="2418750" cy="720000"/>
      </dsp:txXfrm>
    </dsp:sp>
    <dsp:sp modelId="{4B24F61E-93CC-4C3C-BF91-8ABE41116BF2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5A3A84-22F7-4DE6-8CB1-743077690CAB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82CE2-44DA-4390-982D-65873950A326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it transforms the Web into a platform where machines and humans</a:t>
          </a:r>
        </a:p>
      </dsp:txBody>
      <dsp:txXfrm>
        <a:off x="2888560" y="2703902"/>
        <a:ext cx="2418750" cy="720000"/>
      </dsp:txXfrm>
    </dsp:sp>
    <dsp:sp modelId="{303ECC01-E169-4FD6-BBB3-6C8CE88CD090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6C1555-21C7-4D98-8E39-578A077A6A3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91B7F-A3FA-4781-943A-7F48B6EE9F41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share and build knowledge together.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DEAD15-5675-4D05-BAB1-88D881CBC7F2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8C93A-1FC3-46D3-AE85-C8488EB134DB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29055A-DD82-4171-A671-D5ABE1FCC063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This paper looks back at 20 years since the 2001 vision</a:t>
          </a:r>
        </a:p>
      </dsp:txBody>
      <dsp:txXfrm>
        <a:off x="25435" y="2456402"/>
        <a:ext cx="1800000" cy="720000"/>
      </dsp:txXfrm>
    </dsp:sp>
    <dsp:sp modelId="{28E9E61F-EE6B-4147-AA83-7D2EF689163D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2260F-6A3D-4F57-86B9-14BA78202740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40DF73-0EE4-4478-8114-35C2905A975E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Semantic Web is a research field, not one system</a:t>
          </a:r>
        </a:p>
      </dsp:txBody>
      <dsp:txXfrm>
        <a:off x="2140435" y="2456402"/>
        <a:ext cx="1800000" cy="720000"/>
      </dsp:txXfrm>
    </dsp:sp>
    <dsp:sp modelId="{B2033EDD-9511-45A6-9FF9-935149246272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9D828-BA6E-48A7-B367-529147CA0AAB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70ACFA-3CC9-401B-8FE7-761B410B39B2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Main progress: Ontologies → Linked Data → Knowledge Graphs</a:t>
          </a:r>
        </a:p>
      </dsp:txBody>
      <dsp:txXfrm>
        <a:off x="4255435" y="2456402"/>
        <a:ext cx="1800000" cy="720000"/>
      </dsp:txXfrm>
    </dsp:sp>
    <dsp:sp modelId="{9B4EE0B7-2A81-48E7-A472-7644FE3AC8CF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E8269-1B11-49F9-9173-41FEB86C3B08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32993B9-30BF-4C4B-A574-56DCBCC49462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Many real uses today, but the full dream is not reached yet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83966F-0F45-3644-80A2-A3B00CA1B992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12D0D-D7C8-DA4C-ACAD-B4C312A08D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010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2D0D-D7C8-DA4C-ACAD-B4C312A08D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465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2D0D-D7C8-DA4C-ACAD-B4C312A08D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46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812D0D-D7C8-DA4C-ACAD-B4C312A08D6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457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6A1B86-DC99-46B9-B5AA-A7E928EA9C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304FFE-74E9-4316-B822-F35A685E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71912" y="1562669"/>
            <a:ext cx="4227085" cy="2456597"/>
          </a:xfrm>
        </p:spPr>
        <p:txBody>
          <a:bodyPr anchor="b">
            <a:normAutofit/>
          </a:bodyPr>
          <a:lstStyle/>
          <a:p>
            <a:r>
              <a:rPr lang="en-US" sz="3800">
                <a:solidFill>
                  <a:schemeClr val="tx1">
                    <a:lumMod val="85000"/>
                    <a:lumOff val="15000"/>
                  </a:schemeClr>
                </a:solidFill>
              </a:rPr>
              <a:t>The Semantic Web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36981" y="4298722"/>
            <a:ext cx="3508565" cy="1148885"/>
          </a:xfrm>
        </p:spPr>
        <p:txBody>
          <a:bodyPr anchor="t">
            <a:normAutofit/>
          </a:bodyPr>
          <a:lstStyle/>
          <a:p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</a:rPr>
              <a:t>Tim Berners-Lee, James Hendler, and Ora Lassila (2001)</a:t>
            </a:r>
          </a:p>
        </p:txBody>
      </p:sp>
      <p:pic>
        <p:nvPicPr>
          <p:cNvPr id="15" name="Picture 14" descr="Spider web on a branch">
            <a:extLst>
              <a:ext uri="{FF2B5EF4-FFF2-40B4-BE49-F238E27FC236}">
                <a16:creationId xmlns:a16="http://schemas.microsoft.com/office/drawing/2014/main" id="{7ED41D9B-38C0-1223-AC50-1BBA46DB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316" r="54626" b="-1"/>
          <a:stretch>
            <a:fillRect/>
          </a:stretch>
        </p:blipFill>
        <p:spPr>
          <a:xfrm>
            <a:off x="-5449" y="10"/>
            <a:ext cx="2677211" cy="6857990"/>
          </a:xfrm>
          <a:custGeom>
            <a:avLst/>
            <a:gdLst/>
            <a:ahLst/>
            <a:cxnLst/>
            <a:rect l="l" t="t" r="r" b="b"/>
            <a:pathLst>
              <a:path w="3569616" h="6858000">
                <a:moveTo>
                  <a:pt x="0" y="0"/>
                </a:moveTo>
                <a:lnTo>
                  <a:pt x="3119345" y="0"/>
                </a:lnTo>
                <a:lnTo>
                  <a:pt x="3123529" y="17226"/>
                </a:lnTo>
                <a:cubicBezTo>
                  <a:pt x="3124924" y="23927"/>
                  <a:pt x="3126075" y="29690"/>
                  <a:pt x="3127926" y="35733"/>
                </a:cubicBezTo>
                <a:cubicBezTo>
                  <a:pt x="3135983" y="55162"/>
                  <a:pt x="3152761" y="75163"/>
                  <a:pt x="3158476" y="86830"/>
                </a:cubicBezTo>
                <a:lnTo>
                  <a:pt x="3162217" y="105744"/>
                </a:lnTo>
                <a:lnTo>
                  <a:pt x="3166997" y="104727"/>
                </a:lnTo>
                <a:lnTo>
                  <a:pt x="3167793" y="111793"/>
                </a:lnTo>
                <a:lnTo>
                  <a:pt x="3168896" y="127609"/>
                </a:lnTo>
                <a:cubicBezTo>
                  <a:pt x="3170241" y="137435"/>
                  <a:pt x="3170795" y="164972"/>
                  <a:pt x="3173185" y="174906"/>
                </a:cubicBezTo>
                <a:cubicBezTo>
                  <a:pt x="3178510" y="177461"/>
                  <a:pt x="3181593" y="181749"/>
                  <a:pt x="3183238" y="187215"/>
                </a:cubicBezTo>
                <a:lnTo>
                  <a:pt x="3184145" y="199435"/>
                </a:lnTo>
                <a:lnTo>
                  <a:pt x="3200957" y="269529"/>
                </a:lnTo>
                <a:lnTo>
                  <a:pt x="3202491" y="279219"/>
                </a:lnTo>
                <a:lnTo>
                  <a:pt x="3206975" y="284221"/>
                </a:lnTo>
                <a:cubicBezTo>
                  <a:pt x="3208056" y="288198"/>
                  <a:pt x="3208241" y="299815"/>
                  <a:pt x="3208979" y="303078"/>
                </a:cubicBezTo>
                <a:cubicBezTo>
                  <a:pt x="3209786" y="303316"/>
                  <a:pt x="3210593" y="303555"/>
                  <a:pt x="3211400" y="303794"/>
                </a:cubicBezTo>
                <a:cubicBezTo>
                  <a:pt x="3215834" y="314048"/>
                  <a:pt x="3230882" y="352723"/>
                  <a:pt x="3235583" y="364595"/>
                </a:cubicBezTo>
                <a:cubicBezTo>
                  <a:pt x="3232098" y="367263"/>
                  <a:pt x="3238178" y="372307"/>
                  <a:pt x="3239601" y="375020"/>
                </a:cubicBezTo>
                <a:cubicBezTo>
                  <a:pt x="3237179" y="375617"/>
                  <a:pt x="3236854" y="382439"/>
                  <a:pt x="3239157" y="384290"/>
                </a:cubicBezTo>
                <a:cubicBezTo>
                  <a:pt x="3254070" y="431093"/>
                  <a:pt x="3227895" y="408920"/>
                  <a:pt x="3245230" y="435044"/>
                </a:cubicBezTo>
                <a:cubicBezTo>
                  <a:pt x="3246565" y="439781"/>
                  <a:pt x="3245820" y="443743"/>
                  <a:pt x="3244204" y="447282"/>
                </a:cubicBezTo>
                <a:lnTo>
                  <a:pt x="3240762" y="452630"/>
                </a:lnTo>
                <a:lnTo>
                  <a:pt x="3249093" y="471880"/>
                </a:lnTo>
                <a:cubicBezTo>
                  <a:pt x="3252174" y="481431"/>
                  <a:pt x="3254453" y="491548"/>
                  <a:pt x="3255857" y="501992"/>
                </a:cubicBezTo>
                <a:cubicBezTo>
                  <a:pt x="3250999" y="504682"/>
                  <a:pt x="3258622" y="512442"/>
                  <a:pt x="3260271" y="516223"/>
                </a:cubicBezTo>
                <a:cubicBezTo>
                  <a:pt x="3257006" y="516482"/>
                  <a:pt x="3255973" y="525173"/>
                  <a:pt x="3258865" y="528038"/>
                </a:cubicBezTo>
                <a:cubicBezTo>
                  <a:pt x="3274535" y="591283"/>
                  <a:pt x="3241762" y="557303"/>
                  <a:pt x="3262462" y="594499"/>
                </a:cubicBezTo>
                <a:cubicBezTo>
                  <a:pt x="3263816" y="600863"/>
                  <a:pt x="3262479" y="605795"/>
                  <a:pt x="3260024" y="610000"/>
                </a:cubicBezTo>
                <a:lnTo>
                  <a:pt x="3253721" y="617692"/>
                </a:lnTo>
                <a:lnTo>
                  <a:pt x="3256482" y="623204"/>
                </a:lnTo>
                <a:cubicBezTo>
                  <a:pt x="3258005" y="644600"/>
                  <a:pt x="3251476" y="651376"/>
                  <a:pt x="3259225" y="663365"/>
                </a:cubicBezTo>
                <a:cubicBezTo>
                  <a:pt x="3245876" y="682744"/>
                  <a:pt x="3258539" y="675670"/>
                  <a:pt x="3261631" y="689522"/>
                </a:cubicBezTo>
                <a:cubicBezTo>
                  <a:pt x="3265207" y="700373"/>
                  <a:pt x="3269507" y="679723"/>
                  <a:pt x="3271002" y="690492"/>
                </a:cubicBezTo>
                <a:cubicBezTo>
                  <a:pt x="3267989" y="702455"/>
                  <a:pt x="3279578" y="701125"/>
                  <a:pt x="3275760" y="713609"/>
                </a:cubicBezTo>
                <a:cubicBezTo>
                  <a:pt x="3266819" y="711239"/>
                  <a:pt x="3278954" y="737528"/>
                  <a:pt x="3271356" y="738880"/>
                </a:cubicBezTo>
                <a:cubicBezTo>
                  <a:pt x="3282938" y="748490"/>
                  <a:pt x="3269788" y="754591"/>
                  <a:pt x="3274016" y="768139"/>
                </a:cubicBezTo>
                <a:cubicBezTo>
                  <a:pt x="3278559" y="774347"/>
                  <a:pt x="3279560" y="778980"/>
                  <a:pt x="3275507" y="785654"/>
                </a:cubicBezTo>
                <a:cubicBezTo>
                  <a:pt x="3297514" y="814181"/>
                  <a:pt x="3277534" y="803670"/>
                  <a:pt x="3287024" y="831111"/>
                </a:cubicBezTo>
                <a:cubicBezTo>
                  <a:pt x="3296672" y="854655"/>
                  <a:pt x="3303659" y="881610"/>
                  <a:pt x="3324562" y="903604"/>
                </a:cubicBezTo>
                <a:cubicBezTo>
                  <a:pt x="3330338" y="907511"/>
                  <a:pt x="3333079" y="917872"/>
                  <a:pt x="3330682" y="926744"/>
                </a:cubicBezTo>
                <a:cubicBezTo>
                  <a:pt x="3330269" y="928269"/>
                  <a:pt x="3329716" y="929694"/>
                  <a:pt x="3329041" y="930971"/>
                </a:cubicBezTo>
                <a:cubicBezTo>
                  <a:pt x="3333270" y="950914"/>
                  <a:pt x="3351150" y="1023696"/>
                  <a:pt x="3356062" y="1046405"/>
                </a:cubicBezTo>
                <a:cubicBezTo>
                  <a:pt x="3349099" y="1048737"/>
                  <a:pt x="3362597" y="1059482"/>
                  <a:pt x="3358521" y="1067217"/>
                </a:cubicBezTo>
                <a:cubicBezTo>
                  <a:pt x="3354869" y="1072807"/>
                  <a:pt x="3358113" y="1077371"/>
                  <a:pt x="3358773" y="1082909"/>
                </a:cubicBezTo>
                <a:cubicBezTo>
                  <a:pt x="3356098" y="1090444"/>
                  <a:pt x="3363241" y="1113953"/>
                  <a:pt x="3367682" y="1119909"/>
                </a:cubicBezTo>
                <a:cubicBezTo>
                  <a:pt x="3382703" y="1133847"/>
                  <a:pt x="3374343" y="1168367"/>
                  <a:pt x="3385911" y="1180009"/>
                </a:cubicBezTo>
                <a:cubicBezTo>
                  <a:pt x="3387774" y="1184389"/>
                  <a:pt x="3388688" y="1188737"/>
                  <a:pt x="3389010" y="1193041"/>
                </a:cubicBezTo>
                <a:lnTo>
                  <a:pt x="3388572" y="1205179"/>
                </a:lnTo>
                <a:lnTo>
                  <a:pt x="3385768" y="1208811"/>
                </a:lnTo>
                <a:lnTo>
                  <a:pt x="3386975" y="1216129"/>
                </a:lnTo>
                <a:lnTo>
                  <a:pt x="3386647" y="1218271"/>
                </a:lnTo>
                <a:cubicBezTo>
                  <a:pt x="3386007" y="1222365"/>
                  <a:pt x="3385480" y="1226399"/>
                  <a:pt x="3385420" y="1230360"/>
                </a:cubicBezTo>
                <a:cubicBezTo>
                  <a:pt x="3400233" y="1224163"/>
                  <a:pt x="3387342" y="1263034"/>
                  <a:pt x="3398902" y="1251303"/>
                </a:cubicBezTo>
                <a:cubicBezTo>
                  <a:pt x="3401143" y="1271991"/>
                  <a:pt x="3411558" y="1255397"/>
                  <a:pt x="3402244" y="1281071"/>
                </a:cubicBezTo>
                <a:cubicBezTo>
                  <a:pt x="3416627" y="1312459"/>
                  <a:pt x="3415183" y="1363554"/>
                  <a:pt x="3435533" y="1387530"/>
                </a:cubicBezTo>
                <a:cubicBezTo>
                  <a:pt x="3428168" y="1384876"/>
                  <a:pt x="3423452" y="1398828"/>
                  <a:pt x="3427595" y="1407995"/>
                </a:cubicBezTo>
                <a:cubicBezTo>
                  <a:pt x="3398778" y="1398886"/>
                  <a:pt x="3455260" y="1443485"/>
                  <a:pt x="3436580" y="1453051"/>
                </a:cubicBezTo>
                <a:cubicBezTo>
                  <a:pt x="3454427" y="1452263"/>
                  <a:pt x="3487273" y="1492392"/>
                  <a:pt x="3473886" y="1513215"/>
                </a:cubicBezTo>
                <a:cubicBezTo>
                  <a:pt x="3479337" y="1543203"/>
                  <a:pt x="3495403" y="1563620"/>
                  <a:pt x="3491486" y="1595707"/>
                </a:cubicBezTo>
                <a:cubicBezTo>
                  <a:pt x="3493932" y="1596530"/>
                  <a:pt x="3496028" y="1598008"/>
                  <a:pt x="3497869" y="1599939"/>
                </a:cubicBezTo>
                <a:lnTo>
                  <a:pt x="3502453" y="1606503"/>
                </a:lnTo>
                <a:lnTo>
                  <a:pt x="3502232" y="1607846"/>
                </a:lnTo>
                <a:cubicBezTo>
                  <a:pt x="3502503" y="1613048"/>
                  <a:pt x="3503673" y="1615641"/>
                  <a:pt x="3505239" y="1617081"/>
                </a:cubicBezTo>
                <a:cubicBezTo>
                  <a:pt x="3505979" y="1617395"/>
                  <a:pt x="3506719" y="1617710"/>
                  <a:pt x="3507459" y="1618024"/>
                </a:cubicBezTo>
                <a:lnTo>
                  <a:pt x="3510011" y="1624022"/>
                </a:lnTo>
                <a:lnTo>
                  <a:pt x="3516358" y="1634929"/>
                </a:lnTo>
                <a:lnTo>
                  <a:pt x="3516308" y="1637821"/>
                </a:lnTo>
                <a:lnTo>
                  <a:pt x="3523955" y="1655598"/>
                </a:lnTo>
                <a:lnTo>
                  <a:pt x="3523473" y="1656247"/>
                </a:lnTo>
                <a:cubicBezTo>
                  <a:pt x="3522567" y="1658107"/>
                  <a:pt x="3522227" y="1660249"/>
                  <a:pt x="3523061" y="1663024"/>
                </a:cubicBezTo>
                <a:cubicBezTo>
                  <a:pt x="3513175" y="1664689"/>
                  <a:pt x="3520280" y="1667013"/>
                  <a:pt x="3523616" y="1675054"/>
                </a:cubicBezTo>
                <a:cubicBezTo>
                  <a:pt x="3509006" y="1679436"/>
                  <a:pt x="3523682" y="1698702"/>
                  <a:pt x="3517630" y="1707801"/>
                </a:cubicBezTo>
                <a:cubicBezTo>
                  <a:pt x="3520410" y="1713612"/>
                  <a:pt x="3523083" y="1719836"/>
                  <a:pt x="3525537" y="1726380"/>
                </a:cubicBezTo>
                <a:lnTo>
                  <a:pt x="3529903" y="1779986"/>
                </a:lnTo>
                <a:lnTo>
                  <a:pt x="3521468" y="1836998"/>
                </a:lnTo>
                <a:cubicBezTo>
                  <a:pt x="3522502" y="1857808"/>
                  <a:pt x="3519191" y="1876110"/>
                  <a:pt x="3523412" y="1893497"/>
                </a:cubicBezTo>
                <a:cubicBezTo>
                  <a:pt x="3520411" y="1900876"/>
                  <a:pt x="3519436" y="1907708"/>
                  <a:pt x="3525004" y="1913894"/>
                </a:cubicBezTo>
                <a:cubicBezTo>
                  <a:pt x="3524490" y="1933413"/>
                  <a:pt x="3517414" y="1938604"/>
                  <a:pt x="3523928" y="1950514"/>
                </a:cubicBezTo>
                <a:cubicBezTo>
                  <a:pt x="3512685" y="1962215"/>
                  <a:pt x="3517275" y="1962555"/>
                  <a:pt x="3521008" y="1967449"/>
                </a:cubicBezTo>
                <a:lnTo>
                  <a:pt x="3521297" y="1968163"/>
                </a:lnTo>
                <a:lnTo>
                  <a:pt x="3519686" y="1969768"/>
                </a:lnTo>
                <a:lnTo>
                  <a:pt x="3519089" y="1972904"/>
                </a:lnTo>
                <a:lnTo>
                  <a:pt x="3520122" y="1981289"/>
                </a:lnTo>
                <a:lnTo>
                  <a:pt x="3520948" y="1984413"/>
                </a:lnTo>
                <a:cubicBezTo>
                  <a:pt x="3521356" y="1986575"/>
                  <a:pt x="3521416" y="1988026"/>
                  <a:pt x="3521226" y="1989046"/>
                </a:cubicBezTo>
                <a:lnTo>
                  <a:pt x="3521092" y="1989171"/>
                </a:lnTo>
                <a:lnTo>
                  <a:pt x="3521624" y="1993492"/>
                </a:lnTo>
                <a:cubicBezTo>
                  <a:pt x="3522844" y="2000762"/>
                  <a:pt x="3524332" y="2007819"/>
                  <a:pt x="3525996" y="2014518"/>
                </a:cubicBezTo>
                <a:cubicBezTo>
                  <a:pt x="3518529" y="2020777"/>
                  <a:pt x="3529333" y="2045218"/>
                  <a:pt x="3514412" y="2043465"/>
                </a:cubicBezTo>
                <a:cubicBezTo>
                  <a:pt x="3516219" y="2052531"/>
                  <a:pt x="3522688" y="2057653"/>
                  <a:pt x="3512822" y="2055222"/>
                </a:cubicBezTo>
                <a:cubicBezTo>
                  <a:pt x="3513140" y="2058224"/>
                  <a:pt x="3512432" y="2060136"/>
                  <a:pt x="3511227" y="2061550"/>
                </a:cubicBezTo>
                <a:lnTo>
                  <a:pt x="3510645" y="2061975"/>
                </a:lnTo>
                <a:lnTo>
                  <a:pt x="3514907" y="2082129"/>
                </a:lnTo>
                <a:lnTo>
                  <a:pt x="3514347" y="2084880"/>
                </a:lnTo>
                <a:lnTo>
                  <a:pt x="3518565" y="2097919"/>
                </a:lnTo>
                <a:lnTo>
                  <a:pt x="3519976" y="2104707"/>
                </a:lnTo>
                <a:lnTo>
                  <a:pt x="3521958" y="2106519"/>
                </a:lnTo>
                <a:cubicBezTo>
                  <a:pt x="3523219" y="2108534"/>
                  <a:pt x="3523895" y="2111498"/>
                  <a:pt x="3523237" y="2116590"/>
                </a:cubicBezTo>
                <a:lnTo>
                  <a:pt x="3522786" y="2117790"/>
                </a:lnTo>
                <a:lnTo>
                  <a:pt x="3526064" y="2125947"/>
                </a:lnTo>
                <a:cubicBezTo>
                  <a:pt x="3527505" y="2128548"/>
                  <a:pt x="3529274" y="2130818"/>
                  <a:pt x="3531495" y="2132603"/>
                </a:cubicBezTo>
                <a:cubicBezTo>
                  <a:pt x="3522034" y="2161762"/>
                  <a:pt x="3533978" y="2187874"/>
                  <a:pt x="3533955" y="2218836"/>
                </a:cubicBezTo>
                <a:cubicBezTo>
                  <a:pt x="3517312" y="2233337"/>
                  <a:pt x="3542024" y="2285180"/>
                  <a:pt x="3559442" y="2291697"/>
                </a:cubicBezTo>
                <a:cubicBezTo>
                  <a:pt x="3544608" y="2292866"/>
                  <a:pt x="3567228" y="2330146"/>
                  <a:pt x="3568373" y="2340076"/>
                </a:cubicBezTo>
                <a:cubicBezTo>
                  <a:pt x="3568755" y="2343387"/>
                  <a:pt x="3566751" y="2343658"/>
                  <a:pt x="3560178" y="2338540"/>
                </a:cubicBezTo>
                <a:cubicBezTo>
                  <a:pt x="3562571" y="2349015"/>
                  <a:pt x="3555536" y="2360463"/>
                  <a:pt x="3548875" y="2354921"/>
                </a:cubicBezTo>
                <a:cubicBezTo>
                  <a:pt x="3564342" y="2386191"/>
                  <a:pt x="3553912" y="2434573"/>
                  <a:pt x="3562290" y="2470516"/>
                </a:cubicBezTo>
                <a:cubicBezTo>
                  <a:pt x="3548732" y="2491328"/>
                  <a:pt x="3561750" y="2479665"/>
                  <a:pt x="3560263" y="2500409"/>
                </a:cubicBezTo>
                <a:cubicBezTo>
                  <a:pt x="3573531" y="2493872"/>
                  <a:pt x="3554177" y="2525877"/>
                  <a:pt x="3569616" y="2525972"/>
                </a:cubicBezTo>
                <a:cubicBezTo>
                  <a:pt x="3568857" y="2529744"/>
                  <a:pt x="3567635" y="2533395"/>
                  <a:pt x="3566291" y="2537057"/>
                </a:cubicBezTo>
                <a:lnTo>
                  <a:pt x="3565595" y="2538979"/>
                </a:lnTo>
                <a:lnTo>
                  <a:pt x="3565471" y="2546483"/>
                </a:lnTo>
                <a:lnTo>
                  <a:pt x="3562111" y="2548822"/>
                </a:lnTo>
                <a:lnTo>
                  <a:pt x="3559542" y="2560277"/>
                </a:lnTo>
                <a:cubicBezTo>
                  <a:pt x="3559093" y="2564534"/>
                  <a:pt x="3559212" y="2569074"/>
                  <a:pt x="3560240" y="2574030"/>
                </a:cubicBezTo>
                <a:cubicBezTo>
                  <a:pt x="3567097" y="2585933"/>
                  <a:pt x="3560828" y="2605604"/>
                  <a:pt x="3562359" y="2622912"/>
                </a:cubicBezTo>
                <a:lnTo>
                  <a:pt x="3564740" y="2630748"/>
                </a:lnTo>
                <a:lnTo>
                  <a:pt x="3563214" y="2656947"/>
                </a:lnTo>
                <a:cubicBezTo>
                  <a:pt x="3563065" y="2664385"/>
                  <a:pt x="3563222" y="2672085"/>
                  <a:pt x="3563949" y="2680153"/>
                </a:cubicBezTo>
                <a:lnTo>
                  <a:pt x="3566383" y="2695058"/>
                </a:lnTo>
                <a:lnTo>
                  <a:pt x="3565385" y="2699075"/>
                </a:lnTo>
                <a:cubicBezTo>
                  <a:pt x="3565951" y="2705917"/>
                  <a:pt x="3570892" y="2714690"/>
                  <a:pt x="3565525" y="2714239"/>
                </a:cubicBezTo>
                <a:lnTo>
                  <a:pt x="3567847" y="2721812"/>
                </a:lnTo>
                <a:lnTo>
                  <a:pt x="3564077" y="2729693"/>
                </a:lnTo>
                <a:cubicBezTo>
                  <a:pt x="3563144" y="2730592"/>
                  <a:pt x="3562134" y="2731288"/>
                  <a:pt x="3561085" y="2731758"/>
                </a:cubicBezTo>
                <a:lnTo>
                  <a:pt x="3563149" y="2742418"/>
                </a:lnTo>
                <a:lnTo>
                  <a:pt x="3560661" y="2751437"/>
                </a:lnTo>
                <a:lnTo>
                  <a:pt x="3563126" y="2758989"/>
                </a:lnTo>
                <a:lnTo>
                  <a:pt x="3562876" y="2762207"/>
                </a:lnTo>
                <a:lnTo>
                  <a:pt x="3561866" y="2770236"/>
                </a:lnTo>
                <a:cubicBezTo>
                  <a:pt x="3561066" y="2774372"/>
                  <a:pt x="3560080" y="2779005"/>
                  <a:pt x="3559378" y="2784138"/>
                </a:cubicBezTo>
                <a:lnTo>
                  <a:pt x="3559178" y="2788436"/>
                </a:lnTo>
                <a:lnTo>
                  <a:pt x="3554648" y="2798068"/>
                </a:lnTo>
                <a:cubicBezTo>
                  <a:pt x="3551209" y="2805087"/>
                  <a:pt x="3548936" y="2810580"/>
                  <a:pt x="3551400" y="2816345"/>
                </a:cubicBezTo>
                <a:cubicBezTo>
                  <a:pt x="3547036" y="2826742"/>
                  <a:pt x="3533490" y="2834711"/>
                  <a:pt x="3538128" y="2849028"/>
                </a:cubicBezTo>
                <a:cubicBezTo>
                  <a:pt x="3531517" y="2845031"/>
                  <a:pt x="3538369" y="2865256"/>
                  <a:pt x="3532013" y="2868126"/>
                </a:cubicBezTo>
                <a:cubicBezTo>
                  <a:pt x="3526842" y="2869601"/>
                  <a:pt x="3527715" y="2876080"/>
                  <a:pt x="3526094" y="2881167"/>
                </a:cubicBezTo>
                <a:cubicBezTo>
                  <a:pt x="3520961" y="2885059"/>
                  <a:pt x="3517628" y="2910333"/>
                  <a:pt x="3518939" y="2918966"/>
                </a:cubicBezTo>
                <a:cubicBezTo>
                  <a:pt x="3525789" y="2943088"/>
                  <a:pt x="3505468" y="2964225"/>
                  <a:pt x="3510391" y="2983548"/>
                </a:cubicBezTo>
                <a:cubicBezTo>
                  <a:pt x="3510204" y="2988707"/>
                  <a:pt x="3509257" y="2993036"/>
                  <a:pt x="3507840" y="2996827"/>
                </a:cubicBezTo>
                <a:lnTo>
                  <a:pt x="3502741" y="3006379"/>
                </a:lnTo>
                <a:lnTo>
                  <a:pt x="3499028" y="3006971"/>
                </a:lnTo>
                <a:lnTo>
                  <a:pt x="3497157" y="3013976"/>
                </a:lnTo>
                <a:lnTo>
                  <a:pt x="3496053" y="3015450"/>
                </a:lnTo>
                <a:cubicBezTo>
                  <a:pt x="3493931" y="3018255"/>
                  <a:pt x="3491925" y="3021106"/>
                  <a:pt x="3490329" y="3024292"/>
                </a:cubicBezTo>
                <a:cubicBezTo>
                  <a:pt x="3504872" y="3031782"/>
                  <a:pt x="3479143" y="3052632"/>
                  <a:pt x="3493186" y="3052840"/>
                </a:cubicBezTo>
                <a:cubicBezTo>
                  <a:pt x="3486942" y="3071654"/>
                  <a:pt x="3501947" y="3066916"/>
                  <a:pt x="3484298" y="3080007"/>
                </a:cubicBezTo>
                <a:cubicBezTo>
                  <a:pt x="3483814" y="3117860"/>
                  <a:pt x="3462683" y="3158406"/>
                  <a:pt x="3469977" y="3195253"/>
                </a:cubicBezTo>
                <a:cubicBezTo>
                  <a:pt x="3464984" y="3186842"/>
                  <a:pt x="3455676" y="3194249"/>
                  <a:pt x="3455490" y="3205255"/>
                </a:cubicBezTo>
                <a:cubicBezTo>
                  <a:pt x="3435461" y="3173385"/>
                  <a:pt x="3464274" y="3257718"/>
                  <a:pt x="3445250" y="3249703"/>
                </a:cubicBezTo>
                <a:cubicBezTo>
                  <a:pt x="3460163" y="3264187"/>
                  <a:pt x="3471377" y="3324835"/>
                  <a:pt x="3452291" y="3330508"/>
                </a:cubicBezTo>
                <a:cubicBezTo>
                  <a:pt x="3445043" y="3359645"/>
                  <a:pt x="3450218" y="3389952"/>
                  <a:pt x="3434486" y="3412864"/>
                </a:cubicBezTo>
                <a:cubicBezTo>
                  <a:pt x="3436166" y="3415609"/>
                  <a:pt x="3437306" y="3418595"/>
                  <a:pt x="3438058" y="3421734"/>
                </a:cubicBezTo>
                <a:lnTo>
                  <a:pt x="3439245" y="3430986"/>
                </a:lnTo>
                <a:lnTo>
                  <a:pt x="3438541" y="3431897"/>
                </a:lnTo>
                <a:cubicBezTo>
                  <a:pt x="3436732" y="3436375"/>
                  <a:pt x="3436677" y="3439488"/>
                  <a:pt x="3437396" y="3441992"/>
                </a:cubicBezTo>
                <a:lnTo>
                  <a:pt x="3438843" y="3444647"/>
                </a:lnTo>
                <a:lnTo>
                  <a:pt x="3438591" y="3451712"/>
                </a:lnTo>
                <a:lnTo>
                  <a:pt x="3439527" y="3466008"/>
                </a:lnTo>
                <a:lnTo>
                  <a:pt x="3438357" y="3468331"/>
                </a:lnTo>
                <a:lnTo>
                  <a:pt x="3437674" y="3489343"/>
                </a:lnTo>
                <a:cubicBezTo>
                  <a:pt x="3437459" y="3489383"/>
                  <a:pt x="3437241" y="3489424"/>
                  <a:pt x="3437026" y="3489465"/>
                </a:cubicBezTo>
                <a:cubicBezTo>
                  <a:pt x="3435558" y="3490219"/>
                  <a:pt x="3434444" y="3491679"/>
                  <a:pt x="3434044" y="3494659"/>
                </a:cubicBezTo>
                <a:cubicBezTo>
                  <a:pt x="3425302" y="3487640"/>
                  <a:pt x="3430211" y="3495561"/>
                  <a:pt x="3429800" y="3504965"/>
                </a:cubicBezTo>
                <a:cubicBezTo>
                  <a:pt x="3416132" y="3496161"/>
                  <a:pt x="3420620" y="3524348"/>
                  <a:pt x="3412115" y="3526661"/>
                </a:cubicBezTo>
                <a:cubicBezTo>
                  <a:pt x="3412121" y="3533765"/>
                  <a:pt x="3411879" y="3541120"/>
                  <a:pt x="3411331" y="3548549"/>
                </a:cubicBezTo>
                <a:lnTo>
                  <a:pt x="3410824" y="3552872"/>
                </a:lnTo>
                <a:cubicBezTo>
                  <a:pt x="3410773" y="3552889"/>
                  <a:pt x="3410721" y="3552908"/>
                  <a:pt x="3410671" y="3552926"/>
                </a:cubicBezTo>
                <a:cubicBezTo>
                  <a:pt x="3410254" y="3553793"/>
                  <a:pt x="3409971" y="3555188"/>
                  <a:pt x="3409849" y="3557419"/>
                </a:cubicBezTo>
                <a:lnTo>
                  <a:pt x="3409902" y="3560756"/>
                </a:lnTo>
                <a:lnTo>
                  <a:pt x="3408918" y="3569144"/>
                </a:lnTo>
                <a:lnTo>
                  <a:pt x="3407623" y="3571810"/>
                </a:lnTo>
                <a:lnTo>
                  <a:pt x="3405729" y="3572549"/>
                </a:lnTo>
                <a:lnTo>
                  <a:pt x="3405835" y="3573359"/>
                </a:lnTo>
                <a:cubicBezTo>
                  <a:pt x="3408214" y="3579757"/>
                  <a:pt x="3412465" y="3582275"/>
                  <a:pt x="3399129" y="3587902"/>
                </a:cubicBezTo>
                <a:cubicBezTo>
                  <a:pt x="3402495" y="3602236"/>
                  <a:pt x="3394605" y="3603730"/>
                  <a:pt x="3389566" y="3621859"/>
                </a:cubicBezTo>
                <a:cubicBezTo>
                  <a:pt x="3393374" y="3630350"/>
                  <a:pt x="3390863" y="3636316"/>
                  <a:pt x="3386307" y="3641820"/>
                </a:cubicBezTo>
                <a:cubicBezTo>
                  <a:pt x="3386232" y="3660214"/>
                  <a:pt x="3378837" y="3675854"/>
                  <a:pt x="3374956" y="3695940"/>
                </a:cubicBezTo>
                <a:cubicBezTo>
                  <a:pt x="3378387" y="3718839"/>
                  <a:pt x="3365817" y="3728358"/>
                  <a:pt x="3361718" y="3749831"/>
                </a:cubicBezTo>
                <a:cubicBezTo>
                  <a:pt x="3370064" y="3770267"/>
                  <a:pt x="3350403" y="3763879"/>
                  <a:pt x="3344768" y="3774338"/>
                </a:cubicBezTo>
                <a:lnTo>
                  <a:pt x="3343985" y="3777418"/>
                </a:lnTo>
                <a:lnTo>
                  <a:pt x="3344520" y="3785849"/>
                </a:lnTo>
                <a:lnTo>
                  <a:pt x="3345162" y="3789023"/>
                </a:lnTo>
                <a:cubicBezTo>
                  <a:pt x="3345441" y="3791209"/>
                  <a:pt x="3345415" y="3792659"/>
                  <a:pt x="3345164" y="3793659"/>
                </a:cubicBezTo>
                <a:lnTo>
                  <a:pt x="3345024" y="3793774"/>
                </a:lnTo>
                <a:lnTo>
                  <a:pt x="3345300" y="3798119"/>
                </a:lnTo>
                <a:cubicBezTo>
                  <a:pt x="3346087" y="3805456"/>
                  <a:pt x="3347157" y="3812596"/>
                  <a:pt x="3348424" y="3819398"/>
                </a:cubicBezTo>
                <a:cubicBezTo>
                  <a:pt x="3340590" y="3825065"/>
                  <a:pt x="3349940" y="3850234"/>
                  <a:pt x="3335133" y="3847354"/>
                </a:cubicBezTo>
                <a:cubicBezTo>
                  <a:pt x="3336403" y="3856524"/>
                  <a:pt x="3342565" y="3862118"/>
                  <a:pt x="3332848" y="3858945"/>
                </a:cubicBezTo>
                <a:cubicBezTo>
                  <a:pt x="3332988" y="3861961"/>
                  <a:pt x="3332168" y="3863811"/>
                  <a:pt x="3330878" y="3865128"/>
                </a:cubicBezTo>
                <a:lnTo>
                  <a:pt x="3330273" y="3865510"/>
                </a:lnTo>
                <a:lnTo>
                  <a:pt x="3333337" y="3885908"/>
                </a:lnTo>
                <a:lnTo>
                  <a:pt x="3332616" y="3888608"/>
                </a:lnTo>
                <a:lnTo>
                  <a:pt x="3336057" y="3901916"/>
                </a:lnTo>
                <a:lnTo>
                  <a:pt x="3337066" y="3908785"/>
                </a:lnTo>
                <a:lnTo>
                  <a:pt x="3338940" y="3910739"/>
                </a:lnTo>
                <a:cubicBezTo>
                  <a:pt x="3340082" y="3912843"/>
                  <a:pt x="3340580" y="3915849"/>
                  <a:pt x="3339621" y="3920873"/>
                </a:cubicBezTo>
                <a:lnTo>
                  <a:pt x="3339102" y="3922032"/>
                </a:lnTo>
                <a:lnTo>
                  <a:pt x="3341891" y="3930408"/>
                </a:lnTo>
                <a:cubicBezTo>
                  <a:pt x="3343178" y="3933107"/>
                  <a:pt x="3344812" y="3935503"/>
                  <a:pt x="3346927" y="3937451"/>
                </a:cubicBezTo>
                <a:cubicBezTo>
                  <a:pt x="3335745" y="3965779"/>
                  <a:pt x="3346136" y="3992699"/>
                  <a:pt x="3344279" y="4023542"/>
                </a:cubicBezTo>
                <a:cubicBezTo>
                  <a:pt x="3347024" y="4058096"/>
                  <a:pt x="3350783" y="4081986"/>
                  <a:pt x="3351926" y="4104769"/>
                </a:cubicBezTo>
                <a:cubicBezTo>
                  <a:pt x="3353695" y="4115384"/>
                  <a:pt x="3359144" y="4193344"/>
                  <a:pt x="3352816" y="4187317"/>
                </a:cubicBezTo>
                <a:cubicBezTo>
                  <a:pt x="3366419" y="4219638"/>
                  <a:pt x="3351446" y="4239971"/>
                  <a:pt x="3357691" y="4276413"/>
                </a:cubicBezTo>
                <a:cubicBezTo>
                  <a:pt x="3342910" y="4296116"/>
                  <a:pt x="3356610" y="4285488"/>
                  <a:pt x="3353895" y="4306037"/>
                </a:cubicBezTo>
                <a:cubicBezTo>
                  <a:pt x="3367541" y="4300534"/>
                  <a:pt x="3346306" y="4330948"/>
                  <a:pt x="3361728" y="4332215"/>
                </a:cubicBezTo>
                <a:cubicBezTo>
                  <a:pt x="3360746" y="4335915"/>
                  <a:pt x="3359307" y="4339458"/>
                  <a:pt x="3357748" y="4343006"/>
                </a:cubicBezTo>
                <a:lnTo>
                  <a:pt x="3356941" y="4344866"/>
                </a:lnTo>
                <a:lnTo>
                  <a:pt x="3356370" y="4352332"/>
                </a:lnTo>
                <a:lnTo>
                  <a:pt x="3352876" y="4354407"/>
                </a:lnTo>
                <a:lnTo>
                  <a:pt x="3352683" y="4444689"/>
                </a:lnTo>
                <a:cubicBezTo>
                  <a:pt x="3355485" y="4452425"/>
                  <a:pt x="3356736" y="4477980"/>
                  <a:pt x="3352455" y="4483791"/>
                </a:cubicBezTo>
                <a:cubicBezTo>
                  <a:pt x="3351784" y="4489320"/>
                  <a:pt x="3353780" y="4495171"/>
                  <a:pt x="3349030" y="4498683"/>
                </a:cubicBezTo>
                <a:cubicBezTo>
                  <a:pt x="3346858" y="4510741"/>
                  <a:pt x="3341860" y="4538358"/>
                  <a:pt x="3339427" y="4556140"/>
                </a:cubicBezTo>
                <a:cubicBezTo>
                  <a:pt x="3342836" y="4560659"/>
                  <a:pt x="3341611" y="4566842"/>
                  <a:pt x="3339521" y="4574959"/>
                </a:cubicBezTo>
                <a:lnTo>
                  <a:pt x="3338246" y="4582576"/>
                </a:lnTo>
                <a:lnTo>
                  <a:pt x="3348539" y="4605460"/>
                </a:lnTo>
                <a:lnTo>
                  <a:pt x="3345760" y="4678575"/>
                </a:lnTo>
                <a:lnTo>
                  <a:pt x="3356250" y="4713574"/>
                </a:lnTo>
                <a:cubicBezTo>
                  <a:pt x="3358600" y="4727943"/>
                  <a:pt x="3359577" y="4741820"/>
                  <a:pt x="3361380" y="4755215"/>
                </a:cubicBezTo>
                <a:cubicBezTo>
                  <a:pt x="3363928" y="4785596"/>
                  <a:pt x="3347531" y="4766123"/>
                  <a:pt x="3361636" y="4803525"/>
                </a:cubicBezTo>
                <a:cubicBezTo>
                  <a:pt x="3356254" y="4807867"/>
                  <a:pt x="3356117" y="4812705"/>
                  <a:pt x="3358957" y="4820729"/>
                </a:cubicBezTo>
                <a:cubicBezTo>
                  <a:pt x="3359783" y="4835507"/>
                  <a:pt x="3345952" y="4834947"/>
                  <a:pt x="3354635" y="4849546"/>
                </a:cubicBezTo>
                <a:cubicBezTo>
                  <a:pt x="3350894" y="4848362"/>
                  <a:pt x="3350351" y="4855411"/>
                  <a:pt x="3349759" y="4861941"/>
                </a:cubicBezTo>
                <a:lnTo>
                  <a:pt x="3347368" y="4866228"/>
                </a:lnTo>
                <a:lnTo>
                  <a:pt x="3358408" y="4889535"/>
                </a:lnTo>
                <a:cubicBezTo>
                  <a:pt x="3373705" y="4931282"/>
                  <a:pt x="3382233" y="4982216"/>
                  <a:pt x="3393319" y="5017998"/>
                </a:cubicBezTo>
                <a:cubicBezTo>
                  <a:pt x="3368256" y="5040241"/>
                  <a:pt x="3392200" y="5029364"/>
                  <a:pt x="3389184" y="5055049"/>
                </a:cubicBezTo>
                <a:cubicBezTo>
                  <a:pt x="3413510" y="5050695"/>
                  <a:pt x="3377700" y="5085342"/>
                  <a:pt x="3405892" y="5089973"/>
                </a:cubicBezTo>
                <a:cubicBezTo>
                  <a:pt x="3404451" y="5094499"/>
                  <a:pt x="3402165" y="5098741"/>
                  <a:pt x="3399662" y="5102960"/>
                </a:cubicBezTo>
                <a:lnTo>
                  <a:pt x="3398363" y="5105176"/>
                </a:lnTo>
                <a:lnTo>
                  <a:pt x="3398026" y="5114590"/>
                </a:lnTo>
                <a:lnTo>
                  <a:pt x="3391859" y="5116550"/>
                </a:lnTo>
                <a:lnTo>
                  <a:pt x="3386999" y="5130226"/>
                </a:lnTo>
                <a:cubicBezTo>
                  <a:pt x="3386119" y="5135455"/>
                  <a:pt x="3386267" y="5141205"/>
                  <a:pt x="3388073" y="5147747"/>
                </a:cubicBezTo>
                <a:cubicBezTo>
                  <a:pt x="3400425" y="5164741"/>
                  <a:pt x="3388688" y="5187675"/>
                  <a:pt x="3391234" y="5209919"/>
                </a:cubicBezTo>
                <a:lnTo>
                  <a:pt x="3395469" y="5220481"/>
                </a:lnTo>
                <a:lnTo>
                  <a:pt x="3392518" y="5250830"/>
                </a:lnTo>
                <a:lnTo>
                  <a:pt x="3393800" y="5252877"/>
                </a:lnTo>
                <a:cubicBezTo>
                  <a:pt x="3393941" y="5258188"/>
                  <a:pt x="3392357" y="5268832"/>
                  <a:pt x="3393361" y="5282697"/>
                </a:cubicBezTo>
                <a:lnTo>
                  <a:pt x="3399825" y="5336059"/>
                </a:lnTo>
                <a:lnTo>
                  <a:pt x="3392824" y="5344884"/>
                </a:lnTo>
                <a:lnTo>
                  <a:pt x="3389277" y="5345998"/>
                </a:lnTo>
                <a:lnTo>
                  <a:pt x="3390946" y="5360636"/>
                </a:lnTo>
                <a:lnTo>
                  <a:pt x="3386366" y="5371486"/>
                </a:lnTo>
                <a:lnTo>
                  <a:pt x="3390662" y="5381496"/>
                </a:lnTo>
                <a:lnTo>
                  <a:pt x="3388199" y="5395290"/>
                </a:lnTo>
                <a:cubicBezTo>
                  <a:pt x="3386677" y="5400263"/>
                  <a:pt x="3384810" y="5405812"/>
                  <a:pt x="3383455" y="5412069"/>
                </a:cubicBezTo>
                <a:lnTo>
                  <a:pt x="3376345" y="5426008"/>
                </a:lnTo>
                <a:lnTo>
                  <a:pt x="3374012" y="5448470"/>
                </a:lnTo>
                <a:cubicBezTo>
                  <a:pt x="3372358" y="5465848"/>
                  <a:pt x="3370199" y="5482458"/>
                  <a:pt x="3365299" y="5498771"/>
                </a:cubicBezTo>
                <a:cubicBezTo>
                  <a:pt x="3368242" y="5512292"/>
                  <a:pt x="3368289" y="5524931"/>
                  <a:pt x="3358774" y="5536815"/>
                </a:cubicBezTo>
                <a:cubicBezTo>
                  <a:pt x="3355554" y="5573082"/>
                  <a:pt x="3364982" y="5582256"/>
                  <a:pt x="3352897" y="5604851"/>
                </a:cubicBezTo>
                <a:cubicBezTo>
                  <a:pt x="3357655" y="5611851"/>
                  <a:pt x="3360065" y="5616619"/>
                  <a:pt x="3360918" y="5620215"/>
                </a:cubicBezTo>
                <a:cubicBezTo>
                  <a:pt x="3363482" y="5631010"/>
                  <a:pt x="3352061" y="5631235"/>
                  <a:pt x="3348145" y="5649365"/>
                </a:cubicBezTo>
                <a:cubicBezTo>
                  <a:pt x="3342329" y="5668683"/>
                  <a:pt x="3336842" y="5635583"/>
                  <a:pt x="3334135" y="5654076"/>
                </a:cubicBezTo>
                <a:cubicBezTo>
                  <a:pt x="3338089" y="5673079"/>
                  <a:pt x="3320876" y="5674673"/>
                  <a:pt x="3326011" y="5694285"/>
                </a:cubicBezTo>
                <a:cubicBezTo>
                  <a:pt x="3339441" y="5687377"/>
                  <a:pt x="3320185" y="5735320"/>
                  <a:pt x="3331448" y="5735077"/>
                </a:cubicBezTo>
                <a:cubicBezTo>
                  <a:pt x="3313758" y="5754960"/>
                  <a:pt x="3333086" y="5760823"/>
                  <a:pt x="3326180" y="5784860"/>
                </a:cubicBezTo>
                <a:cubicBezTo>
                  <a:pt x="3319129" y="5796737"/>
                  <a:pt x="3317432" y="5804806"/>
                  <a:pt x="3323175" y="5814629"/>
                </a:cubicBezTo>
                <a:cubicBezTo>
                  <a:pt x="3289103" y="5869565"/>
                  <a:pt x="3319352" y="5845410"/>
                  <a:pt x="3303983" y="5894405"/>
                </a:cubicBezTo>
                <a:lnTo>
                  <a:pt x="3302615" y="5898375"/>
                </a:lnTo>
                <a:lnTo>
                  <a:pt x="3305988" y="5914019"/>
                </a:lnTo>
                <a:cubicBezTo>
                  <a:pt x="3306566" y="5914416"/>
                  <a:pt x="3307142" y="5914813"/>
                  <a:pt x="3307720" y="5915209"/>
                </a:cubicBezTo>
                <a:lnTo>
                  <a:pt x="3288942" y="5962966"/>
                </a:lnTo>
                <a:lnTo>
                  <a:pt x="3289995" y="5969791"/>
                </a:lnTo>
                <a:lnTo>
                  <a:pt x="3273219" y="6000303"/>
                </a:lnTo>
                <a:lnTo>
                  <a:pt x="3266971" y="6016394"/>
                </a:lnTo>
                <a:lnTo>
                  <a:pt x="3258268" y="6034498"/>
                </a:lnTo>
                <a:lnTo>
                  <a:pt x="3262376" y="6046147"/>
                </a:lnTo>
                <a:cubicBezTo>
                  <a:pt x="3269023" y="6073717"/>
                  <a:pt x="3250846" y="6118951"/>
                  <a:pt x="3274161" y="6127097"/>
                </a:cubicBezTo>
                <a:cubicBezTo>
                  <a:pt x="3261055" y="6140796"/>
                  <a:pt x="3284255" y="6151240"/>
                  <a:pt x="3287116" y="6165061"/>
                </a:cubicBezTo>
                <a:cubicBezTo>
                  <a:pt x="3278972" y="6176795"/>
                  <a:pt x="3286959" y="6181809"/>
                  <a:pt x="3289289" y="6191816"/>
                </a:cubicBezTo>
                <a:cubicBezTo>
                  <a:pt x="3284123" y="6196765"/>
                  <a:pt x="3284941" y="6205311"/>
                  <a:pt x="3291517" y="6207797"/>
                </a:cubicBezTo>
                <a:cubicBezTo>
                  <a:pt x="3306003" y="6202672"/>
                  <a:pt x="3300501" y="6232914"/>
                  <a:pt x="3310808" y="6234442"/>
                </a:cubicBezTo>
                <a:cubicBezTo>
                  <a:pt x="3314005" y="6251566"/>
                  <a:pt x="3305763" y="6327405"/>
                  <a:pt x="3322832" y="6339012"/>
                </a:cubicBezTo>
                <a:cubicBezTo>
                  <a:pt x="3332735" y="6373401"/>
                  <a:pt x="3309981" y="6425589"/>
                  <a:pt x="3311360" y="6440393"/>
                </a:cubicBezTo>
                <a:cubicBezTo>
                  <a:pt x="3282540" y="6457108"/>
                  <a:pt x="3365374" y="6523495"/>
                  <a:pt x="3370963" y="6586374"/>
                </a:cubicBezTo>
                <a:cubicBezTo>
                  <a:pt x="3368621" y="6595055"/>
                  <a:pt x="3368943" y="6599590"/>
                  <a:pt x="3375863" y="6601412"/>
                </a:cubicBezTo>
                <a:cubicBezTo>
                  <a:pt x="3380798" y="6617525"/>
                  <a:pt x="3389212" y="6649404"/>
                  <a:pt x="3400578" y="6683057"/>
                </a:cubicBezTo>
                <a:cubicBezTo>
                  <a:pt x="3408645" y="6705148"/>
                  <a:pt x="3410628" y="6805370"/>
                  <a:pt x="3417831" y="6852700"/>
                </a:cubicBezTo>
                <a:lnTo>
                  <a:pt x="34189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9DDD29-85A4-92E4-C534-9F54A7AC246A}"/>
              </a:ext>
            </a:extLst>
          </p:cNvPr>
          <p:cNvSpPr txBox="1"/>
          <p:nvPr/>
        </p:nvSpPr>
        <p:spPr>
          <a:xfrm>
            <a:off x="6647061" y="5968137"/>
            <a:ext cx="145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Subriti Aryal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 dirty="0">
                <a:solidFill>
                  <a:srgbClr val="FFFFFF"/>
                </a:solidFill>
              </a:rPr>
              <a:t>A Review of the Semantic Web Field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0925" y="4530490"/>
            <a:ext cx="6808971" cy="8606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</a:rPr>
              <a:t>Pascal Hitzler (2021)</a:t>
            </a:r>
          </a:p>
          <a:p>
            <a:pPr>
              <a:lnSpc>
                <a:spcPct val="90000"/>
              </a:lnSpc>
            </a:pPr>
            <a:r>
              <a:rPr lang="en-US" sz="2500" dirty="0">
                <a:solidFill>
                  <a:srgbClr val="FFFFFF"/>
                </a:solidFill>
              </a:rPr>
              <a:t>                                      - Sumanth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5A63C4-7CD1-01B2-5E8A-CBC17EE4C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77326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Key Takeaways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Semantic Web gave us useful tools like RDF, OWL, SPARQL</a:t>
            </a:r>
          </a:p>
          <a:p>
            <a:r>
              <a:rPr lang="en-US" sz="2100"/>
              <a:t>Ontologies were useful but costly and hard to build</a:t>
            </a:r>
          </a:p>
          <a:p>
            <a:r>
              <a:rPr lang="en-US" sz="2100"/>
              <a:t>Linked Data made it easier to share and connect data</a:t>
            </a:r>
          </a:p>
          <a:p>
            <a:r>
              <a:rPr lang="en-US" sz="2100"/>
              <a:t>Knowledge Graphs are now common in big companies</a:t>
            </a:r>
          </a:p>
          <a:p>
            <a:r>
              <a:rPr lang="en-US" sz="2100"/>
              <a:t>The big dream is still not complete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Questions and 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Q: Why didn’t the 2001 vision fully happen?</a:t>
            </a:r>
          </a:p>
          <a:p>
            <a:endParaRPr lang="en-US" sz="2100"/>
          </a:p>
          <a:p>
            <a:r>
              <a:rPr lang="en-US" sz="2100"/>
              <a:t>A: It was too big and hard to do. It needed global standards and smart agents. Instead, smaller steps like Linked Data and Knowledge Graphs came first.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sym typeface="+mn-ea"/>
              </a:rPr>
              <a:t>Questions and 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/>
              <a:t>Q: What problems came with ontologies?</a:t>
            </a:r>
          </a:p>
          <a:p>
            <a:endParaRPr lang="en-US" sz="2100"/>
          </a:p>
          <a:p>
            <a:r>
              <a:rPr lang="en-US" sz="2100"/>
              <a:t>A: They cost a lot of time and money, were hard to keep updated, and each group made them differently, so they did not always work well together.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  <a:sym typeface="+mn-ea"/>
              </a:rPr>
              <a:t>Questions and 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Q: What is the biggest challenge today?</a:t>
            </a:r>
          </a:p>
          <a:p>
            <a:endParaRPr lang="en-US" sz="2100" dirty="0"/>
          </a:p>
          <a:p>
            <a:r>
              <a:rPr lang="en-US" sz="2100" dirty="0"/>
              <a:t>A: There are too many tools and standards. The field needs simple and common ways to use, and better links between research and industry.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199872"/>
            <a:ext cx="7211292" cy="2458255"/>
          </a:xfrm>
        </p:spPr>
        <p:txBody>
          <a:bodyPr anchor="ctr">
            <a:normAutofit/>
          </a:bodyPr>
          <a:lstStyle/>
          <a:p>
            <a:r>
              <a:rPr lang="en-US" sz="2100" dirty="0"/>
              <a:t>After 20 years, the vision still drives work</a:t>
            </a:r>
          </a:p>
          <a:p>
            <a:r>
              <a:rPr lang="en-US" sz="2100" dirty="0"/>
              <a:t>Real uses: healthcare, </a:t>
            </a:r>
            <a:r>
              <a:rPr lang="en-US" sz="2100" dirty="0" err="1"/>
              <a:t>Wikidata</a:t>
            </a:r>
            <a:r>
              <a:rPr lang="en-US" sz="2100" dirty="0"/>
              <a:t>, Google Knowledge Graph</a:t>
            </a:r>
          </a:p>
          <a:p>
            <a:r>
              <a:rPr lang="en-US" sz="2100" dirty="0"/>
              <a:t>Progress is clear, even if the full dream is not done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381773" y="3431381"/>
            <a:ext cx="8115297" cy="19255"/>
          </a:xfrm>
          <a:prstGeom prst="line">
            <a:avLst/>
          </a:prstGeom>
          <a:ln w="9525" cap="flat">
            <a:solidFill>
              <a:srgbClr val="2B2C3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sz="900"/>
          </a:p>
        </p:txBody>
      </p:sp>
      <p:sp>
        <p:nvSpPr>
          <p:cNvPr id="3" name="TextBox 3"/>
          <p:cNvSpPr txBox="1"/>
          <p:nvPr/>
        </p:nvSpPr>
        <p:spPr>
          <a:xfrm>
            <a:off x="508204" y="2146432"/>
            <a:ext cx="8091616" cy="923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40"/>
              </a:lnSpc>
            </a:pPr>
            <a:r>
              <a:rPr lang="en-US" sz="4000" spc="20" dirty="0">
                <a:solidFill>
                  <a:srgbClr val="2B2C30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Industry-Scale Knowledge Graphs: Lessons and Challenges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08204" y="4877753"/>
            <a:ext cx="3931218" cy="63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25"/>
              </a:lnSpc>
            </a:pPr>
            <a:r>
              <a:rPr lang="en-US" sz="115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Julia Grace </a:t>
            </a:r>
            <a:r>
              <a:rPr lang="en-US" sz="1150" b="1" dirty="0" err="1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Muddada</a:t>
            </a:r>
            <a:endParaRPr lang="en-US" sz="1150" b="1" dirty="0">
              <a:solidFill>
                <a:srgbClr val="2B2C30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  <a:p>
            <a:pPr>
              <a:lnSpc>
                <a:spcPts val="1725"/>
              </a:lnSpc>
            </a:pPr>
            <a:r>
              <a:rPr lang="en-US" sz="115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Knowledge Engineering</a:t>
            </a:r>
          </a:p>
          <a:p>
            <a:pPr>
              <a:lnSpc>
                <a:spcPts val="1725"/>
              </a:lnSpc>
            </a:pPr>
            <a:r>
              <a:rPr lang="en-US" sz="1150" b="1" dirty="0">
                <a:solidFill>
                  <a:srgbClr val="2B2C30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College of Engineering and Computer Science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spc="422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ublic Sans Bold"/>
              </a:rPr>
              <a:t>KEY TAKEAWAYS-1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6661" y="2217343"/>
            <a:ext cx="7410669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b="1" dirty="0">
                <a:sym typeface="Canva Sans Bold"/>
              </a:rPr>
              <a:t>Knowledge Graphs are Central but Domain-Specific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1" dirty="0">
              <a:sym typeface="Canva Sans Bold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dirty="0">
                <a:sym typeface="Canva Sans"/>
              </a:rPr>
              <a:t>Each company designs its KG around its core needs—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ym typeface="Canva Sans"/>
              </a:rPr>
              <a:t>Microsoft for search and professional networks,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ym typeface="Canva Sans"/>
              </a:rPr>
              <a:t>Google for universal search,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ym typeface="Canva Sans"/>
              </a:rPr>
              <a:t>Facebook for social context,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ym typeface="Canva Sans"/>
              </a:rPr>
              <a:t>eBay for product catalogs,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>
                <a:sym typeface="Canva Sans"/>
              </a:rPr>
              <a:t>IBM for enterprise discovery.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2100" dirty="0">
              <a:sym typeface="Canva San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dirty="0">
                <a:sym typeface="Canva Sans"/>
              </a:rPr>
              <a:t>Despite different focuses, all treat KGs as foundational to powering intelligent applications.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spc="422" dirty="0">
                <a:solidFill>
                  <a:schemeClr val="bg1"/>
                </a:solidFill>
                <a:latin typeface="+mj-lt"/>
                <a:ea typeface="+mj-ea"/>
                <a:cs typeface="+mj-cs"/>
                <a:sym typeface="Public Sans Bold"/>
              </a:rPr>
              <a:t>KEY TAKEAWAYS-2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866661" y="2217343"/>
            <a:ext cx="7410669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b="1" spc="8" dirty="0">
                <a:sym typeface="Playfair Display Bold"/>
              </a:rPr>
              <a:t>Building and Maintaining KGs is Technically Challenging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1" spc="8" dirty="0">
              <a:sym typeface="Playfair Display Bold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8" dirty="0">
                <a:sym typeface="Playfair Display"/>
              </a:rPr>
              <a:t> Common difficulties include Entity disambiguation, Knowledge evolution, Knowledge extraction and Scale &amp; Performance.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spc="8" dirty="0">
              <a:sym typeface="Playfair Display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8" dirty="0">
                <a:sym typeface="Playfair Display"/>
              </a:rPr>
              <a:t>Companies adopt different architectures (graph stores, hybrid systems, replicated logs) to balance performance, flexibility, and scalability.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Key Takeaways (1)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Current web = keyword matching, not true understanding.</a:t>
            </a:r>
          </a:p>
          <a:p>
            <a:r>
              <a:rPr lang="en-US" sz="2100" dirty="0"/>
              <a:t>Vision: computers that *</a:t>
            </a:r>
            <a:r>
              <a:rPr lang="en-US" sz="2100" b="1" dirty="0"/>
              <a:t>understand</a:t>
            </a:r>
            <a:r>
              <a:rPr lang="en-US" sz="2100" dirty="0"/>
              <a:t>* the meaning of data.</a:t>
            </a:r>
          </a:p>
          <a:p>
            <a:r>
              <a:rPr lang="en-US" sz="2100" dirty="0"/>
              <a:t>Example: Pete and Lucy scheduling their mom’s medical appointments.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500" b="1" kern="1200" spc="422">
                <a:solidFill>
                  <a:schemeClr val="bg1"/>
                </a:solidFill>
                <a:latin typeface="+mj-lt"/>
                <a:ea typeface="+mj-ea"/>
                <a:cs typeface="+mj-cs"/>
                <a:sym typeface="Public Sans Bold"/>
              </a:rPr>
              <a:t>KEY TAKEAWAYS-3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2"/>
          <p:cNvSpPr txBox="1"/>
          <p:nvPr/>
        </p:nvSpPr>
        <p:spPr>
          <a:xfrm>
            <a:off x="866661" y="2217343"/>
            <a:ext cx="7410669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b="1" spc="8" dirty="0">
                <a:sym typeface="Playfair Display Bold"/>
              </a:rPr>
              <a:t>Coverage, Correctness &amp; Freshness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1" spc="8" dirty="0">
              <a:sym typeface="Playfair Display Bold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8" dirty="0">
                <a:sym typeface="Playfair Display"/>
              </a:rPr>
              <a:t> Effective KGs must be broad (coverage), accurate (correctness), and up-to-date (freshness).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spc="8" dirty="0">
                <a:sym typeface="Playfair Display"/>
              </a:rPr>
              <a:t>                            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2100" b="1" spc="8" dirty="0">
                <a:sym typeface="Playfair Display Bold"/>
              </a:rPr>
              <a:t>Provenance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b="1" spc="8" dirty="0">
              <a:sym typeface="Playfair Display Bold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spc="8" dirty="0">
                <a:sym typeface="Playfair Display"/>
              </a:rPr>
              <a:t>Provenance tracking is key for user trust, while continuous updates and flexible schemas ensure KGs can evolve with real-world changes.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653A19-3BC6-2402-B01A-F1F7E6895F13}"/>
              </a:ext>
            </a:extLst>
          </p:cNvPr>
          <p:cNvSpPr txBox="1">
            <a:spLocks/>
          </p:cNvSpPr>
          <p:nvPr/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2" name="TextBox 2"/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8" dirty="0">
                <a:sym typeface="Playfair Display"/>
              </a:rPr>
              <a:t>The paper Industry-Scale Knowledge Graphs highlights how major tech companies like Microsoft, Google, Facebook, eBay, and IBM use knowledge graphs as the foundation for search, recommendations, social platforms, and enterprise discovery.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spc="8" dirty="0">
              <a:sym typeface="Playfair Display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8" dirty="0">
                <a:sym typeface="Playfair Display"/>
              </a:rPr>
              <a:t>While each company tailors its KG to specific needs, they all face similar challenges, including entity disambiguation, evolving schemas, handling noisy data, and scaling to billions of entities.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spc="8" dirty="0">
              <a:sym typeface="Playfair Display"/>
            </a:endParaRP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spc="8" dirty="0">
                <a:sym typeface="Playfair Display"/>
              </a:rPr>
              <a:t>The authors emphasize that the success of a knowledge graph depends on its quality—defined by coverage, correctness, and freshness—as well as the ability to evolve with real-world changes and maintain user trust through provenance and reliability.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spc="8" dirty="0">
              <a:sym typeface="Playfair Displ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6661" y="2217343"/>
            <a:ext cx="7410669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Public Sans Bold"/>
              </a:rPr>
              <a:t>Q1: With so much noisy data, how can a KG maintain correctness and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ym typeface="Public Sans Bold"/>
              </a:rPr>
              <a:t>            user trust?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0530" y="3037493"/>
            <a:ext cx="7410669" cy="2131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KGs focus on three pillars of quality:</a:t>
            </a:r>
          </a:p>
          <a:p>
            <a:pPr marL="171450" indent="-171450">
              <a:lnSpc>
                <a:spcPts val="1725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Coverage: include as many relevant entities as possible.</a:t>
            </a:r>
          </a:p>
          <a:p>
            <a:pPr marL="171450" indent="-171450">
              <a:lnSpc>
                <a:spcPts val="1725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Correctness: ensure factual accuracy and resolve conflicts.</a:t>
            </a:r>
          </a:p>
          <a:p>
            <a:pPr marL="171450" indent="-171450">
              <a:lnSpc>
                <a:spcPts val="1725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Freshness: keep data up to date.</a:t>
            </a:r>
          </a:p>
          <a:p>
            <a:pPr marL="171450" indent="-171450">
              <a:lnSpc>
                <a:spcPts val="1725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Provenance (source tracking) helps measure reliability — every fact can be traced to its origin.</a:t>
            </a:r>
          </a:p>
          <a:p>
            <a:pPr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Quality assurance combines human curation, automated validation, and confidence scoring.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CE996B0-9B75-9719-1523-B5711C54C263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500" dirty="0">
                <a:solidFill>
                  <a:schemeClr val="bg1"/>
                </a:solidFill>
                <a:sym typeface="+mn-ea"/>
              </a:rPr>
              <a:t>Questions and Answers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647478-B8C1-DA06-20ED-38FA4D398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C31ADA0-7ED8-9D9F-5D82-E50C82B6B4EE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500" kern="1200">
                <a:solidFill>
                  <a:schemeClr val="bg1"/>
                </a:solidFill>
                <a:latin typeface="+mj-lt"/>
                <a:ea typeface="+mj-ea"/>
                <a:cs typeface="+mj-cs"/>
                <a:sym typeface="+mn-ea"/>
              </a:rPr>
              <a:t>Questions and Answers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5BE8EA41-4741-62B5-B5EA-592587094B2D}"/>
              </a:ext>
            </a:extLst>
          </p:cNvPr>
          <p:cNvSpPr txBox="1"/>
          <p:nvPr/>
        </p:nvSpPr>
        <p:spPr>
          <a:xfrm>
            <a:off x="866661" y="2217343"/>
            <a:ext cx="7410669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Public Sans Bold"/>
              </a:rPr>
              <a:t>Q2: What infrastructure choices enable KGs to handle billions of nodes    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b="1" dirty="0">
                <a:sym typeface="Public Sans Bold"/>
              </a:rPr>
              <a:t>            and relationships efficiently?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1DE0E73-17E8-2ECE-EC06-25AFE60CEED6}"/>
              </a:ext>
            </a:extLst>
          </p:cNvPr>
          <p:cNvSpPr txBox="1"/>
          <p:nvPr/>
        </p:nvSpPr>
        <p:spPr>
          <a:xfrm>
            <a:off x="1210530" y="3108356"/>
            <a:ext cx="7704870" cy="241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 Google: hybrid storage and indexing layers with graph-processing frameworks for large-scale reasoning.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Microsoft: distributed, in-memory system optimized for graph traversal and latency.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Facebook: social graph architecture with real-time relationship updates.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eBay: hybrid architecture combining product catalogs, replicated logs, and graph stores.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IBM: flexible, enterprise-oriented architecture with ontological reasoning for business data.</a:t>
            </a:r>
          </a:p>
          <a:p>
            <a:pPr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endParaRPr lang="en-US" sz="1150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22289582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866661" y="2217343"/>
            <a:ext cx="7410669" cy="3959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ym typeface="Public Sans Bold"/>
              </a:rPr>
              <a:t>Q3: What open challenges remain in industrial KGs?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634907-AC88-A036-4132-77A0A1D24073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3500" dirty="0">
                <a:solidFill>
                  <a:schemeClr val="bg1"/>
                </a:solidFill>
                <a:sym typeface="+mn-ea"/>
              </a:rPr>
              <a:t>Questions and Answers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10530" y="2519962"/>
            <a:ext cx="8026134" cy="1677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25"/>
              </a:lnSpc>
              <a:spcAft>
                <a:spcPts val="600"/>
              </a:spcAft>
            </a:pPr>
            <a:endParaRPr lang="en-US" sz="1700" dirty="0"/>
          </a:p>
          <a:p>
            <a:pPr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Semantic drift — keeping facts and relationships aligned as the real world changes.</a:t>
            </a:r>
          </a:p>
          <a:p>
            <a:pPr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Explainability — making KG reasoning interpretable.</a:t>
            </a:r>
          </a:p>
          <a:p>
            <a:pPr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Cross-graph integration — combining different KGs while maintaining consistency.</a:t>
            </a:r>
          </a:p>
          <a:p>
            <a:pPr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700" dirty="0">
                <a:solidFill>
                  <a:srgbClr val="000000"/>
                </a:solidFill>
                <a:ea typeface="Public Sans"/>
                <a:cs typeface="Public Sans"/>
                <a:sym typeface="Public Sans"/>
              </a:rPr>
              <a:t>Ethics and privacy — handling sensitive personal data responsibly.</a:t>
            </a:r>
          </a:p>
          <a:p>
            <a:pPr algn="ctr">
              <a:lnSpc>
                <a:spcPts val="1725"/>
              </a:lnSpc>
              <a:spcBef>
                <a:spcPct val="0"/>
              </a:spcBef>
              <a:spcAft>
                <a:spcPts val="600"/>
              </a:spcAft>
            </a:pPr>
            <a:endParaRPr lang="en-US" sz="1150" dirty="0">
              <a:solidFill>
                <a:srgbClr val="000000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CE735D-D850-40AE-AFEB-89B148473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79318DB-C824-966D-D717-CF0D6AC87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F3BE9F-7669-5AD7-5F3C-C90A6F8A6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51DC6A-1CD8-65A6-CAA5-61760F40F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52FC07-02B9-AD89-7190-513A0FDD2D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82B63A-DA4D-89F6-B95F-41F880A2C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0F97D4-7FEC-F789-F468-E5913B410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E7A129F-ACD3-D093-EA8F-0FF823565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738732-6AEB-EDEC-3128-533FF55FCE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0020" y="1911926"/>
            <a:ext cx="6034172" cy="2199721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Description Logic Primer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403DE7-F73F-485A-8215-1CD42CD6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7897" y="4467790"/>
            <a:ext cx="6824500" cy="1543267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Markus </a:t>
            </a:r>
            <a:r>
              <a:rPr lang="en-US" sz="2000" dirty="0" err="1">
                <a:solidFill>
                  <a:schemeClr val="bg1"/>
                </a:solidFill>
              </a:rPr>
              <a:t>Krötzsch</a:t>
            </a:r>
            <a:r>
              <a:rPr lang="en-US" sz="2000" dirty="0">
                <a:solidFill>
                  <a:schemeClr val="bg1"/>
                </a:solidFill>
              </a:rPr>
              <a:t>, František </a:t>
            </a:r>
            <a:r>
              <a:rPr lang="en-US" sz="2000" dirty="0" err="1">
                <a:solidFill>
                  <a:schemeClr val="bg1"/>
                </a:solidFill>
              </a:rPr>
              <a:t>Simanˇcík</a:t>
            </a:r>
            <a:r>
              <a:rPr lang="en-US" sz="2000" dirty="0">
                <a:solidFill>
                  <a:schemeClr val="bg1"/>
                </a:solidFill>
              </a:rPr>
              <a:t>, Ian Horrocks</a:t>
            </a:r>
          </a:p>
          <a:p>
            <a:pPr algn="r">
              <a:lnSpc>
                <a:spcPct val="90000"/>
              </a:lnSpc>
            </a:pPr>
            <a:r>
              <a:rPr lang="en-US" sz="2000" dirty="0">
                <a:solidFill>
                  <a:schemeClr val="bg1"/>
                </a:solidFill>
              </a:rPr>
              <a:t>- Moses Raj </a:t>
            </a:r>
            <a:r>
              <a:rPr lang="en-US" sz="2000" dirty="0" err="1">
                <a:solidFill>
                  <a:schemeClr val="bg1"/>
                </a:solidFill>
              </a:rPr>
              <a:t>Muddada</a:t>
            </a:r>
            <a:br>
              <a:rPr lang="en-US" sz="2000" dirty="0"/>
            </a:br>
            <a:r>
              <a:rPr lang="en-US" sz="2000" dirty="0">
                <a:solidFill>
                  <a:srgbClr val="FFFFFF"/>
                </a:solidFill>
              </a:rPr>
              <a:t>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8454958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1629ED-8291-B63D-3679-5A79178F0582}"/>
              </a:ext>
            </a:extLst>
          </p:cNvPr>
          <p:cNvSpPr txBox="1"/>
          <p:nvPr/>
        </p:nvSpPr>
        <p:spPr>
          <a:xfrm>
            <a:off x="990987" y="19625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Family of formal knowledge representation languages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Backbone of OWL (Web Ontology Language)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Decidable fragments of First-Order Logic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r>
              <a:rPr lang="en-US" sz="1700" dirty="0"/>
              <a:t>Key features: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Formal semantics (avoids ambiguity)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Reasoning: infer implicit knowledge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Tradeoff: Expressivity vs. Computational complexity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BDCFCD-E9BF-FA66-AC57-32C41FACDD58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anchor="t">
            <a:normAutofit fontScale="92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>
              <a:lnSpc>
                <a:spcPct val="90000"/>
              </a:lnSpc>
              <a:spcAft>
                <a:spcPts val="600"/>
              </a:spcAft>
            </a:pPr>
            <a:r>
              <a:rPr lang="en-US" sz="3600" dirty="0">
                <a:solidFill>
                  <a:schemeClr val="bg1"/>
                </a:solidFill>
              </a:rPr>
              <a:t>Introduction to Description Logics (DLs)</a:t>
            </a:r>
          </a:p>
        </p:txBody>
      </p:sp>
    </p:spTree>
    <p:extLst>
      <p:ext uri="{BB962C8B-B14F-4D97-AF65-F5344CB8AC3E}">
        <p14:creationId xmlns:p14="http://schemas.microsoft.com/office/powerpoint/2010/main" val="908697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AB786C-B097-FB62-A7B1-D807412CB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5E19655-C607-77CB-FE75-4AE9AB3E9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E3309F-0937-F5B4-9560-DED808AFF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5A82A60-D268-AC59-FF6C-3DEFDC5FE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96E6E1-220A-95FD-6882-A6A388BF0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FFC750-6E82-1E0E-60C4-F0F2B90FB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CD75BC-71EB-6815-9FA7-7D73CABBE7E5}"/>
              </a:ext>
            </a:extLst>
          </p:cNvPr>
          <p:cNvSpPr txBox="1"/>
          <p:nvPr/>
        </p:nvSpPr>
        <p:spPr>
          <a:xfrm>
            <a:off x="990987" y="1793264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Entities:</a:t>
            </a:r>
          </a:p>
          <a:p>
            <a:r>
              <a:rPr lang="en-US" dirty="0"/>
              <a:t>• Concepts (Classes)</a:t>
            </a:r>
          </a:p>
          <a:p>
            <a:r>
              <a:rPr lang="en-US" dirty="0"/>
              <a:t>• Roles (Properties/Relations)</a:t>
            </a:r>
          </a:p>
          <a:p>
            <a:r>
              <a:rPr lang="en-US" dirty="0"/>
              <a:t>• Individuals (Named entities)</a:t>
            </a:r>
          </a:p>
          <a:p>
            <a:endParaRPr lang="en-US" dirty="0"/>
          </a:p>
          <a:p>
            <a:r>
              <a:rPr lang="en-US" dirty="0"/>
              <a:t>Types of Axioms:</a:t>
            </a:r>
          </a:p>
          <a:p>
            <a:r>
              <a:rPr lang="en-US" dirty="0"/>
              <a:t>• </a:t>
            </a:r>
            <a:r>
              <a:rPr lang="en-US" dirty="0" err="1"/>
              <a:t>ABox</a:t>
            </a:r>
            <a:r>
              <a:rPr lang="en-US" dirty="0"/>
              <a:t>: assertions (facts about individuals)</a:t>
            </a:r>
          </a:p>
          <a:p>
            <a:r>
              <a:rPr lang="en-US" dirty="0"/>
              <a:t>• </a:t>
            </a:r>
            <a:r>
              <a:rPr lang="en-US" dirty="0" err="1"/>
              <a:t>TBox</a:t>
            </a:r>
            <a:r>
              <a:rPr lang="en-US" dirty="0"/>
              <a:t>: concept relationships (Mother ⊑ Parent)</a:t>
            </a:r>
          </a:p>
          <a:p>
            <a:r>
              <a:rPr lang="en-US" dirty="0"/>
              <a:t>• </a:t>
            </a:r>
            <a:r>
              <a:rPr lang="en-US" dirty="0" err="1"/>
              <a:t>RBox</a:t>
            </a:r>
            <a:r>
              <a:rPr lang="en-US" dirty="0"/>
              <a:t>: role relationships (</a:t>
            </a:r>
            <a:r>
              <a:rPr lang="en-US" dirty="0" err="1"/>
              <a:t>parentOf</a:t>
            </a:r>
            <a:r>
              <a:rPr lang="en-US" dirty="0"/>
              <a:t> ⊑ </a:t>
            </a:r>
            <a:r>
              <a:rPr lang="en-US" dirty="0" err="1"/>
              <a:t>ancestorOf</a:t>
            </a:r>
            <a:r>
              <a:rPr lang="en-US" dirty="0"/>
              <a:t>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3F424CE-4DC4-F7F3-5EE3-538142493AA9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Basic Building Blocks of DL Ontologies</a:t>
            </a:r>
          </a:p>
        </p:txBody>
      </p:sp>
    </p:spTree>
    <p:extLst>
      <p:ext uri="{BB962C8B-B14F-4D97-AF65-F5344CB8AC3E}">
        <p14:creationId xmlns:p14="http://schemas.microsoft.com/office/powerpoint/2010/main" val="742763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496CDB-469B-354E-28D2-64DD45436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A598A06-4447-E3E6-E663-E85ADF0AA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9EAF53-0267-7C57-2F29-5DD29389C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FA791F-57DD-8E9F-1256-027D16E45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F07978-7091-9A85-DF7D-BAFCE653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5373DF-A9E3-B684-FCB0-27B2B7D422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566925-3B41-F99A-870C-E2473E10C0F5}"/>
              </a:ext>
            </a:extLst>
          </p:cNvPr>
          <p:cNvSpPr txBox="1"/>
          <p:nvPr/>
        </p:nvSpPr>
        <p:spPr>
          <a:xfrm>
            <a:off x="1097742" y="1597432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• Boolean constructors: ⊓, ⊔, ¬, ⊤, ⊥</a:t>
            </a:r>
          </a:p>
          <a:p>
            <a:r>
              <a:rPr lang="en-US" dirty="0"/>
              <a:t>• Role restrictions: ∃, ∀, ≥n, ≤n</a:t>
            </a:r>
          </a:p>
          <a:p>
            <a:r>
              <a:rPr lang="en-US" dirty="0"/>
              <a:t>• Nominals: {john, </a:t>
            </a:r>
            <a:r>
              <a:rPr lang="en-US" dirty="0" err="1"/>
              <a:t>paul</a:t>
            </a:r>
            <a:r>
              <a:rPr lang="en-US" dirty="0"/>
              <a:t>, </a:t>
            </a:r>
            <a:r>
              <a:rPr lang="en-US" dirty="0" err="1"/>
              <a:t>george</a:t>
            </a:r>
            <a:r>
              <a:rPr lang="en-US" dirty="0"/>
              <a:t>, </a:t>
            </a:r>
            <a:r>
              <a:rPr lang="en-US" dirty="0" err="1"/>
              <a:t>ringo</a:t>
            </a:r>
            <a:r>
              <a:rPr lang="en-US" dirty="0"/>
              <a:t>}</a:t>
            </a:r>
          </a:p>
          <a:p>
            <a:r>
              <a:rPr lang="en-US" dirty="0"/>
              <a:t>• Role constructors: inverses, universal role</a:t>
            </a:r>
          </a:p>
          <a:p>
            <a:r>
              <a:rPr lang="en-US" dirty="0"/>
              <a:t>• Role characteristics: transitive, symmetric, reflexive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ABCEF9-B99E-E07E-4832-2A5157D8866C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anchor="t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Constructors for Concepts and Roles</a:t>
            </a:r>
          </a:p>
        </p:txBody>
      </p:sp>
    </p:spTree>
    <p:extLst>
      <p:ext uri="{BB962C8B-B14F-4D97-AF65-F5344CB8AC3E}">
        <p14:creationId xmlns:p14="http://schemas.microsoft.com/office/powerpoint/2010/main" val="10175907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48CDF5-6D6C-E427-D62D-62AD4B8A9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398D7F9-78D4-8BBF-1C09-F9647984E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DB78F9-2FBA-93C2-6869-58E48FCAF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39A10A-8A1C-7A87-04A2-FB87EB8AA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97CBCF-A794-7AE8-04BB-3E3DCC106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187130-2738-DC26-E74A-99D41A966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532FF8-132C-C137-FB0C-4819606816E2}"/>
              </a:ext>
            </a:extLst>
          </p:cNvPr>
          <p:cNvSpPr txBox="1"/>
          <p:nvPr/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• SROIQ: highly expressive DL, basis of OWL 2 DL</a:t>
            </a:r>
          </a:p>
          <a:p>
            <a:r>
              <a:rPr lang="en-US" dirty="0"/>
              <a:t>• Restrictions: simplicity, regularity (to ensure decidability)</a:t>
            </a:r>
          </a:p>
          <a:p>
            <a:endParaRPr lang="en-US" dirty="0"/>
          </a:p>
          <a:p>
            <a:r>
              <a:rPr lang="en-US" dirty="0"/>
              <a:t>Semantics:</a:t>
            </a:r>
          </a:p>
          <a:p>
            <a:r>
              <a:rPr lang="en-US" dirty="0"/>
              <a:t>	• Interpretations assign meaning to symbols</a:t>
            </a:r>
          </a:p>
          <a:p>
            <a:r>
              <a:rPr lang="en-US" dirty="0"/>
              <a:t>	• Works under Open World Assumption (OWA)</a:t>
            </a:r>
          </a:p>
          <a:p>
            <a:endParaRPr lang="en-US" dirty="0"/>
          </a:p>
          <a:p>
            <a:r>
              <a:rPr lang="en-US" dirty="0"/>
              <a:t>Important Fragments:</a:t>
            </a:r>
          </a:p>
          <a:p>
            <a:r>
              <a:rPr lang="en-US" dirty="0"/>
              <a:t>	• ALC – core DL</a:t>
            </a:r>
          </a:p>
          <a:p>
            <a:r>
              <a:rPr lang="en-US" dirty="0"/>
              <a:t>	• EL family – scalable, used in biomedical ontologies</a:t>
            </a:r>
          </a:p>
          <a:p>
            <a:r>
              <a:rPr lang="en-US" dirty="0"/>
              <a:t>	• DL-Lite – ontology-based data access</a:t>
            </a:r>
          </a:p>
          <a:p>
            <a:r>
              <a:rPr lang="en-US" dirty="0"/>
              <a:t>	• DLP – rule-based reasoning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48B638-63CA-7078-4C77-FB0ABDB95F02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anchor="t">
            <a:normAutofit fontScale="7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SROIQ, Semantics &amp; Lightweight Fragments</a:t>
            </a:r>
          </a:p>
        </p:txBody>
      </p:sp>
    </p:spTree>
    <p:extLst>
      <p:ext uri="{BB962C8B-B14F-4D97-AF65-F5344CB8AC3E}">
        <p14:creationId xmlns:p14="http://schemas.microsoft.com/office/powerpoint/2010/main" val="137997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Key Takeaways (2): Core Technologies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XML – tags define custom meaning for data.</a:t>
            </a:r>
          </a:p>
          <a:p>
            <a:r>
              <a:rPr lang="en-US" sz="2100" dirty="0"/>
              <a:t>RDF – builds subject–predicate–object triples.</a:t>
            </a:r>
          </a:p>
          <a:p>
            <a:r>
              <a:rPr lang="en-US" sz="2100" dirty="0"/>
              <a:t>Ontologies – dictionaries of concepts &amp; relationships.</a:t>
            </a:r>
          </a:p>
          <a:p>
            <a:endParaRPr lang="en-US" sz="2100" dirty="0"/>
          </a:p>
          <a:p>
            <a:r>
              <a:rPr lang="en-US" sz="2100" dirty="0"/>
              <a:t>Together, these allow agents to reason over meaning.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2D79B0-6E7E-E0F8-EE7F-8840DA936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806E9FA-7AC9-241E-E1C4-8D189838E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5E9116-DAF6-89A1-7B21-75BC86802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1D8871-6978-EF24-0DED-FF1DF07E4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8C52A68-C4D7-EB9F-D7B8-8B3C441E0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BC1B3E-B54F-874C-5BC7-3959110B0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BE7CF7-AF8C-4B2D-4C44-383C507E48B0}"/>
              </a:ext>
            </a:extLst>
          </p:cNvPr>
          <p:cNvSpPr txBox="1"/>
          <p:nvPr/>
        </p:nvSpPr>
        <p:spPr>
          <a:xfrm>
            <a:off x="1083109" y="1537893"/>
            <a:ext cx="7599823" cy="471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• OWL: W3C standard for ontologies</a:t>
            </a:r>
          </a:p>
          <a:p>
            <a:r>
              <a:rPr lang="en-US" dirty="0"/>
              <a:t>• Direct Semantics (DL-based) &amp; RDF-based semantics</a:t>
            </a:r>
          </a:p>
          <a:p>
            <a:r>
              <a:rPr lang="en-US" dirty="0"/>
              <a:t>• OWL DL ≈ SROIQ (with data types, keys, annotations)</a:t>
            </a:r>
          </a:p>
          <a:p>
            <a:r>
              <a:rPr lang="en-US" dirty="0"/>
              <a:t>• Tools &amp; Applications:</a:t>
            </a:r>
          </a:p>
          <a:p>
            <a:r>
              <a:rPr lang="en-US" dirty="0"/>
              <a:t>	• Protégé ontology editor</a:t>
            </a:r>
          </a:p>
          <a:p>
            <a:r>
              <a:rPr lang="en-US" dirty="0"/>
              <a:t>	• Reasoners: </a:t>
            </a:r>
            <a:r>
              <a:rPr lang="en-US" dirty="0" err="1"/>
              <a:t>FaCT</a:t>
            </a:r>
            <a:r>
              <a:rPr lang="en-US" dirty="0"/>
              <a:t>++, </a:t>
            </a:r>
            <a:r>
              <a:rPr lang="en-US" dirty="0" err="1"/>
              <a:t>HermiT</a:t>
            </a:r>
            <a:r>
              <a:rPr lang="en-US" dirty="0"/>
              <a:t>, Pellet, ELK</a:t>
            </a:r>
          </a:p>
          <a:p>
            <a:r>
              <a:rPr lang="en-US" dirty="0"/>
              <a:t>	• Applications: Semantic Web, biomedical ontologies, knowledge 					 graphs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96677A-55F4-04CB-6F0D-65FF79063513}"/>
              </a:ext>
            </a:extLst>
          </p:cNvPr>
          <p:cNvSpPr txBox="1">
            <a:spLocks/>
          </p:cNvSpPr>
          <p:nvPr/>
        </p:nvSpPr>
        <p:spPr>
          <a:xfrm>
            <a:off x="867638" y="637762"/>
            <a:ext cx="7416372" cy="900131"/>
          </a:xfrm>
          <a:prstGeom prst="rect">
            <a:avLst/>
          </a:prstGeom>
        </p:spPr>
        <p:txBody>
          <a:bodyPr anchor="t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OWL Relationship &amp; Tools</a:t>
            </a:r>
          </a:p>
        </p:txBody>
      </p:sp>
    </p:spTree>
    <p:extLst>
      <p:ext uri="{BB962C8B-B14F-4D97-AF65-F5344CB8AC3E}">
        <p14:creationId xmlns:p14="http://schemas.microsoft.com/office/powerpoint/2010/main" val="749854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0CCC56-996E-0BC7-6A2F-8D95BDDB9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EAA925-C804-1260-753E-25175A4F1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sym typeface="+mn-ea"/>
              </a:rPr>
              <a:t>Questions and 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3841-D1DD-0CC8-77DC-2EA19948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Q: What is the difference between (∃R.A) ⊓ B and ∃R.(A ⊓ 	    B), and how does this affect reasoning outcomes?</a:t>
            </a:r>
          </a:p>
          <a:p>
            <a:endParaRPr lang="en-US" dirty="0"/>
          </a:p>
          <a:p>
            <a:r>
              <a:rPr lang="en-US" dirty="0"/>
              <a:t>The expression (∃R.A) ⊓ B means individuals that belong to class B and have a relationship R to some instance of A. </a:t>
            </a:r>
          </a:p>
          <a:p>
            <a:r>
              <a:rPr lang="en-US" dirty="0"/>
              <a:t>In contrast, ∃R.(A ⊓ B) means individuals that have a relationship R to something that is both A and B. </a:t>
            </a:r>
          </a:p>
          <a:p>
            <a:r>
              <a:rPr lang="en-US" dirty="0"/>
              <a:t>The key difference is where the condition applies in the first, it applies to the individual itself; in the second, it applies to the related object. This difference affects reasoning outcomes, as it changes which individuals satisfy the condition in an ontology.</a:t>
            </a:r>
          </a:p>
        </p:txBody>
      </p:sp>
    </p:spTree>
    <p:extLst>
      <p:ext uri="{BB962C8B-B14F-4D97-AF65-F5344CB8AC3E}">
        <p14:creationId xmlns:p14="http://schemas.microsoft.com/office/powerpoint/2010/main" val="10163675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9096D-0BEB-0D52-E2E2-5FF01F011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A2EBBF-FC5C-6B98-E1D5-AB81CBA69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F52C96-58EE-2595-8E12-749E05A34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sym typeface="+mn-ea"/>
              </a:rPr>
              <a:t>Questions and 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D1B95B-0B52-C8CD-612A-B90B1F2B5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14F022-F36C-C4CA-2CA3-41F74BCED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6A51-CA1D-9B73-724B-8117437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Q: Why do lightweight DL fragments such as EL and DL-Lite exist, and in what domains are they particularly useful compared to more expressive logics like SROIQ?</a:t>
            </a:r>
          </a:p>
          <a:p>
            <a:endParaRPr lang="en-US" dirty="0"/>
          </a:p>
          <a:p>
            <a:r>
              <a:rPr lang="en-US" dirty="0"/>
              <a:t>Lightweight DLs like EL and DL-Lite were created to make reasoning faster and scalable for very large datasets, unlike complex logics such as SROIQ. </a:t>
            </a:r>
          </a:p>
          <a:p>
            <a:r>
              <a:rPr lang="en-US" dirty="0"/>
              <a:t>EL is used in biomedical ontologies like SNOMED CT because it supports efficient reasoning over millions of concepts. </a:t>
            </a:r>
          </a:p>
          <a:p>
            <a:r>
              <a:rPr lang="en-US" dirty="0"/>
              <a:t>DL-Lite is used for ontology-based data access, allowing quick semantic querying of large databases. </a:t>
            </a:r>
          </a:p>
          <a:p>
            <a:r>
              <a:rPr lang="en-US" dirty="0"/>
              <a:t>In short, while SROIQ is highly expressive, lightweight DLs trade some expressivity for speed and scalability.</a:t>
            </a:r>
          </a:p>
        </p:txBody>
      </p:sp>
    </p:spTree>
    <p:extLst>
      <p:ext uri="{BB962C8B-B14F-4D97-AF65-F5344CB8AC3E}">
        <p14:creationId xmlns:p14="http://schemas.microsoft.com/office/powerpoint/2010/main" val="7674243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FF6EAA-2FD1-C8AC-B6F2-AD7D9959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4ACD3C-DBDB-451A-8F18-1E699471C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A617E-712F-6B55-06A5-AFC481EA1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  <a:sym typeface="+mn-ea"/>
              </a:rPr>
              <a:t>Questions and Answers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93A7AF-0DA0-7B4D-EBA1-B4DAD72FD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05A084-5513-4B7B-0DB7-46D0D349E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8427F-34BB-29D1-E9C5-F4ABC5454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661" y="2217343"/>
            <a:ext cx="7718539" cy="4437457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Q: How does OWL 2 DL relate to SROIQ, and what role do tools like Protégé and </a:t>
            </a:r>
            <a:r>
              <a:rPr lang="en-US" dirty="0" err="1"/>
              <a:t>HermiT</a:t>
            </a:r>
            <a:r>
              <a:rPr lang="en-US" dirty="0"/>
              <a:t> play in working with DL-based ontologies?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SROIQ defines how meaning works logically. </a:t>
            </a:r>
          </a:p>
          <a:p>
            <a:r>
              <a:rPr lang="en-US" dirty="0"/>
              <a:t>OWL 2 DL implements that logic in a usable format for real ontologies. </a:t>
            </a:r>
          </a:p>
          <a:p>
            <a:r>
              <a:rPr lang="en-US" dirty="0"/>
              <a:t>Protégé helps us build those ontologies. </a:t>
            </a:r>
          </a:p>
          <a:p>
            <a:r>
              <a:rPr lang="en-US" dirty="0" err="1"/>
              <a:t>HermiT</a:t>
            </a:r>
            <a:r>
              <a:rPr lang="en-US" dirty="0"/>
              <a:t> helps us analyze and reason over them. </a:t>
            </a:r>
          </a:p>
          <a:p>
            <a:r>
              <a:rPr lang="en-US" dirty="0"/>
              <a:t>Protégé is where you build and edit your ontology, while reasoners like </a:t>
            </a:r>
            <a:r>
              <a:rPr lang="en-US" dirty="0" err="1"/>
              <a:t>FaCT</a:t>
            </a:r>
            <a:r>
              <a:rPr lang="en-US" dirty="0"/>
              <a:t>++, </a:t>
            </a:r>
            <a:r>
              <a:rPr lang="en-US" dirty="0" err="1"/>
              <a:t>HermiT</a:t>
            </a:r>
            <a:r>
              <a:rPr lang="en-US" dirty="0"/>
              <a:t>, Pellet, and ELK are what think about it verifying, classifying, and discovering new facts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3356179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1093C-3038-D47F-DC88-B7209C486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9424" y="3003649"/>
            <a:ext cx="5201819" cy="1934089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sz="77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77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1883640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799424" y="5066757"/>
            <a:ext cx="520182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21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500" dirty="0">
                <a:solidFill>
                  <a:schemeClr val="bg1"/>
                </a:solidFill>
              </a:rPr>
              <a:t>Key Takeaways (3): Knowledge Evolution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2100" dirty="0"/>
              <a:t>Decentralization: communities can build vocabularies, connected via bridges.</a:t>
            </a:r>
          </a:p>
          <a:p>
            <a:r>
              <a:rPr lang="en-US" sz="2100" dirty="0"/>
              <a:t>Integration: devices, calendars, services interoperate without central authority.</a:t>
            </a:r>
          </a:p>
          <a:p>
            <a:r>
              <a:rPr lang="en-US" sz="2100" dirty="0"/>
              <a:t>Impact: improved knowledge sharing, specialization + universal communication.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Questions from the Paper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2CB92C-0D87-614B-5689-BAB965DC6E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13016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Answers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Q1: Traditional vs Semantic Web</a:t>
            </a:r>
          </a:p>
          <a:p>
            <a:pPr marL="0" indent="0">
              <a:buNone/>
            </a:pPr>
            <a:r>
              <a:rPr lang="en-US" sz="1700" dirty="0"/>
              <a:t>	- Traditional Web: links documents &amp; keywords.</a:t>
            </a:r>
          </a:p>
          <a:p>
            <a:pPr marL="0" indent="0">
              <a:buNone/>
            </a:pPr>
            <a:r>
              <a:rPr lang="en-US" sz="1700" dirty="0"/>
              <a:t>	- Semantic Web: links concepts &amp; relationships → reasoning &amp; automation.</a:t>
            </a:r>
          </a:p>
          <a:p>
            <a:endParaRPr lang="en-US" sz="1700" dirty="0"/>
          </a:p>
          <a:p>
            <a:r>
              <a:rPr lang="en-US" sz="1700" dirty="0"/>
              <a:t>Q2: Role of Ontologies</a:t>
            </a:r>
          </a:p>
          <a:p>
            <a:pPr marL="0" indent="0">
              <a:buNone/>
            </a:pPr>
            <a:r>
              <a:rPr lang="en-US" sz="1700" dirty="0"/>
              <a:t>	- Ontologies define concepts &amp; relationships formally.</a:t>
            </a:r>
          </a:p>
          <a:p>
            <a:pPr marL="0" indent="0">
              <a:buNone/>
            </a:pPr>
            <a:r>
              <a:rPr lang="en-US" sz="1700" dirty="0"/>
              <a:t>	- Provide shared meaning across 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Answers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US" sz="1700" dirty="0"/>
              <a:t>Q3: Decentralized vocabularies interoperate</a:t>
            </a:r>
          </a:p>
          <a:p>
            <a:pPr marL="0" indent="0">
              <a:buNone/>
            </a:pPr>
            <a:r>
              <a:rPr lang="en-US" sz="1700" dirty="0"/>
              <a:t>	- Through mappings / ontology alignment.</a:t>
            </a:r>
          </a:p>
          <a:p>
            <a:pPr marL="0" indent="0">
              <a:buNone/>
            </a:pPr>
            <a:r>
              <a:rPr lang="en-US" sz="1700" dirty="0"/>
              <a:t>	- Bridges &amp; mediators enable schema translation.</a:t>
            </a:r>
          </a:p>
          <a:p>
            <a:endParaRPr lang="en-US" sz="1700" dirty="0"/>
          </a:p>
          <a:p>
            <a:r>
              <a:rPr lang="en-US" sz="1700" dirty="0"/>
              <a:t>Q4: Challenges</a:t>
            </a:r>
          </a:p>
          <a:p>
            <a:pPr marL="0" indent="0">
              <a:buNone/>
            </a:pPr>
            <a:r>
              <a:rPr lang="en-US" sz="1700" dirty="0"/>
              <a:t>	- Scalability: hard to annotate huge data.</a:t>
            </a:r>
          </a:p>
          <a:p>
            <a:pPr marL="0" indent="0">
              <a:buNone/>
            </a:pPr>
            <a:r>
              <a:rPr lang="en-US" sz="1700" dirty="0"/>
              <a:t>	- Adoption: requires effort from industries.</a:t>
            </a:r>
          </a:p>
          <a:p>
            <a:pPr marL="0" indent="0">
              <a:buNone/>
            </a:pPr>
            <a:r>
              <a:rPr lang="en-US" sz="1700" dirty="0"/>
              <a:t>	- Standardization: vocabularies need consensus.</a:t>
            </a:r>
          </a:p>
          <a:p>
            <a:pPr marL="0" indent="0">
              <a:buNone/>
            </a:pPr>
            <a:r>
              <a:rPr lang="en-US" sz="1700" dirty="0"/>
              <a:t>	- Trust &amp; reasoning complexity.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229683-CD32-879A-88C0-B08D8FCFF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199053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r>
              <a:rPr lang="en-US" sz="1800" dirty="0"/>
              <a:t>1. Berners-Lee, T., Hendler, J., &amp; Lassila, O. (2001). The Semantic Web. Scientific American.</a:t>
            </a:r>
          </a:p>
          <a:p>
            <a:r>
              <a:rPr lang="en-US" sz="1800" dirty="0"/>
              <a:t>2. Antoniou, G., &amp; van </a:t>
            </a:r>
            <a:r>
              <a:rPr lang="en-US" sz="1800" dirty="0" err="1"/>
              <a:t>Harmelen</a:t>
            </a:r>
            <a:r>
              <a:rPr lang="en-US" sz="1800" dirty="0"/>
              <a:t>, F. (2008). A Semantic Web Primer. MIT Press.</a:t>
            </a:r>
          </a:p>
          <a:p>
            <a:r>
              <a:rPr lang="en-US" sz="1800" dirty="0"/>
              <a:t>3. Shadbolt, N., Hall, W., &amp; Berners-Lee, T. (2006). The Semantic Web revisited. IEEE Intelligent Systems.</a:t>
            </a:r>
          </a:p>
          <a:p>
            <a:r>
              <a:rPr lang="en-US" sz="1800" dirty="0"/>
              <a:t>4. Hitzler et al. (2010). Foundations of Semantic Web Technologies. CRC Press.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1924</Words>
  <Application>Microsoft Macintosh PowerPoint</Application>
  <PresentationFormat>On-screen Show (4:3)</PresentationFormat>
  <Paragraphs>212</Paragraphs>
  <Slides>34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Aptos</vt:lpstr>
      <vt:lpstr>Arial</vt:lpstr>
      <vt:lpstr>Calibri</vt:lpstr>
      <vt:lpstr>Canva Sans</vt:lpstr>
      <vt:lpstr>Canva Sans Bold</vt:lpstr>
      <vt:lpstr>Playfair Display</vt:lpstr>
      <vt:lpstr>Playfair Display Bold</vt:lpstr>
      <vt:lpstr>Public Sans</vt:lpstr>
      <vt:lpstr>Public Sans Bold</vt:lpstr>
      <vt:lpstr>Office Theme</vt:lpstr>
      <vt:lpstr>The Semantic Web</vt:lpstr>
      <vt:lpstr>Key Takeaways (1)</vt:lpstr>
      <vt:lpstr>Key Takeaways (2): Core Technologies</vt:lpstr>
      <vt:lpstr>Key Takeaways (3): Knowledge Evolution</vt:lpstr>
      <vt:lpstr>Questions from the Paper</vt:lpstr>
      <vt:lpstr>Answers (1)</vt:lpstr>
      <vt:lpstr>Answers (2)</vt:lpstr>
      <vt:lpstr>Summary</vt:lpstr>
      <vt:lpstr>References</vt:lpstr>
      <vt:lpstr>A Review of the Semantic Web Field</vt:lpstr>
      <vt:lpstr> Summary</vt:lpstr>
      <vt:lpstr>Key Takeaways</vt:lpstr>
      <vt:lpstr>Questions and Answers</vt:lpstr>
      <vt:lpstr>Questions and Answers</vt:lpstr>
      <vt:lpstr>Questions and Answers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Description Logic Primer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Questions and Answers</vt:lpstr>
      <vt:lpstr>Questions and Answers</vt:lpstr>
      <vt:lpstr>Questions and Answers</vt:lpstr>
      <vt:lpstr>Thank You!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Aryal, Subriti</cp:lastModifiedBy>
  <cp:revision>70</cp:revision>
  <dcterms:created xsi:type="dcterms:W3CDTF">2013-01-27T09:14:16Z</dcterms:created>
  <dcterms:modified xsi:type="dcterms:W3CDTF">2025-10-14T17:25:30Z</dcterms:modified>
  <cp:category/>
</cp:coreProperties>
</file>