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20"/>
  </p:notesMasterIdLst>
  <p:sldIdLst>
    <p:sldId id="315" r:id="rId4"/>
    <p:sldId id="316" r:id="rId5"/>
    <p:sldId id="317" r:id="rId6"/>
    <p:sldId id="319" r:id="rId7"/>
    <p:sldId id="324" r:id="rId8"/>
    <p:sldId id="325" r:id="rId9"/>
    <p:sldId id="369" r:id="rId10"/>
    <p:sldId id="347" r:id="rId11"/>
    <p:sldId id="370" r:id="rId12"/>
    <p:sldId id="371" r:id="rId13"/>
    <p:sldId id="348" r:id="rId14"/>
    <p:sldId id="352" r:id="rId15"/>
    <p:sldId id="353" r:id="rId16"/>
    <p:sldId id="356" r:id="rId17"/>
    <p:sldId id="359"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4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1</a:t>
            </a:fld>
            <a:endParaRPr lang="en-IN"/>
          </a:p>
        </p:txBody>
      </p:sp>
    </p:spTree>
    <p:extLst>
      <p:ext uri="{BB962C8B-B14F-4D97-AF65-F5344CB8AC3E}">
        <p14:creationId xmlns:p14="http://schemas.microsoft.com/office/powerpoint/2010/main" val="203435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7</a:t>
            </a:fld>
            <a:endParaRPr lang="en-IN"/>
          </a:p>
        </p:txBody>
      </p:sp>
    </p:spTree>
    <p:extLst>
      <p:ext uri="{BB962C8B-B14F-4D97-AF65-F5344CB8AC3E}">
        <p14:creationId xmlns:p14="http://schemas.microsoft.com/office/powerpoint/2010/main" val="65976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C0FB3130-1534-498B-88FF-48AE367F82CC}" type="datetime1">
              <a:rPr lang="en-US" smtClean="0"/>
              <a:t>12/4/2023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33647EC-8C52-4A27-B747-9D0323ABFAF3}"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4EE10B2D-3F55-47D7-91D9-737784FF0F2B}" type="datetime1">
              <a:rPr lang="en-US" smtClean="0"/>
              <a:t>12/4/2023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2ECA159-F860-4F83-9967-4FB45673EBB8}" type="datetime1">
              <a:rPr lang="en-US" smtClean="0"/>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D88BB86-FB31-42F6-B4D7-0B9FE0C8FB1B}" type="datetime1">
              <a:rPr lang="en-US" smtClean="0"/>
              <a:t>12/4/2023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7718DF2-7239-44BA-A939-DC1FEB9DBE03}" type="datetime1">
              <a:rPr lang="en-US" smtClean="0"/>
              <a:t>12/4/2023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6C58340-F648-433E-802F-26CB6A0C1093}" type="datetime1">
              <a:rPr lang="en-US" smtClean="0"/>
              <a:t>12/4/2023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4B19526-2AD3-4C3C-AE34-05E285A0DD16}" type="datetime1">
              <a:rPr lang="en-US" smtClean="0"/>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A2F6E77-356A-46C1-95F5-C3FACECFDC97}" type="datetime1">
              <a:rPr lang="en-US" smtClean="0"/>
              <a:t>12/4/2023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7828029-73D6-4C20-9E1D-C1913DF5B40D}"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756BA85-A6C7-4F4B-8F6A-5F1C4CA50ABB}"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1A211483-5FFF-406A-B78D-656F89644DFF}" type="datetime1">
              <a:rPr lang="en-US" smtClean="0"/>
              <a:t>12/4/2023</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0078DE-24C8-4482-8DA2-95C7D0C6BB79}"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BA0A262-DCC6-48E5-B2CC-F9B65007BEE9}" type="datetime1">
              <a:rPr lang="en-US" smtClean="0"/>
              <a:t>12/4/2023</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5E1F0E09-8C63-4CF0-9BC0-18FE1C905C99}" type="datetime1">
              <a:rPr lang="en-US" smtClean="0"/>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D712608-8470-449A-BB5E-B73A53C95887}" type="datetime1">
              <a:rPr lang="en-US" smtClean="0"/>
              <a:t>12/4/2023</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2658D9D-9DCA-45E2-90FC-BB72AD01C582}" type="datetime1">
              <a:rPr lang="en-US" smtClean="0"/>
              <a:t>12/4/2023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327FCBD-1FBF-4040-A9E9-3517887ACD9A}" type="datetime1">
              <a:rPr lang="en-US" smtClean="0"/>
              <a:t>12/4/2023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94D196E-B193-43B5-A616-F21AD2FE2753}" type="datetime1">
              <a:rPr lang="en-US" smtClean="0"/>
              <a:t>12/4/2023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2D57DC1-3F90-4947-864A-1952787512E4}" type="datetime1">
              <a:rPr lang="en-US" smtClean="0"/>
              <a:t>12/4/2023</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5A37283-3D99-4D36-B2B2-EF693657862B}"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4DAF31-97CC-40F7-9655-C086FA3C7D63}" type="datetime1">
              <a:rPr lang="en-US" smtClean="0"/>
              <a:t>12/4/2023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D3301A53-D2F4-4692-80ED-60E0DC1A58E2}" type="datetime1">
              <a:rPr lang="en-US" smtClean="0"/>
              <a:t>12/4/2023</a:t>
            </a:fld>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US" sz="1200">
                <a:solidFill>
                  <a:srgbClr val="045C75"/>
                </a:solidFill>
                <a:latin typeface="Constantia"/>
              </a:rPr>
              <a:t>Dept. of CSE, University of Engineering &amp; Management,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3393F1E5-E345-497E-876D-6742E737765C}" type="datetime1">
              <a:rPr lang="en-US" smtClean="0"/>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250E0AEC-343D-4038-959B-ECE0F9E2F440}" type="datetime1">
              <a:rPr lang="en-US" smtClean="0"/>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CustomShape 1"/>
          <p:cNvSpPr/>
          <p:nvPr/>
        </p:nvSpPr>
        <p:spPr>
          <a:xfrm>
            <a:off x="634286" y="886918"/>
            <a:ext cx="7851240" cy="1481071"/>
          </a:xfrm>
          <a:prstGeom prst="rect">
            <a:avLst/>
          </a:prstGeom>
          <a:noFill/>
          <a:ln w="9360">
            <a:noFill/>
          </a:ln>
        </p:spPr>
        <p:txBody>
          <a:bodyPr lIns="0" rIns="0" bIns="0" anchor="b"/>
          <a:lstStyle/>
          <a:p>
            <a:pPr algn="ctr">
              <a:lnSpc>
                <a:spcPct val="100000"/>
              </a:lnSpc>
            </a:pPr>
            <a:r>
              <a:rPr lang="en-US" sz="4000" dirty="0">
                <a:solidFill>
                  <a:srgbClr val="FF0000"/>
                </a:solidFill>
                <a:latin typeface="Calibri"/>
              </a:rPr>
              <a:t>Gesture and Voice Controlled Virtual Mouse</a:t>
            </a:r>
            <a:endParaRPr lang="en-IN" sz="4000" dirty="0">
              <a:solidFill>
                <a:srgbClr val="FF0000"/>
              </a:solidFill>
            </a:endParaRPr>
          </a:p>
        </p:txBody>
      </p:sp>
      <p:sp>
        <p:nvSpPr>
          <p:cNvPr id="8" name="CustomShape 2"/>
          <p:cNvSpPr/>
          <p:nvPr/>
        </p:nvSpPr>
        <p:spPr>
          <a:xfrm>
            <a:off x="383359" y="2367989"/>
            <a:ext cx="8353093"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IN" sz="3000" b="1" dirty="0">
                <a:solidFill>
                  <a:srgbClr val="FF0000"/>
                </a:solidFill>
                <a:latin typeface="Times New Roman"/>
              </a:rPr>
              <a:t>Rohit Pancholi, Subroto Saha, Priyal </a:t>
            </a:r>
            <a:r>
              <a:rPr lang="en-IN" sz="3000" b="1" dirty="0" err="1">
                <a:solidFill>
                  <a:srgbClr val="FF0000"/>
                </a:solidFill>
                <a:latin typeface="Times New Roman"/>
              </a:rPr>
              <a:t>Jangid</a:t>
            </a:r>
            <a:endParaRPr dirty="0">
              <a:solidFill>
                <a:srgbClr val="FF0000"/>
              </a:solidFill>
            </a:endParaRPr>
          </a:p>
          <a:p>
            <a:pPr algn="ctr">
              <a:lnSpc>
                <a:spcPct val="100000"/>
              </a:lnSpc>
            </a:pP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4</a:t>
            </a:r>
            <a:r>
              <a:rPr lang="en-IN" b="1" baseline="30000" dirty="0">
                <a:solidFill>
                  <a:srgbClr val="FF0000"/>
                </a:solidFill>
                <a:latin typeface="Times New Roman"/>
              </a:rPr>
              <a:t>th</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No.:120002001154, 120002001013, 120002001097 </a:t>
            </a:r>
            <a:r>
              <a:rPr lang="en-IN" b="1" dirty="0">
                <a:solidFill>
                  <a:srgbClr val="7030A0"/>
                </a:solidFill>
                <a:latin typeface="Times New Roman"/>
              </a:rPr>
              <a:t>)</a:t>
            </a:r>
          </a:p>
          <a:p>
            <a:pPr algn="ctr">
              <a:lnSpc>
                <a:spcPct val="100000"/>
              </a:lnSpc>
            </a:pPr>
            <a:endParaRPr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a:solidFill>
                  <a:srgbClr val="FF0000"/>
                </a:solidFill>
                <a:latin typeface="Times New Roman"/>
              </a:rPr>
              <a:t>Prof. </a:t>
            </a:r>
            <a:r>
              <a:rPr lang="en-US" sz="3000" b="1" dirty="0" err="1">
                <a:solidFill>
                  <a:srgbClr val="FF0000"/>
                </a:solidFill>
                <a:latin typeface="Times New Roman"/>
              </a:rPr>
              <a:t>Hriday</a:t>
            </a:r>
            <a:r>
              <a:rPr lang="en-US" sz="3000" b="1" dirty="0">
                <a:solidFill>
                  <a:srgbClr val="FF0000"/>
                </a:solidFill>
                <a:latin typeface="Times New Roman"/>
              </a:rPr>
              <a:t> Banerjee</a:t>
            </a:r>
            <a:endParaRPr dirty="0">
              <a:solidFill>
                <a:srgbClr val="FF0000"/>
              </a:solidFill>
            </a:endParaRPr>
          </a:p>
          <a:p>
            <a:pPr algn="ctr">
              <a:lnSpc>
                <a:spcPct val="100000"/>
              </a:lnSpc>
            </a:pPr>
            <a:endParaRPr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a:t>
            </a:fld>
            <a:endParaRPr lang="en-US"/>
          </a:p>
        </p:txBody>
      </p:sp>
      <p:sp>
        <p:nvSpPr>
          <p:cNvPr id="3" name="Date Placeholder 2"/>
          <p:cNvSpPr>
            <a:spLocks noGrp="1"/>
          </p:cNvSpPr>
          <p:nvPr>
            <p:ph type="dt" sz="half" idx="10"/>
          </p:nvPr>
        </p:nvSpPr>
        <p:spPr/>
        <p:txBody>
          <a:bodyPr/>
          <a:lstStyle/>
          <a:p>
            <a:pPr>
              <a:defRPr/>
            </a:pPr>
            <a:fld id="{45E61104-5B57-47F0-B3D7-EE3AB7A28896}" type="datetime1">
              <a:rPr lang="en-US" smtClean="0"/>
              <a:t>12/4/2023</a:t>
            </a:fld>
            <a:endParaRPr lang="en-US"/>
          </a:p>
        </p:txBody>
      </p:sp>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D901F8B-8D3A-D0F5-7860-22279BA05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42211"/>
            <a:ext cx="8313821" cy="5482390"/>
          </a:xfrm>
        </p:spPr>
      </p:pic>
      <p:sp>
        <p:nvSpPr>
          <p:cNvPr id="4" name="Date Placeholder 3">
            <a:extLst>
              <a:ext uri="{FF2B5EF4-FFF2-40B4-BE49-F238E27FC236}">
                <a16:creationId xmlns:a16="http://schemas.microsoft.com/office/drawing/2014/main" id="{01E4F845-2B43-EC9E-41FF-B22722E1415A}"/>
              </a:ext>
            </a:extLst>
          </p:cNvPr>
          <p:cNvSpPr>
            <a:spLocks noGrp="1"/>
          </p:cNvSpPr>
          <p:nvPr>
            <p:ph type="dt" sz="half" idx="10"/>
          </p:nvPr>
        </p:nvSpPr>
        <p:spPr/>
        <p:txBody>
          <a:bodyPr/>
          <a:lstStyle/>
          <a:p>
            <a:pPr>
              <a:defRPr/>
            </a:pPr>
            <a:fld id="{D33647EC-8C52-4A27-B747-9D0323ABFAF3}" type="datetime1">
              <a:rPr lang="en-US" smtClean="0"/>
              <a:t>12/4/2023</a:t>
            </a:fld>
            <a:endParaRPr lang="en-US"/>
          </a:p>
        </p:txBody>
      </p:sp>
      <p:sp>
        <p:nvSpPr>
          <p:cNvPr id="5" name="Footer Placeholder 4">
            <a:extLst>
              <a:ext uri="{FF2B5EF4-FFF2-40B4-BE49-F238E27FC236}">
                <a16:creationId xmlns:a16="http://schemas.microsoft.com/office/drawing/2014/main" id="{A7504522-FE2C-F19B-0C92-673AEAE16F63}"/>
              </a:ext>
            </a:extLst>
          </p:cNvPr>
          <p:cNvSpPr>
            <a:spLocks noGrp="1"/>
          </p:cNvSpPr>
          <p:nvPr>
            <p:ph type="ftr" sz="quarter" idx="11"/>
          </p:nvPr>
        </p:nvSpPr>
        <p:spPr/>
        <p:txBody>
          <a:bodyPr/>
          <a:lstStyle/>
          <a:p>
            <a:pPr>
              <a:defRPr/>
            </a:pPr>
            <a:r>
              <a:rPr lang="en-US"/>
              <a:t>Dept. of CSE, University of Engineering &amp; Management, Jaipur</a:t>
            </a:r>
          </a:p>
        </p:txBody>
      </p:sp>
      <p:sp>
        <p:nvSpPr>
          <p:cNvPr id="6" name="Slide Number Placeholder 5">
            <a:extLst>
              <a:ext uri="{FF2B5EF4-FFF2-40B4-BE49-F238E27FC236}">
                <a16:creationId xmlns:a16="http://schemas.microsoft.com/office/drawing/2014/main" id="{17070CD3-50B8-EFE4-44DF-A1B1C7DD3CAA}"/>
              </a:ext>
            </a:extLst>
          </p:cNvPr>
          <p:cNvSpPr>
            <a:spLocks noGrp="1"/>
          </p:cNvSpPr>
          <p:nvPr>
            <p:ph type="sldNum" sz="quarter" idx="12"/>
          </p:nvPr>
        </p:nvSpPr>
        <p:spPr/>
        <p:txBody>
          <a:bodyPr/>
          <a:lstStyle/>
          <a:p>
            <a:pPr>
              <a:defRPr/>
            </a:pPr>
            <a:fld id="{8B5C5FEE-B7AA-40E1-A9A9-4E7AE79B89F1}" type="slidenum">
              <a:rPr lang="en-US" smtClean="0"/>
              <a:pPr>
                <a:defRPr/>
              </a:pPr>
              <a:t>10</a:t>
            </a:fld>
            <a:endParaRPr lang="en-US"/>
          </a:p>
        </p:txBody>
      </p:sp>
    </p:spTree>
    <p:extLst>
      <p:ext uri="{BB962C8B-B14F-4D97-AF65-F5344CB8AC3E}">
        <p14:creationId xmlns:p14="http://schemas.microsoft.com/office/powerpoint/2010/main" val="10714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11</a:t>
            </a:fld>
            <a:endParaRPr lang="en-US"/>
          </a:p>
        </p:txBody>
      </p:sp>
      <p:sp>
        <p:nvSpPr>
          <p:cNvPr id="4" name="Date Placeholder 3"/>
          <p:cNvSpPr>
            <a:spLocks noGrp="1"/>
          </p:cNvSpPr>
          <p:nvPr>
            <p:ph type="dt" sz="half" idx="10"/>
          </p:nvPr>
        </p:nvSpPr>
        <p:spPr/>
        <p:txBody>
          <a:bodyPr/>
          <a:lstStyle/>
          <a:p>
            <a:pPr>
              <a:defRPr/>
            </a:pPr>
            <a:fld id="{D534791A-60F2-44FE-AA13-CD805995D030}" type="datetime1">
              <a:rPr lang="en-US" smtClean="0"/>
              <a:t>12/4/2023</a:t>
            </a:fld>
            <a:endParaRPr lang="en-US"/>
          </a:p>
        </p:txBody>
      </p:sp>
      <p:sp>
        <p:nvSpPr>
          <p:cNvPr id="7" name="TextBox 6">
            <a:extLst>
              <a:ext uri="{FF2B5EF4-FFF2-40B4-BE49-F238E27FC236}">
                <a16:creationId xmlns:a16="http://schemas.microsoft.com/office/drawing/2014/main" id="{7D2F5284-768A-5E56-F959-BC9CDD4CA110}"/>
              </a:ext>
            </a:extLst>
          </p:cNvPr>
          <p:cNvSpPr txBox="1"/>
          <p:nvPr/>
        </p:nvSpPr>
        <p:spPr>
          <a:xfrm>
            <a:off x="319177" y="1306328"/>
            <a:ext cx="8462514" cy="3970318"/>
          </a:xfrm>
          <a:prstGeom prst="rect">
            <a:avLst/>
          </a:prstGeom>
          <a:noFill/>
        </p:spPr>
        <p:txBody>
          <a:bodyPr wrap="square">
            <a:spAutoFit/>
          </a:bodyPr>
          <a:lstStyle/>
          <a:p>
            <a:r>
              <a:rPr lang="en-US" b="1" dirty="0"/>
              <a:t>Result Analysis for Gesture and Voice Control Virtual Mouse Project</a:t>
            </a:r>
          </a:p>
          <a:p>
            <a:pPr marL="342900" indent="-342900" algn="just">
              <a:buAutoNum type="arabicPeriod"/>
            </a:pPr>
            <a:r>
              <a:rPr lang="en-US" b="1" dirty="0"/>
              <a:t>Accuracy and Precision:</a:t>
            </a:r>
          </a:p>
          <a:p>
            <a:pPr algn="just"/>
            <a:r>
              <a:rPr lang="en-US" b="1" dirty="0"/>
              <a:t>Gesture Recognition</a:t>
            </a:r>
            <a:r>
              <a:rPr lang="en-US" dirty="0"/>
              <a:t>: Evaluate the accuracy of gesture recognition algorithms. Measure precision in capturing and interpreting various hand movements. Analyze the impact of different environmental factors on gesture accuracy.</a:t>
            </a:r>
          </a:p>
          <a:p>
            <a:pPr algn="just"/>
            <a:r>
              <a:rPr lang="en-US" b="1" dirty="0"/>
              <a:t>Voice Recognition: </a:t>
            </a:r>
            <a:r>
              <a:rPr lang="en-US" dirty="0"/>
              <a:t>Assess the precision of voice commands and their recognition accuracy. Investigate the influence of background noise on voice control performance. Identify patterns in misrecognition and potential areas for improvement.</a:t>
            </a:r>
          </a:p>
          <a:p>
            <a:pPr algn="just"/>
            <a:r>
              <a:rPr lang="en-US" b="1" dirty="0"/>
              <a:t>2. Efficiency and Task Performance:</a:t>
            </a:r>
          </a:p>
          <a:p>
            <a:pPr algn="just"/>
            <a:r>
              <a:rPr lang="en-US" b="1" dirty="0"/>
              <a:t>Time-Based Metrics: </a:t>
            </a:r>
            <a:r>
              <a:rPr lang="en-US" dirty="0"/>
              <a:t>Compare task completion times between traditional mouse input and gesture/voice control. Evaluate the efficiency of each modality for specific tasks (e.g., pointing, clicking, dragging).Examine how users' task performance evolves with prolonged usage.</a:t>
            </a:r>
          </a:p>
        </p:txBody>
      </p:sp>
    </p:spTree>
    <p:extLst>
      <p:ext uri="{BB962C8B-B14F-4D97-AF65-F5344CB8AC3E}">
        <p14:creationId xmlns:p14="http://schemas.microsoft.com/office/powerpoint/2010/main" val="258100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12</a:t>
            </a:fld>
            <a:endParaRPr lang="en-US"/>
          </a:p>
        </p:txBody>
      </p:sp>
      <p:sp>
        <p:nvSpPr>
          <p:cNvPr id="4" name="Date Placeholder 3"/>
          <p:cNvSpPr>
            <a:spLocks noGrp="1"/>
          </p:cNvSpPr>
          <p:nvPr>
            <p:ph type="dt" sz="half" idx="10"/>
          </p:nvPr>
        </p:nvSpPr>
        <p:spPr/>
        <p:txBody>
          <a:bodyPr/>
          <a:lstStyle/>
          <a:p>
            <a:pPr>
              <a:defRPr/>
            </a:pPr>
            <a:fld id="{B55E56EB-A660-4D04-A0D7-25CA4FAE9B71}" type="datetime1">
              <a:rPr lang="en-US" smtClean="0"/>
              <a:t>12/4/2023</a:t>
            </a:fld>
            <a:endParaRPr lang="en-US"/>
          </a:p>
        </p:txBody>
      </p:sp>
      <p:sp>
        <p:nvSpPr>
          <p:cNvPr id="7" name="TextBox 6">
            <a:extLst>
              <a:ext uri="{FF2B5EF4-FFF2-40B4-BE49-F238E27FC236}">
                <a16:creationId xmlns:a16="http://schemas.microsoft.com/office/drawing/2014/main" id="{4E9BC70F-5E44-0768-7BFB-25DCFC21CAAC}"/>
              </a:ext>
            </a:extLst>
          </p:cNvPr>
          <p:cNvSpPr txBox="1"/>
          <p:nvPr/>
        </p:nvSpPr>
        <p:spPr>
          <a:xfrm>
            <a:off x="437760" y="1306792"/>
            <a:ext cx="8268480" cy="3693319"/>
          </a:xfrm>
          <a:prstGeom prst="rect">
            <a:avLst/>
          </a:prstGeom>
          <a:noFill/>
        </p:spPr>
        <p:txBody>
          <a:bodyPr wrap="square">
            <a:spAutoFit/>
          </a:bodyPr>
          <a:lstStyle/>
          <a:p>
            <a:pPr algn="just"/>
            <a:r>
              <a:rPr lang="en-US" b="1" dirty="0"/>
              <a:t>Limited Gesture Vocabulary</a:t>
            </a:r>
            <a:r>
              <a:rPr lang="en-US" dirty="0"/>
              <a:t>: Users may find it challenging to remember and execute a large set of gestures, limiting the practicality of extensive gesture-based command systems.</a:t>
            </a:r>
          </a:p>
          <a:p>
            <a:endParaRPr lang="en-US" dirty="0"/>
          </a:p>
          <a:p>
            <a:pPr algn="just"/>
            <a:r>
              <a:rPr lang="en-US" b="1" dirty="0"/>
              <a:t>Pace and Environmental </a:t>
            </a:r>
            <a:r>
              <a:rPr lang="en-US" b="1" dirty="0" err="1"/>
              <a:t>Constraints</a:t>
            </a:r>
            <a:r>
              <a:rPr lang="en-US" dirty="0" err="1"/>
              <a:t>:Gesture</a:t>
            </a:r>
            <a:r>
              <a:rPr lang="en-US" dirty="0"/>
              <a:t> control systems often require a certain amount of physical space for accurate tracking. Limited space can restrict the range of gestures a user can </a:t>
            </a:r>
            <a:r>
              <a:rPr lang="en-US" dirty="0" err="1"/>
              <a:t>perform.External</a:t>
            </a:r>
            <a:r>
              <a:rPr lang="en-US" dirty="0"/>
              <a:t> factors such as poor lighting conditions or obstacles in the environment can affect the performance of both gesture and voice control.</a:t>
            </a:r>
          </a:p>
          <a:p>
            <a:endParaRPr lang="en-US" dirty="0"/>
          </a:p>
          <a:p>
            <a:pPr algn="just"/>
            <a:r>
              <a:rPr lang="en-US" b="1" dirty="0"/>
              <a:t>Dependency on </a:t>
            </a:r>
            <a:r>
              <a:rPr lang="en-US" b="1" dirty="0" err="1"/>
              <a:t>Hardware</a:t>
            </a:r>
            <a:r>
              <a:rPr lang="en-US" dirty="0" err="1"/>
              <a:t>:Gesture</a:t>
            </a:r>
            <a:r>
              <a:rPr lang="en-US" dirty="0"/>
              <a:t> control often relies on specific hardware, such as depth-sensing cameras or infrared sensors. Users without compatible hardware may be unable to utilize these features</a:t>
            </a:r>
          </a:p>
        </p:txBody>
      </p:sp>
    </p:spTree>
    <p:extLst>
      <p:ext uri="{BB962C8B-B14F-4D97-AF65-F5344CB8AC3E}">
        <p14:creationId xmlns:p14="http://schemas.microsoft.com/office/powerpoint/2010/main" val="113798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228780" y="522158"/>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16C5C82B-BD3A-4D78-8C26-6D66268D734E}" type="datetime1">
              <a:rPr lang="en-US" smtClean="0"/>
              <a:t>12/4/2023</a:t>
            </a:fld>
            <a:endParaRPr lang="en-US"/>
          </a:p>
        </p:txBody>
      </p:sp>
      <p:sp>
        <p:nvSpPr>
          <p:cNvPr id="8" name="TextBox 7">
            <a:extLst>
              <a:ext uri="{FF2B5EF4-FFF2-40B4-BE49-F238E27FC236}">
                <a16:creationId xmlns:a16="http://schemas.microsoft.com/office/drawing/2014/main" id="{2AFF3C16-1D75-195C-2DD6-A3F062F71B80}"/>
              </a:ext>
            </a:extLst>
          </p:cNvPr>
          <p:cNvSpPr txBox="1"/>
          <p:nvPr/>
        </p:nvSpPr>
        <p:spPr>
          <a:xfrm>
            <a:off x="457200" y="1324785"/>
            <a:ext cx="8237160" cy="3139321"/>
          </a:xfrm>
          <a:prstGeom prst="rect">
            <a:avLst/>
          </a:prstGeom>
          <a:noFill/>
        </p:spPr>
        <p:txBody>
          <a:bodyPr wrap="square">
            <a:spAutoFit/>
          </a:bodyPr>
          <a:lstStyle/>
          <a:p>
            <a:pPr marL="0" marR="54038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Virtual Mouse will be introduced soon to replace the conventional computer mouse, making it easier for users to connect with and administer their computers. In order to correctly track the user's gesture, the software must be fast enough to capture and process every image and speech command.</a:t>
            </a:r>
          </a:p>
          <a:p>
            <a:pPr marL="0" marR="540385"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540385"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future scope of Gesture and Voice-Controlled Virtual Mouse holds tremendous potential as advancements in technology continue to redefine human-computer interaction. As artificial intelligence and machine learning algorithms evolve, the precision and versatility of gesture and voice recognition are expected to further enhance, offering users even more natural and seamless interactions with digital interfaces.</a:t>
            </a:r>
          </a:p>
        </p:txBody>
      </p:sp>
    </p:spTree>
    <p:extLst>
      <p:ext uri="{BB962C8B-B14F-4D97-AF65-F5344CB8AC3E}">
        <p14:creationId xmlns:p14="http://schemas.microsoft.com/office/powerpoint/2010/main" val="157491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673200" y="38637"/>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14</a:t>
            </a:fld>
            <a:endParaRPr lang="en-US"/>
          </a:p>
        </p:txBody>
      </p:sp>
      <p:sp>
        <p:nvSpPr>
          <p:cNvPr id="4" name="Date Placeholder 3"/>
          <p:cNvSpPr>
            <a:spLocks noGrp="1"/>
          </p:cNvSpPr>
          <p:nvPr>
            <p:ph type="dt" sz="half" idx="10"/>
          </p:nvPr>
        </p:nvSpPr>
        <p:spPr/>
        <p:txBody>
          <a:bodyPr/>
          <a:lstStyle/>
          <a:p>
            <a:pPr>
              <a:defRPr/>
            </a:pPr>
            <a:fld id="{8B7ECBB0-4B51-4248-907E-A83912A08601}" type="datetime1">
              <a:rPr lang="en-US" smtClean="0"/>
              <a:t>12/4/2023</a:t>
            </a:fld>
            <a:endParaRPr lang="en-US"/>
          </a:p>
        </p:txBody>
      </p:sp>
      <p:sp>
        <p:nvSpPr>
          <p:cNvPr id="13" name="TextBox 12">
            <a:extLst>
              <a:ext uri="{FF2B5EF4-FFF2-40B4-BE49-F238E27FC236}">
                <a16:creationId xmlns:a16="http://schemas.microsoft.com/office/drawing/2014/main" id="{75623ED2-63FF-3209-B322-9AFAC7B8B479}"/>
              </a:ext>
            </a:extLst>
          </p:cNvPr>
          <p:cNvSpPr txBox="1"/>
          <p:nvPr/>
        </p:nvSpPr>
        <p:spPr>
          <a:xfrm>
            <a:off x="336884" y="1174620"/>
            <a:ext cx="8413276" cy="923330"/>
          </a:xfrm>
          <a:prstGeom prst="rect">
            <a:avLst/>
          </a:prstGeom>
          <a:noFill/>
        </p:spPr>
        <p:txBody>
          <a:bodyPr wrap="square">
            <a:spAutoFit/>
          </a:bodyPr>
          <a:lstStyle/>
          <a:p>
            <a:r>
              <a:rPr lang="en-US" dirty="0"/>
              <a:t>Google: www.google.com </a:t>
            </a:r>
          </a:p>
          <a:p>
            <a:r>
              <a:rPr lang="en-US" dirty="0" err="1"/>
              <a:t>Youtube</a:t>
            </a:r>
            <a:r>
              <a:rPr lang="en-US" dirty="0"/>
              <a:t>: www.youtube.com </a:t>
            </a:r>
          </a:p>
          <a:p>
            <a:r>
              <a:rPr lang="en-US" dirty="0"/>
              <a:t>Wikipedia: www.wikipedia.com</a:t>
            </a:r>
          </a:p>
        </p:txBody>
      </p:sp>
    </p:spTree>
    <p:extLst>
      <p:ext uri="{BB962C8B-B14F-4D97-AF65-F5344CB8AC3E}">
        <p14:creationId xmlns:p14="http://schemas.microsoft.com/office/powerpoint/2010/main" val="29328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685800" y="2376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15</a:t>
            </a:fld>
            <a:endParaRPr lang="en-US"/>
          </a:p>
        </p:txBody>
      </p:sp>
      <p:sp>
        <p:nvSpPr>
          <p:cNvPr id="4" name="Date Placeholder 3"/>
          <p:cNvSpPr>
            <a:spLocks noGrp="1"/>
          </p:cNvSpPr>
          <p:nvPr>
            <p:ph type="dt" sz="half" idx="10"/>
          </p:nvPr>
        </p:nvSpPr>
        <p:spPr/>
        <p:txBody>
          <a:bodyPr/>
          <a:lstStyle/>
          <a:p>
            <a:pPr>
              <a:defRPr/>
            </a:pPr>
            <a:fld id="{A3B183C0-02F4-4D7A-9D46-93F3D13D11B3}" type="datetime1">
              <a:rPr lang="en-US" smtClean="0"/>
              <a:t>12/4/2023</a:t>
            </a:fld>
            <a:endParaRPr lang="en-US"/>
          </a:p>
        </p:txBody>
      </p:sp>
      <p:sp>
        <p:nvSpPr>
          <p:cNvPr id="7" name="TextBox 6">
            <a:extLst>
              <a:ext uri="{FF2B5EF4-FFF2-40B4-BE49-F238E27FC236}">
                <a16:creationId xmlns:a16="http://schemas.microsoft.com/office/drawing/2014/main" id="{5CA099DC-43F3-2F5A-7C6F-305F4F598DC1}"/>
              </a:ext>
            </a:extLst>
          </p:cNvPr>
          <p:cNvSpPr txBox="1"/>
          <p:nvPr/>
        </p:nvSpPr>
        <p:spPr>
          <a:xfrm>
            <a:off x="304559" y="1039654"/>
            <a:ext cx="8586777" cy="5053691"/>
          </a:xfrm>
          <a:prstGeom prst="rect">
            <a:avLst/>
          </a:prstGeom>
          <a:noFill/>
        </p:spPr>
        <p:txBody>
          <a:bodyPr wrap="square">
            <a:spAutoFit/>
          </a:bodyPr>
          <a:lstStyle/>
          <a:p>
            <a:pPr marL="101600" marR="643255" algn="just">
              <a:lnSpc>
                <a:spcPct val="115000"/>
              </a:lnSpc>
              <a:spcBef>
                <a:spcPts val="2285"/>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endless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thanks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Lord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Almighty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blessings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showered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onto</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 which has enabled us to write this last note in our research work. During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period of our research, as in the rest of our life, we have been blessed by Almighty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some extraordinary people who have spun a web of support around us. Words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never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enough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expressing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grateful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incredible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life who made this thesis possible. We would like an attempt to thank them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 during our research in the Institute a period We will treasure. We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deeply indebted to our research supervisor, Professor </a:t>
            </a:r>
            <a:r>
              <a:rPr lang="en-US" sz="1800" dirty="0" err="1">
                <a:effectLst/>
                <a:latin typeface="Times New Roman" panose="02020603050405020304" pitchFamily="18" charset="0"/>
                <a:ea typeface="Times New Roman" panose="02020603050405020304" pitchFamily="18" charset="0"/>
              </a:rPr>
              <a:t>Hriday</a:t>
            </a:r>
            <a:r>
              <a:rPr lang="en-US" sz="1800" dirty="0">
                <a:effectLst/>
                <a:latin typeface="Times New Roman" panose="02020603050405020304" pitchFamily="18" charset="0"/>
                <a:ea typeface="Times New Roman" panose="02020603050405020304" pitchFamily="18" charset="0"/>
              </a:rPr>
              <a:t> Banerjee such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interesting thesis topic. Each meeting with him added in valuable aspects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broadened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guided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invaluable</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suggestions,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lightened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darkest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encouraged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academic life.</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Rohit Pancholi</a:t>
            </a:r>
          </a:p>
          <a:p>
            <a:r>
              <a:rPr lang="en-US" sz="1800" dirty="0">
                <a:effectLst/>
                <a:latin typeface="Times New Roman" panose="02020603050405020304" pitchFamily="18" charset="0"/>
                <a:ea typeface="Times New Roman" panose="02020603050405020304" pitchFamily="18" charset="0"/>
              </a:rPr>
              <a:t>Subroto Saha</a:t>
            </a:r>
            <a:r>
              <a:rPr lang="en-US" sz="1800" spc="5" dirty="0">
                <a:effectLst/>
                <a:latin typeface="Times New Roman" panose="02020603050405020304" pitchFamily="18" charset="0"/>
                <a:ea typeface="Times New Roman" panose="02020603050405020304" pitchFamily="18" charset="0"/>
              </a:rPr>
              <a:t> </a:t>
            </a:r>
          </a:p>
          <a:p>
            <a:r>
              <a:rPr lang="en-US" spc="5" dirty="0">
                <a:latin typeface="Times New Roman" panose="02020603050405020304" pitchFamily="18" charset="0"/>
              </a:rPr>
              <a:t>Priyal </a:t>
            </a:r>
            <a:r>
              <a:rPr lang="en-US" spc="5" dirty="0" err="1">
                <a:latin typeface="Times New Roman" panose="02020603050405020304" pitchFamily="18" charset="0"/>
              </a:rPr>
              <a:t>Jangid</a:t>
            </a:r>
            <a:endParaRPr lang="en-US" dirty="0"/>
          </a:p>
        </p:txBody>
      </p:sp>
    </p:spTree>
    <p:extLst>
      <p:ext uri="{BB962C8B-B14F-4D97-AF65-F5344CB8AC3E}">
        <p14:creationId xmlns:p14="http://schemas.microsoft.com/office/powerpoint/2010/main" val="367780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fld id="{FB615D47-94EB-446D-B9E3-3F09B2D53A1A}" type="datetime1">
              <a:rPr lang="en-US" smtClean="0"/>
              <a:t>12/4/2023</a:t>
            </a:fld>
            <a:endParaRPr lang="en-US"/>
          </a:p>
        </p:txBody>
      </p:sp>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3</a:t>
            </a:fld>
            <a:endParaRPr lang="en-US"/>
          </a:p>
        </p:txBody>
      </p:sp>
      <p:sp>
        <p:nvSpPr>
          <p:cNvPr id="3" name="Date Placeholder 2"/>
          <p:cNvSpPr>
            <a:spLocks noGrp="1"/>
          </p:cNvSpPr>
          <p:nvPr>
            <p:ph type="dt" sz="half" idx="10"/>
          </p:nvPr>
        </p:nvSpPr>
        <p:spPr/>
        <p:txBody>
          <a:bodyPr/>
          <a:lstStyle/>
          <a:p>
            <a:pPr>
              <a:defRPr/>
            </a:pPr>
            <a:fld id="{4E5A13F2-426E-4559-9CBF-FE7B2DDF45A6}" type="datetime1">
              <a:rPr lang="en-US" smtClean="0"/>
              <a:t>12/4/2023</a:t>
            </a:fld>
            <a:endParaRPr lang="en-US"/>
          </a:p>
        </p:txBody>
      </p:sp>
      <p:sp>
        <p:nvSpPr>
          <p:cNvPr id="9" name="TextBox 8">
            <a:extLst>
              <a:ext uri="{FF2B5EF4-FFF2-40B4-BE49-F238E27FC236}">
                <a16:creationId xmlns:a16="http://schemas.microsoft.com/office/drawing/2014/main" id="{4B0F929C-7D24-6476-490B-1BDBE3F87EE5}"/>
              </a:ext>
            </a:extLst>
          </p:cNvPr>
          <p:cNvSpPr txBox="1"/>
          <p:nvPr/>
        </p:nvSpPr>
        <p:spPr>
          <a:xfrm>
            <a:off x="932267" y="1223496"/>
            <a:ext cx="7279105" cy="2862322"/>
          </a:xfrm>
          <a:prstGeom prst="rect">
            <a:avLst/>
          </a:prstGeom>
          <a:noFill/>
        </p:spPr>
        <p:txBody>
          <a:bodyPr wrap="square">
            <a:spAutoFit/>
          </a:bodyPr>
          <a:lstStyle/>
          <a:p>
            <a:pPr algn="just"/>
            <a:r>
              <a:rPr lang="en-US" dirty="0"/>
              <a:t>● This project takes forward the approach of the Human Computer Interaction (HCI) by controlling cursor movement through hand movement and voice commands using a real-time camera and microphone.</a:t>
            </a:r>
          </a:p>
          <a:p>
            <a:pPr algn="just"/>
            <a:r>
              <a:rPr lang="en-US" dirty="0"/>
              <a:t>● Virtual mouse acts as a contactless mouse, thus can be more useful and time saving.</a:t>
            </a:r>
          </a:p>
          <a:p>
            <a:pPr algn="just"/>
            <a:r>
              <a:rPr lang="en-US" dirty="0"/>
              <a:t>● Specially abled people with some problem in their hands can use this virtual mouse to control the mouse functions in the computer.</a:t>
            </a:r>
          </a:p>
          <a:p>
            <a:pPr algn="just"/>
            <a:r>
              <a:rPr lang="en-US" dirty="0"/>
              <a:t>● Can be used </a:t>
            </a:r>
            <a:r>
              <a:rPr lang="en-US" dirty="0" err="1"/>
              <a:t>used</a:t>
            </a:r>
            <a:r>
              <a:rPr lang="en-US" dirty="0"/>
              <a:t> for distance controlling of systems in robots, classrooms, war </a:t>
            </a:r>
            <a:r>
              <a:rPr lang="en-US" dirty="0" err="1"/>
              <a:t>emunisions</a:t>
            </a:r>
            <a:r>
              <a:rPr lang="en-US" dirty="0"/>
              <a:t>, AR and VR game, etc.</a:t>
            </a:r>
            <a:endParaRPr lang="en-IN" dirty="0"/>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761940" y="77271"/>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fld id="{7C78A0B0-C229-4197-A19F-410C7B9F75B7}" type="datetime1">
              <a:rPr lang="en-US" smtClean="0"/>
              <a:t>12/4/2023</a:t>
            </a:fld>
            <a:endParaRPr lang="en-US"/>
          </a:p>
        </p:txBody>
      </p:sp>
      <p:sp>
        <p:nvSpPr>
          <p:cNvPr id="9" name="TextBox 8">
            <a:extLst>
              <a:ext uri="{FF2B5EF4-FFF2-40B4-BE49-F238E27FC236}">
                <a16:creationId xmlns:a16="http://schemas.microsoft.com/office/drawing/2014/main" id="{90CABA79-7AFE-DA10-B176-50531F4F478B}"/>
              </a:ext>
            </a:extLst>
          </p:cNvPr>
          <p:cNvSpPr txBox="1"/>
          <p:nvPr/>
        </p:nvSpPr>
        <p:spPr>
          <a:xfrm>
            <a:off x="774640" y="1118671"/>
            <a:ext cx="7594360" cy="3416320"/>
          </a:xfrm>
          <a:prstGeom prst="rect">
            <a:avLst/>
          </a:prstGeom>
          <a:noFill/>
        </p:spPr>
        <p:txBody>
          <a:bodyPr wrap="square">
            <a:spAutoFit/>
          </a:bodyPr>
          <a:lstStyle/>
          <a:p>
            <a:endParaRPr lang="en-US" dirty="0"/>
          </a:p>
          <a:p>
            <a:pPr algn="just"/>
            <a:r>
              <a:rPr lang="en-US" dirty="0"/>
              <a:t>A literature review on Gesture and Voice Control for Virtual Mouse explores how people can interact with computers without using traditional physical devices like a mouse or keyboard. Instead, users can control the computer using gestures (hand movements) and voice commands. This technology aims to make computer interaction more intuitive and accessible. Researchers investigate the effectiveness, user experience, and challenges associated with implementing gesture and voice control for virtual mice. The review may highlight different methods, technologies, and applications in this field, shedding light on the advancements and potential areas for improvement in making computer interaction more natural and user-friendly.</a:t>
            </a:r>
            <a:endParaRPr lang="en-IN" dirty="0"/>
          </a:p>
        </p:txBody>
      </p:sp>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5</a:t>
            </a:fld>
            <a:endParaRPr lang="en-US"/>
          </a:p>
        </p:txBody>
      </p:sp>
      <p:sp>
        <p:nvSpPr>
          <p:cNvPr id="3" name="Date Placeholder 2"/>
          <p:cNvSpPr>
            <a:spLocks noGrp="1"/>
          </p:cNvSpPr>
          <p:nvPr>
            <p:ph type="dt" sz="half" idx="10"/>
          </p:nvPr>
        </p:nvSpPr>
        <p:spPr/>
        <p:txBody>
          <a:bodyPr/>
          <a:lstStyle/>
          <a:p>
            <a:pPr>
              <a:defRPr/>
            </a:pPr>
            <a:fld id="{569A3105-764B-4935-9E8E-01502CEA105B}" type="datetime1">
              <a:rPr lang="en-US" smtClean="0"/>
              <a:t>12/4/2023</a:t>
            </a:fld>
            <a:endParaRPr lang="en-US"/>
          </a:p>
        </p:txBody>
      </p:sp>
      <p:sp>
        <p:nvSpPr>
          <p:cNvPr id="6" name="TextBox 5">
            <a:extLst>
              <a:ext uri="{FF2B5EF4-FFF2-40B4-BE49-F238E27FC236}">
                <a16:creationId xmlns:a16="http://schemas.microsoft.com/office/drawing/2014/main" id="{BD46783F-26FE-7BF8-6E79-0A5AFDD2F007}"/>
              </a:ext>
            </a:extLst>
          </p:cNvPr>
          <p:cNvSpPr txBox="1"/>
          <p:nvPr/>
        </p:nvSpPr>
        <p:spPr>
          <a:xfrm>
            <a:off x="886417" y="1021219"/>
            <a:ext cx="7218766" cy="3693319"/>
          </a:xfrm>
          <a:prstGeom prst="rect">
            <a:avLst/>
          </a:prstGeom>
          <a:noFill/>
        </p:spPr>
        <p:txBody>
          <a:bodyPr wrap="square">
            <a:spAutoFit/>
          </a:bodyPr>
          <a:lstStyle/>
          <a:p>
            <a:pPr algn="just"/>
            <a:r>
              <a:rPr lang="en-US" dirty="0"/>
              <a:t>● Design for operation of a mouse with the help of a webcam which is responsible for capturing the video in real-time.</a:t>
            </a:r>
          </a:p>
          <a:p>
            <a:pPr algn="just"/>
            <a:r>
              <a:rPr lang="en-US" dirty="0"/>
              <a:t>● Convert hand gesture/motion into mouse function and the cursor is set to a particular screen position. The Virtual Mouse application is programmed to detect the position of fingertips and knuckles where it will be set as the position of the mouse pointers. </a:t>
            </a:r>
          </a:p>
          <a:p>
            <a:pPr algn="just"/>
            <a:r>
              <a:rPr lang="en-US" dirty="0"/>
              <a:t>● Develop a multi user independent speech recognition system that captures voice in real-time with the help of a microphone and is able to retrieve folders, sub-folders, documents, copy, paste, left click, right click and double click by taking voice command and checking its validity.</a:t>
            </a:r>
          </a:p>
          <a:p>
            <a:pPr algn="just"/>
            <a:r>
              <a:rPr lang="en-US" dirty="0"/>
              <a:t>● Design a voice controlled mouse system that is integrated with the gesture controlled system.</a:t>
            </a: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fld id="{110985D0-0FC8-4795-BD9F-E66C2569DD87}" type="datetime1">
              <a:rPr lang="en-US" smtClean="0"/>
              <a:t>12/4/2023</a:t>
            </a:fld>
            <a:endParaRPr lang="en-US"/>
          </a:p>
        </p:txBody>
      </p:sp>
      <p:pic>
        <p:nvPicPr>
          <p:cNvPr id="4" name="Picture 3">
            <a:extLst>
              <a:ext uri="{FF2B5EF4-FFF2-40B4-BE49-F238E27FC236}">
                <a16:creationId xmlns:a16="http://schemas.microsoft.com/office/drawing/2014/main" id="{A9D1E8D3-92FE-A6C1-25F7-92B2CD5BCA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437" y="1504950"/>
            <a:ext cx="5191125" cy="3848100"/>
          </a:xfrm>
          <a:prstGeom prst="rect">
            <a:avLst/>
          </a:prstGeom>
          <a:noFill/>
          <a:ln>
            <a:noFill/>
          </a:ln>
        </p:spPr>
      </p:pic>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95360" y="0"/>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88D3A4A-FE50-4A3A-94F0-FE1E6AFBCF7A}" type="slidenum">
              <a:rPr lang="en-US" smtClean="0"/>
              <a:pPr>
                <a:defRPr/>
              </a:pPr>
              <a:t>7</a:t>
            </a:fld>
            <a:endParaRPr lang="en-US"/>
          </a:p>
        </p:txBody>
      </p:sp>
      <p:sp>
        <p:nvSpPr>
          <p:cNvPr id="4" name="Date Placeholder 3"/>
          <p:cNvSpPr>
            <a:spLocks noGrp="1"/>
          </p:cNvSpPr>
          <p:nvPr>
            <p:ph type="dt" sz="half" idx="10"/>
          </p:nvPr>
        </p:nvSpPr>
        <p:spPr/>
        <p:txBody>
          <a:bodyPr/>
          <a:lstStyle/>
          <a:p>
            <a:pPr>
              <a:defRPr/>
            </a:pPr>
            <a:fld id="{23803D17-AB14-473E-91CC-C60044CF9A6C}" type="datetime1">
              <a:rPr lang="en-US" smtClean="0"/>
              <a:t>12/4/2023</a:t>
            </a:fld>
            <a:endParaRPr lang="en-US"/>
          </a:p>
        </p:txBody>
      </p:sp>
      <p:sp>
        <p:nvSpPr>
          <p:cNvPr id="7" name="TextBox 6">
            <a:extLst>
              <a:ext uri="{FF2B5EF4-FFF2-40B4-BE49-F238E27FC236}">
                <a16:creationId xmlns:a16="http://schemas.microsoft.com/office/drawing/2014/main" id="{2BFDE914-9A43-EA88-D6FA-AB694835C9DF}"/>
              </a:ext>
            </a:extLst>
          </p:cNvPr>
          <p:cNvSpPr txBox="1"/>
          <p:nvPr/>
        </p:nvSpPr>
        <p:spPr>
          <a:xfrm>
            <a:off x="216568" y="1025358"/>
            <a:ext cx="8602579" cy="5078313"/>
          </a:xfrm>
          <a:prstGeom prst="rect">
            <a:avLst/>
          </a:prstGeom>
          <a:noFill/>
        </p:spPr>
        <p:txBody>
          <a:bodyPr wrap="square">
            <a:spAutoFit/>
          </a:bodyPr>
          <a:lstStyle/>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Camera Placement:</a:t>
            </a:r>
            <a:r>
              <a:rPr lang="en-US" sz="1800" dirty="0">
                <a:effectLst/>
                <a:latin typeface="Times New Roman" panose="02020603050405020304" pitchFamily="18" charset="0"/>
                <a:ea typeface="Times New Roman" panose="02020603050405020304" pitchFamily="18" charset="0"/>
              </a:rPr>
              <a:t> Position the camera at an optimal angle and distance to capture the user's hand gestures effectively.</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Calibration Process:</a:t>
            </a:r>
            <a:r>
              <a:rPr lang="en-US" sz="1800" dirty="0">
                <a:effectLst/>
                <a:latin typeface="Times New Roman" panose="02020603050405020304" pitchFamily="18" charset="0"/>
                <a:ea typeface="Times New Roman" panose="02020603050405020304" pitchFamily="18" charset="0"/>
              </a:rPr>
              <a:t> Implement a calibration step to align the camera view with the virtual space where gestures will be recognized.</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Python Script Execution:</a:t>
            </a:r>
            <a:r>
              <a:rPr lang="en-US" sz="1800" dirty="0">
                <a:effectLst/>
                <a:latin typeface="Times New Roman" panose="02020603050405020304" pitchFamily="18" charset="0"/>
                <a:ea typeface="Times New Roman" panose="02020603050405020304" pitchFamily="18" charset="0"/>
              </a:rPr>
              <a:t> Develop a main Python script that captures video frames from the camera, processes them using OpenCV for hand tracking, and feeds the data to the gesture recognition algorithm.</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Gesture Mapping:</a:t>
            </a:r>
            <a:r>
              <a:rPr lang="en-US" sz="1800" dirty="0">
                <a:effectLst/>
                <a:latin typeface="Times New Roman" panose="02020603050405020304" pitchFamily="18" charset="0"/>
                <a:ea typeface="Times New Roman" panose="02020603050405020304" pitchFamily="18" charset="0"/>
              </a:rPr>
              <a:t> Define a set of gestures and map them to specific mouse actions (e.g., move left, move right, click, scroll) within the Python script.</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User Interface:</a:t>
            </a:r>
            <a:r>
              <a:rPr lang="en-US" sz="1800" dirty="0">
                <a:effectLst/>
                <a:latin typeface="Times New Roman" panose="02020603050405020304" pitchFamily="18" charset="0"/>
                <a:ea typeface="Times New Roman" panose="02020603050405020304" pitchFamily="18" charset="0"/>
              </a:rPr>
              <a:t> Display a simple user interface using a graphical library like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to showcase the virtual mouse cursor and any relevant information.</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Feedback Mechanism:</a:t>
            </a:r>
            <a:r>
              <a:rPr lang="en-US" sz="1800" dirty="0">
                <a:effectLst/>
                <a:latin typeface="Times New Roman" panose="02020603050405020304" pitchFamily="18" charset="0"/>
                <a:ea typeface="Times New Roman" panose="02020603050405020304" pitchFamily="18" charset="0"/>
              </a:rPr>
              <a:t> Integrate feedback mechanisms, such as visual indicators or sounds, to notify users when a gesture is recognized and acted upon.</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Testing and Refinement:</a:t>
            </a:r>
            <a:r>
              <a:rPr lang="en-US" sz="1800" dirty="0">
                <a:effectLst/>
                <a:latin typeface="Times New Roman" panose="02020603050405020304" pitchFamily="18" charset="0"/>
                <a:ea typeface="Times New Roman" panose="02020603050405020304" pitchFamily="18" charset="0"/>
              </a:rPr>
              <a:t> Conduct extensive testing with users, gather feedback, and refine the Python scripts to enhance accuracy and responsiveness.</a:t>
            </a:r>
          </a:p>
          <a:p>
            <a:pPr marL="342900" marR="540385"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Power Supply and Connectivity:</a:t>
            </a:r>
            <a:r>
              <a:rPr lang="en-US" sz="1800" dirty="0">
                <a:effectLst/>
                <a:latin typeface="Times New Roman" panose="02020603050405020304" pitchFamily="18" charset="0"/>
                <a:ea typeface="Times New Roman" panose="02020603050405020304" pitchFamily="18" charset="0"/>
              </a:rPr>
              <a:t> Ensure the hardware components are adequately powered and establish reliable connections between the Raspberry Pi, camera, and other sensors.</a:t>
            </a:r>
          </a:p>
        </p:txBody>
      </p:sp>
    </p:spTree>
    <p:extLst>
      <p:ext uri="{BB962C8B-B14F-4D97-AF65-F5344CB8AC3E}">
        <p14:creationId xmlns:p14="http://schemas.microsoft.com/office/powerpoint/2010/main" val="2144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8</a:t>
            </a:fld>
            <a:endParaRPr lang="en-US"/>
          </a:p>
        </p:txBody>
      </p:sp>
      <p:sp>
        <p:nvSpPr>
          <p:cNvPr id="4" name="Date Placeholder 3"/>
          <p:cNvSpPr>
            <a:spLocks noGrp="1"/>
          </p:cNvSpPr>
          <p:nvPr>
            <p:ph type="dt" sz="half" idx="10"/>
          </p:nvPr>
        </p:nvSpPr>
        <p:spPr/>
        <p:txBody>
          <a:bodyPr/>
          <a:lstStyle/>
          <a:p>
            <a:pPr>
              <a:defRPr/>
            </a:pPr>
            <a:fld id="{F07AFCAF-3FDE-4A80-8EF6-370564B89357}" type="datetime1">
              <a:rPr lang="en-US" smtClean="0"/>
              <a:t>12/4/2023</a:t>
            </a:fld>
            <a:endParaRPr lang="en-US"/>
          </a:p>
        </p:txBody>
      </p:sp>
      <p:pic>
        <p:nvPicPr>
          <p:cNvPr id="7" name="Picture 6">
            <a:extLst>
              <a:ext uri="{FF2B5EF4-FFF2-40B4-BE49-F238E27FC236}">
                <a16:creationId xmlns:a16="http://schemas.microsoft.com/office/drawing/2014/main" id="{FBB601D8-532A-6913-9A54-2245870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72" y="1041400"/>
            <a:ext cx="4894008" cy="5190958"/>
          </a:xfrm>
          <a:prstGeom prst="rect">
            <a:avLst/>
          </a:prstGeom>
        </p:spPr>
      </p:pic>
    </p:spTree>
    <p:extLst>
      <p:ext uri="{BB962C8B-B14F-4D97-AF65-F5344CB8AC3E}">
        <p14:creationId xmlns:p14="http://schemas.microsoft.com/office/powerpoint/2010/main" val="1387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9B5D76C-D79C-3423-614A-5DE9C2FBE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547" y="830179"/>
            <a:ext cx="7904747" cy="5494421"/>
          </a:xfrm>
        </p:spPr>
      </p:pic>
      <p:sp>
        <p:nvSpPr>
          <p:cNvPr id="4" name="Date Placeholder 3">
            <a:extLst>
              <a:ext uri="{FF2B5EF4-FFF2-40B4-BE49-F238E27FC236}">
                <a16:creationId xmlns:a16="http://schemas.microsoft.com/office/drawing/2014/main" id="{30DD27E0-DDFF-D054-4CB6-7BF790998911}"/>
              </a:ext>
            </a:extLst>
          </p:cNvPr>
          <p:cNvSpPr>
            <a:spLocks noGrp="1"/>
          </p:cNvSpPr>
          <p:nvPr>
            <p:ph type="dt" sz="half" idx="10"/>
          </p:nvPr>
        </p:nvSpPr>
        <p:spPr/>
        <p:txBody>
          <a:bodyPr/>
          <a:lstStyle/>
          <a:p>
            <a:pPr>
              <a:defRPr/>
            </a:pPr>
            <a:fld id="{D33647EC-8C52-4A27-B747-9D0323ABFAF3}" type="datetime1">
              <a:rPr lang="en-US" smtClean="0"/>
              <a:t>12/4/2023</a:t>
            </a:fld>
            <a:endParaRPr lang="en-US"/>
          </a:p>
        </p:txBody>
      </p:sp>
      <p:sp>
        <p:nvSpPr>
          <p:cNvPr id="5" name="Footer Placeholder 4">
            <a:extLst>
              <a:ext uri="{FF2B5EF4-FFF2-40B4-BE49-F238E27FC236}">
                <a16:creationId xmlns:a16="http://schemas.microsoft.com/office/drawing/2014/main" id="{CC71F954-3E67-CD6B-D76E-A7B7F9B0B575}"/>
              </a:ext>
            </a:extLst>
          </p:cNvPr>
          <p:cNvSpPr>
            <a:spLocks noGrp="1"/>
          </p:cNvSpPr>
          <p:nvPr>
            <p:ph type="ftr" sz="quarter" idx="11"/>
          </p:nvPr>
        </p:nvSpPr>
        <p:spPr/>
        <p:txBody>
          <a:bodyPr/>
          <a:lstStyle/>
          <a:p>
            <a:pPr>
              <a:defRPr/>
            </a:pPr>
            <a:r>
              <a:rPr lang="en-US"/>
              <a:t>Dept. of CSE, University of Engineering &amp; Management, Jaipur</a:t>
            </a:r>
          </a:p>
        </p:txBody>
      </p:sp>
      <p:sp>
        <p:nvSpPr>
          <p:cNvPr id="6" name="Slide Number Placeholder 5">
            <a:extLst>
              <a:ext uri="{FF2B5EF4-FFF2-40B4-BE49-F238E27FC236}">
                <a16:creationId xmlns:a16="http://schemas.microsoft.com/office/drawing/2014/main" id="{746FEDF3-2919-35CD-971A-29C5A6A1C48C}"/>
              </a:ext>
            </a:extLst>
          </p:cNvPr>
          <p:cNvSpPr>
            <a:spLocks noGrp="1"/>
          </p:cNvSpPr>
          <p:nvPr>
            <p:ph type="sldNum" sz="quarter" idx="12"/>
          </p:nvPr>
        </p:nvSpPr>
        <p:spPr/>
        <p:txBody>
          <a:bodyPr/>
          <a:lstStyle/>
          <a:p>
            <a:pPr>
              <a:defRPr/>
            </a:pPr>
            <a:fld id="{8B5C5FEE-B7AA-40E1-A9A9-4E7AE79B89F1}" type="slidenum">
              <a:rPr lang="en-US" smtClean="0"/>
              <a:pPr>
                <a:defRPr/>
              </a:pPr>
              <a:t>9</a:t>
            </a:fld>
            <a:endParaRPr lang="en-US"/>
          </a:p>
        </p:txBody>
      </p:sp>
    </p:spTree>
    <p:extLst>
      <p:ext uri="{BB962C8B-B14F-4D97-AF65-F5344CB8AC3E}">
        <p14:creationId xmlns:p14="http://schemas.microsoft.com/office/powerpoint/2010/main" val="3807481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1741</TotalTime>
  <Words>1438</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Constantia</vt:lpstr>
      <vt:lpstr>StarSymbol</vt:lpstr>
      <vt:lpstr>Symbol</vt:lpstr>
      <vt:lpstr>Times New Roman</vt:lpstr>
      <vt:lpstr>Wingdings 2</vt:lpstr>
      <vt:lpstr>Office Theme</vt:lpstr>
      <vt:lpstr>Flow</vt:lpstr>
      <vt:lpstr>2_Flow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priyal jangid</cp:lastModifiedBy>
  <cp:revision>162</cp:revision>
  <dcterms:modified xsi:type="dcterms:W3CDTF">2023-12-04T02:45:20Z</dcterms:modified>
</cp:coreProperties>
</file>