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3693059-E873-4AC7-96BF-0A07F6343658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7505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7CCD22C-244F-422B-8A55-D30BFF8A8E06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9E730F6-2B5C-4635-80C8-720D0C89E64F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3356640" y="199080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893920" y="199080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819000" y="326952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3356640" y="326952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5893920" y="326952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CA2A84E-18A3-466C-9AF5-C60F737F367A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409404-ADBD-4EAD-9D72-CD77259532CF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9CE70E-2A0D-44EE-81E5-0A9E33069C91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5BCFE2-0BC3-46E5-90D1-B11DD97430B2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CF4563-DD45-419D-BD93-3FF69208C18E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6117B2-3158-4052-9D17-AEC9F033722F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ubTitle"/>
          </p:nvPr>
        </p:nvSpPr>
        <p:spPr>
          <a:xfrm>
            <a:off x="819000" y="845640"/>
            <a:ext cx="7505280" cy="442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FD12CC-B801-4216-8E59-D91CAAC7644B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67B7BF-61BC-4C83-9267-041935BC97E3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FE4B8E8-0A16-4848-AF87-64D7345EF300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54C4F5-DE8D-4E97-8DB7-1A69F934F4C7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676F35-A885-44AF-99CC-ED79298DFFD4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7505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9D436D-5BF4-4D00-B1BA-9289F59B2469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E3EAC0-C0F7-4599-B01B-6C0F2FEECD4F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3356640" y="199080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5893920" y="199080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/>
          </p:nvPr>
        </p:nvSpPr>
        <p:spPr>
          <a:xfrm>
            <a:off x="819000" y="326952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6"/>
          <p:cNvSpPr>
            <a:spLocks noGrp="1"/>
          </p:cNvSpPr>
          <p:nvPr>
            <p:ph/>
          </p:nvPr>
        </p:nvSpPr>
        <p:spPr>
          <a:xfrm>
            <a:off x="3356640" y="326952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7"/>
          <p:cNvSpPr>
            <a:spLocks noGrp="1"/>
          </p:cNvSpPr>
          <p:nvPr>
            <p:ph/>
          </p:nvPr>
        </p:nvSpPr>
        <p:spPr>
          <a:xfrm>
            <a:off x="5893920" y="326952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B45BFB-A8F2-4B59-A300-FD402179CAFE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290CDA0-7D80-4865-96C7-B7E6B58C1B21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1D56EC5-C6A4-41A8-8B80-DE0D44CA5F03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ED9ED5B-C91F-4778-A15D-1F5B15224D3D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819000" y="845640"/>
            <a:ext cx="7505280" cy="442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F79C13D-127B-4D28-8666-60212D8EA5A4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70DE273-E568-43F7-86B0-88BAA646AD11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EC93ACA-EFA0-4661-B712-E6642D6B1D05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B731787-1CBC-4F71-9618-CB0D81C78F0E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63e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0" y="2824560"/>
            <a:ext cx="7369920" cy="231876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1;p2"/>
          <p:cNvSpPr/>
          <p:nvPr/>
        </p:nvSpPr>
        <p:spPr>
          <a:xfrm flipH="1">
            <a:off x="3582000" y="1550880"/>
            <a:ext cx="5560920" cy="3592440"/>
          </a:xfrm>
          <a:prstGeom prst="rtTriangl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oogle Shape;12;p2"/>
          <p:cNvSpPr/>
          <p:nvPr/>
        </p:nvSpPr>
        <p:spPr>
          <a:xfrm rot="10800000">
            <a:off x="5059080" y="0"/>
            <a:ext cx="4084920" cy="2052360"/>
          </a:xfrm>
          <a:prstGeom prst="rtTriangl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Google Shape;13;p2"/>
          <p:cNvSpPr/>
          <p:nvPr/>
        </p:nvSpPr>
        <p:spPr>
          <a:xfrm>
            <a:off x="203400" y="206280"/>
            <a:ext cx="8737200" cy="4730760"/>
          </a:xfrm>
          <a:prstGeom prst="rect">
            <a:avLst/>
          </a:prstGeom>
          <a:solidFill>
            <a:schemeClr val="dk1"/>
          </a:solidFill>
          <a:ln w="0"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4" name="Google Shape;14;p2"/>
          <p:cNvGrpSpPr/>
          <p:nvPr/>
        </p:nvGrpSpPr>
        <p:grpSpPr>
          <a:xfrm>
            <a:off x="255240" y="720"/>
            <a:ext cx="2250000" cy="1044000"/>
            <a:chOff x="255240" y="720"/>
            <a:chExt cx="2250000" cy="1044000"/>
          </a:xfrm>
        </p:grpSpPr>
        <p:sp>
          <p:nvSpPr>
            <p:cNvPr id="5" name="Google Shape;15;p2"/>
            <p:cNvSpPr/>
            <p:nvPr/>
          </p:nvSpPr>
          <p:spPr>
            <a:xfrm>
              <a:off x="76392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Google Shape;16;p2"/>
            <p:cNvSpPr/>
            <p:nvPr/>
          </p:nvSpPr>
          <p:spPr>
            <a:xfrm>
              <a:off x="50976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Google Shape;17;p2"/>
            <p:cNvSpPr/>
            <p:nvPr/>
          </p:nvSpPr>
          <p:spPr>
            <a:xfrm>
              <a:off x="25524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" name="Google Shape;18;p2"/>
          <p:cNvGrpSpPr/>
          <p:nvPr/>
        </p:nvGrpSpPr>
        <p:grpSpPr>
          <a:xfrm>
            <a:off x="905400" y="720"/>
            <a:ext cx="2250000" cy="1044000"/>
            <a:chOff x="905400" y="720"/>
            <a:chExt cx="2250000" cy="1044000"/>
          </a:xfrm>
        </p:grpSpPr>
        <p:sp>
          <p:nvSpPr>
            <p:cNvPr id="9" name="Google Shape;19;p2"/>
            <p:cNvSpPr/>
            <p:nvPr/>
          </p:nvSpPr>
          <p:spPr>
            <a:xfrm>
              <a:off x="141408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Google Shape;20;p2"/>
            <p:cNvSpPr/>
            <p:nvPr/>
          </p:nvSpPr>
          <p:spPr>
            <a:xfrm>
              <a:off x="115992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Google Shape;21;p2"/>
            <p:cNvSpPr/>
            <p:nvPr/>
          </p:nvSpPr>
          <p:spPr>
            <a:xfrm>
              <a:off x="90540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" name="Google Shape;22;p2"/>
          <p:cNvGrpSpPr/>
          <p:nvPr/>
        </p:nvGrpSpPr>
        <p:grpSpPr>
          <a:xfrm>
            <a:off x="7057440" y="5040"/>
            <a:ext cx="1850760" cy="751680"/>
            <a:chOff x="7057440" y="5040"/>
            <a:chExt cx="1850760" cy="751680"/>
          </a:xfrm>
        </p:grpSpPr>
        <p:sp>
          <p:nvSpPr>
            <p:cNvPr id="13" name="Google Shape;23;p2"/>
            <p:cNvSpPr/>
            <p:nvPr/>
          </p:nvSpPr>
          <p:spPr>
            <a:xfrm>
              <a:off x="7659360" y="5040"/>
              <a:ext cx="1248840" cy="7516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Google Shape;24;p2"/>
            <p:cNvSpPr/>
            <p:nvPr/>
          </p:nvSpPr>
          <p:spPr>
            <a:xfrm>
              <a:off x="7358400" y="5040"/>
              <a:ext cx="1248840" cy="7516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Google Shape;25;p2"/>
            <p:cNvSpPr/>
            <p:nvPr/>
          </p:nvSpPr>
          <p:spPr>
            <a:xfrm>
              <a:off x="7057440" y="5040"/>
              <a:ext cx="1248840" cy="7516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" name="Google Shape;26;p2"/>
          <p:cNvGrpSpPr/>
          <p:nvPr/>
        </p:nvGrpSpPr>
        <p:grpSpPr>
          <a:xfrm>
            <a:off x="6553080" y="4217760"/>
            <a:ext cx="2388600" cy="925200"/>
            <a:chOff x="6553080" y="4217760"/>
            <a:chExt cx="2388600" cy="925200"/>
          </a:xfrm>
        </p:grpSpPr>
        <p:sp>
          <p:nvSpPr>
            <p:cNvPr id="17" name="Google Shape;27;p2"/>
            <p:cNvSpPr/>
            <p:nvPr/>
          </p:nvSpPr>
          <p:spPr>
            <a:xfrm>
              <a:off x="7329960" y="4217760"/>
              <a:ext cx="1611720" cy="9252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Google Shape;28;p2"/>
            <p:cNvSpPr/>
            <p:nvPr/>
          </p:nvSpPr>
          <p:spPr>
            <a:xfrm>
              <a:off x="6941520" y="4217760"/>
              <a:ext cx="1611720" cy="9252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Google Shape;29;p2"/>
            <p:cNvSpPr/>
            <p:nvPr/>
          </p:nvSpPr>
          <p:spPr>
            <a:xfrm>
              <a:off x="6553080" y="4217760"/>
              <a:ext cx="1611720" cy="9252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" name="Google Shape;30;p2"/>
          <p:cNvGrpSpPr/>
          <p:nvPr/>
        </p:nvGrpSpPr>
        <p:grpSpPr>
          <a:xfrm>
            <a:off x="199080" y="4055760"/>
            <a:ext cx="2795040" cy="1082880"/>
            <a:chOff x="199080" y="4055760"/>
            <a:chExt cx="2795040" cy="1082880"/>
          </a:xfrm>
        </p:grpSpPr>
        <p:sp>
          <p:nvSpPr>
            <p:cNvPr id="21" name="Google Shape;31;p2"/>
            <p:cNvSpPr/>
            <p:nvPr/>
          </p:nvSpPr>
          <p:spPr>
            <a:xfrm>
              <a:off x="1108080" y="405576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Google Shape;32;p2"/>
            <p:cNvSpPr/>
            <p:nvPr/>
          </p:nvSpPr>
          <p:spPr>
            <a:xfrm>
              <a:off x="653760" y="405576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Google Shape;33;p2"/>
            <p:cNvSpPr/>
            <p:nvPr/>
          </p:nvSpPr>
          <p:spPr>
            <a:xfrm>
              <a:off x="199080" y="405576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r>
              <a:rPr b="0" lang="en-US" sz="3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ldNum" idx="1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sr" sz="1000" spc="-1" strike="noStrike">
                <a:solidFill>
                  <a:srgbClr val="233a44"/>
                </a:solidFill>
                <a:latin typeface="Nunito"/>
                <a:ea typeface="Nuni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A298C16-DE30-4ECC-A20A-E8E5FEF29D25}" type="slidenum">
              <a:rPr b="0" lang="sr" sz="1000" spc="-1" strike="noStrike">
                <a:solidFill>
                  <a:srgbClr val="233a44"/>
                </a:solidFill>
                <a:latin typeface="Nunito"/>
                <a:ea typeface="Nuni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3a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50;p4"/>
          <p:cNvSpPr/>
          <p:nvPr/>
        </p:nvSpPr>
        <p:spPr>
          <a:xfrm flipH="1">
            <a:off x="3582000" y="1550880"/>
            <a:ext cx="5560920" cy="3592440"/>
          </a:xfrm>
          <a:prstGeom prst="rtTriangle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Google Shape;51;p4"/>
          <p:cNvSpPr/>
          <p:nvPr/>
        </p:nvSpPr>
        <p:spPr>
          <a:xfrm>
            <a:off x="0" y="2824560"/>
            <a:ext cx="7369920" cy="2318760"/>
          </a:xfrm>
          <a:prstGeom prst="rtTriangl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Google Shape;52;p4"/>
          <p:cNvSpPr/>
          <p:nvPr/>
        </p:nvSpPr>
        <p:spPr>
          <a:xfrm>
            <a:off x="203400" y="206280"/>
            <a:ext cx="8737200" cy="4730760"/>
          </a:xfrm>
          <a:prstGeom prst="rect">
            <a:avLst/>
          </a:prstGeom>
          <a:solidFill>
            <a:schemeClr val="dk1"/>
          </a:solidFill>
          <a:ln w="0"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sldNum" idx="2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sr" sz="1000" spc="-1" strike="noStrike">
                <a:solidFill>
                  <a:srgbClr val="233a44"/>
                </a:solidFill>
                <a:latin typeface="Nunito"/>
                <a:ea typeface="Nuni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65CBB9B-3CCC-440A-B401-F7271CC07B73}" type="slidenum">
              <a:rPr b="0" lang="sr" sz="1000" spc="-1" strike="noStrike">
                <a:solidFill>
                  <a:srgbClr val="233a44"/>
                </a:solidFill>
                <a:latin typeface="Nunito"/>
                <a:ea typeface="Nuni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sr" sz="3800" spc="-1" strike="noStrike">
                <a:solidFill>
                  <a:srgbClr val="af7b51"/>
                </a:solidFill>
                <a:latin typeface="Nunito"/>
                <a:ea typeface="Nunito"/>
              </a:rPr>
              <a:t>CDCGAN 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129;p13"/>
          <p:cNvSpPr/>
          <p:nvPr/>
        </p:nvSpPr>
        <p:spPr>
          <a:xfrm>
            <a:off x="3528360" y="2723400"/>
            <a:ext cx="2345760" cy="54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sr" sz="1300" spc="-1" strike="noStrike">
                <a:solidFill>
                  <a:srgbClr val="233a44"/>
                </a:solidFill>
                <a:latin typeface="Calibri"/>
                <a:ea typeface="Calibri"/>
              </a:rPr>
              <a:t>Kristina Milošević 127/2018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85;p22" descr=""/>
          <p:cNvPicPr/>
          <p:nvPr/>
        </p:nvPicPr>
        <p:blipFill>
          <a:blip r:embed="rId1"/>
          <a:stretch/>
        </p:blipFill>
        <p:spPr>
          <a:xfrm>
            <a:off x="330840" y="976680"/>
            <a:ext cx="4821840" cy="3473280"/>
          </a:xfrm>
          <a:prstGeom prst="rect">
            <a:avLst/>
          </a:prstGeom>
          <a:ln w="0">
            <a:noFill/>
          </a:ln>
        </p:spPr>
      </p:pic>
      <p:pic>
        <p:nvPicPr>
          <p:cNvPr id="127" name="Google Shape;186;p22" descr=""/>
          <p:cNvPicPr/>
          <p:nvPr/>
        </p:nvPicPr>
        <p:blipFill>
          <a:blip r:embed="rId2"/>
          <a:stretch/>
        </p:blipFill>
        <p:spPr>
          <a:xfrm>
            <a:off x="4532040" y="1264680"/>
            <a:ext cx="4151160" cy="322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91;p23" descr=""/>
          <p:cNvPicPr/>
          <p:nvPr/>
        </p:nvPicPr>
        <p:blipFill>
          <a:blip r:embed="rId1"/>
          <a:stretch/>
        </p:blipFill>
        <p:spPr>
          <a:xfrm>
            <a:off x="354960" y="569520"/>
            <a:ext cx="5197320" cy="3567600"/>
          </a:xfrm>
          <a:prstGeom prst="rect">
            <a:avLst/>
          </a:prstGeom>
          <a:ln w="0"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4343400" y="795600"/>
            <a:ext cx="4343400" cy="354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19000" y="6890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sr" sz="3000" spc="-1" strike="noStrike">
                <a:solidFill>
                  <a:srgbClr val="af7b51"/>
                </a:solidFill>
                <a:latin typeface="Nunito"/>
                <a:ea typeface="Nunito"/>
              </a:rPr>
              <a:t>GAN arhitektura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56920" y="1383120"/>
            <a:ext cx="7906320" cy="300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18240">
              <a:lnSpc>
                <a:spcPct val="150000"/>
              </a:lnSpc>
              <a:buClr>
                <a:srgbClr val="233a44"/>
              </a:buClr>
              <a:buFont typeface="Arial"/>
              <a:buChar char="-"/>
            </a:pPr>
            <a:r>
              <a:rPr b="1" lang="sr" sz="1410" spc="-1" strike="noStrike">
                <a:solidFill>
                  <a:srgbClr val="233a44"/>
                </a:solidFill>
                <a:latin typeface="Arial"/>
                <a:ea typeface="Arial"/>
              </a:rPr>
              <a:t>Generative Adversarial Network (GAN)</a:t>
            </a:r>
            <a:r>
              <a:rPr b="0" lang="sr" sz="1410" spc="-1" strike="noStrike">
                <a:solidFill>
                  <a:srgbClr val="233a44"/>
                </a:solidFill>
                <a:latin typeface="Arial"/>
                <a:ea typeface="Arial"/>
              </a:rPr>
              <a:t> je arhitektura zasnovana na ideju dva modela koja se nadmeću: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8240">
              <a:lnSpc>
                <a:spcPct val="150000"/>
              </a:lnSpc>
              <a:buClr>
                <a:srgbClr val="233a44"/>
              </a:buClr>
              <a:buFont typeface="Arial"/>
              <a:buChar char="-"/>
            </a:pPr>
            <a:r>
              <a:rPr b="1" lang="sr" sz="1410" spc="-1" strike="noStrike">
                <a:solidFill>
                  <a:srgbClr val="233a44"/>
                </a:solidFill>
                <a:latin typeface="Arial"/>
                <a:ea typeface="Arial"/>
              </a:rPr>
              <a:t>Diskriminator</a:t>
            </a:r>
            <a:r>
              <a:rPr b="0" lang="sr" sz="1410" spc="-1" strike="noStrike">
                <a:solidFill>
                  <a:srgbClr val="233a44"/>
                </a:solidFill>
                <a:latin typeface="Arial"/>
                <a:ea typeface="Arial"/>
              </a:rPr>
              <a:t> funkcioniše kao binarni klasifikator koji razlikuje stvarne podatke iz trening skupa podataka od veštačkih podataka.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8240">
              <a:lnSpc>
                <a:spcPct val="150000"/>
              </a:lnSpc>
              <a:buClr>
                <a:srgbClr val="233a44"/>
              </a:buClr>
              <a:buFont typeface="Arial"/>
              <a:buChar char="-"/>
            </a:pPr>
            <a:r>
              <a:rPr b="1" lang="sr" sz="1410" spc="-1" strike="noStrike">
                <a:solidFill>
                  <a:srgbClr val="233a44"/>
                </a:solidFill>
                <a:latin typeface="Arial"/>
                <a:ea typeface="Arial"/>
              </a:rPr>
              <a:t>Generator</a:t>
            </a:r>
            <a:r>
              <a:rPr b="0" lang="sr" sz="1410" spc="-1" strike="noStrike">
                <a:solidFill>
                  <a:srgbClr val="233a44"/>
                </a:solidFill>
                <a:latin typeface="Arial"/>
                <a:ea typeface="Arial"/>
              </a:rPr>
              <a:t> je model koji uči da generiše realistične podatke na osnovu trening skupa.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  <a:p>
            <a:pPr marL="457200" indent="-318240">
              <a:lnSpc>
                <a:spcPct val="150000"/>
              </a:lnSpc>
              <a:buClr>
                <a:srgbClr val="233a44"/>
              </a:buClr>
              <a:buFont typeface="Arial"/>
              <a:buChar char="-"/>
            </a:pPr>
            <a:r>
              <a:rPr b="0" lang="sr" sz="1410" spc="-1" strike="noStrike">
                <a:solidFill>
                  <a:srgbClr val="233a44"/>
                </a:solidFill>
                <a:latin typeface="Arial"/>
                <a:ea typeface="Arial"/>
              </a:rPr>
              <a:t>Proces treninga svodi se na min-max igru između generatora i diskriminatora. Dok generator pokušava da poboljša svoje veštine generisanja, diskriminator poboljšava svoje sposobnosti klasifikacije. 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51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19000" y="40248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sr" sz="3000" spc="-1" strike="noStrike">
                <a:solidFill>
                  <a:srgbClr val="af7b51"/>
                </a:solidFill>
                <a:latin typeface="Nunito"/>
                <a:ea typeface="Nunito"/>
              </a:rPr>
              <a:t>Primena GAN modela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Google Shape;141;p15" descr=""/>
          <p:cNvPicPr/>
          <p:nvPr/>
        </p:nvPicPr>
        <p:blipFill>
          <a:blip r:embed="rId1"/>
          <a:srcRect l="0" t="0" r="24839" b="0"/>
          <a:stretch/>
        </p:blipFill>
        <p:spPr>
          <a:xfrm>
            <a:off x="3303360" y="1155600"/>
            <a:ext cx="2804760" cy="3183480"/>
          </a:xfrm>
          <a:prstGeom prst="rect">
            <a:avLst/>
          </a:prstGeom>
          <a:ln w="0">
            <a:noFill/>
          </a:ln>
        </p:spPr>
      </p:pic>
      <p:pic>
        <p:nvPicPr>
          <p:cNvPr id="111" name="Google Shape;142;p15" descr=""/>
          <p:cNvPicPr/>
          <p:nvPr/>
        </p:nvPicPr>
        <p:blipFill>
          <a:blip r:embed="rId2"/>
          <a:stretch/>
        </p:blipFill>
        <p:spPr>
          <a:xfrm>
            <a:off x="339480" y="1155600"/>
            <a:ext cx="2875320" cy="3183480"/>
          </a:xfrm>
          <a:prstGeom prst="rect">
            <a:avLst/>
          </a:prstGeom>
          <a:ln w="0">
            <a:noFill/>
          </a:ln>
        </p:spPr>
      </p:pic>
      <p:pic>
        <p:nvPicPr>
          <p:cNvPr id="112" name="Google Shape;143;p15" descr=""/>
          <p:cNvPicPr/>
          <p:nvPr/>
        </p:nvPicPr>
        <p:blipFill>
          <a:blip r:embed="rId3"/>
          <a:srcRect l="25312" t="0" r="0" b="-6248"/>
          <a:stretch/>
        </p:blipFill>
        <p:spPr>
          <a:xfrm>
            <a:off x="6196680" y="1070640"/>
            <a:ext cx="2474640" cy="344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sr" sz="3000" spc="-1" strike="noStrike">
                <a:solidFill>
                  <a:srgbClr val="af7b51"/>
                </a:solidFill>
                <a:latin typeface="Nunito"/>
                <a:ea typeface="Nunito"/>
              </a:rPr>
              <a:t>CDCGAN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54120" y="1599840"/>
            <a:ext cx="7505280" cy="244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24000">
              <a:lnSpc>
                <a:spcPct val="115000"/>
              </a:lnSpc>
              <a:buClr>
                <a:srgbClr val="233a44"/>
              </a:buClr>
              <a:buFont typeface="Calibri"/>
              <a:buChar char="-"/>
            </a:pPr>
            <a:r>
              <a:rPr b="0" lang="sr" sz="1500" spc="-1" strike="noStrike">
                <a:solidFill>
                  <a:srgbClr val="233a44"/>
                </a:solidFill>
                <a:latin typeface="Calibri"/>
                <a:ea typeface="Calibri"/>
              </a:rPr>
              <a:t>nadogradnja na GAN arhitekturu: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4000">
              <a:lnSpc>
                <a:spcPct val="115000"/>
              </a:lnSpc>
              <a:buClr>
                <a:srgbClr val="233a44"/>
              </a:buClr>
              <a:buFont typeface="Calibri"/>
              <a:buChar char="-"/>
            </a:pPr>
            <a:r>
              <a:rPr b="0" lang="sr" sz="1500" spc="-1" strike="noStrike">
                <a:solidFill>
                  <a:srgbClr val="233a44"/>
                </a:solidFill>
                <a:latin typeface="Calibri"/>
                <a:ea typeface="Calibri"/>
              </a:rPr>
              <a:t>uvođenjem konvolutvnih slojeva (DCGAN)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4000">
              <a:lnSpc>
                <a:spcPct val="115000"/>
              </a:lnSpc>
              <a:buClr>
                <a:srgbClr val="233a44"/>
              </a:buClr>
              <a:buFont typeface="Calibri"/>
              <a:buChar char="-"/>
            </a:pPr>
            <a:r>
              <a:rPr b="0" lang="sr" sz="1500" spc="-1" strike="noStrike">
                <a:solidFill>
                  <a:srgbClr val="233a44"/>
                </a:solidFill>
                <a:latin typeface="Calibri"/>
                <a:ea typeface="Calibri"/>
              </a:rPr>
              <a:t>proširenjem ulaza dodatnim labelama kojima se generisanje usmerava na željene rezultate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80040" y="77220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sr" sz="3000" spc="-1" strike="noStrike">
                <a:solidFill>
                  <a:srgbClr val="af7b51"/>
                </a:solidFill>
                <a:latin typeface="Nunito"/>
                <a:ea typeface="Nunito"/>
              </a:rPr>
              <a:t>Arhitektura modela diskriminatora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Google Shape;155;p17" descr=""/>
          <p:cNvPicPr/>
          <p:nvPr/>
        </p:nvPicPr>
        <p:blipFill>
          <a:blip r:embed="rId1"/>
          <a:stretch/>
        </p:blipFill>
        <p:spPr>
          <a:xfrm>
            <a:off x="604080" y="1726560"/>
            <a:ext cx="8119440" cy="235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04920" y="7934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sr" sz="3000" spc="-1" strike="noStrike">
                <a:solidFill>
                  <a:srgbClr val="af7b51"/>
                </a:solidFill>
                <a:latin typeface="Nunito"/>
                <a:ea typeface="Nunito"/>
              </a:rPr>
              <a:t>Arhitektura modela generatora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Google Shape;161;p18" descr=""/>
          <p:cNvPicPr/>
          <p:nvPr/>
        </p:nvPicPr>
        <p:blipFill>
          <a:blip r:embed="rId1"/>
          <a:stretch/>
        </p:blipFill>
        <p:spPr>
          <a:xfrm>
            <a:off x="304920" y="1666080"/>
            <a:ext cx="8534160" cy="266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1920" y="69732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sr" sz="3000" spc="-1" strike="noStrike">
                <a:solidFill>
                  <a:srgbClr val="af7b51"/>
                </a:solidFill>
                <a:latin typeface="Nunito"/>
                <a:ea typeface="Nunito"/>
              </a:rPr>
              <a:t>Obrada ulaznih podataka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71600" y="1652040"/>
            <a:ext cx="7505280" cy="244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24000">
              <a:lnSpc>
                <a:spcPct val="115000"/>
              </a:lnSpc>
              <a:buClr>
                <a:srgbClr val="233a44"/>
              </a:buClr>
              <a:buFont typeface="Calibri"/>
              <a:buChar char="-"/>
            </a:pPr>
            <a:r>
              <a:rPr b="0" lang="sr" sz="1500" spc="-1" strike="noStrike">
                <a:solidFill>
                  <a:srgbClr val="233a44"/>
                </a:solidFill>
                <a:latin typeface="Calibri"/>
                <a:ea typeface="Calibri"/>
              </a:rPr>
              <a:t>CDCGAN je testiran na skupovima podataka MNIST, Animals i Celeba.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233a44"/>
              </a:buClr>
              <a:buFont typeface="Calibri"/>
              <a:buChar char="-"/>
            </a:pPr>
            <a:r>
              <a:rPr b="0" lang="sr" sz="1500" spc="-1" strike="noStrike">
                <a:solidFill>
                  <a:srgbClr val="233a44"/>
                </a:solidFill>
                <a:latin typeface="Calibri"/>
                <a:ea typeface="Calibri"/>
              </a:rPr>
              <a:t>MNIST skup podataka je prosiren augmentacijama tako da se obezbedi raznovrsnost ulaznih podataka čime se cilja ka boljoj generalizaciji.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233a44"/>
              </a:buClr>
              <a:buFont typeface="Calibri"/>
              <a:buChar char="-"/>
            </a:pPr>
            <a:r>
              <a:rPr b="0" lang="sr" sz="1500" spc="-1" strike="noStrike">
                <a:solidFill>
                  <a:srgbClr val="233a44"/>
                </a:solidFill>
                <a:latin typeface="Calibri"/>
                <a:ea typeface="Calibri"/>
              </a:rPr>
              <a:t>Za skupove podataka Animals i Celeba, transformacije koje obezbeđuju uniformnost podataka su: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4000">
              <a:lnSpc>
                <a:spcPct val="115000"/>
              </a:lnSpc>
              <a:buClr>
                <a:srgbClr val="233a44"/>
              </a:buClr>
              <a:buFont typeface="Calibri"/>
              <a:buChar char="-"/>
            </a:pPr>
            <a:r>
              <a:rPr b="0" lang="sr" sz="1500" spc="-1" strike="noStrike">
                <a:solidFill>
                  <a:srgbClr val="233a44"/>
                </a:solidFill>
                <a:latin typeface="Calibri"/>
                <a:ea typeface="Calibri"/>
              </a:rPr>
              <a:t>postavljanje veličine slika na fiksnu veličinu,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4000">
              <a:lnSpc>
                <a:spcPct val="115000"/>
              </a:lnSpc>
              <a:buClr>
                <a:srgbClr val="233a44"/>
              </a:buClr>
              <a:buFont typeface="Calibri"/>
              <a:buChar char="-"/>
            </a:pPr>
            <a:r>
              <a:rPr b="0" lang="sr" sz="1500" spc="-1" strike="noStrike">
                <a:solidFill>
                  <a:srgbClr val="233a44"/>
                </a:solidFill>
                <a:latin typeface="Calibri"/>
                <a:ea typeface="Calibri"/>
              </a:rPr>
              <a:t>normalizaciju sa srednjom vrednošću i standardnom devijacijom od 0.5 za svaki kanal.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55200" y="22860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sr" sz="3000" spc="-1" strike="noStrike">
                <a:solidFill>
                  <a:srgbClr val="af7b51"/>
                </a:solidFill>
                <a:latin typeface="Nunito"/>
                <a:ea typeface="Nunito"/>
              </a:rPr>
              <a:t>Treniranje modela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Google Shape;173;p20" descr=""/>
          <p:cNvPicPr/>
          <p:nvPr/>
        </p:nvPicPr>
        <p:blipFill>
          <a:blip r:embed="rId1"/>
          <a:srcRect l="3887" t="1262" r="-3891" b="-1262"/>
          <a:stretch/>
        </p:blipFill>
        <p:spPr>
          <a:xfrm>
            <a:off x="830520" y="841320"/>
            <a:ext cx="7154640" cy="413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10760" y="48060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sr" sz="3000" spc="-1" strike="noStrike">
                <a:solidFill>
                  <a:srgbClr val="af7b51"/>
                </a:solidFill>
                <a:latin typeface="Nunito"/>
                <a:ea typeface="Nunito"/>
              </a:rPr>
              <a:t>Rezultati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Google Shape;179;p21" descr=""/>
          <p:cNvPicPr/>
          <p:nvPr/>
        </p:nvPicPr>
        <p:blipFill>
          <a:blip r:embed="rId1"/>
          <a:stretch/>
        </p:blipFill>
        <p:spPr>
          <a:xfrm>
            <a:off x="309960" y="1396440"/>
            <a:ext cx="4261680" cy="3211920"/>
          </a:xfrm>
          <a:prstGeom prst="rect">
            <a:avLst/>
          </a:prstGeom>
          <a:ln w="0">
            <a:noFill/>
          </a:ln>
        </p:spPr>
      </p:pic>
      <p:pic>
        <p:nvPicPr>
          <p:cNvPr id="125" name="Google Shape;180;p21" descr=""/>
          <p:cNvPicPr/>
          <p:nvPr/>
        </p:nvPicPr>
        <p:blipFill>
          <a:blip r:embed="rId2"/>
          <a:stretch/>
        </p:blipFill>
        <p:spPr>
          <a:xfrm>
            <a:off x="4489920" y="1435320"/>
            <a:ext cx="4266720" cy="331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2024-09-06T12:22:16Z</dcterms:modified>
  <cp:revision>1</cp:revision>
  <dc:subject/>
  <dc:title/>
</cp:coreProperties>
</file>