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fbfad3c7f0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fbfad3c7f0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bfad3c7f0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fbfad3c7f0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bfad3c7f0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bfad3c7f0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bfad3c7f0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bfad3c7f0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bfad3c7f0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fbfad3c7f0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fbfad3c7f0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fbfad3c7f0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bfad3c7f0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fbfad3c7f0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bfad3c7f0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fbfad3c7f0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bfad3c7f0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fbfad3c7f0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fbfad3c7f0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fbfad3c7f0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CDCGAN </a:t>
            </a:r>
            <a:endParaRPr/>
          </a:p>
        </p:txBody>
      </p:sp>
      <p:sp>
        <p:nvSpPr>
          <p:cNvPr id="129" name="Google Shape;129;p13"/>
          <p:cNvSpPr txBox="1"/>
          <p:nvPr/>
        </p:nvSpPr>
        <p:spPr>
          <a:xfrm>
            <a:off x="3528225" y="2723425"/>
            <a:ext cx="23460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Kristina Milošević 127/2018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50" y="976500"/>
            <a:ext cx="4822026" cy="347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2100" y="1264500"/>
            <a:ext cx="4151424" cy="3229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800" y="569450"/>
            <a:ext cx="5197825" cy="35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325" y="786625"/>
            <a:ext cx="4161975" cy="323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689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GAN arhitektura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556850" y="1383250"/>
            <a:ext cx="7906500" cy="30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1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10"/>
              <a:buFont typeface="Arial"/>
              <a:buChar char="-"/>
            </a:pPr>
            <a:r>
              <a:rPr b="1" lang="sr" sz="1410">
                <a:latin typeface="Arial"/>
                <a:ea typeface="Arial"/>
                <a:cs typeface="Arial"/>
                <a:sym typeface="Arial"/>
              </a:rPr>
              <a:t>Generative Adversarial Network (GAN)</a:t>
            </a:r>
            <a:r>
              <a:rPr lang="sr" sz="1410">
                <a:latin typeface="Arial"/>
                <a:ea typeface="Arial"/>
                <a:cs typeface="Arial"/>
                <a:sym typeface="Arial"/>
              </a:rPr>
              <a:t> je arhitektura zasnovana na ideju dva modela koja se nadmeću:</a:t>
            </a:r>
            <a:endParaRPr sz="1410">
              <a:latin typeface="Arial"/>
              <a:ea typeface="Arial"/>
              <a:cs typeface="Arial"/>
              <a:sym typeface="Arial"/>
            </a:endParaRPr>
          </a:p>
          <a:p>
            <a:pPr indent="-31813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10"/>
              <a:buFont typeface="Arial"/>
              <a:buChar char="-"/>
            </a:pPr>
            <a:r>
              <a:rPr b="1" lang="sr" sz="1410">
                <a:latin typeface="Arial"/>
                <a:ea typeface="Arial"/>
                <a:cs typeface="Arial"/>
                <a:sym typeface="Arial"/>
              </a:rPr>
              <a:t>Diskriminator</a:t>
            </a:r>
            <a:r>
              <a:rPr lang="sr" sz="1410">
                <a:latin typeface="Arial"/>
                <a:ea typeface="Arial"/>
                <a:cs typeface="Arial"/>
                <a:sym typeface="Arial"/>
              </a:rPr>
              <a:t> funkcioniše kao binarni klasifikator koji razlikuje stvarne podatke iz trening skupa podataka od veštačkih podataka.</a:t>
            </a:r>
            <a:endParaRPr sz="1410">
              <a:latin typeface="Arial"/>
              <a:ea typeface="Arial"/>
              <a:cs typeface="Arial"/>
              <a:sym typeface="Arial"/>
            </a:endParaRPr>
          </a:p>
          <a:p>
            <a:pPr indent="-31813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10"/>
              <a:buFont typeface="Arial"/>
              <a:buChar char="-"/>
            </a:pPr>
            <a:r>
              <a:rPr b="1" lang="sr" sz="1410">
                <a:latin typeface="Arial"/>
                <a:ea typeface="Arial"/>
                <a:cs typeface="Arial"/>
                <a:sym typeface="Arial"/>
              </a:rPr>
              <a:t>Generator</a:t>
            </a:r>
            <a:r>
              <a:rPr lang="sr" sz="1410">
                <a:latin typeface="Arial"/>
                <a:ea typeface="Arial"/>
                <a:cs typeface="Arial"/>
                <a:sym typeface="Arial"/>
              </a:rPr>
              <a:t> je model koji uči da generiše realistične podatke na osnovu trening skupa.</a:t>
            </a:r>
            <a:endParaRPr sz="1410">
              <a:latin typeface="Arial"/>
              <a:ea typeface="Arial"/>
              <a:cs typeface="Arial"/>
              <a:sym typeface="Arial"/>
            </a:endParaRPr>
          </a:p>
          <a:p>
            <a:pPr indent="-3181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10"/>
              <a:buFont typeface="Arial"/>
              <a:buChar char="-"/>
            </a:pPr>
            <a:r>
              <a:rPr lang="sr" sz="1410">
                <a:latin typeface="Arial"/>
                <a:ea typeface="Arial"/>
                <a:cs typeface="Arial"/>
                <a:sym typeface="Arial"/>
              </a:rPr>
              <a:t>Proces treninga svodi se na min-max igru između generatora i diskriminatora. Dok generator pokušava da poboljša svoje veštine generisanja, diskriminator poboljšava svoje sposobnosti klasifikacije. </a:t>
            </a:r>
            <a:endParaRPr sz="141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51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41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402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Primena GAN modela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 rotWithShape="1">
          <a:blip r:embed="rId3">
            <a:alphaModFix/>
          </a:blip>
          <a:srcRect b="0" l="0" r="24840" t="0"/>
          <a:stretch/>
        </p:blipFill>
        <p:spPr>
          <a:xfrm>
            <a:off x="3303500" y="1155600"/>
            <a:ext cx="2805200" cy="318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650" y="1155600"/>
            <a:ext cx="2875826" cy="318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 rotWithShape="1">
          <a:blip r:embed="rId5">
            <a:alphaModFix/>
          </a:blip>
          <a:srcRect b="-6247" l="25317" r="0" t="0"/>
          <a:stretch/>
        </p:blipFill>
        <p:spPr>
          <a:xfrm>
            <a:off x="6196725" y="1070475"/>
            <a:ext cx="2475000" cy="34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CDCGAN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654075" y="1599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sr" sz="1500"/>
              <a:t>nadogradnja na GAN arhitekturu: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sr" sz="1500"/>
              <a:t>uvođenjem konvolutvnih slojeva (DCGAN)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sr" sz="1500"/>
              <a:t>proširenjem ulaza dodatnim labelama kojima se generisanje usmerava na željene rezultate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680100" y="772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Arhitektura modela diskriminatora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200" y="1726700"/>
            <a:ext cx="811970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304800" y="793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Arhitektura modela generatora</a:t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665900"/>
            <a:ext cx="85344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601950" y="697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Obrada ulaznih podataka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471625" y="16518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sr" sz="1500"/>
              <a:t>CDCGAN</a:t>
            </a:r>
            <a:r>
              <a:rPr lang="sr" sz="1500"/>
              <a:t> je testiran na skupovima podataka MNIST, Animals i Celeba.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sr" sz="1500"/>
              <a:t>MNIST skup podataka je prosiren augmentacijama tako da se obezbedi raznovrsnost ulaznih podataka čime se cilja ka boljoj generalizaciji.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sr" sz="1500"/>
              <a:t>Za skupove podataka Animals i Celeba, transformacije koje obezbeđuju uniformnost podataka su: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sr" sz="1500"/>
              <a:t>postavljanje veličine slika na fiksnu veličinu,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sr" sz="1500"/>
              <a:t>normalizaciju sa srednjom vrednošću i standardnom devijacijom od 0.5 za svaki kanal.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655088" y="228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Treniranje modela</a:t>
            </a:r>
            <a:endParaRPr/>
          </a:p>
        </p:txBody>
      </p:sp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 b="-1260" l="3889" r="-3890" t="1260"/>
          <a:stretch/>
        </p:blipFill>
        <p:spPr>
          <a:xfrm>
            <a:off x="830475" y="841450"/>
            <a:ext cx="7154926" cy="41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410825" y="480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Rezultati</a:t>
            </a:r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925" y="1396575"/>
            <a:ext cx="4262074" cy="321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9799" y="1435300"/>
            <a:ext cx="4267200" cy="3319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