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7" r:id="rId1"/>
  </p:sldMasterIdLst>
  <p:notesMasterIdLst>
    <p:notesMasterId r:id="rId23"/>
  </p:notesMasterIdLst>
  <p:sldIdLst>
    <p:sldId id="365" r:id="rId2"/>
    <p:sldId id="356" r:id="rId3"/>
    <p:sldId id="357" r:id="rId4"/>
    <p:sldId id="436" r:id="rId5"/>
    <p:sldId id="459" r:id="rId6"/>
    <p:sldId id="439" r:id="rId7"/>
    <p:sldId id="437" r:id="rId8"/>
    <p:sldId id="440" r:id="rId9"/>
    <p:sldId id="451" r:id="rId10"/>
    <p:sldId id="452" r:id="rId11"/>
    <p:sldId id="453" r:id="rId12"/>
    <p:sldId id="460" r:id="rId13"/>
    <p:sldId id="463" r:id="rId14"/>
    <p:sldId id="455" r:id="rId15"/>
    <p:sldId id="456" r:id="rId16"/>
    <p:sldId id="447" r:id="rId17"/>
    <p:sldId id="457" r:id="rId18"/>
    <p:sldId id="461" r:id="rId19"/>
    <p:sldId id="458" r:id="rId20"/>
    <p:sldId id="462" r:id="rId21"/>
    <p:sldId id="375" r:id="rId22"/>
  </p:sldIdLst>
  <p:sldSz cx="12192000" cy="6858000"/>
  <p:notesSz cx="6858000" cy="9144000"/>
  <p:custDataLst>
    <p:tags r:id="rId2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4112" userDrawn="1">
          <p15:clr>
            <a:srgbClr val="A4A3A4"/>
          </p15:clr>
        </p15:guide>
        <p15:guide id="4" pos="415" userDrawn="1">
          <p15:clr>
            <a:srgbClr val="A4A3A4"/>
          </p15:clr>
        </p15:guide>
        <p15:guide id="6" orient="horz" pos="1457" userDrawn="1">
          <p15:clr>
            <a:srgbClr val="A4A3A4"/>
          </p15:clr>
        </p15:guide>
        <p15:guide id="7" pos="72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81C0"/>
    <a:srgbClr val="244C89"/>
    <a:srgbClr val="FFFFFF"/>
    <a:srgbClr val="313D51"/>
    <a:srgbClr val="433D3C"/>
    <a:srgbClr val="C00000"/>
    <a:srgbClr val="F0F2F4"/>
    <a:srgbClr val="0B2C4F"/>
    <a:srgbClr val="213555"/>
    <a:srgbClr val="263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23" autoAdjust="0"/>
    <p:restoredTop sz="96314" autoAdjust="0"/>
  </p:normalViewPr>
  <p:slideViewPr>
    <p:cSldViewPr snapToGrid="0">
      <p:cViewPr varScale="1">
        <p:scale>
          <a:sx n="114" d="100"/>
          <a:sy n="114" d="100"/>
        </p:scale>
        <p:origin x="480" y="96"/>
      </p:cViewPr>
      <p:guideLst>
        <p:guide pos="4112"/>
        <p:guide pos="415"/>
        <p:guide orient="horz" pos="1457"/>
        <p:guide pos="7219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B2E5B-1A0B-4F0A-9547-4FB8D13F2C5F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3CF89-91F4-45FB-A589-58532703F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893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825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859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352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355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508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572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619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8305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266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60383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872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010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760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4"/>
            <a:ext cx="12194588" cy="6853636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396169" y="450677"/>
            <a:ext cx="11402250" cy="59610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9728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4"/>
            <a:ext cx="12194588" cy="6853636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396169" y="450677"/>
            <a:ext cx="11402250" cy="59610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558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954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812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399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599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28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BB0B1AB-2A59-4196-96A9-AF717B7D2F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4"/>
            <a:ext cx="12194588" cy="685363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1A977C2-E5B7-4D31-B5AD-4ACA768916ED}"/>
              </a:ext>
            </a:extLst>
          </p:cNvPr>
          <p:cNvSpPr/>
          <p:nvPr userDrawn="1"/>
        </p:nvSpPr>
        <p:spPr>
          <a:xfrm>
            <a:off x="396169" y="450677"/>
            <a:ext cx="11402250" cy="59610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743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054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342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92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64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20.wmf"/><Relationship Id="rId7" Type="http://schemas.openxmlformats.org/officeDocument/2006/relationships/image" Target="../media/image22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17.x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2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31.wmf"/><Relationship Id="rId18" Type="http://schemas.openxmlformats.org/officeDocument/2006/relationships/oleObject" Target="../embeddings/oleObject22.bin"/><Relationship Id="rId26" Type="http://schemas.openxmlformats.org/officeDocument/2006/relationships/oleObject" Target="../embeddings/oleObject26.bin"/><Relationship Id="rId3" Type="http://schemas.openxmlformats.org/officeDocument/2006/relationships/image" Target="../media/image26.wmf"/><Relationship Id="rId21" Type="http://schemas.openxmlformats.org/officeDocument/2006/relationships/image" Target="../media/image35.wmf"/><Relationship Id="rId7" Type="http://schemas.openxmlformats.org/officeDocument/2006/relationships/image" Target="../media/image28.wmf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33.wmf"/><Relationship Id="rId25" Type="http://schemas.openxmlformats.org/officeDocument/2006/relationships/image" Target="../media/image37.wmf"/><Relationship Id="rId2" Type="http://schemas.openxmlformats.org/officeDocument/2006/relationships/oleObject" Target="../embeddings/oleObject14.bin"/><Relationship Id="rId16" Type="http://schemas.openxmlformats.org/officeDocument/2006/relationships/oleObject" Target="../embeddings/oleObject21.bin"/><Relationship Id="rId20" Type="http://schemas.openxmlformats.org/officeDocument/2006/relationships/oleObject" Target="../embeddings/oleObject23.bin"/><Relationship Id="rId1" Type="http://schemas.openxmlformats.org/officeDocument/2006/relationships/slideLayout" Target="../slideLayouts/slideLayout17.x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30.wmf"/><Relationship Id="rId24" Type="http://schemas.openxmlformats.org/officeDocument/2006/relationships/oleObject" Target="../embeddings/oleObject25.bin"/><Relationship Id="rId5" Type="http://schemas.openxmlformats.org/officeDocument/2006/relationships/image" Target="../media/image27.wmf"/><Relationship Id="rId15" Type="http://schemas.openxmlformats.org/officeDocument/2006/relationships/image" Target="../media/image32.wmf"/><Relationship Id="rId23" Type="http://schemas.openxmlformats.org/officeDocument/2006/relationships/image" Target="../media/image36.wmf"/><Relationship Id="rId10" Type="http://schemas.openxmlformats.org/officeDocument/2006/relationships/oleObject" Target="../embeddings/oleObject18.bin"/><Relationship Id="rId19" Type="http://schemas.openxmlformats.org/officeDocument/2006/relationships/image" Target="../media/image34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20.bin"/><Relationship Id="rId22" Type="http://schemas.openxmlformats.org/officeDocument/2006/relationships/oleObject" Target="../embeddings/oleObject24.bin"/><Relationship Id="rId27" Type="http://schemas.openxmlformats.org/officeDocument/2006/relationships/image" Target="../media/image3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40.png"/><Relationship Id="rId7" Type="http://schemas.openxmlformats.org/officeDocument/2006/relationships/oleObject" Target="../embeddings/oleObject29.bin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7.x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41.wmf"/><Relationship Id="rId4" Type="http://schemas.openxmlformats.org/officeDocument/2006/relationships/oleObject" Target="../embeddings/oleObject27.bin"/><Relationship Id="rId9" Type="http://schemas.openxmlformats.org/officeDocument/2006/relationships/oleObject" Target="../embeddings/oleObject3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image" Target="../media/image44.png"/><Relationship Id="rId7" Type="http://schemas.openxmlformats.org/officeDocument/2006/relationships/image" Target="../media/image46.wmf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7.x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45.wmf"/><Relationship Id="rId4" Type="http://schemas.openxmlformats.org/officeDocument/2006/relationships/oleObject" Target="../embeddings/oleObject31.bin"/><Relationship Id="rId9" Type="http://schemas.openxmlformats.org/officeDocument/2006/relationships/image" Target="../media/image47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image" Target="../media/image48.wmf"/><Relationship Id="rId7" Type="http://schemas.openxmlformats.org/officeDocument/2006/relationships/image" Target="../media/image50.w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17.x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49.wmf"/><Relationship Id="rId4" Type="http://schemas.openxmlformats.org/officeDocument/2006/relationships/oleObject" Target="../embeddings/oleObject35.bin"/><Relationship Id="rId9" Type="http://schemas.openxmlformats.org/officeDocument/2006/relationships/image" Target="../media/image5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3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oleObject" Target="../embeddings/oleObject45.bin"/><Relationship Id="rId18" Type="http://schemas.openxmlformats.org/officeDocument/2006/relationships/oleObject" Target="../embeddings/oleObject48.bin"/><Relationship Id="rId3" Type="http://schemas.openxmlformats.org/officeDocument/2006/relationships/image" Target="../media/image54.wmf"/><Relationship Id="rId21" Type="http://schemas.openxmlformats.org/officeDocument/2006/relationships/image" Target="../media/image62.wmf"/><Relationship Id="rId7" Type="http://schemas.openxmlformats.org/officeDocument/2006/relationships/image" Target="../media/image56.wmf"/><Relationship Id="rId12" Type="http://schemas.openxmlformats.org/officeDocument/2006/relationships/oleObject" Target="../embeddings/oleObject44.bin"/><Relationship Id="rId17" Type="http://schemas.openxmlformats.org/officeDocument/2006/relationships/image" Target="../media/image60.wmf"/><Relationship Id="rId2" Type="http://schemas.openxmlformats.org/officeDocument/2006/relationships/oleObject" Target="../embeddings/oleObject39.bin"/><Relationship Id="rId16" Type="http://schemas.openxmlformats.org/officeDocument/2006/relationships/oleObject" Target="../embeddings/oleObject47.bin"/><Relationship Id="rId20" Type="http://schemas.openxmlformats.org/officeDocument/2006/relationships/oleObject" Target="../embeddings/oleObject49.bin"/><Relationship Id="rId1" Type="http://schemas.openxmlformats.org/officeDocument/2006/relationships/slideLayout" Target="../slideLayouts/slideLayout17.x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58.wmf"/><Relationship Id="rId5" Type="http://schemas.openxmlformats.org/officeDocument/2006/relationships/image" Target="../media/image55.wmf"/><Relationship Id="rId15" Type="http://schemas.openxmlformats.org/officeDocument/2006/relationships/oleObject" Target="../embeddings/oleObject46.bin"/><Relationship Id="rId23" Type="http://schemas.openxmlformats.org/officeDocument/2006/relationships/image" Target="../media/image63.wmf"/><Relationship Id="rId10" Type="http://schemas.openxmlformats.org/officeDocument/2006/relationships/oleObject" Target="../embeddings/oleObject43.bin"/><Relationship Id="rId19" Type="http://schemas.openxmlformats.org/officeDocument/2006/relationships/image" Target="../media/image61.wmf"/><Relationship Id="rId4" Type="http://schemas.openxmlformats.org/officeDocument/2006/relationships/oleObject" Target="../embeddings/oleObject40.bin"/><Relationship Id="rId9" Type="http://schemas.openxmlformats.org/officeDocument/2006/relationships/image" Target="../media/image57.wmf"/><Relationship Id="rId14" Type="http://schemas.openxmlformats.org/officeDocument/2006/relationships/image" Target="../media/image59.wmf"/><Relationship Id="rId22" Type="http://schemas.openxmlformats.org/officeDocument/2006/relationships/oleObject" Target="../embeddings/oleObject50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wmf"/><Relationship Id="rId7" Type="http://schemas.openxmlformats.org/officeDocument/2006/relationships/image" Target="../media/image1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7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14.wmf"/><Relationship Id="rId7" Type="http://schemas.openxmlformats.org/officeDocument/2006/relationships/image" Target="../media/image16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7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160496" y="1465866"/>
            <a:ext cx="7871010" cy="393208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4" name="矩形 3"/>
          <p:cNvSpPr/>
          <p:nvPr/>
        </p:nvSpPr>
        <p:spPr>
          <a:xfrm>
            <a:off x="2429435" y="1711367"/>
            <a:ext cx="7333130" cy="3441085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5" name="文本框 4"/>
          <p:cNvSpPr txBox="1"/>
          <p:nvPr/>
        </p:nvSpPr>
        <p:spPr>
          <a:xfrm>
            <a:off x="2569302" y="2841002"/>
            <a:ext cx="7053116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defRPr/>
            </a:pPr>
            <a:r>
              <a:rPr lang="en-US" altLang="zh-CN" sz="36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Fast Planner:</a:t>
            </a:r>
            <a:r>
              <a:rPr lang="zh-CN" altLang="en-US" sz="36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快速自主飞行的鲁棒高效四旋翼轨迹规划</a:t>
            </a:r>
          </a:p>
        </p:txBody>
      </p:sp>
      <p:sp>
        <p:nvSpPr>
          <p:cNvPr id="17" name="PA_圆角矩形 31"/>
          <p:cNvSpPr/>
          <p:nvPr>
            <p:custDataLst>
              <p:tags r:id="rId1"/>
            </p:custDataLst>
          </p:nvPr>
        </p:nvSpPr>
        <p:spPr>
          <a:xfrm>
            <a:off x="4417712" y="4255643"/>
            <a:ext cx="3356296" cy="3613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汇报人：赵建策</a:t>
            </a:r>
            <a:endParaRPr lang="en-US" altLang="zh-CN" sz="14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239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1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4">
            <a:extLst>
              <a:ext uri="{FF2B5EF4-FFF2-40B4-BE49-F238E27FC236}">
                <a16:creationId xmlns:a16="http://schemas.microsoft.com/office/drawing/2014/main" id="{451B02A2-8D47-278D-13BD-DBD3567150B1}"/>
              </a:ext>
            </a:extLst>
          </p:cNvPr>
          <p:cNvSpPr/>
          <p:nvPr/>
        </p:nvSpPr>
        <p:spPr>
          <a:xfrm>
            <a:off x="714846" y="237949"/>
            <a:ext cx="2234542" cy="568877"/>
          </a:xfrm>
          <a:prstGeom prst="roundRect">
            <a:avLst/>
          </a:prstGeom>
          <a:solidFill>
            <a:srgbClr val="005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white"/>
                </a:solidFill>
              </a:rPr>
              <a:t>Hybrid A*</a:t>
            </a:r>
            <a:r>
              <a:rPr lang="zh-CN" altLang="en-US" dirty="0">
                <a:solidFill>
                  <a:prstClr val="white"/>
                </a:solidFill>
              </a:rPr>
              <a:t>的伪代码</a:t>
            </a:r>
          </a:p>
        </p:txBody>
      </p:sp>
      <p:pic>
        <p:nvPicPr>
          <p:cNvPr id="3" name="图片 2" descr="图片包含 表格&#10;&#10;描述已自动生成">
            <a:extLst>
              <a:ext uri="{FF2B5EF4-FFF2-40B4-BE49-F238E27FC236}">
                <a16:creationId xmlns:a16="http://schemas.microsoft.com/office/drawing/2014/main" id="{DE1E4C54-2A8E-DAE2-978A-F097AEFAA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80" y="1181628"/>
            <a:ext cx="5326185" cy="483368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E12C234-4D88-25BC-6DB9-68D97AD7EABA}"/>
              </a:ext>
            </a:extLst>
          </p:cNvPr>
          <p:cNvSpPr txBox="1"/>
          <p:nvPr/>
        </p:nvSpPr>
        <p:spPr>
          <a:xfrm>
            <a:off x="5879665" y="1966058"/>
            <a:ext cx="586620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800" b="1" kern="100" dirty="0">
                <a:effectLst/>
                <a:latin typeface="+mn-ea"/>
              </a:rPr>
              <a:t>开集和闭集：</a:t>
            </a:r>
            <a:r>
              <a:rPr lang="en-US" altLang="zh-CN" sz="1800" kern="100" dirty="0">
                <a:effectLst/>
                <a:latin typeface="+mn-ea"/>
              </a:rPr>
              <a:t>Open Set</a:t>
            </a:r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维护已访问的待扩展节点，用</a:t>
            </a:r>
            <a:r>
              <a:rPr lang="en-US" altLang="zh-CN" sz="1800" kern="100" dirty="0">
                <a:effectLst/>
                <a:latin typeface="+mn-ea"/>
              </a:rPr>
              <a:t>Close Set</a:t>
            </a:r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维护筛选出的已扩展节点</a:t>
            </a:r>
            <a:endParaRPr lang="en-US" altLang="zh-CN" sz="18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kern="100" dirty="0" err="1">
                <a:latin typeface="+mn-ea"/>
                <a:cs typeface="Times New Roman" panose="02020603050405020304" pitchFamily="18" charset="0"/>
              </a:rPr>
              <a:t>ReachGoal</a:t>
            </a:r>
            <a:r>
              <a:rPr lang="en-US" altLang="zh-CN" b="1" kern="100" dirty="0">
                <a:latin typeface="+mn-ea"/>
                <a:cs typeface="Times New Roman" panose="02020603050405020304" pitchFamily="18" charset="0"/>
              </a:rPr>
              <a:t>()</a:t>
            </a:r>
            <a:r>
              <a:rPr lang="zh-CN" altLang="en-US" b="1" kern="100" dirty="0">
                <a:latin typeface="+mn-ea"/>
                <a:cs typeface="Times New Roman" panose="02020603050405020304" pitchFamily="18" charset="0"/>
              </a:rPr>
              <a:t>：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节点是否到底目标附近</a:t>
            </a:r>
            <a:endParaRPr lang="en-US" altLang="zh-CN" kern="100" dirty="0"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b="1" kern="100" dirty="0" err="1">
                <a:effectLst/>
                <a:latin typeface="+mn-ea"/>
                <a:cs typeface="Times New Roman" panose="02020603050405020304" pitchFamily="18" charset="0"/>
              </a:rPr>
              <a:t>AnalyticExpand</a:t>
            </a:r>
            <a:r>
              <a:rPr lang="en-US" altLang="zh-CN" sz="1800" b="1" kern="100" dirty="0">
                <a:effectLst/>
                <a:latin typeface="+mn-ea"/>
                <a:cs typeface="Times New Roman" panose="02020603050405020304" pitchFamily="18" charset="0"/>
              </a:rPr>
              <a:t>()</a:t>
            </a:r>
            <a:r>
              <a:rPr lang="zh-CN" altLang="en-US" sz="1800" b="1" kern="100" dirty="0">
                <a:effectLst/>
                <a:latin typeface="+mn-ea"/>
                <a:cs typeface="Times New Roman" panose="02020603050405020304" pitchFamily="18" charset="0"/>
              </a:rPr>
              <a:t>：</a:t>
            </a:r>
            <a:r>
              <a:rPr lang="zh-CN" altLang="en-US" sz="1800" kern="100" dirty="0">
                <a:effectLst/>
                <a:latin typeface="+mn-ea"/>
                <a:cs typeface="Times New Roman" panose="02020603050405020304" pitchFamily="18" charset="0"/>
              </a:rPr>
              <a:t>节点是否可以扩展</a:t>
            </a:r>
            <a:endParaRPr lang="en-US" altLang="zh-CN" sz="18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+mn-ea"/>
              </a:rPr>
              <a:t>Expand()</a:t>
            </a:r>
            <a:r>
              <a:rPr lang="zh-CN" altLang="en-US" b="1" dirty="0">
                <a:latin typeface="+mn-ea"/>
              </a:rPr>
              <a:t>：</a:t>
            </a:r>
            <a:r>
              <a:rPr lang="zh-CN" altLang="en-US" kern="100" dirty="0">
                <a:latin typeface="+mn-ea"/>
              </a:rPr>
              <a:t>基于节点和一系列的离散的控制量进行扩展得到基元</a:t>
            </a:r>
            <a:endParaRPr lang="en-US" altLang="zh-CN" kern="1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+mn-ea"/>
              </a:rPr>
              <a:t>Prune()</a:t>
            </a:r>
            <a:r>
              <a:rPr lang="zh-CN" altLang="en-US" b="1" dirty="0">
                <a:latin typeface="+mn-ea"/>
              </a:rPr>
              <a:t>：</a:t>
            </a:r>
            <a:r>
              <a:rPr lang="zh-CN" altLang="en-US" kern="100" dirty="0">
                <a:latin typeface="+mn-ea"/>
              </a:rPr>
              <a:t>修剪掉除最小成本外的基元得到可以扩展的节点</a:t>
            </a:r>
            <a:endParaRPr lang="en-US" altLang="zh-CN" kern="1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 err="1">
                <a:latin typeface="+mn-ea"/>
              </a:rPr>
              <a:t>CheckFeasible</a:t>
            </a:r>
            <a:r>
              <a:rPr lang="en-US" altLang="zh-CN" b="1" dirty="0">
                <a:latin typeface="+mn-ea"/>
              </a:rPr>
              <a:t>()</a:t>
            </a:r>
            <a:r>
              <a:rPr lang="zh-CN" altLang="en-US" b="1" dirty="0">
                <a:latin typeface="+mn-ea"/>
              </a:rPr>
              <a:t>：</a:t>
            </a:r>
            <a:r>
              <a:rPr lang="zh-CN" altLang="en-US" dirty="0">
                <a:latin typeface="+mn-ea"/>
              </a:rPr>
              <a:t>检查剩余基元的安全性和动态可行性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 err="1">
                <a:latin typeface="+mn-ea"/>
              </a:rPr>
              <a:t>EdgeCost</a:t>
            </a:r>
            <a:r>
              <a:rPr lang="en-US" altLang="zh-CN" b="1" dirty="0">
                <a:latin typeface="+mn-ea"/>
              </a:rPr>
              <a:t>()</a:t>
            </a:r>
            <a:r>
              <a:rPr lang="zh-CN" altLang="en-US" b="1" dirty="0">
                <a:latin typeface="+mn-ea"/>
              </a:rPr>
              <a:t>：</a:t>
            </a:r>
            <a:r>
              <a:rPr lang="zh-CN" altLang="en-US" dirty="0">
                <a:latin typeface="+mn-ea"/>
              </a:rPr>
              <a:t>计算生成的运动基元的成本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+mn-ea"/>
              </a:rPr>
              <a:t>Heuristic()</a:t>
            </a:r>
            <a:r>
              <a:rPr lang="zh-CN" altLang="en-US" b="1" dirty="0">
                <a:latin typeface="+mn-ea"/>
              </a:rPr>
              <a:t>：</a:t>
            </a:r>
            <a:r>
              <a:rPr lang="zh-CN" altLang="en-US" dirty="0">
                <a:latin typeface="+mn-ea"/>
              </a:rPr>
              <a:t>计算启发成本</a:t>
            </a:r>
          </a:p>
        </p:txBody>
      </p:sp>
    </p:spTree>
    <p:extLst>
      <p:ext uri="{BB962C8B-B14F-4D97-AF65-F5344CB8AC3E}">
        <p14:creationId xmlns:p14="http://schemas.microsoft.com/office/powerpoint/2010/main" val="3408389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4">
            <a:extLst>
              <a:ext uri="{FF2B5EF4-FFF2-40B4-BE49-F238E27FC236}">
                <a16:creationId xmlns:a16="http://schemas.microsoft.com/office/drawing/2014/main" id="{CF77CDAA-56E4-43FB-825A-0C5CECEA5D99}"/>
              </a:ext>
            </a:extLst>
          </p:cNvPr>
          <p:cNvSpPr/>
          <p:nvPr/>
        </p:nvSpPr>
        <p:spPr>
          <a:xfrm>
            <a:off x="667711" y="294510"/>
            <a:ext cx="3043677" cy="710598"/>
          </a:xfrm>
          <a:prstGeom prst="roundRect">
            <a:avLst/>
          </a:prstGeom>
          <a:solidFill>
            <a:srgbClr val="005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prstClr val="white"/>
                </a:solidFill>
              </a:rPr>
              <a:t>四旋翼无人机的状态转移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A985462D-E288-6C51-60FD-3D05587409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128966"/>
              </p:ext>
            </p:extLst>
          </p:nvPr>
        </p:nvGraphicFramePr>
        <p:xfrm>
          <a:off x="3965308" y="1726846"/>
          <a:ext cx="4114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14800" imgH="431640" progId="Equation.DSMT4">
                  <p:embed/>
                </p:oleObj>
              </mc:Choice>
              <mc:Fallback>
                <p:oleObj name="Equation" r:id="rId2" imgW="41148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65308" y="1726846"/>
                        <a:ext cx="41148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1AA27DD5-0A54-4DBE-D25C-DB0737D825B7}"/>
              </a:ext>
            </a:extLst>
          </p:cNvPr>
          <p:cNvSpPr txBox="1"/>
          <p:nvPr/>
        </p:nvSpPr>
        <p:spPr>
          <a:xfrm>
            <a:off x="667711" y="1093259"/>
            <a:ext cx="101168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kern="10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>
                <a:latin typeface="+mn-ea"/>
              </a:rPr>
              <a:t>Expand()</a:t>
            </a:r>
            <a:r>
              <a:rPr lang="zh-CN" altLang="en-US">
                <a:latin typeface="+mn-ea"/>
              </a:rPr>
              <a:t>中，需要对四旋翼无人机进行状态转移，以获取基元，</a:t>
            </a:r>
            <a:r>
              <a:rPr lang="zh-CN" altLang="zh-CN" sz="1800" kern="10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四</a:t>
            </a:r>
            <a:r>
              <a:rPr lang="zh-CN" altLang="zh-CN" sz="1800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旋翼</a:t>
            </a:r>
            <a:r>
              <a:rPr lang="zh-CN" altLang="en-US" sz="1800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无人机是</a:t>
            </a:r>
            <a:r>
              <a:rPr lang="zh-CN" altLang="zh-CN" sz="1800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微分平坦性</a:t>
            </a:r>
            <a:r>
              <a:rPr lang="zh-CN" altLang="en-US" sz="1800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的，因此</a:t>
            </a:r>
            <a:r>
              <a:rPr lang="zh-CN" altLang="zh-CN" sz="1800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轨迹</a:t>
            </a:r>
            <a:r>
              <a:rPr lang="zh-CN" altLang="en-US" sz="1800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可以</a:t>
            </a:r>
            <a:r>
              <a:rPr lang="zh-CN" altLang="zh-CN" sz="1800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用三个独立的一维时间参数化多项式函数表示</a:t>
            </a:r>
            <a:r>
              <a:rPr lang="zh-CN" altLang="en-US" sz="1800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A733B78-903F-CE26-9902-247D0425276E}"/>
              </a:ext>
            </a:extLst>
          </p:cNvPr>
          <p:cNvGrpSpPr/>
          <p:nvPr/>
        </p:nvGrpSpPr>
        <p:grpSpPr>
          <a:xfrm>
            <a:off x="667711" y="2634184"/>
            <a:ext cx="5199689" cy="369332"/>
            <a:chOff x="667711" y="2470866"/>
            <a:chExt cx="5199689" cy="369332"/>
          </a:xfrm>
        </p:grpSpPr>
        <p:graphicFrame>
          <p:nvGraphicFramePr>
            <p:cNvPr id="10" name="对象 9">
              <a:extLst>
                <a:ext uri="{FF2B5EF4-FFF2-40B4-BE49-F238E27FC236}">
                  <a16:creationId xmlns:a16="http://schemas.microsoft.com/office/drawing/2014/main" id="{83584D6F-0601-0937-DA7D-75FAD4A264A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99239331"/>
                </p:ext>
              </p:extLst>
            </p:nvPr>
          </p:nvGraphicFramePr>
          <p:xfrm>
            <a:off x="2209800" y="2490432"/>
            <a:ext cx="36576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657600" imgH="330120" progId="Equation.DSMT4">
                    <p:embed/>
                  </p:oleObj>
                </mc:Choice>
                <mc:Fallback>
                  <p:oleObj name="Equation" r:id="rId4" imgW="3657600" imgH="3301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209800" y="2490432"/>
                          <a:ext cx="3657600" cy="330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F6C17A6-5002-69AC-0EDB-5F0FB1F6C91D}"/>
                </a:ext>
              </a:extLst>
            </p:cNvPr>
            <p:cNvSpPr txBox="1"/>
            <p:nvPr/>
          </p:nvSpPr>
          <p:spPr>
            <a:xfrm>
              <a:off x="667711" y="2470866"/>
              <a:ext cx="16541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1800" kern="100" dirty="0">
                  <a:effectLst/>
                  <a:latin typeface="+mn-ea"/>
                  <a:cs typeface="Times New Roman" panose="02020603050405020304" pitchFamily="18" charset="0"/>
                </a:rPr>
                <a:t>输入变量</a:t>
              </a:r>
              <a:r>
                <a:rPr lang="zh-CN" altLang="en-US" sz="1800" kern="100" dirty="0">
                  <a:effectLst/>
                  <a:latin typeface="+mn-ea"/>
                  <a:cs typeface="Times New Roman" panose="02020603050405020304" pitchFamily="18" charset="0"/>
                </a:rPr>
                <a:t>选为</a:t>
              </a:r>
              <a:endParaRPr lang="zh-CN" altLang="en-US" dirty="0">
                <a:latin typeface="+mn-ea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3C16D51A-69BE-AF3B-AA5E-538620EB848F}"/>
              </a:ext>
            </a:extLst>
          </p:cNvPr>
          <p:cNvGrpSpPr/>
          <p:nvPr/>
        </p:nvGrpSpPr>
        <p:grpSpPr>
          <a:xfrm>
            <a:off x="667711" y="2198228"/>
            <a:ext cx="4643797" cy="369332"/>
            <a:chOff x="667711" y="2079057"/>
            <a:chExt cx="4643797" cy="369332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0CB961C-7E9D-E479-C6C1-F003CB7D1A07}"/>
                </a:ext>
              </a:extLst>
            </p:cNvPr>
            <p:cNvSpPr txBox="1"/>
            <p:nvPr/>
          </p:nvSpPr>
          <p:spPr>
            <a:xfrm>
              <a:off x="667711" y="2079057"/>
              <a:ext cx="16541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kern="100" dirty="0">
                  <a:latin typeface="华文新魏" panose="02010800040101010101" pitchFamily="2" charset="-122"/>
                  <a:ea typeface="华文新魏" panose="02010800040101010101" pitchFamily="2" charset="-122"/>
                  <a:cs typeface="Times New Roman" panose="02020603050405020304" pitchFamily="18" charset="0"/>
                </a:rPr>
                <a:t>状态变量</a:t>
              </a:r>
              <a:r>
                <a:rPr lang="zh-CN" altLang="en-US" sz="1800" kern="100" dirty="0">
                  <a:effectLst/>
                  <a:latin typeface="+mn-ea"/>
                  <a:cs typeface="Times New Roman" panose="02020603050405020304" pitchFamily="18" charset="0"/>
                </a:rPr>
                <a:t>选为</a:t>
              </a:r>
              <a:endParaRPr lang="zh-CN" altLang="en-US" kern="1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3" name="对象 22">
              <a:extLst>
                <a:ext uri="{FF2B5EF4-FFF2-40B4-BE49-F238E27FC236}">
                  <a16:creationId xmlns:a16="http://schemas.microsoft.com/office/drawing/2014/main" id="{DAF6B77D-FFB4-977D-3EAB-461411B9421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1821256"/>
                </p:ext>
              </p:extLst>
            </p:nvPr>
          </p:nvGraphicFramePr>
          <p:xfrm>
            <a:off x="2187308" y="2108443"/>
            <a:ext cx="31242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124080" imgH="317160" progId="Equation.DSMT4">
                    <p:embed/>
                  </p:oleObj>
                </mc:Choice>
                <mc:Fallback>
                  <p:oleObj name="Equation" r:id="rId6" imgW="3124080" imgH="3171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187308" y="2108443"/>
                          <a:ext cx="3124200" cy="317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C95B8D74-A438-49EF-BC15-FAB8E9AC23C9}"/>
              </a:ext>
            </a:extLst>
          </p:cNvPr>
          <p:cNvSpPr txBox="1"/>
          <p:nvPr/>
        </p:nvSpPr>
        <p:spPr>
          <a:xfrm>
            <a:off x="667711" y="3007670"/>
            <a:ext cx="2021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kern="1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状态转移矩阵为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0B43583-88AB-4B08-65A2-F1EB18AF9166}"/>
              </a:ext>
            </a:extLst>
          </p:cNvPr>
          <p:cNvGrpSpPr/>
          <p:nvPr/>
        </p:nvGrpSpPr>
        <p:grpSpPr>
          <a:xfrm>
            <a:off x="2163362" y="3429000"/>
            <a:ext cx="7718692" cy="2641600"/>
            <a:chOff x="2187308" y="3353174"/>
            <a:chExt cx="7718692" cy="2641600"/>
          </a:xfrm>
        </p:grpSpPr>
        <p:graphicFrame>
          <p:nvGraphicFramePr>
            <p:cNvPr id="25" name="对象 24">
              <a:extLst>
                <a:ext uri="{FF2B5EF4-FFF2-40B4-BE49-F238E27FC236}">
                  <a16:creationId xmlns:a16="http://schemas.microsoft.com/office/drawing/2014/main" id="{645D83E3-2577-495A-013C-3DFA69C460A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31803969"/>
                </p:ext>
              </p:extLst>
            </p:nvPr>
          </p:nvGraphicFramePr>
          <p:xfrm>
            <a:off x="2187308" y="3353174"/>
            <a:ext cx="3556000" cy="2641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555720" imgH="2641320" progId="Equation.DSMT4">
                    <p:embed/>
                  </p:oleObj>
                </mc:Choice>
                <mc:Fallback>
                  <p:oleObj name="Equation" r:id="rId8" imgW="3555720" imgH="26413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187308" y="3353174"/>
                          <a:ext cx="3556000" cy="2641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对象 25">
              <a:extLst>
                <a:ext uri="{FF2B5EF4-FFF2-40B4-BE49-F238E27FC236}">
                  <a16:creationId xmlns:a16="http://schemas.microsoft.com/office/drawing/2014/main" id="{3312CEB0-3CAF-3497-B2DD-F6623F21D49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51312395"/>
                </p:ext>
              </p:extLst>
            </p:nvPr>
          </p:nvGraphicFramePr>
          <p:xfrm>
            <a:off x="6858000" y="4673974"/>
            <a:ext cx="30480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047760" imgH="317160" progId="Equation.DSMT4">
                    <p:embed/>
                  </p:oleObj>
                </mc:Choice>
                <mc:Fallback>
                  <p:oleObj name="Equation" r:id="rId10" imgW="3047760" imgH="3171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6858000" y="4673974"/>
                          <a:ext cx="3048000" cy="317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982F0A73-C7CE-8A1F-F7BE-8350C513B0FE}"/>
                </a:ext>
              </a:extLst>
            </p:cNvPr>
            <p:cNvCxnSpPr/>
            <p:nvPr/>
          </p:nvCxnSpPr>
          <p:spPr>
            <a:xfrm>
              <a:off x="5726126" y="4832724"/>
              <a:ext cx="11318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0028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449722" y="1931264"/>
            <a:ext cx="7292557" cy="304546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17" name="矩形 16"/>
          <p:cNvSpPr/>
          <p:nvPr/>
        </p:nvSpPr>
        <p:spPr>
          <a:xfrm>
            <a:off x="2679992" y="2159983"/>
            <a:ext cx="6832016" cy="2588032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24" name="文本框 23"/>
          <p:cNvSpPr txBox="1"/>
          <p:nvPr/>
        </p:nvSpPr>
        <p:spPr>
          <a:xfrm>
            <a:off x="2857349" y="2443843"/>
            <a:ext cx="169950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800">
                <a:solidFill>
                  <a:schemeClr val="bg1"/>
                </a:solidFill>
                <a:latin typeface="Agency FB" panose="020B0503020202020204" pitchFamily="34" charset="0"/>
              </a:rPr>
              <a:t>03</a:t>
            </a:r>
            <a:endParaRPr lang="zh-CN" altLang="en-US" sz="13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782716" y="3184129"/>
            <a:ext cx="4238307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B</a:t>
            </a:r>
            <a:r>
              <a:rPr lang="zh-CN" altLang="en-US" sz="4000" b="1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样条优化</a:t>
            </a:r>
            <a:endParaRPr lang="zh-CN" altLang="en-US" sz="4000" b="1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4552445" y="2832100"/>
            <a:ext cx="0" cy="14119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71899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4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圆角矩形 4">
            <a:extLst>
              <a:ext uri="{FF2B5EF4-FFF2-40B4-BE49-F238E27FC236}">
                <a16:creationId xmlns:a16="http://schemas.microsoft.com/office/drawing/2014/main" id="{F51E6D64-9E95-B886-A3A7-D8355D9526D0}"/>
              </a:ext>
            </a:extLst>
          </p:cNvPr>
          <p:cNvSpPr/>
          <p:nvPr/>
        </p:nvSpPr>
        <p:spPr>
          <a:xfrm>
            <a:off x="667711" y="294510"/>
            <a:ext cx="3572596" cy="710598"/>
          </a:xfrm>
          <a:prstGeom prst="roundRect">
            <a:avLst/>
          </a:prstGeom>
          <a:solidFill>
            <a:srgbClr val="005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r>
              <a:rPr lang="zh-CN" altLang="en-US"/>
              <a:t>样条的作用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7FF991C-BB1C-6D2C-BC5B-7A28F08E2835}"/>
              </a:ext>
            </a:extLst>
          </p:cNvPr>
          <p:cNvSpPr/>
          <p:nvPr/>
        </p:nvSpPr>
        <p:spPr>
          <a:xfrm>
            <a:off x="931177" y="3808602"/>
            <a:ext cx="2290196" cy="2441887"/>
          </a:xfrm>
          <a:prstGeom prst="rect">
            <a:avLst/>
          </a:prstGeom>
          <a:solidFill>
            <a:srgbClr val="4E81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将</a:t>
            </a:r>
            <a:r>
              <a:rPr lang="en-US" altLang="zh-CN"/>
              <a:t>Hybrid A*</a:t>
            </a:r>
            <a:r>
              <a:rPr lang="zh-CN" altLang="en-US"/>
              <a:t>搜索得到的路径点转换为参数化点序列。在路径上平均分配一定数量的点，并将每个点的位置和方向作为参数。</a:t>
            </a:r>
          </a:p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7EFC00-AC86-0016-4C4F-CA51427703A7}"/>
              </a:ext>
            </a:extLst>
          </p:cNvPr>
          <p:cNvSpPr/>
          <p:nvPr/>
        </p:nvSpPr>
        <p:spPr>
          <a:xfrm>
            <a:off x="3600274" y="3808602"/>
            <a:ext cx="2290196" cy="2441887"/>
          </a:xfrm>
          <a:prstGeom prst="rect">
            <a:avLst/>
          </a:prstGeom>
          <a:solidFill>
            <a:srgbClr val="4E81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将参数化点序列用作均匀</a:t>
            </a:r>
            <a:r>
              <a:rPr lang="en-US" altLang="zh-CN"/>
              <a:t>B</a:t>
            </a:r>
            <a:r>
              <a:rPr lang="zh-CN" altLang="en-US"/>
              <a:t>样条曲线的控制点。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48DCFBF-5914-EF0C-F585-DE4BEC316736}"/>
              </a:ext>
            </a:extLst>
          </p:cNvPr>
          <p:cNvSpPr/>
          <p:nvPr/>
        </p:nvSpPr>
        <p:spPr>
          <a:xfrm>
            <a:off x="6269371" y="3808602"/>
            <a:ext cx="2290196" cy="2441887"/>
          </a:xfrm>
          <a:prstGeom prst="rect">
            <a:avLst/>
          </a:prstGeom>
          <a:solidFill>
            <a:srgbClr val="4E81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建立代价函数，使用梯度下降法调整控制点以满足对应的约束条件。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D24A716-A1B2-12BF-3D3A-2850125B9C43}"/>
              </a:ext>
            </a:extLst>
          </p:cNvPr>
          <p:cNvSpPr/>
          <p:nvPr/>
        </p:nvSpPr>
        <p:spPr>
          <a:xfrm>
            <a:off x="8938469" y="3808602"/>
            <a:ext cx="2290196" cy="2441887"/>
          </a:xfrm>
          <a:prstGeom prst="rect">
            <a:avLst/>
          </a:prstGeom>
          <a:solidFill>
            <a:srgbClr val="4E81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生成优化后的路径。可以通过在</a:t>
            </a:r>
            <a:r>
              <a:rPr lang="en-US" altLang="zh-CN"/>
              <a:t>B</a:t>
            </a:r>
            <a:r>
              <a:rPr lang="zh-CN" altLang="en-US"/>
              <a:t>样条曲线上等间距采样来生成新的路径点，从而生成优化后的路径。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C37D954-1716-BDD2-828D-ED08C1924AA6}"/>
              </a:ext>
            </a:extLst>
          </p:cNvPr>
          <p:cNvCxnSpPr>
            <a:stCxn id="2" idx="3"/>
            <a:endCxn id="8" idx="1"/>
          </p:cNvCxnSpPr>
          <p:nvPr/>
        </p:nvCxnSpPr>
        <p:spPr>
          <a:xfrm>
            <a:off x="3221373" y="5029546"/>
            <a:ext cx="378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AA22039-EB7A-767B-4205-9F184A02F708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5890470" y="5029546"/>
            <a:ext cx="378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FA60535-6125-5DB8-48BD-4F913694DF72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8559567" y="5029546"/>
            <a:ext cx="378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F51019EA-FF69-D326-3DFC-394AC7CDAC90}"/>
              </a:ext>
            </a:extLst>
          </p:cNvPr>
          <p:cNvSpPr txBox="1"/>
          <p:nvPr/>
        </p:nvSpPr>
        <p:spPr>
          <a:xfrm>
            <a:off x="850782" y="1190576"/>
            <a:ext cx="55325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路径搜索（</a:t>
            </a:r>
            <a:r>
              <a:rPr lang="en-US" altLang="zh-CN"/>
              <a:t>Hybrid </a:t>
            </a:r>
            <a:r>
              <a:rPr lang="zh-CN" altLang="en-US"/>
              <a:t>A* 算法）产生的路径可能是次优的。此外，由于自由空间中的距离信息被忽略，这条路径通常靠近障碍物，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使用</a:t>
            </a:r>
            <a:r>
              <a:rPr lang="en-US" altLang="zh-CN"/>
              <a:t>B</a:t>
            </a:r>
            <a:r>
              <a:rPr lang="zh-CN" altLang="en-US"/>
              <a:t>样条来进行优化以提高路径的平滑度和间隙，并利用均匀 B 样条的凸包特性，将来自欧几里得距离场的梯度信息和动态约束结合起来，使其在很短的时间内收敛，从而生成平滑、安全和动态可行的轨迹。</a:t>
            </a:r>
          </a:p>
        </p:txBody>
      </p:sp>
      <p:pic>
        <p:nvPicPr>
          <p:cNvPr id="21" name="图片 20" descr="图示&#10;&#10;描述已自动生成">
            <a:extLst>
              <a:ext uri="{FF2B5EF4-FFF2-40B4-BE49-F238E27FC236}">
                <a16:creationId xmlns:a16="http://schemas.microsoft.com/office/drawing/2014/main" id="{468184B4-5505-C01D-5FD7-D8B1A925A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329" y="1270662"/>
            <a:ext cx="3858934" cy="1972870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9FD85FFD-987A-89CE-5E5D-FF570688057A}"/>
              </a:ext>
            </a:extLst>
          </p:cNvPr>
          <p:cNvSpPr txBox="1"/>
          <p:nvPr/>
        </p:nvSpPr>
        <p:spPr>
          <a:xfrm>
            <a:off x="931177" y="3423625"/>
            <a:ext cx="6098796" cy="384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>
                <a:solidFill>
                  <a:srgbClr val="0070C0"/>
                </a:solidFill>
              </a:rPr>
              <a:t>B</a:t>
            </a:r>
            <a:r>
              <a:rPr lang="zh-CN" altLang="en-US">
                <a:solidFill>
                  <a:srgbClr val="0070C0"/>
                </a:solidFill>
              </a:rPr>
              <a:t>样条曲线优化路径点基本流程</a:t>
            </a:r>
            <a:endParaRPr lang="en-US" altLang="zh-C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873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4">
            <a:extLst>
              <a:ext uri="{FF2B5EF4-FFF2-40B4-BE49-F238E27FC236}">
                <a16:creationId xmlns:a16="http://schemas.microsoft.com/office/drawing/2014/main" id="{823697BD-688E-4266-3697-0B8C98D6271E}"/>
              </a:ext>
            </a:extLst>
          </p:cNvPr>
          <p:cNvSpPr/>
          <p:nvPr/>
        </p:nvSpPr>
        <p:spPr>
          <a:xfrm>
            <a:off x="667711" y="294510"/>
            <a:ext cx="3572596" cy="710598"/>
          </a:xfrm>
          <a:prstGeom prst="roundRect">
            <a:avLst/>
          </a:prstGeom>
          <a:solidFill>
            <a:srgbClr val="005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prstClr val="white"/>
                </a:solidFill>
              </a:rPr>
              <a:t>B</a:t>
            </a:r>
            <a:r>
              <a:rPr lang="zh-CN" altLang="en-US">
                <a:solidFill>
                  <a:prstClr val="white"/>
                </a:solidFill>
              </a:rPr>
              <a:t>样条的数学描述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76" name="Rectangle 64">
            <a:extLst>
              <a:ext uri="{FF2B5EF4-FFF2-40B4-BE49-F238E27FC236}">
                <a16:creationId xmlns:a16="http://schemas.microsoft.com/office/drawing/2014/main" id="{3F2BA3A3-06EF-8AF9-F3BA-389E22EC5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8" name="Rectangle 66">
            <a:extLst>
              <a:ext uri="{FF2B5EF4-FFF2-40B4-BE49-F238E27FC236}">
                <a16:creationId xmlns:a16="http://schemas.microsoft.com/office/drawing/2014/main" id="{8F05888E-BB11-C5F1-16F2-0CF75076C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0" name="Rectangle 68">
            <a:extLst>
              <a:ext uri="{FF2B5EF4-FFF2-40B4-BE49-F238E27FC236}">
                <a16:creationId xmlns:a16="http://schemas.microsoft.com/office/drawing/2014/main" id="{8AD617B5-1CDF-965F-96F0-A24F225D1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2" name="Rectangle 70">
            <a:extLst>
              <a:ext uri="{FF2B5EF4-FFF2-40B4-BE49-F238E27FC236}">
                <a16:creationId xmlns:a16="http://schemas.microsoft.com/office/drawing/2014/main" id="{6B061BD8-3760-7183-7FF4-CBDCFD1CC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4" name="Rectangle 72">
            <a:extLst>
              <a:ext uri="{FF2B5EF4-FFF2-40B4-BE49-F238E27FC236}">
                <a16:creationId xmlns:a16="http://schemas.microsoft.com/office/drawing/2014/main" id="{7D85CC1A-D902-00E5-CA63-2B7605A85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5A292662-21F9-7950-29EF-4C695AAF7900}"/>
              </a:ext>
            </a:extLst>
          </p:cNvPr>
          <p:cNvGrpSpPr/>
          <p:nvPr/>
        </p:nvGrpSpPr>
        <p:grpSpPr>
          <a:xfrm>
            <a:off x="748018" y="1115736"/>
            <a:ext cx="10695963" cy="646331"/>
            <a:chOff x="947955" y="1140903"/>
            <a:chExt cx="10695963" cy="646331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10B9A8B-AD56-6411-2AEA-402E9171FC67}"/>
                </a:ext>
              </a:extLst>
            </p:cNvPr>
            <p:cNvSpPr txBox="1"/>
            <p:nvPr/>
          </p:nvSpPr>
          <p:spPr>
            <a:xfrm>
              <a:off x="947955" y="1140903"/>
              <a:ext cx="106959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kern="100">
                  <a:effectLst/>
                  <a:highlight>
                    <a:srgbClr val="FF0000"/>
                  </a:highlight>
                  <a:latin typeface="+mn-ea"/>
                </a:rPr>
                <a:t>B</a:t>
              </a:r>
              <a:r>
                <a:rPr lang="zh-CN" altLang="zh-CN" sz="1800" kern="100">
                  <a:effectLst/>
                  <a:highlight>
                    <a:srgbClr val="FF0000"/>
                  </a:highlight>
                  <a:latin typeface="+mn-ea"/>
                  <a:cs typeface="Times New Roman" panose="02020603050405020304" pitchFamily="18" charset="0"/>
                </a:rPr>
                <a:t>样条是由其</a:t>
              </a:r>
              <a:r>
                <a:rPr lang="zh-CN" altLang="en-US" sz="1800" kern="100">
                  <a:effectLst/>
                  <a:highlight>
                    <a:srgbClr val="FF0000"/>
                  </a:highlight>
                  <a:latin typeface="+mn-ea"/>
                  <a:cs typeface="Times New Roman" panose="02020603050405020304" pitchFamily="18" charset="0"/>
                </a:rPr>
                <a:t>阶数    </a:t>
              </a:r>
              <a:r>
                <a:rPr lang="zh-CN" altLang="zh-CN" sz="1800" kern="100">
                  <a:effectLst/>
                  <a:highlight>
                    <a:srgbClr val="FF0000"/>
                  </a:highlight>
                  <a:latin typeface="+mn-ea"/>
                  <a:cs typeface="Times New Roman" panose="02020603050405020304" pitchFamily="18" charset="0"/>
                </a:rPr>
                <a:t>唯一确定的分段多项式</a:t>
              </a:r>
              <a:r>
                <a:rPr lang="zh-CN" altLang="en-US" sz="1800" kern="100">
                  <a:effectLst/>
                  <a:highlight>
                    <a:srgbClr val="FF0000"/>
                  </a:highlight>
                  <a:latin typeface="+mn-ea"/>
                  <a:cs typeface="Times New Roman" panose="02020603050405020304" pitchFamily="18" charset="0"/>
                </a:rPr>
                <a:t>，具有       </a:t>
              </a:r>
              <a:r>
                <a:rPr lang="zh-CN" altLang="zh-CN" sz="1800" kern="100">
                  <a:effectLst/>
                  <a:highlight>
                    <a:srgbClr val="FF0000"/>
                  </a:highlight>
                  <a:latin typeface="+mn-ea"/>
                  <a:cs typeface="Times New Roman" panose="02020603050405020304" pitchFamily="18" charset="0"/>
                </a:rPr>
                <a:t>个控制点</a:t>
              </a:r>
              <a:r>
                <a:rPr lang="en-US" altLang="zh-CN" sz="1800" kern="100">
                  <a:effectLst/>
                  <a:highlight>
                    <a:srgbClr val="FF0000"/>
                  </a:highlight>
                  <a:latin typeface="+mn-ea"/>
                  <a:cs typeface="Times New Roman" panose="02020603050405020304" pitchFamily="18" charset="0"/>
                </a:rPr>
                <a:t>                          </a:t>
              </a:r>
              <a:r>
                <a:rPr lang="zh-CN" altLang="zh-CN" sz="1800" kern="100">
                  <a:effectLst/>
                  <a:highlight>
                    <a:srgbClr val="FF0000"/>
                  </a:highlight>
                  <a:latin typeface="+mn-ea"/>
                  <a:cs typeface="Times New Roman" panose="02020603050405020304" pitchFamily="18" charset="0"/>
                </a:rPr>
                <a:t>和节点向量</a:t>
              </a:r>
              <a:r>
                <a:rPr lang="en-US" altLang="zh-CN" sz="1800" kern="100">
                  <a:effectLst/>
                  <a:highlight>
                    <a:srgbClr val="FF0000"/>
                  </a:highlight>
                  <a:latin typeface="+mn-ea"/>
                  <a:cs typeface="Times New Roman" panose="02020603050405020304" pitchFamily="18" charset="0"/>
                </a:rPr>
                <a:t>                      </a:t>
              </a:r>
              <a:r>
                <a:rPr lang="en-US" altLang="zh-CN" kern="100">
                  <a:highlight>
                    <a:srgbClr val="FF0000"/>
                  </a:highlight>
                  <a:latin typeface="+mn-ea"/>
                  <a:cs typeface="Times New Roman" panose="02020603050405020304" pitchFamily="18" charset="0"/>
                </a:rPr>
                <a:t> </a:t>
              </a:r>
              <a:r>
                <a:rPr lang="zh-CN" altLang="en-US" kern="100">
                  <a:highlight>
                    <a:srgbClr val="FF0000"/>
                  </a:highlight>
                  <a:latin typeface="+mn-ea"/>
                  <a:cs typeface="Times New Roman" panose="02020603050405020304" pitchFamily="18" charset="0"/>
                </a:rPr>
                <a:t>，</a:t>
              </a:r>
              <a:r>
                <a:rPr lang="zh-CN" altLang="zh-CN" sz="1800" kern="100">
                  <a:effectLst/>
                  <a:highlight>
                    <a:srgbClr val="FF0000"/>
                  </a:highlight>
                  <a:latin typeface="+mn-ea"/>
                  <a:cs typeface="Times New Roman" panose="02020603050405020304" pitchFamily="18" charset="0"/>
                </a:rPr>
                <a:t>且</a:t>
              </a:r>
              <a:r>
                <a:rPr lang="en-US" altLang="zh-CN" sz="1800" kern="100">
                  <a:effectLst/>
                  <a:highlight>
                    <a:srgbClr val="FF0000"/>
                  </a:highlight>
                  <a:latin typeface="+mn-ea"/>
                </a:rPr>
                <a:t>B</a:t>
              </a:r>
              <a:r>
                <a:rPr lang="zh-CN" altLang="zh-CN" sz="1800" kern="100">
                  <a:effectLst/>
                  <a:highlight>
                    <a:srgbClr val="FF0000"/>
                  </a:highlight>
                  <a:latin typeface="+mn-ea"/>
                  <a:cs typeface="Times New Roman" panose="02020603050405020304" pitchFamily="18" charset="0"/>
                </a:rPr>
                <a:t>样条轨迹由时间</a:t>
              </a:r>
              <a:r>
                <a:rPr lang="en-US" altLang="zh-CN" sz="1800" kern="100">
                  <a:effectLst/>
                  <a:highlight>
                    <a:srgbClr val="FF0000"/>
                  </a:highlight>
                  <a:latin typeface="+mn-ea"/>
                  <a:cs typeface="Times New Roman" panose="02020603050405020304" pitchFamily="18" charset="0"/>
                </a:rPr>
                <a:t>t</a:t>
              </a:r>
              <a:r>
                <a:rPr lang="zh-CN" altLang="en-US" sz="1800" kern="100">
                  <a:effectLst/>
                  <a:highlight>
                    <a:srgbClr val="FF0000"/>
                  </a:highlight>
                  <a:latin typeface="+mn-ea"/>
                  <a:cs typeface="Times New Roman" panose="02020603050405020304" pitchFamily="18" charset="0"/>
                </a:rPr>
                <a:t>参数化，</a:t>
              </a:r>
              <a:r>
                <a:rPr lang="zh-CN" altLang="zh-CN" sz="1800" kern="100">
                  <a:effectLst/>
                  <a:highlight>
                    <a:srgbClr val="FF0000"/>
                  </a:highlight>
                  <a:latin typeface="+mn-ea"/>
                  <a:cs typeface="Times New Roman" panose="02020603050405020304" pitchFamily="18" charset="0"/>
                </a:rPr>
                <a:t>其中</a:t>
              </a:r>
              <a:endParaRPr lang="en-US" altLang="zh-CN" sz="1800" kern="100">
                <a:effectLst/>
                <a:highlight>
                  <a:srgbClr val="FF0000"/>
                </a:highlight>
                <a:latin typeface="+mn-ea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77" name="对象 76">
              <a:extLst>
                <a:ext uri="{FF2B5EF4-FFF2-40B4-BE49-F238E27FC236}">
                  <a16:creationId xmlns:a16="http://schemas.microsoft.com/office/drawing/2014/main" id="{EBCAD9C6-F97A-49A7-D0E5-334C206A53E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44103" y="1194510"/>
            <a:ext cx="295275" cy="250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79360" imgH="253800" progId="Equation.DSMT4">
                    <p:embed/>
                  </p:oleObj>
                </mc:Choice>
                <mc:Fallback>
                  <p:oleObj name="Equation" r:id="rId2" imgW="279360" imgH="253800" progId="Equation.DSMT4">
                    <p:embed/>
                    <p:pic>
                      <p:nvPicPr>
                        <p:cNvPr id="77" name="对象 76">
                          <a:extLst>
                            <a:ext uri="{FF2B5EF4-FFF2-40B4-BE49-F238E27FC236}">
                              <a16:creationId xmlns:a16="http://schemas.microsoft.com/office/drawing/2014/main" id="{EBCAD9C6-F97A-49A7-D0E5-334C206A53E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103" y="1194510"/>
                          <a:ext cx="295275" cy="2508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" name="对象 78">
              <a:extLst>
                <a:ext uri="{FF2B5EF4-FFF2-40B4-BE49-F238E27FC236}">
                  <a16:creationId xmlns:a16="http://schemas.microsoft.com/office/drawing/2014/main" id="{085A14C8-0264-CAF3-B9B8-9DB5BAEEA6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928504" y="1238960"/>
            <a:ext cx="452437" cy="206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57200" imgH="203040" progId="Equation.DSMT4">
                    <p:embed/>
                  </p:oleObj>
                </mc:Choice>
                <mc:Fallback>
                  <p:oleObj name="Equation" r:id="rId4" imgW="457200" imgH="203040" progId="Equation.DSMT4">
                    <p:embed/>
                    <p:pic>
                      <p:nvPicPr>
                        <p:cNvPr id="79" name="对象 78">
                          <a:extLst>
                            <a:ext uri="{FF2B5EF4-FFF2-40B4-BE49-F238E27FC236}">
                              <a16:creationId xmlns:a16="http://schemas.microsoft.com/office/drawing/2014/main" id="{085A14C8-0264-CAF3-B9B8-9DB5BAEEA66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28504" y="1238960"/>
                          <a:ext cx="452437" cy="206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" name="对象 80">
              <a:extLst>
                <a:ext uri="{FF2B5EF4-FFF2-40B4-BE49-F238E27FC236}">
                  <a16:creationId xmlns:a16="http://schemas.microsoft.com/office/drawing/2014/main" id="{5A6975CC-C374-5F03-D0B8-92235F51B6C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27611" y="1189641"/>
            <a:ext cx="1533525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549080" imgH="279360" progId="Equation.DSMT4">
                    <p:embed/>
                  </p:oleObj>
                </mc:Choice>
                <mc:Fallback>
                  <p:oleObj name="Equation" r:id="rId6" imgW="1549080" imgH="279360" progId="Equation.DSMT4">
                    <p:embed/>
                    <p:pic>
                      <p:nvPicPr>
                        <p:cNvPr id="81" name="对象 80">
                          <a:extLst>
                            <a:ext uri="{FF2B5EF4-FFF2-40B4-BE49-F238E27FC236}">
                              <a16:creationId xmlns:a16="http://schemas.microsoft.com/office/drawing/2014/main" id="{5A6975CC-C374-5F03-D0B8-92235F51B6C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27611" y="1189641"/>
                          <a:ext cx="1533525" cy="292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" name="对象 82">
              <a:extLst>
                <a:ext uri="{FF2B5EF4-FFF2-40B4-BE49-F238E27FC236}">
                  <a16:creationId xmlns:a16="http://schemas.microsoft.com/office/drawing/2014/main" id="{C4E2AB13-74FE-FE93-2994-7CE5F213A1D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837243" y="1182747"/>
            <a:ext cx="1306512" cy="290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282680" imgH="279360" progId="Equation.DSMT4">
                    <p:embed/>
                  </p:oleObj>
                </mc:Choice>
                <mc:Fallback>
                  <p:oleObj name="Equation" r:id="rId8" imgW="1282680" imgH="279360" progId="Equation.DSMT4">
                    <p:embed/>
                    <p:pic>
                      <p:nvPicPr>
                        <p:cNvPr id="83" name="对象 82">
                          <a:extLst>
                            <a:ext uri="{FF2B5EF4-FFF2-40B4-BE49-F238E27FC236}">
                              <a16:creationId xmlns:a16="http://schemas.microsoft.com/office/drawing/2014/main" id="{C4E2AB13-74FE-FE93-2994-7CE5F213A1D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37243" y="1182747"/>
                          <a:ext cx="1306512" cy="2905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对象 84">
              <a:extLst>
                <a:ext uri="{FF2B5EF4-FFF2-40B4-BE49-F238E27FC236}">
                  <a16:creationId xmlns:a16="http://schemas.microsoft.com/office/drawing/2014/main" id="{360F7E89-1C89-B77E-D97B-8145C733D9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65121" y="1481741"/>
            <a:ext cx="998538" cy="288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990360" imgH="291960" progId="Equation.DSMT4">
                    <p:embed/>
                  </p:oleObj>
                </mc:Choice>
                <mc:Fallback>
                  <p:oleObj name="Equation" r:id="rId10" imgW="990360" imgH="291960" progId="Equation.DSMT4">
                    <p:embed/>
                    <p:pic>
                      <p:nvPicPr>
                        <p:cNvPr id="85" name="对象 84">
                          <a:extLst>
                            <a:ext uri="{FF2B5EF4-FFF2-40B4-BE49-F238E27FC236}">
                              <a16:creationId xmlns:a16="http://schemas.microsoft.com/office/drawing/2014/main" id="{360F7E89-1C89-B77E-D97B-8145C733D9A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5121" y="1481741"/>
                          <a:ext cx="998538" cy="288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" name="Rectangle 79">
            <a:extLst>
              <a:ext uri="{FF2B5EF4-FFF2-40B4-BE49-F238E27FC236}">
                <a16:creationId xmlns:a16="http://schemas.microsoft.com/office/drawing/2014/main" id="{C3C01C53-1A93-5508-2915-79D799E6A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4" name="Rectangle 81">
            <a:extLst>
              <a:ext uri="{FF2B5EF4-FFF2-40B4-BE49-F238E27FC236}">
                <a16:creationId xmlns:a16="http://schemas.microsoft.com/office/drawing/2014/main" id="{EF8CA989-26FC-52B4-3EE5-B2F229D20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C2B8B349-7A44-5A49-29A4-E14A87043EBF}"/>
              </a:ext>
            </a:extLst>
          </p:cNvPr>
          <p:cNvGrpSpPr/>
          <p:nvPr/>
        </p:nvGrpSpPr>
        <p:grpSpPr>
          <a:xfrm>
            <a:off x="751144" y="1788931"/>
            <a:ext cx="9025156" cy="369332"/>
            <a:chOff x="3046601" y="3244333"/>
            <a:chExt cx="9025156" cy="369332"/>
          </a:xfrm>
        </p:grpSpPr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917F04DD-EF8D-CB33-6260-E8AE6498F33C}"/>
                </a:ext>
              </a:extLst>
            </p:cNvPr>
            <p:cNvSpPr txBox="1"/>
            <p:nvPr/>
          </p:nvSpPr>
          <p:spPr>
            <a:xfrm>
              <a:off x="3046601" y="3244333"/>
              <a:ext cx="902515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>
                  <a:latin typeface="+mn-ea"/>
                </a:rPr>
                <a:t>对于均匀</a:t>
              </a:r>
              <a:r>
                <a:rPr lang="en-US" altLang="zh-CN">
                  <a:latin typeface="+mn-ea"/>
                </a:rPr>
                <a:t>B</a:t>
              </a:r>
              <a:r>
                <a:rPr lang="zh-CN" altLang="en-US">
                  <a:latin typeface="+mn-ea"/>
                </a:rPr>
                <a:t>样条，每个节点跨度                     具有相同的值    ，其轨迹为</a:t>
              </a:r>
            </a:p>
          </p:txBody>
        </p:sp>
        <p:graphicFrame>
          <p:nvGraphicFramePr>
            <p:cNvPr id="93" name="对象 92">
              <a:extLst>
                <a:ext uri="{FF2B5EF4-FFF2-40B4-BE49-F238E27FC236}">
                  <a16:creationId xmlns:a16="http://schemas.microsoft.com/office/drawing/2014/main" id="{F4CCF2C4-BF4A-F81D-ECBC-5B235B8D1DF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79355" y="3283742"/>
            <a:ext cx="1117600" cy="290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117440" imgH="279360" progId="Equation.DSMT4">
                    <p:embed/>
                  </p:oleObj>
                </mc:Choice>
                <mc:Fallback>
                  <p:oleObj name="Equation" r:id="rId12" imgW="1117440" imgH="279360" progId="Equation.DSMT4">
                    <p:embed/>
                    <p:pic>
                      <p:nvPicPr>
                        <p:cNvPr id="93" name="对象 92">
                          <a:extLst>
                            <a:ext uri="{FF2B5EF4-FFF2-40B4-BE49-F238E27FC236}">
                              <a16:creationId xmlns:a16="http://schemas.microsoft.com/office/drawing/2014/main" id="{F4CCF2C4-BF4A-F81D-ECBC-5B235B8D1DF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79355" y="3283742"/>
                          <a:ext cx="1117600" cy="2905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" name="对象 94">
              <a:extLst>
                <a:ext uri="{FF2B5EF4-FFF2-40B4-BE49-F238E27FC236}">
                  <a16:creationId xmlns:a16="http://schemas.microsoft.com/office/drawing/2014/main" id="{A6C8ED70-0EC6-0F1B-831A-C0D65AC01D8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749033" y="3325017"/>
            <a:ext cx="241300" cy="207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41200" imgH="203040" progId="Equation.DSMT4">
                    <p:embed/>
                  </p:oleObj>
                </mc:Choice>
                <mc:Fallback>
                  <p:oleObj name="Equation" r:id="rId14" imgW="241200" imgH="203040" progId="Equation.DSMT4">
                    <p:embed/>
                    <p:pic>
                      <p:nvPicPr>
                        <p:cNvPr id="95" name="对象 94">
                          <a:extLst>
                            <a:ext uri="{FF2B5EF4-FFF2-40B4-BE49-F238E27FC236}">
                              <a16:creationId xmlns:a16="http://schemas.microsoft.com/office/drawing/2014/main" id="{A6C8ED70-0EC6-0F1B-831A-C0D65AC01D8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49033" y="3325017"/>
                          <a:ext cx="241300" cy="207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8" name="对象 97">
            <a:extLst>
              <a:ext uri="{FF2B5EF4-FFF2-40B4-BE49-F238E27FC236}">
                <a16:creationId xmlns:a16="http://schemas.microsoft.com/office/drawing/2014/main" id="{54218F84-E3FA-E2FD-B1AB-6674FB4ED4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1975410"/>
              </p:ext>
            </p:extLst>
          </p:nvPr>
        </p:nvGraphicFramePr>
        <p:xfrm>
          <a:off x="5441974" y="2234211"/>
          <a:ext cx="1484312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473120" imgH="431640" progId="Equation.DSMT4">
                  <p:embed/>
                </p:oleObj>
              </mc:Choice>
              <mc:Fallback>
                <p:oleObj name="Equation" r:id="rId16" imgW="1473120" imgH="431640" progId="Equation.DSMT4">
                  <p:embed/>
                  <p:pic>
                    <p:nvPicPr>
                      <p:cNvPr id="98" name="对象 97">
                        <a:extLst>
                          <a:ext uri="{FF2B5EF4-FFF2-40B4-BE49-F238E27FC236}">
                            <a16:creationId xmlns:a16="http://schemas.microsoft.com/office/drawing/2014/main" id="{54218F84-E3FA-E2FD-B1AB-6674FB4ED4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1974" y="2234211"/>
                        <a:ext cx="1484312" cy="427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组合 26">
            <a:extLst>
              <a:ext uri="{FF2B5EF4-FFF2-40B4-BE49-F238E27FC236}">
                <a16:creationId xmlns:a16="http://schemas.microsoft.com/office/drawing/2014/main" id="{BB09FDFA-AA91-6C01-150E-08BBF474EC70}"/>
              </a:ext>
            </a:extLst>
          </p:cNvPr>
          <p:cNvGrpSpPr/>
          <p:nvPr/>
        </p:nvGrpSpPr>
        <p:grpSpPr>
          <a:xfrm>
            <a:off x="744892" y="2593101"/>
            <a:ext cx="9025156" cy="1598057"/>
            <a:chOff x="748018" y="2906677"/>
            <a:chExt cx="9025156" cy="1598057"/>
          </a:xfrm>
        </p:grpSpPr>
        <p:graphicFrame>
          <p:nvGraphicFramePr>
            <p:cNvPr id="104" name="对象 103">
              <a:extLst>
                <a:ext uri="{FF2B5EF4-FFF2-40B4-BE49-F238E27FC236}">
                  <a16:creationId xmlns:a16="http://schemas.microsoft.com/office/drawing/2014/main" id="{29D2B9FE-BE29-5290-F08D-1D47E3C091F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29549421"/>
                </p:ext>
              </p:extLst>
            </p:nvPr>
          </p:nvGraphicFramePr>
          <p:xfrm>
            <a:off x="4183855" y="3276009"/>
            <a:ext cx="3824288" cy="1228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3797280" imgH="1244520" progId="Equation.DSMT4">
                    <p:embed/>
                  </p:oleObj>
                </mc:Choice>
                <mc:Fallback>
                  <p:oleObj name="Equation" r:id="rId18" imgW="3797280" imgH="1244520" progId="Equation.DSMT4">
                    <p:embed/>
                    <p:pic>
                      <p:nvPicPr>
                        <p:cNvPr id="104" name="对象 103">
                          <a:extLst>
                            <a:ext uri="{FF2B5EF4-FFF2-40B4-BE49-F238E27FC236}">
                              <a16:creationId xmlns:a16="http://schemas.microsoft.com/office/drawing/2014/main" id="{29D2B9FE-BE29-5290-F08D-1D47E3C091F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3855" y="3276009"/>
                          <a:ext cx="3824288" cy="12287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67ABB16B-A62D-49B5-5C9D-464016E9039A}"/>
                </a:ext>
              </a:extLst>
            </p:cNvPr>
            <p:cNvSpPr txBox="1"/>
            <p:nvPr/>
          </p:nvSpPr>
          <p:spPr>
            <a:xfrm>
              <a:off x="748018" y="2906677"/>
              <a:ext cx="902515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>
                  <a:latin typeface="+mn-ea"/>
                </a:rPr>
                <a:t>B</a:t>
              </a:r>
              <a:r>
                <a:rPr lang="zh-CN" altLang="en-US">
                  <a:latin typeface="+mn-ea"/>
                </a:rPr>
                <a:t>样条的基函数的</a:t>
              </a:r>
              <a:r>
                <a:rPr lang="en-US" altLang="zh-CN">
                  <a:latin typeface="+mn-ea"/>
                </a:rPr>
                <a:t>Cox-deBoor </a:t>
              </a:r>
              <a:r>
                <a:rPr lang="zh-CN" altLang="en-US">
                  <a:latin typeface="+mn-ea"/>
                </a:rPr>
                <a:t>递归公式为</a:t>
              </a:r>
            </a:p>
          </p:txBody>
        </p:sp>
      </p:grpSp>
      <p:sp>
        <p:nvSpPr>
          <p:cNvPr id="19" name="Rectangle 11">
            <a:extLst>
              <a:ext uri="{FF2B5EF4-FFF2-40B4-BE49-F238E27FC236}">
                <a16:creationId xmlns:a16="http://schemas.microsoft.com/office/drawing/2014/main" id="{8586E80C-0199-E2F8-F809-9D23E1846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D160B183-C3CF-63A1-953D-9DB335C451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4988492"/>
              </p:ext>
            </p:extLst>
          </p:nvPr>
        </p:nvGraphicFramePr>
        <p:xfrm>
          <a:off x="2421952" y="4221492"/>
          <a:ext cx="1770063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65080" imgH="291960" progId="Equation.DSMT4">
                  <p:embed/>
                </p:oleObj>
              </mc:Choice>
              <mc:Fallback>
                <p:oleObj name="Equation" r:id="rId20" imgW="1765080" imgH="29196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1952" y="4221492"/>
                        <a:ext cx="1770063" cy="287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组合 25">
            <a:extLst>
              <a:ext uri="{FF2B5EF4-FFF2-40B4-BE49-F238E27FC236}">
                <a16:creationId xmlns:a16="http://schemas.microsoft.com/office/drawing/2014/main" id="{4C11A21C-0ED6-0225-C707-53E9DCE4A27A}"/>
              </a:ext>
            </a:extLst>
          </p:cNvPr>
          <p:cNvGrpSpPr/>
          <p:nvPr/>
        </p:nvGrpSpPr>
        <p:grpSpPr>
          <a:xfrm>
            <a:off x="751143" y="4174532"/>
            <a:ext cx="10293793" cy="1760713"/>
            <a:chOff x="748017" y="4437135"/>
            <a:chExt cx="10293793" cy="1760713"/>
          </a:xfrm>
        </p:grpSpPr>
        <p:graphicFrame>
          <p:nvGraphicFramePr>
            <p:cNvPr id="25" name="对象 24">
              <a:extLst>
                <a:ext uri="{FF2B5EF4-FFF2-40B4-BE49-F238E27FC236}">
                  <a16:creationId xmlns:a16="http://schemas.microsoft.com/office/drawing/2014/main" id="{F72FD379-8C33-407F-F8C3-56882227F65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47552521"/>
                </p:ext>
              </p:extLst>
            </p:nvPr>
          </p:nvGraphicFramePr>
          <p:xfrm>
            <a:off x="6670654" y="4978648"/>
            <a:ext cx="2185988" cy="1219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2184120" imgH="1218960" progId="Equation.DSMT4">
                    <p:embed/>
                  </p:oleObj>
                </mc:Choice>
                <mc:Fallback>
                  <p:oleObj name="Equation" r:id="rId22" imgW="2184120" imgH="1218960" progId="Equation.DSMT4">
                    <p:embed/>
                    <p:pic>
                      <p:nvPicPr>
                        <p:cNvPr id="9" name="对象 8">
                          <a:extLst>
                            <a:ext uri="{FF2B5EF4-FFF2-40B4-BE49-F238E27FC236}">
                              <a16:creationId xmlns:a16="http://schemas.microsoft.com/office/drawing/2014/main" id="{543CECC7-2ABA-C442-FB7D-E43BE2CC9A9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70654" y="4978648"/>
                          <a:ext cx="2185988" cy="1219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>
              <a:extLst>
                <a:ext uri="{FF2B5EF4-FFF2-40B4-BE49-F238E27FC236}">
                  <a16:creationId xmlns:a16="http://schemas.microsoft.com/office/drawing/2014/main" id="{543CECC7-2ABA-C442-FB7D-E43BE2CC9A9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59269461"/>
                </p:ext>
              </p:extLst>
            </p:nvPr>
          </p:nvGraphicFramePr>
          <p:xfrm>
            <a:off x="3043655" y="5042148"/>
            <a:ext cx="3292475" cy="1092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3288960" imgH="1091880" progId="Equation.DSMT4">
                    <p:embed/>
                  </p:oleObj>
                </mc:Choice>
                <mc:Fallback>
                  <p:oleObj name="Equation" r:id="rId24" imgW="3288960" imgH="1091880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3655" y="5042148"/>
                          <a:ext cx="3292475" cy="1092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E56C49B-A758-E7F8-36F7-3DCD65B6A376}"/>
                </a:ext>
              </a:extLst>
            </p:cNvPr>
            <p:cNvSpPr txBox="1"/>
            <p:nvPr/>
          </p:nvSpPr>
          <p:spPr>
            <a:xfrm>
              <a:off x="748017" y="4437135"/>
              <a:ext cx="1029379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>
                  <a:latin typeface="+mn-ea"/>
                </a:rPr>
                <a:t>为了计算时间在</a:t>
              </a:r>
              <a:r>
                <a:rPr lang="en-US" altLang="zh-CN">
                  <a:latin typeface="+mn-ea"/>
                </a:rPr>
                <a:t>                     	   </a:t>
              </a:r>
              <a:r>
                <a:rPr lang="zh-CN" altLang="en-US">
                  <a:latin typeface="+mn-ea"/>
                </a:rPr>
                <a:t>的位置，我们首先将时间</a:t>
              </a:r>
              <a:r>
                <a:rPr lang="en-US" altLang="zh-CN">
                  <a:latin typeface="+mn-ea"/>
                </a:rPr>
                <a:t>t</a:t>
              </a:r>
              <a:r>
                <a:rPr lang="zh-CN" altLang="en-US">
                  <a:latin typeface="+mn-ea"/>
                </a:rPr>
                <a:t>进行归一化</a:t>
              </a:r>
              <a:r>
                <a:rPr lang="en-US" altLang="zh-CN">
                  <a:latin typeface="+mn-ea"/>
                </a:rPr>
                <a:t>			     </a:t>
              </a:r>
              <a:r>
                <a:rPr lang="zh-CN" altLang="en-US">
                  <a:latin typeface="+mn-ea"/>
                </a:rPr>
                <a:t>，则</a:t>
              </a:r>
              <a:r>
                <a:rPr lang="en-US" altLang="zh-CN">
                  <a:latin typeface="+mn-ea"/>
                </a:rPr>
                <a:t>B</a:t>
              </a:r>
              <a:r>
                <a:rPr lang="zh-CN" altLang="en-US">
                  <a:latin typeface="+mn-ea"/>
                </a:rPr>
                <a:t>样条的矩阵形式为：</a:t>
              </a:r>
            </a:p>
          </p:txBody>
        </p:sp>
        <p:graphicFrame>
          <p:nvGraphicFramePr>
            <p:cNvPr id="22" name="对象 21">
              <a:extLst>
                <a:ext uri="{FF2B5EF4-FFF2-40B4-BE49-F238E27FC236}">
                  <a16:creationId xmlns:a16="http://schemas.microsoft.com/office/drawing/2014/main" id="{A0088477-C2E2-A5FE-CEC9-080554201DD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3580717"/>
                </p:ext>
              </p:extLst>
            </p:nvPr>
          </p:nvGraphicFramePr>
          <p:xfrm>
            <a:off x="7922913" y="4487588"/>
            <a:ext cx="1404937" cy="290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1422360" imgH="279360" progId="Equation.DSMT4">
                    <p:embed/>
                  </p:oleObj>
                </mc:Choice>
                <mc:Fallback>
                  <p:oleObj name="Equation" r:id="rId26" imgW="1422360" imgH="27936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22913" y="4487588"/>
                          <a:ext cx="1404937" cy="2905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0CBC9415-BD7D-8743-6E25-6B1C8E037737}"/>
              </a:ext>
            </a:extLst>
          </p:cNvPr>
          <p:cNvSpPr txBox="1"/>
          <p:nvPr/>
        </p:nvSpPr>
        <p:spPr>
          <a:xfrm>
            <a:off x="695191" y="6030884"/>
            <a:ext cx="10695962" cy="359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ts val="2400"/>
              </a:lnSpc>
            </a:pPr>
            <a:r>
              <a:rPr lang="en-US" altLang="zh-CN" sz="1100" kern="10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K. Qin, “General matrix representations for b-splines,” Visual Comput., vol. 16, no. 3, pp. 177–186, 2000.</a:t>
            </a:r>
            <a:endParaRPr lang="zh-CN" altLang="zh-CN" sz="1400" kern="100">
              <a:effectLst/>
              <a:latin typeface="Times New Roman" panose="02020603050405020304" pitchFamily="18" charset="0"/>
              <a:ea typeface="仿宋" panose="02010609060101010101" pitchFamily="49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9781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4">
            <a:extLst>
              <a:ext uri="{FF2B5EF4-FFF2-40B4-BE49-F238E27FC236}">
                <a16:creationId xmlns:a16="http://schemas.microsoft.com/office/drawing/2014/main" id="{823697BD-688E-4266-3697-0B8C98D6271E}"/>
              </a:ext>
            </a:extLst>
          </p:cNvPr>
          <p:cNvSpPr/>
          <p:nvPr/>
        </p:nvSpPr>
        <p:spPr>
          <a:xfrm>
            <a:off x="667711" y="294510"/>
            <a:ext cx="3572596" cy="710598"/>
          </a:xfrm>
          <a:prstGeom prst="roundRect">
            <a:avLst/>
          </a:prstGeom>
          <a:solidFill>
            <a:srgbClr val="005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prstClr val="white"/>
                </a:solidFill>
              </a:rPr>
              <a:t>B</a:t>
            </a:r>
            <a:r>
              <a:rPr lang="zh-CN" altLang="en-US">
                <a:solidFill>
                  <a:prstClr val="white"/>
                </a:solidFill>
              </a:rPr>
              <a:t>样条的性质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31DC15A-7033-8152-139F-6792AC945428}"/>
              </a:ext>
            </a:extLst>
          </p:cNvPr>
          <p:cNvSpPr txBox="1"/>
          <p:nvPr/>
        </p:nvSpPr>
        <p:spPr>
          <a:xfrm>
            <a:off x="758998" y="1106589"/>
            <a:ext cx="10816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若准备设计一条定义在参数空间        上的有</a:t>
            </a:r>
            <a:r>
              <a:rPr lang="en-US" altLang="zh-CN"/>
              <a:t>m</a:t>
            </a:r>
            <a:r>
              <a:rPr lang="zh-CN" altLang="en-US"/>
              <a:t>个控制点的</a:t>
            </a:r>
            <a:r>
              <a:rPr lang="en-US" altLang="zh-CN"/>
              <a:t>n</a:t>
            </a:r>
            <a:r>
              <a:rPr lang="zh-CN" altLang="en-US"/>
              <a:t>次</a:t>
            </a:r>
            <a:r>
              <a:rPr lang="en-US" altLang="zh-CN"/>
              <a:t>B</a:t>
            </a:r>
            <a:r>
              <a:rPr lang="zh-CN" altLang="en-US"/>
              <a:t>样条曲线，则我们需要把        划分为</a:t>
            </a:r>
            <a:r>
              <a:rPr lang="en-US" altLang="zh-CN"/>
              <a:t>m+n</a:t>
            </a:r>
            <a:r>
              <a:rPr lang="zh-CN" altLang="en-US"/>
              <a:t>个区间，即需要</a:t>
            </a:r>
            <a:r>
              <a:rPr lang="en-US" altLang="zh-CN"/>
              <a:t>m+n+1</a:t>
            </a:r>
            <a:r>
              <a:rPr lang="zh-CN" altLang="en-US"/>
              <a:t>个参数节点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D687319-FC1D-8665-F26D-4665DCDED880}"/>
              </a:ext>
            </a:extLst>
          </p:cNvPr>
          <p:cNvSpPr txBox="1"/>
          <p:nvPr/>
        </p:nvSpPr>
        <p:spPr>
          <a:xfrm>
            <a:off x="758998" y="1800413"/>
            <a:ext cx="10959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/>
              <a:t>局部作用：</a:t>
            </a:r>
            <a:r>
              <a:rPr lang="zh-CN" altLang="en-US"/>
              <a:t>移动一个控制点影响到的区域是有限的，第</a:t>
            </a:r>
            <a:r>
              <a:rPr lang="en-US" altLang="zh-CN"/>
              <a:t>i</a:t>
            </a:r>
            <a:r>
              <a:rPr lang="zh-CN" altLang="en-US"/>
              <a:t>个控制点 </a:t>
            </a:r>
            <a:r>
              <a:rPr lang="en-US" altLang="zh-CN"/>
              <a:t>Qi ​</a:t>
            </a:r>
            <a:r>
              <a:rPr lang="zh-CN" altLang="en-US"/>
              <a:t>只影响区间 </a:t>
            </a:r>
            <a:r>
              <a:rPr lang="en-US" altLang="zh-CN"/>
              <a:t>              </a:t>
            </a:r>
            <a:r>
              <a:rPr lang="zh-CN" altLang="en-US"/>
              <a:t>上的曲线。</a:t>
            </a:r>
            <a:endParaRPr lang="en-US" altLang="zh-CN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67C58B-7015-2F49-015D-D754574865D9}"/>
              </a:ext>
            </a:extLst>
          </p:cNvPr>
          <p:cNvSpPr txBox="1"/>
          <p:nvPr/>
        </p:nvSpPr>
        <p:spPr>
          <a:xfrm>
            <a:off x="758998" y="2634064"/>
            <a:ext cx="107534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/>
              <a:t>凸包特性</a:t>
            </a:r>
            <a:r>
              <a:rPr lang="zh-CN" altLang="en-US"/>
              <a:t>：样条曲线包含在控制折线所形成的凸包内，基于凸包特性，我们可以将每一段轨迹的控制点代入我们的碰撞位置约束方程内。为了保证</a:t>
            </a:r>
            <a:r>
              <a:rPr lang="en-US" altLang="zh-CN"/>
              <a:t>B</a:t>
            </a:r>
            <a:r>
              <a:rPr lang="zh-CN" altLang="en-US"/>
              <a:t>样条的安全性，我们需要保证它的所有凸包都是无碰撞的。</a:t>
            </a:r>
            <a:endParaRPr lang="en-US" altLang="zh-CN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02D2FEE-984B-9124-203D-EB7D6BC00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305" y="3472805"/>
            <a:ext cx="4852245" cy="275616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DD791EA-6F2D-A758-92A8-C0AC8EDC0DB2}"/>
              </a:ext>
            </a:extLst>
          </p:cNvPr>
          <p:cNvSpPr txBox="1"/>
          <p:nvPr/>
        </p:nvSpPr>
        <p:spPr>
          <a:xfrm>
            <a:off x="758998" y="2217238"/>
            <a:ext cx="10959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/>
              <a:t>B</a:t>
            </a:r>
            <a:r>
              <a:rPr lang="zh-CN" altLang="en-US"/>
              <a:t>样条曲线的微分得到的是低一阶的</a:t>
            </a:r>
            <a:r>
              <a:rPr lang="en-US" altLang="zh-CN"/>
              <a:t>B</a:t>
            </a:r>
            <a:r>
              <a:rPr lang="zh-CN" altLang="en-US"/>
              <a:t>样条曲线</a:t>
            </a:r>
            <a:endParaRPr lang="en-US" altLang="zh-CN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7739436E-4610-3892-4500-D63F9DD75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267" y="3557394"/>
            <a:ext cx="4864190" cy="2671579"/>
          </a:xfrm>
          <a:prstGeom prst="rect">
            <a:avLst/>
          </a:prstGeom>
        </p:spPr>
      </p:pic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7CA99BEF-0AFE-EC57-D773-B50304D8A3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3045259"/>
              </p:ext>
            </p:extLst>
          </p:nvPr>
        </p:nvGraphicFramePr>
        <p:xfrm>
          <a:off x="4349364" y="1113215"/>
          <a:ext cx="563562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58720" imgH="330120" progId="Equation.DSMT4">
                  <p:embed/>
                </p:oleObj>
              </mc:Choice>
              <mc:Fallback>
                <p:oleObj name="Equation" r:id="rId4" imgW="558720" imgH="330120" progId="Equation.DSMT4">
                  <p:embed/>
                  <p:pic>
                    <p:nvPicPr>
                      <p:cNvPr id="85" name="对象 84">
                        <a:extLst>
                          <a:ext uri="{FF2B5EF4-FFF2-40B4-BE49-F238E27FC236}">
                            <a16:creationId xmlns:a16="http://schemas.microsoft.com/office/drawing/2014/main" id="{360F7E89-1C89-B77E-D97B-8145C733D9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364" y="1113215"/>
                        <a:ext cx="563562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8BD9430D-FE61-1FD1-F871-654848B028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5320265"/>
              </p:ext>
            </p:extLst>
          </p:nvPr>
        </p:nvGraphicFramePr>
        <p:xfrm>
          <a:off x="9912663" y="1106589"/>
          <a:ext cx="563562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58720" imgH="330120" progId="Equation.DSMT4">
                  <p:embed/>
                </p:oleObj>
              </mc:Choice>
              <mc:Fallback>
                <p:oleObj name="Equation" r:id="rId6" imgW="558720" imgH="33012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7CA99BEF-0AFE-EC57-D773-B50304D8A3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12663" y="1106589"/>
                        <a:ext cx="563562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92472D50-747A-66BC-80FD-558FA5BAC9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1177853"/>
              </p:ext>
            </p:extLst>
          </p:nvPr>
        </p:nvGraphicFramePr>
        <p:xfrm>
          <a:off x="4962591" y="1417888"/>
          <a:ext cx="1011238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02960" imgH="304560" progId="Equation.DSMT4">
                  <p:embed/>
                </p:oleObj>
              </mc:Choice>
              <mc:Fallback>
                <p:oleObj name="Equation" r:id="rId7" imgW="1002960" imgH="30456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7CA99BEF-0AFE-EC57-D773-B50304D8A3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2591" y="1417888"/>
                        <a:ext cx="1011238" cy="30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3733FBB4-9A95-FF23-BF73-7FEE1A17A1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468850"/>
              </p:ext>
            </p:extLst>
          </p:nvPr>
        </p:nvGraphicFramePr>
        <p:xfrm>
          <a:off x="9111149" y="1829668"/>
          <a:ext cx="1011238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002960" imgH="304560" progId="Equation.DSMT4">
                  <p:embed/>
                </p:oleObj>
              </mc:Choice>
              <mc:Fallback>
                <p:oleObj name="Equation" r:id="rId9" imgW="1002960" imgH="30456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92472D50-747A-66BC-80FD-558FA5BAC9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1149" y="1829668"/>
                        <a:ext cx="1011238" cy="30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0493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4">
            <a:extLst>
              <a:ext uri="{FF2B5EF4-FFF2-40B4-BE49-F238E27FC236}">
                <a16:creationId xmlns:a16="http://schemas.microsoft.com/office/drawing/2014/main" id="{CF77CDAA-56E4-43FB-825A-0C5CECEA5D99}"/>
              </a:ext>
            </a:extLst>
          </p:cNvPr>
          <p:cNvSpPr/>
          <p:nvPr/>
        </p:nvSpPr>
        <p:spPr>
          <a:xfrm>
            <a:off x="667711" y="294510"/>
            <a:ext cx="3572596" cy="710598"/>
          </a:xfrm>
          <a:prstGeom prst="roundRect">
            <a:avLst/>
          </a:prstGeom>
          <a:solidFill>
            <a:srgbClr val="005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prstClr val="white"/>
                </a:solidFill>
              </a:rPr>
              <a:t>凸包性质</a:t>
            </a:r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20" name="图片 19" descr="图表, 折线图&#10;&#10;描述已自动生成">
            <a:extLst>
              <a:ext uri="{FF2B5EF4-FFF2-40B4-BE49-F238E27FC236}">
                <a16:creationId xmlns:a16="http://schemas.microsoft.com/office/drawing/2014/main" id="{94962967-B403-A01D-861A-2A5DCCA41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430" y="3466326"/>
            <a:ext cx="5213368" cy="2313689"/>
          </a:xfrm>
          <a:prstGeom prst="rect">
            <a:avLst/>
          </a:prstGeom>
        </p:spPr>
      </p:pic>
      <p:pic>
        <p:nvPicPr>
          <p:cNvPr id="22" name="图片 21" descr="图表, 折线图&#10;&#10;描述已自动生成">
            <a:extLst>
              <a:ext uri="{FF2B5EF4-FFF2-40B4-BE49-F238E27FC236}">
                <a16:creationId xmlns:a16="http://schemas.microsoft.com/office/drawing/2014/main" id="{964B1260-880C-E55E-C523-0A9CB2A0F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293" y="3682526"/>
            <a:ext cx="4890343" cy="1760926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4381733A-6F23-B0DF-AB7C-FA5758331681}"/>
              </a:ext>
            </a:extLst>
          </p:cNvPr>
          <p:cNvSpPr txBox="1"/>
          <p:nvPr/>
        </p:nvSpPr>
        <p:spPr>
          <a:xfrm>
            <a:off x="903231" y="1188395"/>
            <a:ext cx="101410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sz="1800" kern="100">
                <a:effectLst/>
                <a:latin typeface="+mn-ea"/>
                <a:cs typeface="Times New Roman" panose="02020603050405020304" pitchFamily="18" charset="0"/>
              </a:rPr>
              <a:t>为了保证</a:t>
            </a:r>
            <a:r>
              <a:rPr lang="en-US" altLang="zh-CN" sz="1800" kern="100">
                <a:effectLst/>
                <a:latin typeface="+mn-ea"/>
              </a:rPr>
              <a:t>B</a:t>
            </a:r>
            <a:r>
              <a:rPr lang="zh-CN" altLang="zh-CN" sz="1800" kern="100">
                <a:effectLst/>
                <a:latin typeface="+mn-ea"/>
                <a:cs typeface="Times New Roman" panose="02020603050405020304" pitchFamily="18" charset="0"/>
              </a:rPr>
              <a:t>样条的安全性，我们需要保证它的所有凸包都是无碰撞的。</a:t>
            </a:r>
            <a:endParaRPr lang="en-US" altLang="zh-CN" sz="1800" kern="100">
              <a:effectLst/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latin typeface="+mn-ea"/>
              </a:rPr>
              <a:t>需要确保凸包中任何一个被占用的栅格与任何一个点 之间的距离大于</a:t>
            </a:r>
            <a:r>
              <a:rPr lang="en-US" altLang="zh-CN">
                <a:latin typeface="+mn-ea"/>
              </a:rPr>
              <a:t>0</a:t>
            </a:r>
            <a:r>
              <a:rPr lang="zh-CN" altLang="en-US">
                <a:latin typeface="+mn-ea"/>
              </a:rPr>
              <a:t>，为了方便将这个条件转换为凸包顶点（控制点）之间的距离约束</a:t>
            </a:r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C35FC94C-8E21-C721-3679-3E25E5B92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6546308D-FEFD-79D6-F36A-C89137FF31F7}"/>
              </a:ext>
            </a:extLst>
          </p:cNvPr>
          <p:cNvGrpSpPr/>
          <p:nvPr/>
        </p:nvGrpSpPr>
        <p:grpSpPr>
          <a:xfrm>
            <a:off x="4120410" y="2295012"/>
            <a:ext cx="2130803" cy="755010"/>
            <a:chOff x="4513763" y="2441196"/>
            <a:chExt cx="2130803" cy="75501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18152FD4-F8E2-6633-E695-A1A490FE3ECD}"/>
                </a:ext>
              </a:extLst>
            </p:cNvPr>
            <p:cNvSpPr/>
            <p:nvPr/>
          </p:nvSpPr>
          <p:spPr>
            <a:xfrm>
              <a:off x="4513763" y="2441196"/>
              <a:ext cx="2130803" cy="75501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点在凸包内（三阶）</a:t>
              </a:r>
              <a:endParaRPr lang="en-US" altLang="zh-CN"/>
            </a:p>
            <a:p>
              <a:pPr algn="ctr"/>
              <a:endParaRPr lang="zh-CN" altLang="en-US"/>
            </a:p>
          </p:txBody>
        </p:sp>
        <p:graphicFrame>
          <p:nvGraphicFramePr>
            <p:cNvPr id="29" name="对象 28">
              <a:extLst>
                <a:ext uri="{FF2B5EF4-FFF2-40B4-BE49-F238E27FC236}">
                  <a16:creationId xmlns:a16="http://schemas.microsoft.com/office/drawing/2014/main" id="{7DBCBE38-4C90-F2D4-F9B1-43293790708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76830635"/>
                </p:ext>
              </p:extLst>
            </p:nvPr>
          </p:nvGraphicFramePr>
          <p:xfrm>
            <a:off x="5079101" y="2861427"/>
            <a:ext cx="1000125" cy="23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002865" imgH="228501" progId="Equation.DSMT4">
                    <p:embed/>
                  </p:oleObj>
                </mc:Choice>
                <mc:Fallback>
                  <p:oleObj name="Equation" r:id="rId4" imgW="1002865" imgH="228501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9101" y="2861427"/>
                          <a:ext cx="1000125" cy="238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1FB513FA-76DD-A1B2-4AB0-7E6964A55FAE}"/>
              </a:ext>
            </a:extLst>
          </p:cNvPr>
          <p:cNvGrpSpPr/>
          <p:nvPr/>
        </p:nvGrpSpPr>
        <p:grpSpPr>
          <a:xfrm>
            <a:off x="1910885" y="2295012"/>
            <a:ext cx="2130803" cy="755010"/>
            <a:chOff x="1325461" y="2441196"/>
            <a:chExt cx="2130803" cy="755010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28CAC305-C381-97FD-928E-3DF2752DD8D5}"/>
                </a:ext>
              </a:extLst>
            </p:cNvPr>
            <p:cNvSpPr/>
            <p:nvPr/>
          </p:nvSpPr>
          <p:spPr>
            <a:xfrm>
              <a:off x="1325461" y="2441196"/>
              <a:ext cx="2130803" cy="75501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三角形的关系</a:t>
              </a:r>
              <a:endParaRPr lang="en-US" altLang="zh-CN"/>
            </a:p>
            <a:p>
              <a:pPr algn="ctr"/>
              <a:endParaRPr lang="zh-CN" altLang="en-US"/>
            </a:p>
          </p:txBody>
        </p:sp>
        <p:graphicFrame>
          <p:nvGraphicFramePr>
            <p:cNvPr id="30" name="对象 29">
              <a:extLst>
                <a:ext uri="{FF2B5EF4-FFF2-40B4-BE49-F238E27FC236}">
                  <a16:creationId xmlns:a16="http://schemas.microsoft.com/office/drawing/2014/main" id="{6B00B954-90A3-A183-EF8D-2832E46E385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4635519"/>
                </p:ext>
              </p:extLst>
            </p:nvPr>
          </p:nvGraphicFramePr>
          <p:xfrm>
            <a:off x="2100263" y="2857500"/>
            <a:ext cx="708025" cy="23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711000" imgH="228600" progId="Equation.DSMT4">
                    <p:embed/>
                  </p:oleObj>
                </mc:Choice>
                <mc:Fallback>
                  <p:oleObj name="Equation" r:id="rId6" imgW="711000" imgH="228600" progId="Equation.DSMT4">
                    <p:embed/>
                    <p:pic>
                      <p:nvPicPr>
                        <p:cNvPr id="29" name="对象 28">
                          <a:extLst>
                            <a:ext uri="{FF2B5EF4-FFF2-40B4-BE49-F238E27FC236}">
                              <a16:creationId xmlns:a16="http://schemas.microsoft.com/office/drawing/2014/main" id="{7DBCBE38-4C90-F2D4-F9B1-43293790708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0263" y="2857500"/>
                          <a:ext cx="708025" cy="238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" name="Rectangle 4">
            <a:extLst>
              <a:ext uri="{FF2B5EF4-FFF2-40B4-BE49-F238E27FC236}">
                <a16:creationId xmlns:a16="http://schemas.microsoft.com/office/drawing/2014/main" id="{7452DE29-CD11-0A29-F934-BAB769C8F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44AF8B4-4CC2-3186-3D8E-924BE445A005}"/>
              </a:ext>
            </a:extLst>
          </p:cNvPr>
          <p:cNvGrpSpPr/>
          <p:nvPr/>
        </p:nvGrpSpPr>
        <p:grpSpPr>
          <a:xfrm>
            <a:off x="7517507" y="2295012"/>
            <a:ext cx="2130803" cy="755010"/>
            <a:chOff x="7702065" y="2513234"/>
            <a:chExt cx="2130803" cy="755010"/>
          </a:xfrm>
          <a:solidFill>
            <a:schemeClr val="accent6"/>
          </a:solidFill>
        </p:grpSpPr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14E15E90-B17F-0E0B-0C42-620797A3203E}"/>
                </a:ext>
              </a:extLst>
            </p:cNvPr>
            <p:cNvSpPr/>
            <p:nvPr/>
          </p:nvSpPr>
          <p:spPr>
            <a:xfrm>
              <a:off x="7702065" y="2513234"/>
              <a:ext cx="2130803" cy="75501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控制点的约束</a:t>
              </a:r>
              <a:endParaRPr lang="en-US" altLang="zh-CN"/>
            </a:p>
            <a:p>
              <a:pPr algn="ctr"/>
              <a:endParaRPr lang="zh-CN" altLang="en-US"/>
            </a:p>
          </p:txBody>
        </p:sp>
        <p:graphicFrame>
          <p:nvGraphicFramePr>
            <p:cNvPr id="32" name="对象 31">
              <a:extLst>
                <a:ext uri="{FF2B5EF4-FFF2-40B4-BE49-F238E27FC236}">
                  <a16:creationId xmlns:a16="http://schemas.microsoft.com/office/drawing/2014/main" id="{6374D072-9BC3-B98B-9986-7F8857D536E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28275872"/>
                </p:ext>
              </p:extLst>
            </p:nvPr>
          </p:nvGraphicFramePr>
          <p:xfrm>
            <a:off x="8053091" y="2895371"/>
            <a:ext cx="1428750" cy="23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422400" imgH="228600" progId="Equation.DSMT4">
                    <p:embed/>
                  </p:oleObj>
                </mc:Choice>
                <mc:Fallback>
                  <p:oleObj name="Equation" r:id="rId8" imgW="1422400" imgH="2286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53091" y="2895371"/>
                          <a:ext cx="1428750" cy="238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094F97B-BD75-C653-3B2C-A699489432F5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251213" y="2672517"/>
            <a:ext cx="1266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335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4">
            <a:extLst>
              <a:ext uri="{FF2B5EF4-FFF2-40B4-BE49-F238E27FC236}">
                <a16:creationId xmlns:a16="http://schemas.microsoft.com/office/drawing/2014/main" id="{CF77CDAA-56E4-43FB-825A-0C5CECEA5D99}"/>
              </a:ext>
            </a:extLst>
          </p:cNvPr>
          <p:cNvSpPr/>
          <p:nvPr/>
        </p:nvSpPr>
        <p:spPr>
          <a:xfrm>
            <a:off x="667711" y="294510"/>
            <a:ext cx="3572596" cy="710598"/>
          </a:xfrm>
          <a:prstGeom prst="roundRect">
            <a:avLst/>
          </a:prstGeom>
          <a:solidFill>
            <a:srgbClr val="005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代价函数的设计</a:t>
            </a:r>
            <a:endParaRPr lang="zh-CN" altLang="en-US" dirty="0">
              <a:solidFill>
                <a:prstClr val="white"/>
              </a:solidFill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0F24B82-FA5A-9936-9A8D-AEB92B25E8ED}"/>
              </a:ext>
            </a:extLst>
          </p:cNvPr>
          <p:cNvGrpSpPr/>
          <p:nvPr/>
        </p:nvGrpSpPr>
        <p:grpSpPr>
          <a:xfrm>
            <a:off x="1019940" y="1985389"/>
            <a:ext cx="9728573" cy="1061563"/>
            <a:chOff x="1080325" y="1812861"/>
            <a:chExt cx="9728573" cy="1061563"/>
          </a:xfrm>
        </p:grpSpPr>
        <p:graphicFrame>
          <p:nvGraphicFramePr>
            <p:cNvPr id="4" name="对象 3">
              <a:extLst>
                <a:ext uri="{FF2B5EF4-FFF2-40B4-BE49-F238E27FC236}">
                  <a16:creationId xmlns:a16="http://schemas.microsoft.com/office/drawing/2014/main" id="{8D17F22A-5784-EFEA-C346-34D70F5B64A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21708939"/>
                </p:ext>
              </p:extLst>
            </p:nvPr>
          </p:nvGraphicFramePr>
          <p:xfrm>
            <a:off x="4784725" y="2350549"/>
            <a:ext cx="2324100" cy="523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324100" imgH="520700" progId="Equation.DSMT4">
                    <p:embed/>
                  </p:oleObj>
                </mc:Choice>
                <mc:Fallback>
                  <p:oleObj name="Equation" r:id="rId2" imgW="2324100" imgH="520700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4725" y="2350549"/>
                          <a:ext cx="2324100" cy="5238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1C47920-5E79-C2C1-D79B-D3448D193CFF}"/>
                </a:ext>
              </a:extLst>
            </p:cNvPr>
            <p:cNvSpPr txBox="1"/>
            <p:nvPr/>
          </p:nvSpPr>
          <p:spPr>
            <a:xfrm>
              <a:off x="1080325" y="1812861"/>
              <a:ext cx="97285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平滑代价：将</a:t>
              </a:r>
              <a:r>
                <a:rPr lang="zh-CN" altLang="en-US" b="0" i="0">
                  <a:effectLst/>
                  <a:latin typeface="-apple-system"/>
                </a:rPr>
                <a:t>轨迹视为弹性带，如果所有项都等于零，则所有控制点将均匀分布在一条理想光滑的直线上</a:t>
              </a:r>
              <a:endParaRPr lang="zh-CN" altLang="en-US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810435E-5EFC-2252-DC1D-457D2F59F1A6}"/>
              </a:ext>
            </a:extLst>
          </p:cNvPr>
          <p:cNvGrpSpPr/>
          <p:nvPr/>
        </p:nvGrpSpPr>
        <p:grpSpPr>
          <a:xfrm>
            <a:off x="1047651" y="3046952"/>
            <a:ext cx="6264542" cy="1306451"/>
            <a:chOff x="1142733" y="3041450"/>
            <a:chExt cx="6264542" cy="1306451"/>
          </a:xfrm>
        </p:grpSpPr>
        <p:graphicFrame>
          <p:nvGraphicFramePr>
            <p:cNvPr id="6" name="对象 5">
              <a:extLst>
                <a:ext uri="{FF2B5EF4-FFF2-40B4-BE49-F238E27FC236}">
                  <a16:creationId xmlns:a16="http://schemas.microsoft.com/office/drawing/2014/main" id="{C2E8668F-EF47-678E-8931-5CA7D75F869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2278581"/>
                </p:ext>
              </p:extLst>
            </p:nvPr>
          </p:nvGraphicFramePr>
          <p:xfrm>
            <a:off x="4784725" y="3389051"/>
            <a:ext cx="2622550" cy="958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628720" imgH="965160" progId="Equation.DSMT4">
                    <p:embed/>
                  </p:oleObj>
                </mc:Choice>
                <mc:Fallback>
                  <p:oleObj name="Equation" r:id="rId4" imgW="2628720" imgH="96516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4725" y="3389051"/>
                          <a:ext cx="2622550" cy="9588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96F52EF-F7BC-2781-3DE6-8783709F914F}"/>
                </a:ext>
              </a:extLst>
            </p:cNvPr>
            <p:cNvSpPr txBox="1"/>
            <p:nvPr/>
          </p:nvSpPr>
          <p:spPr>
            <a:xfrm>
              <a:off x="1142733" y="3041450"/>
              <a:ext cx="6162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碰撞代价：障碍物对每个控制点产生排斥力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61F765F-E37F-8467-FC7A-E98CD4C6D393}"/>
              </a:ext>
            </a:extLst>
          </p:cNvPr>
          <p:cNvGrpSpPr/>
          <p:nvPr/>
        </p:nvGrpSpPr>
        <p:grpSpPr>
          <a:xfrm>
            <a:off x="1047651" y="4411287"/>
            <a:ext cx="9053690" cy="1868958"/>
            <a:chOff x="1142733" y="4494220"/>
            <a:chExt cx="9053690" cy="1868958"/>
          </a:xfrm>
        </p:grpSpPr>
        <p:graphicFrame>
          <p:nvGraphicFramePr>
            <p:cNvPr id="8" name="对象 7">
              <a:extLst>
                <a:ext uri="{FF2B5EF4-FFF2-40B4-BE49-F238E27FC236}">
                  <a16:creationId xmlns:a16="http://schemas.microsoft.com/office/drawing/2014/main" id="{2B468CB3-DAFB-B8C3-0862-14B2BBB6B49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7087581"/>
                </p:ext>
              </p:extLst>
            </p:nvPr>
          </p:nvGraphicFramePr>
          <p:xfrm>
            <a:off x="4784725" y="4897915"/>
            <a:ext cx="3238500" cy="1465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238200" imgH="1447560" progId="Equation.DSMT4">
                    <p:embed/>
                  </p:oleObj>
                </mc:Choice>
                <mc:Fallback>
                  <p:oleObj name="Equation" r:id="rId6" imgW="3238200" imgH="144756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4725" y="4897915"/>
                          <a:ext cx="3238500" cy="14652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4B176DC-0901-1820-A99F-EFF13CD3CA52}"/>
                </a:ext>
              </a:extLst>
            </p:cNvPr>
            <p:cNvSpPr txBox="1"/>
            <p:nvPr/>
          </p:nvSpPr>
          <p:spPr>
            <a:xfrm>
              <a:off x="1142733" y="4494220"/>
              <a:ext cx="9053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速度和加速度代价：对</a:t>
              </a:r>
              <a:r>
                <a:rPr lang="zh-CN" altLang="en-US" b="0" i="0">
                  <a:effectLst/>
                  <a:latin typeface="-apple-system"/>
                </a:rPr>
                <a:t>沿着轨迹超过最大允许值的速度或加速度进行惩罚（软约束）</a:t>
              </a:r>
              <a:endParaRPr lang="zh-CN" altLang="en-US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D832A21-9626-431E-E5D0-CFD884C9CD2F}"/>
              </a:ext>
            </a:extLst>
          </p:cNvPr>
          <p:cNvGrpSpPr/>
          <p:nvPr/>
        </p:nvGrpSpPr>
        <p:grpSpPr>
          <a:xfrm>
            <a:off x="1047651" y="1099151"/>
            <a:ext cx="7565366" cy="720998"/>
            <a:chOff x="1047651" y="1099151"/>
            <a:chExt cx="7565366" cy="720998"/>
          </a:xfrm>
        </p:grpSpPr>
        <p:graphicFrame>
          <p:nvGraphicFramePr>
            <p:cNvPr id="2" name="对象 1">
              <a:extLst>
                <a:ext uri="{FF2B5EF4-FFF2-40B4-BE49-F238E27FC236}">
                  <a16:creationId xmlns:a16="http://schemas.microsoft.com/office/drawing/2014/main" id="{C9581171-A908-D4D4-3D67-7FF400CBDF3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42050295"/>
                </p:ext>
              </p:extLst>
            </p:nvPr>
          </p:nvGraphicFramePr>
          <p:xfrm>
            <a:off x="4825940" y="1543924"/>
            <a:ext cx="2419350" cy="276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400120" imgH="279360" progId="Equation.DSMT4">
                    <p:embed/>
                  </p:oleObj>
                </mc:Choice>
                <mc:Fallback>
                  <p:oleObj name="Equation" r:id="rId8" imgW="2400120" imgH="279360" progId="Equation.DSMT4">
                    <p:embed/>
                    <p:pic>
                      <p:nvPicPr>
                        <p:cNvPr id="85" name="对象 84">
                          <a:extLst>
                            <a:ext uri="{FF2B5EF4-FFF2-40B4-BE49-F238E27FC236}">
                              <a16:creationId xmlns:a16="http://schemas.microsoft.com/office/drawing/2014/main" id="{360F7E89-1C89-B77E-D97B-8145C733D9A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5940" y="1543924"/>
                          <a:ext cx="2419350" cy="276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A4AE09C-0562-2061-94B8-78ADE25698FC}"/>
                </a:ext>
              </a:extLst>
            </p:cNvPr>
            <p:cNvSpPr txBox="1"/>
            <p:nvPr/>
          </p:nvSpPr>
          <p:spPr>
            <a:xfrm>
              <a:off x="1047651" y="1099151"/>
              <a:ext cx="7565366" cy="373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总的代价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0158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449722" y="1931264"/>
            <a:ext cx="7292557" cy="304546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17" name="矩形 16"/>
          <p:cNvSpPr/>
          <p:nvPr/>
        </p:nvSpPr>
        <p:spPr>
          <a:xfrm>
            <a:off x="2679992" y="2159983"/>
            <a:ext cx="6832016" cy="2588032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24" name="文本框 23"/>
          <p:cNvSpPr txBox="1"/>
          <p:nvPr/>
        </p:nvSpPr>
        <p:spPr>
          <a:xfrm>
            <a:off x="2891813" y="2443843"/>
            <a:ext cx="163057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800">
                <a:solidFill>
                  <a:schemeClr val="bg1"/>
                </a:solidFill>
                <a:latin typeface="Agency FB" panose="020B0503020202020204" pitchFamily="34" charset="0"/>
              </a:rPr>
              <a:t>04</a:t>
            </a:r>
            <a:endParaRPr lang="zh-CN" altLang="en-US" sz="13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782716" y="3184129"/>
            <a:ext cx="4238307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b="1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时间调整</a:t>
            </a:r>
            <a:endParaRPr lang="zh-CN" altLang="en-US" sz="4000" b="1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4552445" y="2832100"/>
            <a:ext cx="0" cy="14119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31257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4" grpId="0"/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4">
            <a:extLst>
              <a:ext uri="{FF2B5EF4-FFF2-40B4-BE49-F238E27FC236}">
                <a16:creationId xmlns:a16="http://schemas.microsoft.com/office/drawing/2014/main" id="{CF77CDAA-56E4-43FB-825A-0C5CECEA5D99}"/>
              </a:ext>
            </a:extLst>
          </p:cNvPr>
          <p:cNvSpPr/>
          <p:nvPr/>
        </p:nvSpPr>
        <p:spPr>
          <a:xfrm>
            <a:off x="667711" y="294510"/>
            <a:ext cx="3572596" cy="710598"/>
          </a:xfrm>
          <a:prstGeom prst="roundRect">
            <a:avLst/>
          </a:prstGeom>
          <a:solidFill>
            <a:srgbClr val="005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prstClr val="white"/>
                </a:solidFill>
              </a:rPr>
              <a:t>非均匀</a:t>
            </a:r>
            <a:r>
              <a:rPr lang="en-US" altLang="zh-CN">
                <a:solidFill>
                  <a:prstClr val="white"/>
                </a:solidFill>
              </a:rPr>
              <a:t>B</a:t>
            </a:r>
            <a:r>
              <a:rPr lang="zh-CN" altLang="en-US">
                <a:solidFill>
                  <a:prstClr val="white"/>
                </a:solidFill>
              </a:rPr>
              <a:t>样条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7621BE1-57D7-77FF-7FE6-2E640DC2CF78}"/>
              </a:ext>
            </a:extLst>
          </p:cNvPr>
          <p:cNvSpPr/>
          <p:nvPr/>
        </p:nvSpPr>
        <p:spPr>
          <a:xfrm>
            <a:off x="932576" y="1308684"/>
            <a:ext cx="3196206" cy="145968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由于在轨迹优化过程中，为了避开障碍物会拉长轨迹，因此相同时间内（均匀</a:t>
            </a:r>
            <a:r>
              <a:rPr lang="en-US" altLang="zh-CN"/>
              <a:t>B</a:t>
            </a:r>
            <a:r>
              <a:rPr lang="zh-CN" altLang="en-US"/>
              <a:t>样条）会造成更大的速度和加速度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D1A5ED8-183D-4468-4916-3EAD053BCD99}"/>
              </a:ext>
            </a:extLst>
          </p:cNvPr>
          <p:cNvSpPr/>
          <p:nvPr/>
        </p:nvSpPr>
        <p:spPr>
          <a:xfrm>
            <a:off x="932576" y="2987500"/>
            <a:ext cx="3196206" cy="145968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/>
              <a:t>采用了一种基于导数控制点和非均匀</a:t>
            </a:r>
            <a:r>
              <a:rPr lang="en-US" altLang="zh-CN"/>
              <a:t>B</a:t>
            </a:r>
            <a:r>
              <a:rPr lang="zh-CN" altLang="zh-CN"/>
              <a:t>样条时间分配（结节跨度）关系的时间调整方法</a:t>
            </a:r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6741C34A-FEAA-2FBE-FA4E-421715C7613E}"/>
              </a:ext>
            </a:extLst>
          </p:cNvPr>
          <p:cNvSpPr/>
          <p:nvPr/>
        </p:nvSpPr>
        <p:spPr>
          <a:xfrm>
            <a:off x="939796" y="4666316"/>
            <a:ext cx="3196206" cy="145968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每个节点跨度的时间发生变化，就变成了非均匀</a:t>
            </a:r>
            <a:r>
              <a:rPr lang="en-US" altLang="zh-CN"/>
              <a:t>B</a:t>
            </a:r>
            <a:r>
              <a:rPr lang="zh-CN" altLang="en-US"/>
              <a:t>样条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566D6405-7C83-1A9A-47B1-9A3865CA4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447" y="2080981"/>
            <a:ext cx="5798062" cy="3976246"/>
          </a:xfrm>
          <a:prstGeom prst="rect">
            <a:avLst/>
          </a:prstGeom>
        </p:spPr>
      </p:pic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D1C7982-7E25-F2AA-BFDE-7E62EFF040C2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2530679" y="2768369"/>
            <a:ext cx="0" cy="219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677A096-F632-A2B1-0CB8-528DC6ADBDC5}"/>
              </a:ext>
            </a:extLst>
          </p:cNvPr>
          <p:cNvCxnSpPr>
            <a:stCxn id="7" idx="2"/>
            <a:endCxn id="18" idx="0"/>
          </p:cNvCxnSpPr>
          <p:nvPr/>
        </p:nvCxnSpPr>
        <p:spPr>
          <a:xfrm>
            <a:off x="2530679" y="4447185"/>
            <a:ext cx="7220" cy="219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2732E57C-33BF-942D-B446-8E8A8DEE277A}"/>
              </a:ext>
            </a:extLst>
          </p:cNvPr>
          <p:cNvGrpSpPr/>
          <p:nvPr/>
        </p:nvGrpSpPr>
        <p:grpSpPr>
          <a:xfrm>
            <a:off x="4840449" y="1341862"/>
            <a:ext cx="4817508" cy="646331"/>
            <a:chOff x="4840449" y="1417362"/>
            <a:chExt cx="4817508" cy="646331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D6EA680-4DC6-57D3-105B-2CCE38F100B9}"/>
                </a:ext>
              </a:extLst>
            </p:cNvPr>
            <p:cNvSpPr txBox="1"/>
            <p:nvPr/>
          </p:nvSpPr>
          <p:spPr>
            <a:xfrm>
              <a:off x="4840449" y="1417362"/>
              <a:ext cx="48175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/>
                <a:t>V</a:t>
              </a:r>
              <a:r>
                <a:rPr lang="zh-CN" altLang="en-US"/>
                <a:t>和</a:t>
              </a:r>
              <a:r>
                <a:rPr lang="en-US" altLang="zh-CN"/>
                <a:t>A</a:t>
              </a:r>
              <a:r>
                <a:rPr lang="zh-CN" altLang="en-US"/>
                <a:t>：不可行的速度和加速度控制点</a:t>
              </a:r>
              <a:endParaRPr lang="en-US" altLang="zh-CN"/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CN" altLang="en-US"/>
                <a:t>       ：为了防止任何时间间隔过度扩展</a:t>
              </a:r>
            </a:p>
          </p:txBody>
        </p:sp>
        <p:graphicFrame>
          <p:nvGraphicFramePr>
            <p:cNvPr id="26" name="对象 25">
              <a:extLst>
                <a:ext uri="{FF2B5EF4-FFF2-40B4-BE49-F238E27FC236}">
                  <a16:creationId xmlns:a16="http://schemas.microsoft.com/office/drawing/2014/main" id="{E6A2537D-F9C3-0CD2-9CEA-2E127A244F2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51370254"/>
                </p:ext>
              </p:extLst>
            </p:nvPr>
          </p:nvGraphicFramePr>
          <p:xfrm>
            <a:off x="5185270" y="1740527"/>
            <a:ext cx="487363" cy="276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482400" imgH="279360" progId="Equation.DSMT4">
                    <p:embed/>
                  </p:oleObj>
                </mc:Choice>
                <mc:Fallback>
                  <p:oleObj name="Equation" r:id="rId3" imgW="482400" imgH="279360" progId="Equation.DSMT4">
                    <p:embed/>
                    <p:pic>
                      <p:nvPicPr>
                        <p:cNvPr id="85" name="对象 84">
                          <a:extLst>
                            <a:ext uri="{FF2B5EF4-FFF2-40B4-BE49-F238E27FC236}">
                              <a16:creationId xmlns:a16="http://schemas.microsoft.com/office/drawing/2014/main" id="{360F7E89-1C89-B77E-D97B-8145C733D9A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5270" y="1740527"/>
                          <a:ext cx="487363" cy="276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091908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54" name="矩形 53"/>
          <p:cNvSpPr/>
          <p:nvPr/>
        </p:nvSpPr>
        <p:spPr>
          <a:xfrm>
            <a:off x="2997200" y="423263"/>
            <a:ext cx="8780616" cy="60172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26" name="组合 25"/>
          <p:cNvGrpSpPr/>
          <p:nvPr/>
        </p:nvGrpSpPr>
        <p:grpSpPr>
          <a:xfrm>
            <a:off x="1259907" y="2714911"/>
            <a:ext cx="3045965" cy="1575682"/>
            <a:chOff x="944370" y="632414"/>
            <a:chExt cx="2981065" cy="1542110"/>
          </a:xfrm>
        </p:grpSpPr>
        <p:sp>
          <p:nvSpPr>
            <p:cNvPr id="24" name="矩形 23"/>
            <p:cNvSpPr/>
            <p:nvPr/>
          </p:nvSpPr>
          <p:spPr>
            <a:xfrm>
              <a:off x="1065396" y="632414"/>
              <a:ext cx="2860039" cy="1542110"/>
            </a:xfrm>
            <a:prstGeom prst="rect">
              <a:avLst/>
            </a:prstGeom>
            <a:solidFill>
              <a:srgbClr val="244C89"/>
            </a:solidFill>
            <a:ln>
              <a:noFill/>
            </a:ln>
            <a:effectLst>
              <a:outerShdw blurRad="444500" dist="2540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5" name="矩形 24"/>
            <p:cNvSpPr/>
            <p:nvPr/>
          </p:nvSpPr>
          <p:spPr>
            <a:xfrm>
              <a:off x="1194797" y="749939"/>
              <a:ext cx="2601237" cy="130706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  <a:effectLst>
              <a:outerShdw blurRad="444500" dist="2540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44370" y="1388963"/>
              <a:ext cx="2792383" cy="61254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defRPr/>
              </a:pPr>
              <a:r>
                <a:rPr lang="en-US" altLang="zh-CN" sz="3467" dirty="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CONTENT</a:t>
              </a:r>
              <a:endParaRPr lang="zh-CN" altLang="en-US" sz="3467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229307" y="849517"/>
              <a:ext cx="1490820" cy="65257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defRPr/>
              </a:pPr>
              <a:r>
                <a:rPr lang="zh-CN" altLang="en-US" sz="3733" b="1" dirty="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目 录</a:t>
              </a:r>
            </a:p>
          </p:txBody>
        </p:sp>
        <p:cxnSp>
          <p:nvCxnSpPr>
            <p:cNvPr id="34" name="直接连接符 33"/>
            <p:cNvCxnSpPr/>
            <p:nvPr/>
          </p:nvCxnSpPr>
          <p:spPr>
            <a:xfrm rot="16200000" flipV="1">
              <a:off x="2113755" y="1100764"/>
              <a:ext cx="313392" cy="18914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5681436" y="1951460"/>
            <a:ext cx="4890672" cy="576262"/>
            <a:chOff x="5714354" y="1664538"/>
            <a:chExt cx="4890672" cy="576262"/>
          </a:xfrm>
        </p:grpSpPr>
        <p:grpSp>
          <p:nvGrpSpPr>
            <p:cNvPr id="37" name="组合 36"/>
            <p:cNvGrpSpPr/>
            <p:nvPr/>
          </p:nvGrpSpPr>
          <p:grpSpPr>
            <a:xfrm>
              <a:off x="5714354" y="1664538"/>
              <a:ext cx="4752975" cy="576262"/>
              <a:chOff x="4753236" y="2069839"/>
              <a:chExt cx="4752975" cy="576262"/>
            </a:xfrm>
          </p:grpSpPr>
          <p:grpSp>
            <p:nvGrpSpPr>
              <p:cNvPr id="52" name="组合 21"/>
              <p:cNvGrpSpPr>
                <a:grpSpLocks/>
              </p:cNvGrpSpPr>
              <p:nvPr/>
            </p:nvGrpSpPr>
            <p:grpSpPr bwMode="auto">
              <a:xfrm>
                <a:off x="4753236" y="2069839"/>
                <a:ext cx="576262" cy="576262"/>
                <a:chOff x="6170389" y="2579551"/>
                <a:chExt cx="576064" cy="576064"/>
              </a:xfrm>
            </p:grpSpPr>
            <p:sp>
              <p:nvSpPr>
                <p:cNvPr id="57" name="圆角矩形 10"/>
                <p:cNvSpPr>
                  <a:spLocks noChangeArrowheads="1"/>
                </p:cNvSpPr>
                <p:nvPr/>
              </p:nvSpPr>
              <p:spPr bwMode="auto">
                <a:xfrm>
                  <a:off x="6170389" y="2579551"/>
                  <a:ext cx="576064" cy="57606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244C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仿宋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Freeform 27"/>
                <p:cNvSpPr>
                  <a:spLocks noEditPoints="1"/>
                </p:cNvSpPr>
                <p:nvPr/>
              </p:nvSpPr>
              <p:spPr bwMode="auto">
                <a:xfrm>
                  <a:off x="6344742" y="2711328"/>
                  <a:ext cx="312142" cy="334857"/>
                </a:xfrm>
                <a:custGeom>
                  <a:avLst/>
                  <a:gdLst>
                    <a:gd name="T0" fmla="*/ 2147483646 w 812"/>
                    <a:gd name="T1" fmla="*/ 0 h 858"/>
                    <a:gd name="T2" fmla="*/ 2147483646 w 812"/>
                    <a:gd name="T3" fmla="*/ 2147483646 h 858"/>
                    <a:gd name="T4" fmla="*/ 2147483646 w 812"/>
                    <a:gd name="T5" fmla="*/ 2147483646 h 858"/>
                    <a:gd name="T6" fmla="*/ 2147483646 w 812"/>
                    <a:gd name="T7" fmla="*/ 2147483646 h 858"/>
                    <a:gd name="T8" fmla="*/ 2147483646 w 812"/>
                    <a:gd name="T9" fmla="*/ 2147483646 h 858"/>
                    <a:gd name="T10" fmla="*/ 2147483646 w 812"/>
                    <a:gd name="T11" fmla="*/ 2147483646 h 858"/>
                    <a:gd name="T12" fmla="*/ 2147483646 w 812"/>
                    <a:gd name="T13" fmla="*/ 2147483646 h 858"/>
                    <a:gd name="T14" fmla="*/ 2147483646 w 812"/>
                    <a:gd name="T15" fmla="*/ 2147483646 h 858"/>
                    <a:gd name="T16" fmla="*/ 0 w 812"/>
                    <a:gd name="T17" fmla="*/ 2147483646 h 858"/>
                    <a:gd name="T18" fmla="*/ 2147483646 w 812"/>
                    <a:gd name="T19" fmla="*/ 2147483646 h 858"/>
                    <a:gd name="T20" fmla="*/ 2147483646 w 812"/>
                    <a:gd name="T21" fmla="*/ 2147483646 h 858"/>
                    <a:gd name="T22" fmla="*/ 2147483646 w 812"/>
                    <a:gd name="T23" fmla="*/ 2147483646 h 858"/>
                    <a:gd name="T24" fmla="*/ 2147483646 w 812"/>
                    <a:gd name="T25" fmla="*/ 2147483646 h 858"/>
                    <a:gd name="T26" fmla="*/ 2147483646 w 812"/>
                    <a:gd name="T27" fmla="*/ 2147483646 h 858"/>
                    <a:gd name="T28" fmla="*/ 2147483646 w 812"/>
                    <a:gd name="T29" fmla="*/ 2147483646 h 858"/>
                    <a:gd name="T30" fmla="*/ 2147483646 w 812"/>
                    <a:gd name="T31" fmla="*/ 2147483646 h 858"/>
                    <a:gd name="T32" fmla="*/ 2147483646 w 812"/>
                    <a:gd name="T33" fmla="*/ 2147483646 h 858"/>
                    <a:gd name="T34" fmla="*/ 2147483646 w 812"/>
                    <a:gd name="T35" fmla="*/ 2147483646 h 858"/>
                    <a:gd name="T36" fmla="*/ 2147483646 w 812"/>
                    <a:gd name="T37" fmla="*/ 2147483646 h 858"/>
                    <a:gd name="T38" fmla="*/ 2147483646 w 812"/>
                    <a:gd name="T39" fmla="*/ 2147483646 h 858"/>
                    <a:gd name="T40" fmla="*/ 2147483646 w 812"/>
                    <a:gd name="T41" fmla="*/ 2147483646 h 858"/>
                    <a:gd name="T42" fmla="*/ 2147483646 w 812"/>
                    <a:gd name="T43" fmla="*/ 2147483646 h 858"/>
                    <a:gd name="T44" fmla="*/ 2147483646 w 812"/>
                    <a:gd name="T45" fmla="*/ 2147483646 h 858"/>
                    <a:gd name="T46" fmla="*/ 2147483646 w 812"/>
                    <a:gd name="T47" fmla="*/ 2147483646 h 858"/>
                    <a:gd name="T48" fmla="*/ 2147483646 w 812"/>
                    <a:gd name="T49" fmla="*/ 2147483646 h 858"/>
                    <a:gd name="T50" fmla="*/ 2147483646 w 812"/>
                    <a:gd name="T51" fmla="*/ 2147483646 h 858"/>
                    <a:gd name="T52" fmla="*/ 2147483646 w 812"/>
                    <a:gd name="T53" fmla="*/ 2147483646 h 858"/>
                    <a:gd name="T54" fmla="*/ 2147483646 w 812"/>
                    <a:gd name="T55" fmla="*/ 2147483646 h 858"/>
                    <a:gd name="T56" fmla="*/ 2147483646 w 812"/>
                    <a:gd name="T57" fmla="*/ 2147483646 h 858"/>
                    <a:gd name="T58" fmla="*/ 2147483646 w 812"/>
                    <a:gd name="T59" fmla="*/ 2147483646 h 858"/>
                    <a:gd name="T60" fmla="*/ 2147483646 w 812"/>
                    <a:gd name="T61" fmla="*/ 2147483646 h 858"/>
                    <a:gd name="T62" fmla="*/ 2147483646 w 812"/>
                    <a:gd name="T63" fmla="*/ 2147483646 h 858"/>
                    <a:gd name="T64" fmla="*/ 2147483646 w 812"/>
                    <a:gd name="T65" fmla="*/ 2147483646 h 858"/>
                    <a:gd name="T66" fmla="*/ 2147483646 w 812"/>
                    <a:gd name="T67" fmla="*/ 2147483646 h 858"/>
                    <a:gd name="T68" fmla="*/ 2147483646 w 812"/>
                    <a:gd name="T69" fmla="*/ 2147483646 h 858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812" h="858">
                      <a:moveTo>
                        <a:pt x="179" y="0"/>
                      </a:moveTo>
                      <a:lnTo>
                        <a:pt x="507" y="0"/>
                      </a:lnTo>
                      <a:cubicBezTo>
                        <a:pt x="569" y="0"/>
                        <a:pt x="620" y="51"/>
                        <a:pt x="620" y="113"/>
                      </a:cubicBezTo>
                      <a:lnTo>
                        <a:pt x="620" y="264"/>
                      </a:lnTo>
                      <a:cubicBezTo>
                        <a:pt x="584" y="292"/>
                        <a:pt x="563" y="318"/>
                        <a:pt x="535" y="356"/>
                      </a:cubicBezTo>
                      <a:lnTo>
                        <a:pt x="535" y="113"/>
                      </a:lnTo>
                      <a:cubicBezTo>
                        <a:pt x="535" y="98"/>
                        <a:pt x="522" y="85"/>
                        <a:pt x="507" y="85"/>
                      </a:cubicBezTo>
                      <a:lnTo>
                        <a:pt x="247" y="85"/>
                      </a:lnTo>
                      <a:lnTo>
                        <a:pt x="247" y="204"/>
                      </a:lnTo>
                      <a:cubicBezTo>
                        <a:pt x="247" y="216"/>
                        <a:pt x="237" y="226"/>
                        <a:pt x="225" y="226"/>
                      </a:cubicBezTo>
                      <a:lnTo>
                        <a:pt x="86" y="226"/>
                      </a:lnTo>
                      <a:lnTo>
                        <a:pt x="86" y="643"/>
                      </a:lnTo>
                      <a:cubicBezTo>
                        <a:pt x="86" y="658"/>
                        <a:pt x="98" y="670"/>
                        <a:pt x="113" y="670"/>
                      </a:cubicBezTo>
                      <a:lnTo>
                        <a:pt x="375" y="670"/>
                      </a:lnTo>
                      <a:cubicBezTo>
                        <a:pt x="366" y="699"/>
                        <a:pt x="358" y="727"/>
                        <a:pt x="353" y="756"/>
                      </a:cubicBezTo>
                      <a:lnTo>
                        <a:pt x="113" y="756"/>
                      </a:lnTo>
                      <a:cubicBezTo>
                        <a:pt x="51" y="756"/>
                        <a:pt x="0" y="705"/>
                        <a:pt x="0" y="643"/>
                      </a:cubicBezTo>
                      <a:lnTo>
                        <a:pt x="0" y="178"/>
                      </a:lnTo>
                      <a:lnTo>
                        <a:pt x="179" y="0"/>
                      </a:lnTo>
                      <a:close/>
                      <a:moveTo>
                        <a:pt x="721" y="277"/>
                      </a:moveTo>
                      <a:cubicBezTo>
                        <a:pt x="733" y="283"/>
                        <a:pt x="740" y="295"/>
                        <a:pt x="743" y="310"/>
                      </a:cubicBezTo>
                      <a:cubicBezTo>
                        <a:pt x="765" y="316"/>
                        <a:pt x="786" y="330"/>
                        <a:pt x="802" y="358"/>
                      </a:cubicBezTo>
                      <a:cubicBezTo>
                        <a:pt x="812" y="382"/>
                        <a:pt x="808" y="417"/>
                        <a:pt x="794" y="442"/>
                      </a:cubicBezTo>
                      <a:cubicBezTo>
                        <a:pt x="770" y="487"/>
                        <a:pt x="736" y="543"/>
                        <a:pt x="707" y="588"/>
                      </a:cubicBezTo>
                      <a:cubicBezTo>
                        <a:pt x="688" y="595"/>
                        <a:pt x="692" y="556"/>
                        <a:pt x="699" y="546"/>
                      </a:cubicBezTo>
                      <a:cubicBezTo>
                        <a:pt x="723" y="510"/>
                        <a:pt x="743" y="477"/>
                        <a:pt x="762" y="413"/>
                      </a:cubicBezTo>
                      <a:cubicBezTo>
                        <a:pt x="766" y="382"/>
                        <a:pt x="752" y="368"/>
                        <a:pt x="743" y="355"/>
                      </a:cubicBezTo>
                      <a:cubicBezTo>
                        <a:pt x="742" y="358"/>
                        <a:pt x="742" y="360"/>
                        <a:pt x="741" y="363"/>
                      </a:cubicBezTo>
                      <a:cubicBezTo>
                        <a:pt x="723" y="355"/>
                        <a:pt x="706" y="346"/>
                        <a:pt x="688" y="337"/>
                      </a:cubicBezTo>
                      <a:cubicBezTo>
                        <a:pt x="670" y="327"/>
                        <a:pt x="653" y="314"/>
                        <a:pt x="636" y="302"/>
                      </a:cubicBezTo>
                      <a:cubicBezTo>
                        <a:pt x="669" y="274"/>
                        <a:pt x="698" y="264"/>
                        <a:pt x="721" y="277"/>
                      </a:cubicBezTo>
                      <a:close/>
                      <a:moveTo>
                        <a:pt x="734" y="395"/>
                      </a:moveTo>
                      <a:cubicBezTo>
                        <a:pt x="719" y="445"/>
                        <a:pt x="690" y="508"/>
                        <a:pt x="649" y="579"/>
                      </a:cubicBezTo>
                      <a:cubicBezTo>
                        <a:pt x="628" y="615"/>
                        <a:pt x="604" y="650"/>
                        <a:pt x="580" y="681"/>
                      </a:cubicBezTo>
                      <a:cubicBezTo>
                        <a:pt x="557" y="670"/>
                        <a:pt x="535" y="658"/>
                        <a:pt x="512" y="646"/>
                      </a:cubicBezTo>
                      <a:cubicBezTo>
                        <a:pt x="488" y="633"/>
                        <a:pt x="465" y="617"/>
                        <a:pt x="442" y="601"/>
                      </a:cubicBezTo>
                      <a:cubicBezTo>
                        <a:pt x="457" y="565"/>
                        <a:pt x="475" y="527"/>
                        <a:pt x="496" y="491"/>
                      </a:cubicBezTo>
                      <a:cubicBezTo>
                        <a:pt x="536" y="420"/>
                        <a:pt x="576" y="363"/>
                        <a:pt x="612" y="325"/>
                      </a:cubicBezTo>
                      <a:cubicBezTo>
                        <a:pt x="631" y="338"/>
                        <a:pt x="650" y="351"/>
                        <a:pt x="671" y="363"/>
                      </a:cubicBezTo>
                      <a:cubicBezTo>
                        <a:pt x="691" y="375"/>
                        <a:pt x="712" y="384"/>
                        <a:pt x="734" y="395"/>
                      </a:cubicBezTo>
                      <a:close/>
                      <a:moveTo>
                        <a:pt x="560" y="707"/>
                      </a:moveTo>
                      <a:cubicBezTo>
                        <a:pt x="486" y="797"/>
                        <a:pt x="410" y="858"/>
                        <a:pt x="392" y="848"/>
                      </a:cubicBezTo>
                      <a:cubicBezTo>
                        <a:pt x="375" y="838"/>
                        <a:pt x="389" y="742"/>
                        <a:pt x="430" y="632"/>
                      </a:cubicBezTo>
                      <a:cubicBezTo>
                        <a:pt x="451" y="645"/>
                        <a:pt x="472" y="659"/>
                        <a:pt x="494" y="672"/>
                      </a:cubicBezTo>
                      <a:cubicBezTo>
                        <a:pt x="516" y="685"/>
                        <a:pt x="538" y="695"/>
                        <a:pt x="560" y="707"/>
                      </a:cubicBezTo>
                      <a:close/>
                      <a:moveTo>
                        <a:pt x="294" y="149"/>
                      </a:moveTo>
                      <a:lnTo>
                        <a:pt x="482" y="149"/>
                      </a:lnTo>
                      <a:lnTo>
                        <a:pt x="482" y="193"/>
                      </a:lnTo>
                      <a:lnTo>
                        <a:pt x="294" y="193"/>
                      </a:lnTo>
                      <a:lnTo>
                        <a:pt x="294" y="149"/>
                      </a:lnTo>
                      <a:close/>
                      <a:moveTo>
                        <a:pt x="148" y="437"/>
                      </a:moveTo>
                      <a:lnTo>
                        <a:pt x="258" y="437"/>
                      </a:lnTo>
                      <a:lnTo>
                        <a:pt x="258" y="480"/>
                      </a:lnTo>
                      <a:lnTo>
                        <a:pt x="148" y="480"/>
                      </a:lnTo>
                      <a:lnTo>
                        <a:pt x="148" y="437"/>
                      </a:lnTo>
                      <a:close/>
                      <a:moveTo>
                        <a:pt x="148" y="337"/>
                      </a:moveTo>
                      <a:lnTo>
                        <a:pt x="482" y="337"/>
                      </a:lnTo>
                      <a:lnTo>
                        <a:pt x="482" y="381"/>
                      </a:lnTo>
                      <a:lnTo>
                        <a:pt x="148" y="381"/>
                      </a:lnTo>
                      <a:lnTo>
                        <a:pt x="148" y="337"/>
                      </a:lnTo>
                      <a:close/>
                      <a:moveTo>
                        <a:pt x="148" y="245"/>
                      </a:moveTo>
                      <a:lnTo>
                        <a:pt x="482" y="245"/>
                      </a:lnTo>
                      <a:lnTo>
                        <a:pt x="482" y="288"/>
                      </a:lnTo>
                      <a:lnTo>
                        <a:pt x="148" y="288"/>
                      </a:lnTo>
                      <a:lnTo>
                        <a:pt x="148" y="245"/>
                      </a:lnTo>
                      <a:close/>
                      <a:moveTo>
                        <a:pt x="111" y="187"/>
                      </a:moveTo>
                      <a:lnTo>
                        <a:pt x="193" y="187"/>
                      </a:lnTo>
                      <a:cubicBezTo>
                        <a:pt x="201" y="187"/>
                        <a:pt x="208" y="181"/>
                        <a:pt x="208" y="173"/>
                      </a:cubicBezTo>
                      <a:lnTo>
                        <a:pt x="208" y="91"/>
                      </a:lnTo>
                      <a:lnTo>
                        <a:pt x="111" y="1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55" name="Rectangle 14"/>
              <p:cNvSpPr>
                <a:spLocks noChangeArrowheads="1"/>
              </p:cNvSpPr>
              <p:nvPr/>
            </p:nvSpPr>
            <p:spPr bwMode="auto">
              <a:xfrm>
                <a:off x="5581874" y="2234939"/>
                <a:ext cx="686726" cy="2705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1600" b="1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PART 1</a:t>
                </a:r>
                <a:endParaRPr lang="zh-CN" altLang="en-US" sz="1800" b="1" dirty="0">
                  <a:solidFill>
                    <a:srgbClr val="313D5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56" name="TextBox 59"/>
              <p:cNvSpPr txBox="1">
                <a:spLocks noChangeArrowheads="1"/>
              </p:cNvSpPr>
              <p:nvPr/>
            </p:nvSpPr>
            <p:spPr bwMode="auto">
              <a:xfrm>
                <a:off x="6566161" y="2152389"/>
                <a:ext cx="2940050" cy="430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b="1">
                    <a:solidFill>
                      <a:srgbClr val="313D5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FastPlanner</a:t>
                </a:r>
                <a:r>
                  <a:rPr lang="zh-CN" altLang="en-US" b="1">
                    <a:solidFill>
                      <a:srgbClr val="313D5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概述</a:t>
                </a: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 flipH="1">
              <a:off x="6433491" y="2147214"/>
              <a:ext cx="4171535" cy="80892"/>
              <a:chOff x="2272062" y="2596259"/>
              <a:chExt cx="4173708" cy="80934"/>
            </a:xfrm>
          </p:grpSpPr>
          <p:cxnSp>
            <p:nvCxnSpPr>
              <p:cNvPr id="39" name="直接连接符 38"/>
              <p:cNvCxnSpPr/>
              <p:nvPr/>
            </p:nvCxnSpPr>
            <p:spPr>
              <a:xfrm>
                <a:off x="2272062" y="2672770"/>
                <a:ext cx="415871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</p:cxnSp>
          <p:sp>
            <p:nvSpPr>
              <p:cNvPr id="51" name="矩形 50"/>
              <p:cNvSpPr/>
              <p:nvPr/>
            </p:nvSpPr>
            <p:spPr>
              <a:xfrm>
                <a:off x="5494740" y="2596259"/>
                <a:ext cx="951030" cy="80934"/>
              </a:xfrm>
              <a:prstGeom prst="rect">
                <a:avLst/>
              </a:prstGeom>
              <a:solidFill>
                <a:srgbClr val="244C8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943">
                  <a:lnSpc>
                    <a:spcPct val="120000"/>
                  </a:lnSpc>
                  <a:defRPr/>
                </a:pPr>
                <a:endParaRPr lang="zh-CN" altLang="en-US" sz="1799" kern="0">
                  <a:solidFill>
                    <a:srgbClr val="313D51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59" name="组合 58"/>
          <p:cNvGrpSpPr/>
          <p:nvPr/>
        </p:nvGrpSpPr>
        <p:grpSpPr>
          <a:xfrm>
            <a:off x="5681436" y="2809365"/>
            <a:ext cx="4890672" cy="576263"/>
            <a:chOff x="5714354" y="2522443"/>
            <a:chExt cx="4890672" cy="576263"/>
          </a:xfrm>
        </p:grpSpPr>
        <p:grpSp>
          <p:nvGrpSpPr>
            <p:cNvPr id="60" name="组合 59"/>
            <p:cNvGrpSpPr/>
            <p:nvPr/>
          </p:nvGrpSpPr>
          <p:grpSpPr>
            <a:xfrm>
              <a:off x="5714354" y="2522443"/>
              <a:ext cx="4229100" cy="576263"/>
              <a:chOff x="4753236" y="2862001"/>
              <a:chExt cx="4229100" cy="576263"/>
            </a:xfrm>
          </p:grpSpPr>
          <p:grpSp>
            <p:nvGrpSpPr>
              <p:cNvPr id="64" name="组合 22"/>
              <p:cNvGrpSpPr>
                <a:grpSpLocks/>
              </p:cNvGrpSpPr>
              <p:nvPr/>
            </p:nvGrpSpPr>
            <p:grpSpPr bwMode="auto">
              <a:xfrm>
                <a:off x="4753236" y="2862001"/>
                <a:ext cx="576262" cy="576263"/>
                <a:chOff x="6170389" y="3371639"/>
                <a:chExt cx="576064" cy="576064"/>
              </a:xfrm>
            </p:grpSpPr>
            <p:sp>
              <p:nvSpPr>
                <p:cNvPr id="67" name="圆角矩形 11"/>
                <p:cNvSpPr>
                  <a:spLocks noChangeArrowheads="1"/>
                </p:cNvSpPr>
                <p:nvPr/>
              </p:nvSpPr>
              <p:spPr bwMode="auto">
                <a:xfrm>
                  <a:off x="6170389" y="3371639"/>
                  <a:ext cx="576064" cy="57606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244C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仿宋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Freeform 13"/>
                <p:cNvSpPr>
                  <a:spLocks noEditPoints="1"/>
                </p:cNvSpPr>
                <p:nvPr/>
              </p:nvSpPr>
              <p:spPr bwMode="auto">
                <a:xfrm>
                  <a:off x="6293383" y="3504805"/>
                  <a:ext cx="330076" cy="309733"/>
                </a:xfrm>
                <a:custGeom>
                  <a:avLst/>
                  <a:gdLst>
                    <a:gd name="T0" fmla="*/ 0 w 957"/>
                    <a:gd name="T1" fmla="*/ 2147483646 h 885"/>
                    <a:gd name="T2" fmla="*/ 2147483646 w 957"/>
                    <a:gd name="T3" fmla="*/ 2147483646 h 885"/>
                    <a:gd name="T4" fmla="*/ 2147483646 w 957"/>
                    <a:gd name="T5" fmla="*/ 2147483646 h 885"/>
                    <a:gd name="T6" fmla="*/ 2147483646 w 957"/>
                    <a:gd name="T7" fmla="*/ 2147483646 h 885"/>
                    <a:gd name="T8" fmla="*/ 2147483646 w 957"/>
                    <a:gd name="T9" fmla="*/ 2147483646 h 885"/>
                    <a:gd name="T10" fmla="*/ 2147483646 w 957"/>
                    <a:gd name="T11" fmla="*/ 2147483646 h 885"/>
                    <a:gd name="T12" fmla="*/ 2147483646 w 957"/>
                    <a:gd name="T13" fmla="*/ 2147483646 h 885"/>
                    <a:gd name="T14" fmla="*/ 2147483646 w 957"/>
                    <a:gd name="T15" fmla="*/ 2147483646 h 885"/>
                    <a:gd name="T16" fmla="*/ 2147483646 w 957"/>
                    <a:gd name="T17" fmla="*/ 2147483646 h 885"/>
                    <a:gd name="T18" fmla="*/ 2147483646 w 957"/>
                    <a:gd name="T19" fmla="*/ 2147483646 h 885"/>
                    <a:gd name="T20" fmla="*/ 0 w 957"/>
                    <a:gd name="T21" fmla="*/ 2147483646 h 885"/>
                    <a:gd name="T22" fmla="*/ 2147483646 w 957"/>
                    <a:gd name="T23" fmla="*/ 2147483646 h 885"/>
                    <a:gd name="T24" fmla="*/ 2147483646 w 957"/>
                    <a:gd name="T25" fmla="*/ 2147483646 h 885"/>
                    <a:gd name="T26" fmla="*/ 2147483646 w 957"/>
                    <a:gd name="T27" fmla="*/ 2147483646 h 885"/>
                    <a:gd name="T28" fmla="*/ 2147483646 w 957"/>
                    <a:gd name="T29" fmla="*/ 2147483646 h 885"/>
                    <a:gd name="T30" fmla="*/ 2147483646 w 957"/>
                    <a:gd name="T31" fmla="*/ 2147483646 h 885"/>
                    <a:gd name="T32" fmla="*/ 2147483646 w 957"/>
                    <a:gd name="T33" fmla="*/ 2147483646 h 885"/>
                    <a:gd name="T34" fmla="*/ 2147483646 w 957"/>
                    <a:gd name="T35" fmla="*/ 2147483646 h 885"/>
                    <a:gd name="T36" fmla="*/ 2147483646 w 957"/>
                    <a:gd name="T37" fmla="*/ 2147483646 h 885"/>
                    <a:gd name="T38" fmla="*/ 2147483646 w 957"/>
                    <a:gd name="T39" fmla="*/ 2147483646 h 885"/>
                    <a:gd name="T40" fmla="*/ 2147483646 w 957"/>
                    <a:gd name="T41" fmla="*/ 2147483646 h 885"/>
                    <a:gd name="T42" fmla="*/ 2147483646 w 957"/>
                    <a:gd name="T43" fmla="*/ 2147483646 h 885"/>
                    <a:gd name="T44" fmla="*/ 2147483646 w 957"/>
                    <a:gd name="T45" fmla="*/ 2147483646 h 885"/>
                    <a:gd name="T46" fmla="*/ 2147483646 w 957"/>
                    <a:gd name="T47" fmla="*/ 2147483646 h 885"/>
                    <a:gd name="T48" fmla="*/ 2147483646 w 957"/>
                    <a:gd name="T49" fmla="*/ 2147483646 h 885"/>
                    <a:gd name="T50" fmla="*/ 2147483646 w 957"/>
                    <a:gd name="T51" fmla="*/ 2147483646 h 885"/>
                    <a:gd name="T52" fmla="*/ 2147483646 w 957"/>
                    <a:gd name="T53" fmla="*/ 2147483646 h 885"/>
                    <a:gd name="T54" fmla="*/ 2147483646 w 957"/>
                    <a:gd name="T55" fmla="*/ 2147483646 h 885"/>
                    <a:gd name="T56" fmla="*/ 2147483646 w 957"/>
                    <a:gd name="T57" fmla="*/ 2147483646 h 885"/>
                    <a:gd name="T58" fmla="*/ 2147483646 w 957"/>
                    <a:gd name="T59" fmla="*/ 2147483646 h 885"/>
                    <a:gd name="T60" fmla="*/ 2147483646 w 957"/>
                    <a:gd name="T61" fmla="*/ 2147483646 h 885"/>
                    <a:gd name="T62" fmla="*/ 2147483646 w 957"/>
                    <a:gd name="T63" fmla="*/ 2147483646 h 885"/>
                    <a:gd name="T64" fmla="*/ 2147483646 w 957"/>
                    <a:gd name="T65" fmla="*/ 2147483646 h 885"/>
                    <a:gd name="T66" fmla="*/ 2147483646 w 957"/>
                    <a:gd name="T67" fmla="*/ 2147483646 h 885"/>
                    <a:gd name="T68" fmla="*/ 2147483646 w 957"/>
                    <a:gd name="T69" fmla="*/ 2147483646 h 885"/>
                    <a:gd name="T70" fmla="*/ 2147483646 w 957"/>
                    <a:gd name="T71" fmla="*/ 2147483646 h 885"/>
                    <a:gd name="T72" fmla="*/ 2147483646 w 957"/>
                    <a:gd name="T73" fmla="*/ 2147483646 h 885"/>
                    <a:gd name="T74" fmla="*/ 2147483646 w 957"/>
                    <a:gd name="T75" fmla="*/ 2147483646 h 885"/>
                    <a:gd name="T76" fmla="*/ 2147483646 w 957"/>
                    <a:gd name="T77" fmla="*/ 2147483646 h 885"/>
                    <a:gd name="T78" fmla="*/ 2147483646 w 957"/>
                    <a:gd name="T79" fmla="*/ 2147483646 h 885"/>
                    <a:gd name="T80" fmla="*/ 2147483646 w 957"/>
                    <a:gd name="T81" fmla="*/ 2147483646 h 885"/>
                    <a:gd name="T82" fmla="*/ 2147483646 w 957"/>
                    <a:gd name="T83" fmla="*/ 2147483646 h 885"/>
                    <a:gd name="T84" fmla="*/ 2147483646 w 957"/>
                    <a:gd name="T85" fmla="*/ 2147483646 h 885"/>
                    <a:gd name="T86" fmla="*/ 2147483646 w 957"/>
                    <a:gd name="T87" fmla="*/ 2147483646 h 885"/>
                    <a:gd name="T88" fmla="*/ 2147483646 w 957"/>
                    <a:gd name="T89" fmla="*/ 2147483646 h 885"/>
                    <a:gd name="T90" fmla="*/ 2147483646 w 957"/>
                    <a:gd name="T91" fmla="*/ 2147483646 h 885"/>
                    <a:gd name="T92" fmla="*/ 2147483646 w 957"/>
                    <a:gd name="T93" fmla="*/ 2147483646 h 885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0" t="0" r="r" b="b"/>
                  <a:pathLst>
                    <a:path w="957" h="885">
                      <a:moveTo>
                        <a:pt x="0" y="155"/>
                      </a:moveTo>
                      <a:cubicBezTo>
                        <a:pt x="0" y="278"/>
                        <a:pt x="0" y="400"/>
                        <a:pt x="0" y="523"/>
                      </a:cubicBezTo>
                      <a:cubicBezTo>
                        <a:pt x="0" y="533"/>
                        <a:pt x="161" y="687"/>
                        <a:pt x="181" y="707"/>
                      </a:cubicBezTo>
                      <a:cubicBezTo>
                        <a:pt x="202" y="728"/>
                        <a:pt x="355" y="885"/>
                        <a:pt x="368" y="885"/>
                      </a:cubicBezTo>
                      <a:cubicBezTo>
                        <a:pt x="442" y="885"/>
                        <a:pt x="516" y="885"/>
                        <a:pt x="589" y="885"/>
                      </a:cubicBezTo>
                      <a:cubicBezTo>
                        <a:pt x="620" y="885"/>
                        <a:pt x="632" y="856"/>
                        <a:pt x="645" y="837"/>
                      </a:cubicBezTo>
                      <a:cubicBezTo>
                        <a:pt x="645" y="684"/>
                        <a:pt x="645" y="532"/>
                        <a:pt x="645" y="380"/>
                      </a:cubicBezTo>
                      <a:cubicBezTo>
                        <a:pt x="631" y="385"/>
                        <a:pt x="590" y="368"/>
                        <a:pt x="582" y="391"/>
                      </a:cubicBezTo>
                      <a:cubicBezTo>
                        <a:pt x="577" y="401"/>
                        <a:pt x="582" y="573"/>
                        <a:pt x="582" y="608"/>
                      </a:cubicBezTo>
                      <a:cubicBezTo>
                        <a:pt x="582" y="643"/>
                        <a:pt x="592" y="822"/>
                        <a:pt x="567" y="822"/>
                      </a:cubicBezTo>
                      <a:cubicBezTo>
                        <a:pt x="507" y="822"/>
                        <a:pt x="447" y="822"/>
                        <a:pt x="387" y="822"/>
                      </a:cubicBezTo>
                      <a:cubicBezTo>
                        <a:pt x="368" y="822"/>
                        <a:pt x="376" y="760"/>
                        <a:pt x="376" y="741"/>
                      </a:cubicBezTo>
                      <a:cubicBezTo>
                        <a:pt x="376" y="710"/>
                        <a:pt x="376" y="679"/>
                        <a:pt x="376" y="649"/>
                      </a:cubicBezTo>
                      <a:cubicBezTo>
                        <a:pt x="376" y="565"/>
                        <a:pt x="376" y="551"/>
                        <a:pt x="324" y="516"/>
                      </a:cubicBezTo>
                      <a:cubicBezTo>
                        <a:pt x="300" y="516"/>
                        <a:pt x="301" y="509"/>
                        <a:pt x="280" y="509"/>
                      </a:cubicBezTo>
                      <a:cubicBezTo>
                        <a:pt x="209" y="509"/>
                        <a:pt x="137" y="509"/>
                        <a:pt x="66" y="509"/>
                      </a:cubicBezTo>
                      <a:cubicBezTo>
                        <a:pt x="66" y="398"/>
                        <a:pt x="66" y="287"/>
                        <a:pt x="66" y="177"/>
                      </a:cubicBezTo>
                      <a:cubicBezTo>
                        <a:pt x="66" y="168"/>
                        <a:pt x="69" y="169"/>
                        <a:pt x="74" y="162"/>
                      </a:cubicBezTo>
                      <a:cubicBezTo>
                        <a:pt x="155" y="162"/>
                        <a:pt x="236" y="162"/>
                        <a:pt x="317" y="162"/>
                      </a:cubicBezTo>
                      <a:cubicBezTo>
                        <a:pt x="333" y="151"/>
                        <a:pt x="375" y="115"/>
                        <a:pt x="376" y="92"/>
                      </a:cubicBezTo>
                      <a:cubicBezTo>
                        <a:pt x="274" y="92"/>
                        <a:pt x="172" y="92"/>
                        <a:pt x="70" y="92"/>
                      </a:cubicBezTo>
                      <a:cubicBezTo>
                        <a:pt x="42" y="92"/>
                        <a:pt x="0" y="131"/>
                        <a:pt x="0" y="155"/>
                      </a:cubicBezTo>
                      <a:close/>
                      <a:moveTo>
                        <a:pt x="505" y="215"/>
                      </a:moveTo>
                      <a:lnTo>
                        <a:pt x="538" y="182"/>
                      </a:lnTo>
                      <a:lnTo>
                        <a:pt x="505" y="149"/>
                      </a:lnTo>
                      <a:cubicBezTo>
                        <a:pt x="504" y="148"/>
                        <a:pt x="504" y="146"/>
                        <a:pt x="505" y="145"/>
                      </a:cubicBezTo>
                      <a:lnTo>
                        <a:pt x="527" y="123"/>
                      </a:lnTo>
                      <a:cubicBezTo>
                        <a:pt x="528" y="122"/>
                        <a:pt x="530" y="122"/>
                        <a:pt x="531" y="123"/>
                      </a:cubicBezTo>
                      <a:lnTo>
                        <a:pt x="564" y="156"/>
                      </a:lnTo>
                      <a:lnTo>
                        <a:pt x="597" y="123"/>
                      </a:lnTo>
                      <a:cubicBezTo>
                        <a:pt x="599" y="122"/>
                        <a:pt x="601" y="122"/>
                        <a:pt x="602" y="123"/>
                      </a:cubicBezTo>
                      <a:lnTo>
                        <a:pt x="624" y="145"/>
                      </a:lnTo>
                      <a:cubicBezTo>
                        <a:pt x="625" y="146"/>
                        <a:pt x="625" y="148"/>
                        <a:pt x="624" y="149"/>
                      </a:cubicBezTo>
                      <a:lnTo>
                        <a:pt x="591" y="182"/>
                      </a:lnTo>
                      <a:lnTo>
                        <a:pt x="624" y="215"/>
                      </a:lnTo>
                      <a:cubicBezTo>
                        <a:pt x="625" y="217"/>
                        <a:pt x="625" y="219"/>
                        <a:pt x="624" y="220"/>
                      </a:cubicBezTo>
                      <a:lnTo>
                        <a:pt x="602" y="242"/>
                      </a:lnTo>
                      <a:cubicBezTo>
                        <a:pt x="601" y="243"/>
                        <a:pt x="599" y="243"/>
                        <a:pt x="597" y="242"/>
                      </a:cubicBezTo>
                      <a:lnTo>
                        <a:pt x="564" y="209"/>
                      </a:lnTo>
                      <a:lnTo>
                        <a:pt x="531" y="242"/>
                      </a:lnTo>
                      <a:cubicBezTo>
                        <a:pt x="530" y="243"/>
                        <a:pt x="528" y="243"/>
                        <a:pt x="527" y="242"/>
                      </a:cubicBezTo>
                      <a:lnTo>
                        <a:pt x="505" y="220"/>
                      </a:lnTo>
                      <a:cubicBezTo>
                        <a:pt x="504" y="219"/>
                        <a:pt x="504" y="217"/>
                        <a:pt x="505" y="215"/>
                      </a:cubicBezTo>
                      <a:close/>
                      <a:moveTo>
                        <a:pt x="780" y="332"/>
                      </a:moveTo>
                      <a:lnTo>
                        <a:pt x="944" y="496"/>
                      </a:lnTo>
                      <a:cubicBezTo>
                        <a:pt x="957" y="509"/>
                        <a:pt x="957" y="530"/>
                        <a:pt x="944" y="543"/>
                      </a:cubicBezTo>
                      <a:lnTo>
                        <a:pt x="925" y="562"/>
                      </a:lnTo>
                      <a:cubicBezTo>
                        <a:pt x="912" y="575"/>
                        <a:pt x="891" y="575"/>
                        <a:pt x="878" y="562"/>
                      </a:cubicBezTo>
                      <a:lnTo>
                        <a:pt x="714" y="398"/>
                      </a:lnTo>
                      <a:lnTo>
                        <a:pt x="780" y="332"/>
                      </a:lnTo>
                      <a:close/>
                      <a:moveTo>
                        <a:pt x="447" y="65"/>
                      </a:moveTo>
                      <a:cubicBezTo>
                        <a:pt x="512" y="0"/>
                        <a:pt x="617" y="0"/>
                        <a:pt x="682" y="65"/>
                      </a:cubicBezTo>
                      <a:cubicBezTo>
                        <a:pt x="740" y="123"/>
                        <a:pt x="747" y="213"/>
                        <a:pt x="701" y="278"/>
                      </a:cubicBezTo>
                      <a:lnTo>
                        <a:pt x="754" y="331"/>
                      </a:lnTo>
                      <a:cubicBezTo>
                        <a:pt x="756" y="333"/>
                        <a:pt x="756" y="337"/>
                        <a:pt x="754" y="339"/>
                      </a:cubicBezTo>
                      <a:lnTo>
                        <a:pt x="721" y="372"/>
                      </a:lnTo>
                      <a:cubicBezTo>
                        <a:pt x="719" y="374"/>
                        <a:pt x="715" y="374"/>
                        <a:pt x="713" y="372"/>
                      </a:cubicBezTo>
                      <a:lnTo>
                        <a:pt x="660" y="319"/>
                      </a:lnTo>
                      <a:cubicBezTo>
                        <a:pt x="595" y="364"/>
                        <a:pt x="505" y="358"/>
                        <a:pt x="447" y="300"/>
                      </a:cubicBezTo>
                      <a:cubicBezTo>
                        <a:pt x="382" y="235"/>
                        <a:pt x="382" y="130"/>
                        <a:pt x="447" y="65"/>
                      </a:cubicBezTo>
                      <a:close/>
                      <a:moveTo>
                        <a:pt x="486" y="104"/>
                      </a:moveTo>
                      <a:cubicBezTo>
                        <a:pt x="529" y="60"/>
                        <a:pt x="600" y="60"/>
                        <a:pt x="643" y="104"/>
                      </a:cubicBezTo>
                      <a:cubicBezTo>
                        <a:pt x="687" y="147"/>
                        <a:pt x="687" y="218"/>
                        <a:pt x="643" y="261"/>
                      </a:cubicBezTo>
                      <a:cubicBezTo>
                        <a:pt x="600" y="305"/>
                        <a:pt x="529" y="305"/>
                        <a:pt x="486" y="261"/>
                      </a:cubicBezTo>
                      <a:cubicBezTo>
                        <a:pt x="442" y="218"/>
                        <a:pt x="442" y="147"/>
                        <a:pt x="486" y="104"/>
                      </a:cubicBezTo>
                      <a:close/>
                      <a:moveTo>
                        <a:pt x="306" y="770"/>
                      </a:moveTo>
                      <a:cubicBezTo>
                        <a:pt x="304" y="706"/>
                        <a:pt x="303" y="643"/>
                        <a:pt x="302" y="579"/>
                      </a:cubicBezTo>
                      <a:cubicBezTo>
                        <a:pt x="241" y="579"/>
                        <a:pt x="179" y="579"/>
                        <a:pt x="118" y="579"/>
                      </a:cubicBezTo>
                      <a:cubicBezTo>
                        <a:pt x="117" y="580"/>
                        <a:pt x="116" y="581"/>
                        <a:pt x="115" y="581"/>
                      </a:cubicBezTo>
                      <a:cubicBezTo>
                        <a:pt x="179" y="644"/>
                        <a:pt x="242" y="707"/>
                        <a:pt x="306" y="770"/>
                      </a:cubicBezTo>
                      <a:close/>
                      <a:moveTo>
                        <a:pt x="110" y="225"/>
                      </a:moveTo>
                      <a:cubicBezTo>
                        <a:pt x="110" y="233"/>
                        <a:pt x="110" y="242"/>
                        <a:pt x="110" y="250"/>
                      </a:cubicBezTo>
                      <a:cubicBezTo>
                        <a:pt x="110" y="259"/>
                        <a:pt x="116" y="265"/>
                        <a:pt x="125" y="265"/>
                      </a:cubicBezTo>
                      <a:cubicBezTo>
                        <a:pt x="209" y="265"/>
                        <a:pt x="292" y="265"/>
                        <a:pt x="376" y="265"/>
                      </a:cubicBezTo>
                      <a:cubicBezTo>
                        <a:pt x="399" y="265"/>
                        <a:pt x="394" y="228"/>
                        <a:pt x="387" y="214"/>
                      </a:cubicBezTo>
                      <a:cubicBezTo>
                        <a:pt x="338" y="214"/>
                        <a:pt x="288" y="214"/>
                        <a:pt x="239" y="214"/>
                      </a:cubicBezTo>
                      <a:cubicBezTo>
                        <a:pt x="209" y="214"/>
                        <a:pt x="110" y="206"/>
                        <a:pt x="110" y="225"/>
                      </a:cubicBezTo>
                      <a:close/>
                      <a:moveTo>
                        <a:pt x="110" y="405"/>
                      </a:moveTo>
                      <a:cubicBezTo>
                        <a:pt x="110" y="416"/>
                        <a:pt x="110" y="427"/>
                        <a:pt x="110" y="439"/>
                      </a:cubicBezTo>
                      <a:cubicBezTo>
                        <a:pt x="110" y="447"/>
                        <a:pt x="113" y="450"/>
                        <a:pt x="121" y="450"/>
                      </a:cubicBezTo>
                      <a:cubicBezTo>
                        <a:pt x="211" y="450"/>
                        <a:pt x="301" y="450"/>
                        <a:pt x="390" y="450"/>
                      </a:cubicBezTo>
                      <a:cubicBezTo>
                        <a:pt x="392" y="440"/>
                        <a:pt x="400" y="402"/>
                        <a:pt x="379" y="402"/>
                      </a:cubicBezTo>
                      <a:cubicBezTo>
                        <a:pt x="296" y="402"/>
                        <a:pt x="212" y="402"/>
                        <a:pt x="129" y="402"/>
                      </a:cubicBezTo>
                      <a:cubicBezTo>
                        <a:pt x="123" y="402"/>
                        <a:pt x="115" y="404"/>
                        <a:pt x="110" y="405"/>
                      </a:cubicBezTo>
                      <a:close/>
                      <a:moveTo>
                        <a:pt x="110" y="328"/>
                      </a:moveTo>
                      <a:cubicBezTo>
                        <a:pt x="110" y="333"/>
                        <a:pt x="110" y="338"/>
                        <a:pt x="110" y="343"/>
                      </a:cubicBezTo>
                      <a:cubicBezTo>
                        <a:pt x="110" y="351"/>
                        <a:pt x="113" y="351"/>
                        <a:pt x="118" y="357"/>
                      </a:cubicBezTo>
                      <a:cubicBezTo>
                        <a:pt x="205" y="357"/>
                        <a:pt x="292" y="357"/>
                        <a:pt x="379" y="357"/>
                      </a:cubicBezTo>
                      <a:cubicBezTo>
                        <a:pt x="384" y="355"/>
                        <a:pt x="389" y="353"/>
                        <a:pt x="394" y="350"/>
                      </a:cubicBezTo>
                      <a:cubicBezTo>
                        <a:pt x="394" y="344"/>
                        <a:pt x="394" y="338"/>
                        <a:pt x="394" y="332"/>
                      </a:cubicBezTo>
                      <a:cubicBezTo>
                        <a:pt x="394" y="320"/>
                        <a:pt x="390" y="317"/>
                        <a:pt x="387" y="309"/>
                      </a:cubicBezTo>
                      <a:cubicBezTo>
                        <a:pt x="336" y="309"/>
                        <a:pt x="286" y="309"/>
                        <a:pt x="236" y="309"/>
                      </a:cubicBezTo>
                      <a:cubicBezTo>
                        <a:pt x="211" y="309"/>
                        <a:pt x="187" y="309"/>
                        <a:pt x="162" y="309"/>
                      </a:cubicBezTo>
                      <a:cubicBezTo>
                        <a:pt x="131" y="310"/>
                        <a:pt x="110" y="299"/>
                        <a:pt x="110" y="3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65" name="Rectangle 14"/>
              <p:cNvSpPr>
                <a:spLocks noChangeArrowheads="1"/>
              </p:cNvSpPr>
              <p:nvPr/>
            </p:nvSpPr>
            <p:spPr bwMode="auto">
              <a:xfrm>
                <a:off x="5581874" y="3017576"/>
                <a:ext cx="686726" cy="2705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1600" b="1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PART </a:t>
                </a:r>
                <a:r>
                  <a:rPr lang="en-US" altLang="zh-CN" sz="1600" b="1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2</a:t>
                </a:r>
                <a:endParaRPr lang="zh-CN" altLang="en-US" sz="1800" b="1" dirty="0">
                  <a:solidFill>
                    <a:srgbClr val="313D5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66" name="TextBox 59"/>
              <p:cNvSpPr txBox="1">
                <a:spLocks noChangeArrowheads="1"/>
              </p:cNvSpPr>
              <p:nvPr/>
            </p:nvSpPr>
            <p:spPr bwMode="auto">
              <a:xfrm>
                <a:off x="6566161" y="2941376"/>
                <a:ext cx="2416175" cy="430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b="1">
                    <a:solidFill>
                      <a:srgbClr val="313D5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Hybrid A*</a:t>
                </a:r>
                <a:r>
                  <a:rPr lang="zh-CN" altLang="en-US" b="1">
                    <a:solidFill>
                      <a:srgbClr val="313D5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算法</a:t>
                </a:r>
                <a:endParaRPr lang="zh-CN" altLang="en-US" b="1" dirty="0">
                  <a:solidFill>
                    <a:srgbClr val="313D5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 flipH="1">
              <a:off x="6433491" y="3012031"/>
              <a:ext cx="4171535" cy="80892"/>
              <a:chOff x="2272062" y="2596259"/>
              <a:chExt cx="4173708" cy="80934"/>
            </a:xfrm>
          </p:grpSpPr>
          <p:cxnSp>
            <p:nvCxnSpPr>
              <p:cNvPr id="62" name="直接连接符 61"/>
              <p:cNvCxnSpPr/>
              <p:nvPr/>
            </p:nvCxnSpPr>
            <p:spPr>
              <a:xfrm>
                <a:off x="2272062" y="2672770"/>
                <a:ext cx="415871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</p:cxnSp>
          <p:sp>
            <p:nvSpPr>
              <p:cNvPr id="63" name="矩形 62"/>
              <p:cNvSpPr/>
              <p:nvPr/>
            </p:nvSpPr>
            <p:spPr>
              <a:xfrm>
                <a:off x="5494740" y="2596259"/>
                <a:ext cx="951030" cy="80934"/>
              </a:xfrm>
              <a:prstGeom prst="rect">
                <a:avLst/>
              </a:prstGeom>
              <a:solidFill>
                <a:srgbClr val="244C8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943">
                  <a:lnSpc>
                    <a:spcPct val="120000"/>
                  </a:lnSpc>
                  <a:defRPr/>
                </a:pPr>
                <a:endParaRPr lang="zh-CN" altLang="en-US" sz="1799" kern="0">
                  <a:solidFill>
                    <a:srgbClr val="313D51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69" name="组合 68"/>
          <p:cNvGrpSpPr/>
          <p:nvPr/>
        </p:nvGrpSpPr>
        <p:grpSpPr>
          <a:xfrm>
            <a:off x="5681436" y="3669060"/>
            <a:ext cx="4968875" cy="576262"/>
            <a:chOff x="5714354" y="3382138"/>
            <a:chExt cx="4968875" cy="576262"/>
          </a:xfrm>
        </p:grpSpPr>
        <p:grpSp>
          <p:nvGrpSpPr>
            <p:cNvPr id="70" name="组合 69"/>
            <p:cNvGrpSpPr/>
            <p:nvPr/>
          </p:nvGrpSpPr>
          <p:grpSpPr>
            <a:xfrm>
              <a:off x="5714354" y="3382138"/>
              <a:ext cx="4968875" cy="576262"/>
              <a:chOff x="4753236" y="3654164"/>
              <a:chExt cx="4968875" cy="576262"/>
            </a:xfrm>
          </p:grpSpPr>
          <p:grpSp>
            <p:nvGrpSpPr>
              <p:cNvPr id="74" name="组合 23"/>
              <p:cNvGrpSpPr>
                <a:grpSpLocks/>
              </p:cNvGrpSpPr>
              <p:nvPr/>
            </p:nvGrpSpPr>
            <p:grpSpPr bwMode="auto">
              <a:xfrm>
                <a:off x="4753236" y="3654164"/>
                <a:ext cx="576262" cy="576262"/>
                <a:chOff x="6170389" y="4163727"/>
                <a:chExt cx="576064" cy="576064"/>
              </a:xfrm>
            </p:grpSpPr>
            <p:sp>
              <p:nvSpPr>
                <p:cNvPr id="77" name="圆角矩形 12"/>
                <p:cNvSpPr>
                  <a:spLocks noChangeArrowheads="1"/>
                </p:cNvSpPr>
                <p:nvPr/>
              </p:nvSpPr>
              <p:spPr bwMode="auto">
                <a:xfrm>
                  <a:off x="6170389" y="4163727"/>
                  <a:ext cx="576064" cy="57606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244C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仿宋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8" name="Freeform 12"/>
                <p:cNvSpPr>
                  <a:spLocks noEditPoints="1"/>
                </p:cNvSpPr>
                <p:nvPr/>
              </p:nvSpPr>
              <p:spPr bwMode="auto">
                <a:xfrm>
                  <a:off x="6278404" y="4253861"/>
                  <a:ext cx="378197" cy="364816"/>
                </a:xfrm>
                <a:custGeom>
                  <a:avLst/>
                  <a:gdLst>
                    <a:gd name="T0" fmla="*/ 2147483646 w 1022"/>
                    <a:gd name="T1" fmla="*/ 2147483646 h 973"/>
                    <a:gd name="T2" fmla="*/ 2147483646 w 1022"/>
                    <a:gd name="T3" fmla="*/ 2147483646 h 973"/>
                    <a:gd name="T4" fmla="*/ 2147483646 w 1022"/>
                    <a:gd name="T5" fmla="*/ 2147483646 h 973"/>
                    <a:gd name="T6" fmla="*/ 2147483646 w 1022"/>
                    <a:gd name="T7" fmla="*/ 2147483646 h 973"/>
                    <a:gd name="T8" fmla="*/ 2147483646 w 1022"/>
                    <a:gd name="T9" fmla="*/ 2147483646 h 973"/>
                    <a:gd name="T10" fmla="*/ 2147483646 w 1022"/>
                    <a:gd name="T11" fmla="*/ 2147483646 h 973"/>
                    <a:gd name="T12" fmla="*/ 2147483646 w 1022"/>
                    <a:gd name="T13" fmla="*/ 2147483646 h 973"/>
                    <a:gd name="T14" fmla="*/ 2147483646 w 1022"/>
                    <a:gd name="T15" fmla="*/ 2147483646 h 973"/>
                    <a:gd name="T16" fmla="*/ 2147483646 w 1022"/>
                    <a:gd name="T17" fmla="*/ 2147483646 h 973"/>
                    <a:gd name="T18" fmla="*/ 2147483646 w 1022"/>
                    <a:gd name="T19" fmla="*/ 2147483646 h 973"/>
                    <a:gd name="T20" fmla="*/ 2147483646 w 1022"/>
                    <a:gd name="T21" fmla="*/ 2147483646 h 973"/>
                    <a:gd name="T22" fmla="*/ 2147483646 w 1022"/>
                    <a:gd name="T23" fmla="*/ 2147483646 h 973"/>
                    <a:gd name="T24" fmla="*/ 2147483646 w 1022"/>
                    <a:gd name="T25" fmla="*/ 2147483646 h 973"/>
                    <a:gd name="T26" fmla="*/ 2147483646 w 1022"/>
                    <a:gd name="T27" fmla="*/ 2147483646 h 973"/>
                    <a:gd name="T28" fmla="*/ 2147483646 w 1022"/>
                    <a:gd name="T29" fmla="*/ 2147483646 h 973"/>
                    <a:gd name="T30" fmla="*/ 2147483646 w 1022"/>
                    <a:gd name="T31" fmla="*/ 2147483646 h 973"/>
                    <a:gd name="T32" fmla="*/ 2147483646 w 1022"/>
                    <a:gd name="T33" fmla="*/ 2147483646 h 973"/>
                    <a:gd name="T34" fmla="*/ 2147483646 w 1022"/>
                    <a:gd name="T35" fmla="*/ 2147483646 h 973"/>
                    <a:gd name="T36" fmla="*/ 2147483646 w 1022"/>
                    <a:gd name="T37" fmla="*/ 2147483646 h 973"/>
                    <a:gd name="T38" fmla="*/ 2147483646 w 1022"/>
                    <a:gd name="T39" fmla="*/ 2147483646 h 973"/>
                    <a:gd name="T40" fmla="*/ 2147483646 w 1022"/>
                    <a:gd name="T41" fmla="*/ 2147483646 h 973"/>
                    <a:gd name="T42" fmla="*/ 2147483646 w 1022"/>
                    <a:gd name="T43" fmla="*/ 2147483646 h 973"/>
                    <a:gd name="T44" fmla="*/ 2147483646 w 1022"/>
                    <a:gd name="T45" fmla="*/ 2147483646 h 973"/>
                    <a:gd name="T46" fmla="*/ 2147483646 w 1022"/>
                    <a:gd name="T47" fmla="*/ 2147483646 h 973"/>
                    <a:gd name="T48" fmla="*/ 2147483646 w 1022"/>
                    <a:gd name="T49" fmla="*/ 2147483646 h 973"/>
                    <a:gd name="T50" fmla="*/ 2147483646 w 1022"/>
                    <a:gd name="T51" fmla="*/ 2147483646 h 973"/>
                    <a:gd name="T52" fmla="*/ 2147483646 w 1022"/>
                    <a:gd name="T53" fmla="*/ 2147483646 h 973"/>
                    <a:gd name="T54" fmla="*/ 2147483646 w 1022"/>
                    <a:gd name="T55" fmla="*/ 2147483646 h 973"/>
                    <a:gd name="T56" fmla="*/ 2147483646 w 1022"/>
                    <a:gd name="T57" fmla="*/ 2147483646 h 973"/>
                    <a:gd name="T58" fmla="*/ 2147483646 w 1022"/>
                    <a:gd name="T59" fmla="*/ 2147483646 h 973"/>
                    <a:gd name="T60" fmla="*/ 2147483646 w 1022"/>
                    <a:gd name="T61" fmla="*/ 2147483646 h 973"/>
                    <a:gd name="T62" fmla="*/ 2147483646 w 1022"/>
                    <a:gd name="T63" fmla="*/ 2147483646 h 973"/>
                    <a:gd name="T64" fmla="*/ 2147483646 w 1022"/>
                    <a:gd name="T65" fmla="*/ 2147483646 h 973"/>
                    <a:gd name="T66" fmla="*/ 2147483646 w 1022"/>
                    <a:gd name="T67" fmla="*/ 2147483646 h 973"/>
                    <a:gd name="T68" fmla="*/ 2147483646 w 1022"/>
                    <a:gd name="T69" fmla="*/ 2147483646 h 973"/>
                    <a:gd name="T70" fmla="*/ 2147483646 w 1022"/>
                    <a:gd name="T71" fmla="*/ 2147483646 h 973"/>
                    <a:gd name="T72" fmla="*/ 2147483646 w 1022"/>
                    <a:gd name="T73" fmla="*/ 2147483646 h 973"/>
                    <a:gd name="T74" fmla="*/ 2147483646 w 1022"/>
                    <a:gd name="T75" fmla="*/ 2147483646 h 973"/>
                    <a:gd name="T76" fmla="*/ 2147483646 w 1022"/>
                    <a:gd name="T77" fmla="*/ 2147483646 h 973"/>
                    <a:gd name="T78" fmla="*/ 2147483646 w 1022"/>
                    <a:gd name="T79" fmla="*/ 2147483646 h 973"/>
                    <a:gd name="T80" fmla="*/ 2147483646 w 1022"/>
                    <a:gd name="T81" fmla="*/ 2147483646 h 973"/>
                    <a:gd name="T82" fmla="*/ 2147483646 w 1022"/>
                    <a:gd name="T83" fmla="*/ 2147483646 h 973"/>
                    <a:gd name="T84" fmla="*/ 2147483646 w 1022"/>
                    <a:gd name="T85" fmla="*/ 2147483646 h 973"/>
                    <a:gd name="T86" fmla="*/ 2147483646 w 1022"/>
                    <a:gd name="T87" fmla="*/ 2147483646 h 973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1022" h="973">
                      <a:moveTo>
                        <a:pt x="596" y="882"/>
                      </a:moveTo>
                      <a:lnTo>
                        <a:pt x="426" y="882"/>
                      </a:lnTo>
                      <a:cubicBezTo>
                        <a:pt x="414" y="882"/>
                        <a:pt x="403" y="892"/>
                        <a:pt x="403" y="904"/>
                      </a:cubicBezTo>
                      <a:cubicBezTo>
                        <a:pt x="403" y="916"/>
                        <a:pt x="414" y="926"/>
                        <a:pt x="426" y="926"/>
                      </a:cubicBezTo>
                      <a:lnTo>
                        <a:pt x="596" y="926"/>
                      </a:lnTo>
                      <a:cubicBezTo>
                        <a:pt x="609" y="926"/>
                        <a:pt x="619" y="916"/>
                        <a:pt x="619" y="904"/>
                      </a:cubicBezTo>
                      <a:cubicBezTo>
                        <a:pt x="619" y="892"/>
                        <a:pt x="609" y="882"/>
                        <a:pt x="596" y="882"/>
                      </a:cubicBezTo>
                      <a:close/>
                      <a:moveTo>
                        <a:pt x="596" y="813"/>
                      </a:moveTo>
                      <a:lnTo>
                        <a:pt x="596" y="813"/>
                      </a:lnTo>
                      <a:lnTo>
                        <a:pt x="426" y="813"/>
                      </a:lnTo>
                      <a:cubicBezTo>
                        <a:pt x="414" y="813"/>
                        <a:pt x="403" y="823"/>
                        <a:pt x="403" y="835"/>
                      </a:cubicBezTo>
                      <a:cubicBezTo>
                        <a:pt x="403" y="848"/>
                        <a:pt x="414" y="858"/>
                        <a:pt x="426" y="858"/>
                      </a:cubicBezTo>
                      <a:lnTo>
                        <a:pt x="596" y="858"/>
                      </a:lnTo>
                      <a:cubicBezTo>
                        <a:pt x="609" y="858"/>
                        <a:pt x="619" y="848"/>
                        <a:pt x="619" y="835"/>
                      </a:cubicBezTo>
                      <a:cubicBezTo>
                        <a:pt x="619" y="823"/>
                        <a:pt x="609" y="813"/>
                        <a:pt x="596" y="813"/>
                      </a:cubicBezTo>
                      <a:close/>
                      <a:moveTo>
                        <a:pt x="511" y="973"/>
                      </a:moveTo>
                      <a:lnTo>
                        <a:pt x="511" y="973"/>
                      </a:lnTo>
                      <a:lnTo>
                        <a:pt x="585" y="946"/>
                      </a:lnTo>
                      <a:lnTo>
                        <a:pt x="437" y="946"/>
                      </a:lnTo>
                      <a:lnTo>
                        <a:pt x="511" y="973"/>
                      </a:lnTo>
                      <a:close/>
                      <a:moveTo>
                        <a:pt x="514" y="261"/>
                      </a:moveTo>
                      <a:lnTo>
                        <a:pt x="514" y="261"/>
                      </a:lnTo>
                      <a:lnTo>
                        <a:pt x="508" y="261"/>
                      </a:lnTo>
                      <a:cubicBezTo>
                        <a:pt x="384" y="261"/>
                        <a:pt x="272" y="362"/>
                        <a:pt x="272" y="486"/>
                      </a:cubicBezTo>
                      <a:cubicBezTo>
                        <a:pt x="272" y="611"/>
                        <a:pt x="377" y="682"/>
                        <a:pt x="388" y="721"/>
                      </a:cubicBezTo>
                      <a:cubicBezTo>
                        <a:pt x="398" y="759"/>
                        <a:pt x="388" y="778"/>
                        <a:pt x="416" y="787"/>
                      </a:cubicBezTo>
                      <a:cubicBezTo>
                        <a:pt x="444" y="796"/>
                        <a:pt x="508" y="794"/>
                        <a:pt x="508" y="794"/>
                      </a:cubicBezTo>
                      <a:lnTo>
                        <a:pt x="514" y="794"/>
                      </a:lnTo>
                      <a:cubicBezTo>
                        <a:pt x="514" y="794"/>
                        <a:pt x="578" y="796"/>
                        <a:pt x="606" y="787"/>
                      </a:cubicBezTo>
                      <a:cubicBezTo>
                        <a:pt x="634" y="778"/>
                        <a:pt x="624" y="759"/>
                        <a:pt x="634" y="721"/>
                      </a:cubicBezTo>
                      <a:cubicBezTo>
                        <a:pt x="645" y="682"/>
                        <a:pt x="750" y="611"/>
                        <a:pt x="750" y="486"/>
                      </a:cubicBezTo>
                      <a:cubicBezTo>
                        <a:pt x="750" y="362"/>
                        <a:pt x="638" y="261"/>
                        <a:pt x="514" y="261"/>
                      </a:cubicBezTo>
                      <a:close/>
                      <a:moveTo>
                        <a:pt x="201" y="527"/>
                      </a:moveTo>
                      <a:lnTo>
                        <a:pt x="201" y="527"/>
                      </a:lnTo>
                      <a:cubicBezTo>
                        <a:pt x="201" y="509"/>
                        <a:pt x="183" y="495"/>
                        <a:pt x="162" y="495"/>
                      </a:cubicBezTo>
                      <a:lnTo>
                        <a:pt x="39" y="495"/>
                      </a:lnTo>
                      <a:cubicBezTo>
                        <a:pt x="17" y="495"/>
                        <a:pt x="0" y="509"/>
                        <a:pt x="0" y="527"/>
                      </a:cubicBezTo>
                      <a:cubicBezTo>
                        <a:pt x="0" y="544"/>
                        <a:pt x="17" y="558"/>
                        <a:pt x="39" y="558"/>
                      </a:cubicBezTo>
                      <a:lnTo>
                        <a:pt x="162" y="558"/>
                      </a:lnTo>
                      <a:cubicBezTo>
                        <a:pt x="183" y="558"/>
                        <a:pt x="201" y="544"/>
                        <a:pt x="201" y="527"/>
                      </a:cubicBezTo>
                      <a:close/>
                      <a:moveTo>
                        <a:pt x="983" y="495"/>
                      </a:moveTo>
                      <a:lnTo>
                        <a:pt x="983" y="495"/>
                      </a:lnTo>
                      <a:lnTo>
                        <a:pt x="860" y="495"/>
                      </a:lnTo>
                      <a:cubicBezTo>
                        <a:pt x="839" y="495"/>
                        <a:pt x="822" y="509"/>
                        <a:pt x="822" y="527"/>
                      </a:cubicBezTo>
                      <a:cubicBezTo>
                        <a:pt x="822" y="544"/>
                        <a:pt x="839" y="558"/>
                        <a:pt x="860" y="558"/>
                      </a:cubicBezTo>
                      <a:lnTo>
                        <a:pt x="983" y="558"/>
                      </a:lnTo>
                      <a:cubicBezTo>
                        <a:pt x="1005" y="558"/>
                        <a:pt x="1022" y="544"/>
                        <a:pt x="1022" y="527"/>
                      </a:cubicBezTo>
                      <a:cubicBezTo>
                        <a:pt x="1022" y="509"/>
                        <a:pt x="1005" y="495"/>
                        <a:pt x="983" y="495"/>
                      </a:cubicBezTo>
                      <a:close/>
                      <a:moveTo>
                        <a:pt x="782" y="296"/>
                      </a:moveTo>
                      <a:lnTo>
                        <a:pt x="782" y="296"/>
                      </a:lnTo>
                      <a:lnTo>
                        <a:pt x="869" y="209"/>
                      </a:lnTo>
                      <a:cubicBezTo>
                        <a:pt x="885" y="194"/>
                        <a:pt x="887" y="172"/>
                        <a:pt x="874" y="159"/>
                      </a:cubicBezTo>
                      <a:cubicBezTo>
                        <a:pt x="862" y="147"/>
                        <a:pt x="839" y="149"/>
                        <a:pt x="824" y="164"/>
                      </a:cubicBezTo>
                      <a:lnTo>
                        <a:pt x="737" y="251"/>
                      </a:lnTo>
                      <a:cubicBezTo>
                        <a:pt x="722" y="266"/>
                        <a:pt x="720" y="289"/>
                        <a:pt x="732" y="301"/>
                      </a:cubicBezTo>
                      <a:cubicBezTo>
                        <a:pt x="745" y="314"/>
                        <a:pt x="767" y="311"/>
                        <a:pt x="782" y="296"/>
                      </a:cubicBezTo>
                      <a:close/>
                      <a:moveTo>
                        <a:pt x="508" y="201"/>
                      </a:moveTo>
                      <a:lnTo>
                        <a:pt x="508" y="201"/>
                      </a:lnTo>
                      <a:cubicBezTo>
                        <a:pt x="526" y="201"/>
                        <a:pt x="540" y="183"/>
                        <a:pt x="540" y="162"/>
                      </a:cubicBezTo>
                      <a:lnTo>
                        <a:pt x="540" y="39"/>
                      </a:lnTo>
                      <a:cubicBezTo>
                        <a:pt x="540" y="18"/>
                        <a:pt x="526" y="0"/>
                        <a:pt x="508" y="0"/>
                      </a:cubicBezTo>
                      <a:cubicBezTo>
                        <a:pt x="491" y="0"/>
                        <a:pt x="476" y="18"/>
                        <a:pt x="476" y="39"/>
                      </a:cubicBezTo>
                      <a:lnTo>
                        <a:pt x="476" y="162"/>
                      </a:lnTo>
                      <a:cubicBezTo>
                        <a:pt x="476" y="183"/>
                        <a:pt x="491" y="201"/>
                        <a:pt x="508" y="201"/>
                      </a:cubicBezTo>
                      <a:close/>
                      <a:moveTo>
                        <a:pt x="229" y="283"/>
                      </a:moveTo>
                      <a:lnTo>
                        <a:pt x="229" y="283"/>
                      </a:lnTo>
                      <a:cubicBezTo>
                        <a:pt x="244" y="299"/>
                        <a:pt x="267" y="301"/>
                        <a:pt x="279" y="288"/>
                      </a:cubicBezTo>
                      <a:cubicBezTo>
                        <a:pt x="292" y="276"/>
                        <a:pt x="289" y="254"/>
                        <a:pt x="274" y="238"/>
                      </a:cubicBezTo>
                      <a:lnTo>
                        <a:pt x="187" y="151"/>
                      </a:lnTo>
                      <a:cubicBezTo>
                        <a:pt x="172" y="136"/>
                        <a:pt x="149" y="134"/>
                        <a:pt x="137" y="146"/>
                      </a:cubicBezTo>
                      <a:cubicBezTo>
                        <a:pt x="125" y="159"/>
                        <a:pt x="127" y="181"/>
                        <a:pt x="142" y="196"/>
                      </a:cubicBezTo>
                      <a:lnTo>
                        <a:pt x="229" y="283"/>
                      </a:lnTo>
                      <a:close/>
                      <a:moveTo>
                        <a:pt x="240" y="756"/>
                      </a:moveTo>
                      <a:lnTo>
                        <a:pt x="240" y="756"/>
                      </a:lnTo>
                      <a:lnTo>
                        <a:pt x="153" y="843"/>
                      </a:lnTo>
                      <a:cubicBezTo>
                        <a:pt x="137" y="859"/>
                        <a:pt x="135" y="881"/>
                        <a:pt x="148" y="894"/>
                      </a:cubicBezTo>
                      <a:cubicBezTo>
                        <a:pt x="160" y="906"/>
                        <a:pt x="183" y="904"/>
                        <a:pt x="198" y="889"/>
                      </a:cubicBezTo>
                      <a:lnTo>
                        <a:pt x="285" y="802"/>
                      </a:lnTo>
                      <a:cubicBezTo>
                        <a:pt x="300" y="786"/>
                        <a:pt x="302" y="764"/>
                        <a:pt x="290" y="751"/>
                      </a:cubicBezTo>
                      <a:cubicBezTo>
                        <a:pt x="277" y="739"/>
                        <a:pt x="255" y="741"/>
                        <a:pt x="240" y="756"/>
                      </a:cubicBezTo>
                      <a:close/>
                      <a:moveTo>
                        <a:pt x="793" y="769"/>
                      </a:moveTo>
                      <a:lnTo>
                        <a:pt x="793" y="769"/>
                      </a:lnTo>
                      <a:cubicBezTo>
                        <a:pt x="778" y="754"/>
                        <a:pt x="755" y="752"/>
                        <a:pt x="743" y="764"/>
                      </a:cubicBezTo>
                      <a:cubicBezTo>
                        <a:pt x="731" y="777"/>
                        <a:pt x="733" y="799"/>
                        <a:pt x="748" y="814"/>
                      </a:cubicBezTo>
                      <a:lnTo>
                        <a:pt x="835" y="901"/>
                      </a:lnTo>
                      <a:cubicBezTo>
                        <a:pt x="850" y="916"/>
                        <a:pt x="873" y="919"/>
                        <a:pt x="885" y="906"/>
                      </a:cubicBezTo>
                      <a:cubicBezTo>
                        <a:pt x="897" y="894"/>
                        <a:pt x="895" y="871"/>
                        <a:pt x="880" y="856"/>
                      </a:cubicBezTo>
                      <a:lnTo>
                        <a:pt x="793" y="76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75" name="Rectangle 14"/>
              <p:cNvSpPr>
                <a:spLocks noChangeArrowheads="1"/>
              </p:cNvSpPr>
              <p:nvPr/>
            </p:nvSpPr>
            <p:spPr bwMode="auto">
              <a:xfrm>
                <a:off x="5581874" y="3809739"/>
                <a:ext cx="686726" cy="2705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1600" b="1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PART </a:t>
                </a:r>
                <a:r>
                  <a:rPr lang="en-US" altLang="zh-CN" sz="1600" b="1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3</a:t>
                </a:r>
                <a:endParaRPr lang="zh-CN" altLang="en-US" sz="1800" b="1" dirty="0">
                  <a:solidFill>
                    <a:srgbClr val="313D5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76" name="TextBox 59"/>
              <p:cNvSpPr txBox="1">
                <a:spLocks noChangeArrowheads="1"/>
              </p:cNvSpPr>
              <p:nvPr/>
            </p:nvSpPr>
            <p:spPr bwMode="auto">
              <a:xfrm>
                <a:off x="6566161" y="3744651"/>
                <a:ext cx="3155950" cy="430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b="1">
                    <a:solidFill>
                      <a:srgbClr val="313D5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B</a:t>
                </a:r>
                <a:r>
                  <a:rPr lang="zh-CN" altLang="en-US" b="1">
                    <a:solidFill>
                      <a:srgbClr val="313D5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样条优化</a:t>
                </a:r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 flipH="1">
              <a:off x="6433491" y="3876848"/>
              <a:ext cx="4171535" cy="80892"/>
              <a:chOff x="2272062" y="2596259"/>
              <a:chExt cx="4173708" cy="80934"/>
            </a:xfrm>
          </p:grpSpPr>
          <p:cxnSp>
            <p:nvCxnSpPr>
              <p:cNvPr id="72" name="直接连接符 71"/>
              <p:cNvCxnSpPr/>
              <p:nvPr/>
            </p:nvCxnSpPr>
            <p:spPr>
              <a:xfrm>
                <a:off x="2272062" y="2672770"/>
                <a:ext cx="415871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</p:cxnSp>
          <p:sp>
            <p:nvSpPr>
              <p:cNvPr id="73" name="矩形 72"/>
              <p:cNvSpPr/>
              <p:nvPr/>
            </p:nvSpPr>
            <p:spPr>
              <a:xfrm>
                <a:off x="5494740" y="2596259"/>
                <a:ext cx="951030" cy="80934"/>
              </a:xfrm>
              <a:prstGeom prst="rect">
                <a:avLst/>
              </a:prstGeom>
              <a:solidFill>
                <a:srgbClr val="244C8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943">
                  <a:lnSpc>
                    <a:spcPct val="120000"/>
                  </a:lnSpc>
                  <a:defRPr/>
                </a:pPr>
                <a:endParaRPr lang="zh-CN" altLang="en-US" sz="1799" kern="0">
                  <a:solidFill>
                    <a:srgbClr val="313D51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79" name="组合 78"/>
          <p:cNvGrpSpPr/>
          <p:nvPr/>
        </p:nvGrpSpPr>
        <p:grpSpPr>
          <a:xfrm>
            <a:off x="5681436" y="4531291"/>
            <a:ext cx="4890672" cy="578188"/>
            <a:chOff x="5714354" y="4244369"/>
            <a:chExt cx="4890672" cy="578188"/>
          </a:xfrm>
        </p:grpSpPr>
        <p:grpSp>
          <p:nvGrpSpPr>
            <p:cNvPr id="80" name="组合 79"/>
            <p:cNvGrpSpPr/>
            <p:nvPr/>
          </p:nvGrpSpPr>
          <p:grpSpPr>
            <a:xfrm>
              <a:off x="5714354" y="4244369"/>
              <a:ext cx="4103687" cy="576263"/>
              <a:chOff x="4753236" y="4446326"/>
              <a:chExt cx="4103687" cy="576263"/>
            </a:xfrm>
          </p:grpSpPr>
          <p:grpSp>
            <p:nvGrpSpPr>
              <p:cNvPr id="84" name="组合 24"/>
              <p:cNvGrpSpPr>
                <a:grpSpLocks/>
              </p:cNvGrpSpPr>
              <p:nvPr/>
            </p:nvGrpSpPr>
            <p:grpSpPr bwMode="auto">
              <a:xfrm>
                <a:off x="4753236" y="4446326"/>
                <a:ext cx="576262" cy="576263"/>
                <a:chOff x="6170389" y="4955815"/>
                <a:chExt cx="576064" cy="576064"/>
              </a:xfrm>
            </p:grpSpPr>
            <p:sp>
              <p:nvSpPr>
                <p:cNvPr id="87" name="圆角矩形 13"/>
                <p:cNvSpPr>
                  <a:spLocks noChangeArrowheads="1"/>
                </p:cNvSpPr>
                <p:nvPr/>
              </p:nvSpPr>
              <p:spPr bwMode="auto">
                <a:xfrm>
                  <a:off x="6170389" y="4955815"/>
                  <a:ext cx="576064" cy="57606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244C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仿宋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8" name="Freeform 11"/>
                <p:cNvSpPr>
                  <a:spLocks noEditPoints="1"/>
                </p:cNvSpPr>
                <p:nvPr/>
              </p:nvSpPr>
              <p:spPr bwMode="auto">
                <a:xfrm>
                  <a:off x="6298628" y="5092507"/>
                  <a:ext cx="315884" cy="273385"/>
                </a:xfrm>
                <a:custGeom>
                  <a:avLst/>
                  <a:gdLst>
                    <a:gd name="T0" fmla="*/ 2147483646 w 948"/>
                    <a:gd name="T1" fmla="*/ 2147483646 h 810"/>
                    <a:gd name="T2" fmla="*/ 2147483646 w 948"/>
                    <a:gd name="T3" fmla="*/ 2147483646 h 810"/>
                    <a:gd name="T4" fmla="*/ 2147483646 w 948"/>
                    <a:gd name="T5" fmla="*/ 2147483646 h 810"/>
                    <a:gd name="T6" fmla="*/ 2147483646 w 948"/>
                    <a:gd name="T7" fmla="*/ 2147483646 h 810"/>
                    <a:gd name="T8" fmla="*/ 2147483646 w 948"/>
                    <a:gd name="T9" fmla="*/ 2147483646 h 810"/>
                    <a:gd name="T10" fmla="*/ 2147483646 w 948"/>
                    <a:gd name="T11" fmla="*/ 2147483646 h 810"/>
                    <a:gd name="T12" fmla="*/ 2147483646 w 948"/>
                    <a:gd name="T13" fmla="*/ 2147483646 h 810"/>
                    <a:gd name="T14" fmla="*/ 2147483646 w 948"/>
                    <a:gd name="T15" fmla="*/ 2147483646 h 810"/>
                    <a:gd name="T16" fmla="*/ 2147483646 w 948"/>
                    <a:gd name="T17" fmla="*/ 2147483646 h 810"/>
                    <a:gd name="T18" fmla="*/ 2147483646 w 948"/>
                    <a:gd name="T19" fmla="*/ 2147483646 h 810"/>
                    <a:gd name="T20" fmla="*/ 2147483646 w 948"/>
                    <a:gd name="T21" fmla="*/ 2147483646 h 810"/>
                    <a:gd name="T22" fmla="*/ 2147483646 w 948"/>
                    <a:gd name="T23" fmla="*/ 2147483646 h 810"/>
                    <a:gd name="T24" fmla="*/ 2147483646 w 948"/>
                    <a:gd name="T25" fmla="*/ 2147483646 h 810"/>
                    <a:gd name="T26" fmla="*/ 2147483646 w 948"/>
                    <a:gd name="T27" fmla="*/ 2147483646 h 810"/>
                    <a:gd name="T28" fmla="*/ 2147483646 w 948"/>
                    <a:gd name="T29" fmla="*/ 2147483646 h 810"/>
                    <a:gd name="T30" fmla="*/ 2147483646 w 948"/>
                    <a:gd name="T31" fmla="*/ 2147483646 h 810"/>
                    <a:gd name="T32" fmla="*/ 2147483646 w 948"/>
                    <a:gd name="T33" fmla="*/ 2147483646 h 810"/>
                    <a:gd name="T34" fmla="*/ 2147483646 w 948"/>
                    <a:gd name="T35" fmla="*/ 2147483646 h 810"/>
                    <a:gd name="T36" fmla="*/ 2147483646 w 948"/>
                    <a:gd name="T37" fmla="*/ 2147483646 h 810"/>
                    <a:gd name="T38" fmla="*/ 2147483646 w 948"/>
                    <a:gd name="T39" fmla="*/ 2147483646 h 810"/>
                    <a:gd name="T40" fmla="*/ 2147483646 w 948"/>
                    <a:gd name="T41" fmla="*/ 2147483646 h 810"/>
                    <a:gd name="T42" fmla="*/ 2147483646 w 948"/>
                    <a:gd name="T43" fmla="*/ 2147483646 h 810"/>
                    <a:gd name="T44" fmla="*/ 2147483646 w 948"/>
                    <a:gd name="T45" fmla="*/ 2147483646 h 810"/>
                    <a:gd name="T46" fmla="*/ 2147483646 w 948"/>
                    <a:gd name="T47" fmla="*/ 2147483646 h 810"/>
                    <a:gd name="T48" fmla="*/ 2147483646 w 948"/>
                    <a:gd name="T49" fmla="*/ 2147483646 h 810"/>
                    <a:gd name="T50" fmla="*/ 2147483646 w 948"/>
                    <a:gd name="T51" fmla="*/ 2147483646 h 810"/>
                    <a:gd name="T52" fmla="*/ 2147483646 w 948"/>
                    <a:gd name="T53" fmla="*/ 2147483646 h 810"/>
                    <a:gd name="T54" fmla="*/ 2147483646 w 948"/>
                    <a:gd name="T55" fmla="*/ 2147483646 h 810"/>
                    <a:gd name="T56" fmla="*/ 2147483646 w 948"/>
                    <a:gd name="T57" fmla="*/ 2147483646 h 810"/>
                    <a:gd name="T58" fmla="*/ 2147483646 w 948"/>
                    <a:gd name="T59" fmla="*/ 2147483646 h 810"/>
                    <a:gd name="T60" fmla="*/ 2147483646 w 948"/>
                    <a:gd name="T61" fmla="*/ 2147483646 h 810"/>
                    <a:gd name="T62" fmla="*/ 2147483646 w 948"/>
                    <a:gd name="T63" fmla="*/ 2147483646 h 810"/>
                    <a:gd name="T64" fmla="*/ 2147483646 w 948"/>
                    <a:gd name="T65" fmla="*/ 2147483646 h 810"/>
                    <a:gd name="T66" fmla="*/ 2147483646 w 948"/>
                    <a:gd name="T67" fmla="*/ 2147483646 h 810"/>
                    <a:gd name="T68" fmla="*/ 2147483646 w 948"/>
                    <a:gd name="T69" fmla="*/ 2147483646 h 810"/>
                    <a:gd name="T70" fmla="*/ 2147483646 w 948"/>
                    <a:gd name="T71" fmla="*/ 2147483646 h 810"/>
                    <a:gd name="T72" fmla="*/ 2147483646 w 948"/>
                    <a:gd name="T73" fmla="*/ 2147483646 h 810"/>
                    <a:gd name="T74" fmla="*/ 2147483646 w 948"/>
                    <a:gd name="T75" fmla="*/ 2147483646 h 810"/>
                    <a:gd name="T76" fmla="*/ 2147483646 w 948"/>
                    <a:gd name="T77" fmla="*/ 2147483646 h 810"/>
                    <a:gd name="T78" fmla="*/ 2147483646 w 948"/>
                    <a:gd name="T79" fmla="*/ 2147483646 h 810"/>
                    <a:gd name="T80" fmla="*/ 2147483646 w 948"/>
                    <a:gd name="T81" fmla="*/ 2147483646 h 810"/>
                    <a:gd name="T82" fmla="*/ 2147483646 w 948"/>
                    <a:gd name="T83" fmla="*/ 2147483646 h 810"/>
                    <a:gd name="T84" fmla="*/ 2147483646 w 948"/>
                    <a:gd name="T85" fmla="*/ 2147483646 h 810"/>
                    <a:gd name="T86" fmla="*/ 2147483646 w 948"/>
                    <a:gd name="T87" fmla="*/ 2147483646 h 810"/>
                    <a:gd name="T88" fmla="*/ 2147483646 w 948"/>
                    <a:gd name="T89" fmla="*/ 2147483646 h 810"/>
                    <a:gd name="T90" fmla="*/ 2147483646 w 948"/>
                    <a:gd name="T91" fmla="*/ 2147483646 h 810"/>
                    <a:gd name="T92" fmla="*/ 2147483646 w 948"/>
                    <a:gd name="T93" fmla="*/ 2147483646 h 810"/>
                    <a:gd name="T94" fmla="*/ 2147483646 w 948"/>
                    <a:gd name="T95" fmla="*/ 2147483646 h 810"/>
                    <a:gd name="T96" fmla="*/ 2147483646 w 948"/>
                    <a:gd name="T97" fmla="*/ 2147483646 h 810"/>
                    <a:gd name="T98" fmla="*/ 2147483646 w 948"/>
                    <a:gd name="T99" fmla="*/ 2147483646 h 810"/>
                    <a:gd name="T100" fmla="*/ 2147483646 w 948"/>
                    <a:gd name="T101" fmla="*/ 2147483646 h 810"/>
                    <a:gd name="T102" fmla="*/ 2147483646 w 948"/>
                    <a:gd name="T103" fmla="*/ 2147483646 h 810"/>
                    <a:gd name="T104" fmla="*/ 2147483646 w 948"/>
                    <a:gd name="T105" fmla="*/ 2147483646 h 810"/>
                    <a:gd name="T106" fmla="*/ 2147483646 w 948"/>
                    <a:gd name="T107" fmla="*/ 2147483646 h 810"/>
                    <a:gd name="T108" fmla="*/ 2147483646 w 948"/>
                    <a:gd name="T109" fmla="*/ 2147483646 h 810"/>
                    <a:gd name="T110" fmla="*/ 2147483646 w 948"/>
                    <a:gd name="T111" fmla="*/ 2147483646 h 810"/>
                    <a:gd name="T112" fmla="*/ 2147483646 w 948"/>
                    <a:gd name="T113" fmla="*/ 2147483646 h 810"/>
                    <a:gd name="T114" fmla="*/ 2147483646 w 948"/>
                    <a:gd name="T115" fmla="*/ 2147483646 h 810"/>
                    <a:gd name="T116" fmla="*/ 2147483646 w 948"/>
                    <a:gd name="T117" fmla="*/ 2147483646 h 810"/>
                    <a:gd name="T118" fmla="*/ 2147483646 w 948"/>
                    <a:gd name="T119" fmla="*/ 2147483646 h 810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0" t="0" r="r" b="b"/>
                  <a:pathLst>
                    <a:path w="948" h="810">
                      <a:moveTo>
                        <a:pt x="588" y="151"/>
                      </a:moveTo>
                      <a:cubicBezTo>
                        <a:pt x="588" y="151"/>
                        <a:pt x="588" y="152"/>
                        <a:pt x="588" y="152"/>
                      </a:cubicBezTo>
                      <a:cubicBezTo>
                        <a:pt x="588" y="153"/>
                        <a:pt x="589" y="154"/>
                        <a:pt x="589" y="155"/>
                      </a:cubicBezTo>
                      <a:cubicBezTo>
                        <a:pt x="589" y="156"/>
                        <a:pt x="589" y="156"/>
                        <a:pt x="589" y="157"/>
                      </a:cubicBezTo>
                      <a:cubicBezTo>
                        <a:pt x="589" y="158"/>
                        <a:pt x="589" y="159"/>
                        <a:pt x="589" y="161"/>
                      </a:cubicBezTo>
                      <a:cubicBezTo>
                        <a:pt x="589" y="161"/>
                        <a:pt x="589" y="161"/>
                        <a:pt x="589" y="161"/>
                      </a:cubicBezTo>
                      <a:cubicBezTo>
                        <a:pt x="589" y="162"/>
                        <a:pt x="589" y="164"/>
                        <a:pt x="589" y="165"/>
                      </a:cubicBezTo>
                      <a:cubicBezTo>
                        <a:pt x="589" y="165"/>
                        <a:pt x="589" y="166"/>
                        <a:pt x="589" y="166"/>
                      </a:cubicBezTo>
                      <a:cubicBezTo>
                        <a:pt x="589" y="167"/>
                        <a:pt x="589" y="168"/>
                        <a:pt x="589" y="169"/>
                      </a:cubicBezTo>
                      <a:cubicBezTo>
                        <a:pt x="589" y="170"/>
                        <a:pt x="589" y="170"/>
                        <a:pt x="589" y="171"/>
                      </a:cubicBezTo>
                      <a:cubicBezTo>
                        <a:pt x="588" y="178"/>
                        <a:pt x="586" y="185"/>
                        <a:pt x="584" y="191"/>
                      </a:cubicBezTo>
                      <a:cubicBezTo>
                        <a:pt x="584" y="192"/>
                        <a:pt x="583" y="193"/>
                        <a:pt x="583" y="194"/>
                      </a:cubicBezTo>
                      <a:cubicBezTo>
                        <a:pt x="583" y="195"/>
                        <a:pt x="583" y="195"/>
                        <a:pt x="583" y="195"/>
                      </a:cubicBezTo>
                      <a:cubicBezTo>
                        <a:pt x="583" y="196"/>
                        <a:pt x="582" y="197"/>
                        <a:pt x="582" y="198"/>
                      </a:cubicBezTo>
                      <a:cubicBezTo>
                        <a:pt x="582" y="198"/>
                        <a:pt x="582" y="198"/>
                        <a:pt x="582" y="198"/>
                      </a:cubicBezTo>
                      <a:cubicBezTo>
                        <a:pt x="580" y="201"/>
                        <a:pt x="579" y="204"/>
                        <a:pt x="577" y="207"/>
                      </a:cubicBezTo>
                      <a:cubicBezTo>
                        <a:pt x="577" y="207"/>
                        <a:pt x="577" y="207"/>
                        <a:pt x="577" y="208"/>
                      </a:cubicBezTo>
                      <a:cubicBezTo>
                        <a:pt x="577" y="208"/>
                        <a:pt x="576" y="209"/>
                        <a:pt x="575" y="210"/>
                      </a:cubicBezTo>
                      <a:cubicBezTo>
                        <a:pt x="575" y="210"/>
                        <a:pt x="575" y="211"/>
                        <a:pt x="575" y="211"/>
                      </a:cubicBezTo>
                      <a:cubicBezTo>
                        <a:pt x="573" y="215"/>
                        <a:pt x="570" y="218"/>
                        <a:pt x="567" y="222"/>
                      </a:cubicBezTo>
                      <a:cubicBezTo>
                        <a:pt x="567" y="222"/>
                        <a:pt x="567" y="222"/>
                        <a:pt x="567" y="222"/>
                      </a:cubicBezTo>
                      <a:cubicBezTo>
                        <a:pt x="566" y="223"/>
                        <a:pt x="566" y="224"/>
                        <a:pt x="565" y="224"/>
                      </a:cubicBezTo>
                      <a:cubicBezTo>
                        <a:pt x="565" y="224"/>
                        <a:pt x="565" y="225"/>
                        <a:pt x="565" y="225"/>
                      </a:cubicBezTo>
                      <a:cubicBezTo>
                        <a:pt x="562" y="227"/>
                        <a:pt x="560" y="230"/>
                        <a:pt x="558" y="232"/>
                      </a:cubicBezTo>
                      <a:cubicBezTo>
                        <a:pt x="558" y="232"/>
                        <a:pt x="557" y="232"/>
                        <a:pt x="557" y="232"/>
                      </a:cubicBezTo>
                      <a:cubicBezTo>
                        <a:pt x="557" y="233"/>
                        <a:pt x="556" y="233"/>
                        <a:pt x="555" y="234"/>
                      </a:cubicBezTo>
                      <a:cubicBezTo>
                        <a:pt x="555" y="234"/>
                        <a:pt x="555" y="234"/>
                        <a:pt x="554" y="234"/>
                      </a:cubicBezTo>
                      <a:cubicBezTo>
                        <a:pt x="554" y="235"/>
                        <a:pt x="553" y="236"/>
                        <a:pt x="552" y="236"/>
                      </a:cubicBezTo>
                      <a:cubicBezTo>
                        <a:pt x="547" y="240"/>
                        <a:pt x="543" y="243"/>
                        <a:pt x="537" y="246"/>
                      </a:cubicBezTo>
                      <a:cubicBezTo>
                        <a:pt x="536" y="246"/>
                        <a:pt x="535" y="247"/>
                        <a:pt x="534" y="247"/>
                      </a:cubicBezTo>
                      <a:cubicBezTo>
                        <a:pt x="533" y="247"/>
                        <a:pt x="533" y="248"/>
                        <a:pt x="532" y="248"/>
                      </a:cubicBezTo>
                      <a:cubicBezTo>
                        <a:pt x="532" y="248"/>
                        <a:pt x="531" y="249"/>
                        <a:pt x="530" y="249"/>
                      </a:cubicBezTo>
                      <a:cubicBezTo>
                        <a:pt x="529" y="249"/>
                        <a:pt x="529" y="249"/>
                        <a:pt x="528" y="249"/>
                      </a:cubicBezTo>
                      <a:cubicBezTo>
                        <a:pt x="527" y="250"/>
                        <a:pt x="526" y="250"/>
                        <a:pt x="525" y="251"/>
                      </a:cubicBezTo>
                      <a:cubicBezTo>
                        <a:pt x="525" y="251"/>
                        <a:pt x="525" y="251"/>
                        <a:pt x="525" y="251"/>
                      </a:cubicBezTo>
                      <a:cubicBezTo>
                        <a:pt x="523" y="251"/>
                        <a:pt x="522" y="252"/>
                        <a:pt x="520" y="252"/>
                      </a:cubicBezTo>
                      <a:cubicBezTo>
                        <a:pt x="520" y="252"/>
                        <a:pt x="520" y="252"/>
                        <a:pt x="519" y="252"/>
                      </a:cubicBezTo>
                      <a:cubicBezTo>
                        <a:pt x="518" y="253"/>
                        <a:pt x="517" y="253"/>
                        <a:pt x="516" y="253"/>
                      </a:cubicBezTo>
                      <a:cubicBezTo>
                        <a:pt x="516" y="253"/>
                        <a:pt x="515" y="253"/>
                        <a:pt x="515" y="253"/>
                      </a:cubicBezTo>
                      <a:cubicBezTo>
                        <a:pt x="514" y="254"/>
                        <a:pt x="512" y="254"/>
                        <a:pt x="511" y="254"/>
                      </a:cubicBezTo>
                      <a:cubicBezTo>
                        <a:pt x="509" y="254"/>
                        <a:pt x="508" y="255"/>
                        <a:pt x="506" y="255"/>
                      </a:cubicBezTo>
                      <a:cubicBezTo>
                        <a:pt x="506" y="255"/>
                        <a:pt x="506" y="255"/>
                        <a:pt x="505" y="255"/>
                      </a:cubicBezTo>
                      <a:cubicBezTo>
                        <a:pt x="504" y="255"/>
                        <a:pt x="503" y="255"/>
                        <a:pt x="502" y="255"/>
                      </a:cubicBezTo>
                      <a:cubicBezTo>
                        <a:pt x="502" y="255"/>
                        <a:pt x="501" y="255"/>
                        <a:pt x="501" y="255"/>
                      </a:cubicBezTo>
                      <a:cubicBezTo>
                        <a:pt x="499" y="255"/>
                        <a:pt x="498" y="255"/>
                        <a:pt x="496" y="255"/>
                      </a:cubicBezTo>
                      <a:cubicBezTo>
                        <a:pt x="496" y="255"/>
                        <a:pt x="496" y="255"/>
                        <a:pt x="496" y="255"/>
                      </a:cubicBezTo>
                      <a:cubicBezTo>
                        <a:pt x="495" y="255"/>
                        <a:pt x="494" y="255"/>
                        <a:pt x="492" y="255"/>
                      </a:cubicBezTo>
                      <a:cubicBezTo>
                        <a:pt x="492" y="255"/>
                        <a:pt x="491" y="255"/>
                        <a:pt x="491" y="255"/>
                      </a:cubicBezTo>
                      <a:cubicBezTo>
                        <a:pt x="490" y="255"/>
                        <a:pt x="489" y="255"/>
                        <a:pt x="488" y="255"/>
                      </a:cubicBezTo>
                      <a:cubicBezTo>
                        <a:pt x="488" y="255"/>
                        <a:pt x="487" y="255"/>
                        <a:pt x="487" y="255"/>
                      </a:cubicBezTo>
                      <a:cubicBezTo>
                        <a:pt x="485" y="255"/>
                        <a:pt x="484" y="255"/>
                        <a:pt x="483" y="255"/>
                      </a:cubicBezTo>
                      <a:cubicBezTo>
                        <a:pt x="477" y="254"/>
                        <a:pt x="471" y="253"/>
                        <a:pt x="466" y="251"/>
                      </a:cubicBezTo>
                      <a:cubicBezTo>
                        <a:pt x="465" y="250"/>
                        <a:pt x="464" y="250"/>
                        <a:pt x="463" y="250"/>
                      </a:cubicBezTo>
                      <a:cubicBezTo>
                        <a:pt x="463" y="250"/>
                        <a:pt x="462" y="250"/>
                        <a:pt x="462" y="249"/>
                      </a:cubicBezTo>
                      <a:cubicBezTo>
                        <a:pt x="461" y="249"/>
                        <a:pt x="460" y="249"/>
                        <a:pt x="459" y="248"/>
                      </a:cubicBezTo>
                      <a:cubicBezTo>
                        <a:pt x="459" y="248"/>
                        <a:pt x="459" y="248"/>
                        <a:pt x="459" y="248"/>
                      </a:cubicBezTo>
                      <a:cubicBezTo>
                        <a:pt x="456" y="247"/>
                        <a:pt x="453" y="245"/>
                        <a:pt x="450" y="244"/>
                      </a:cubicBezTo>
                      <a:cubicBezTo>
                        <a:pt x="450" y="244"/>
                        <a:pt x="450" y="244"/>
                        <a:pt x="450" y="244"/>
                      </a:cubicBezTo>
                      <a:cubicBezTo>
                        <a:pt x="449" y="243"/>
                        <a:pt x="448" y="243"/>
                        <a:pt x="447" y="242"/>
                      </a:cubicBezTo>
                      <a:cubicBezTo>
                        <a:pt x="447" y="242"/>
                        <a:pt x="447" y="242"/>
                        <a:pt x="446" y="242"/>
                      </a:cubicBezTo>
                      <a:cubicBezTo>
                        <a:pt x="443" y="239"/>
                        <a:pt x="439" y="237"/>
                        <a:pt x="436" y="234"/>
                      </a:cubicBezTo>
                      <a:cubicBezTo>
                        <a:pt x="435" y="234"/>
                        <a:pt x="435" y="234"/>
                        <a:pt x="435" y="234"/>
                      </a:cubicBezTo>
                      <a:cubicBezTo>
                        <a:pt x="434" y="233"/>
                        <a:pt x="434" y="232"/>
                        <a:pt x="433" y="232"/>
                      </a:cubicBezTo>
                      <a:cubicBezTo>
                        <a:pt x="433" y="231"/>
                        <a:pt x="433" y="231"/>
                        <a:pt x="432" y="231"/>
                      </a:cubicBezTo>
                      <a:cubicBezTo>
                        <a:pt x="430" y="229"/>
                        <a:pt x="428" y="227"/>
                        <a:pt x="425" y="224"/>
                      </a:cubicBezTo>
                      <a:cubicBezTo>
                        <a:pt x="425" y="224"/>
                        <a:pt x="425" y="224"/>
                        <a:pt x="425" y="224"/>
                      </a:cubicBezTo>
                      <a:cubicBezTo>
                        <a:pt x="425" y="223"/>
                        <a:pt x="424" y="222"/>
                        <a:pt x="423" y="222"/>
                      </a:cubicBezTo>
                      <a:cubicBezTo>
                        <a:pt x="423" y="221"/>
                        <a:pt x="423" y="221"/>
                        <a:pt x="423" y="221"/>
                      </a:cubicBezTo>
                      <a:cubicBezTo>
                        <a:pt x="422" y="220"/>
                        <a:pt x="421" y="219"/>
                        <a:pt x="421" y="218"/>
                      </a:cubicBezTo>
                      <a:cubicBezTo>
                        <a:pt x="417" y="213"/>
                        <a:pt x="413" y="207"/>
                        <a:pt x="410" y="200"/>
                      </a:cubicBezTo>
                      <a:cubicBezTo>
                        <a:pt x="410" y="200"/>
                        <a:pt x="410" y="199"/>
                        <a:pt x="409" y="199"/>
                      </a:cubicBezTo>
                      <a:cubicBezTo>
                        <a:pt x="409" y="198"/>
                        <a:pt x="409" y="197"/>
                        <a:pt x="408" y="196"/>
                      </a:cubicBezTo>
                      <a:cubicBezTo>
                        <a:pt x="408" y="196"/>
                        <a:pt x="408" y="195"/>
                        <a:pt x="408" y="195"/>
                      </a:cubicBezTo>
                      <a:cubicBezTo>
                        <a:pt x="407" y="194"/>
                        <a:pt x="407" y="193"/>
                        <a:pt x="407" y="191"/>
                      </a:cubicBezTo>
                      <a:cubicBezTo>
                        <a:pt x="406" y="191"/>
                        <a:pt x="406" y="191"/>
                        <a:pt x="406" y="191"/>
                      </a:cubicBezTo>
                      <a:cubicBezTo>
                        <a:pt x="406" y="190"/>
                        <a:pt x="406" y="188"/>
                        <a:pt x="405" y="187"/>
                      </a:cubicBezTo>
                      <a:cubicBezTo>
                        <a:pt x="405" y="187"/>
                        <a:pt x="405" y="186"/>
                        <a:pt x="405" y="186"/>
                      </a:cubicBezTo>
                      <a:cubicBezTo>
                        <a:pt x="405" y="185"/>
                        <a:pt x="404" y="184"/>
                        <a:pt x="404" y="183"/>
                      </a:cubicBezTo>
                      <a:cubicBezTo>
                        <a:pt x="404" y="182"/>
                        <a:pt x="404" y="182"/>
                        <a:pt x="404" y="181"/>
                      </a:cubicBezTo>
                      <a:cubicBezTo>
                        <a:pt x="404" y="180"/>
                        <a:pt x="403" y="179"/>
                        <a:pt x="403" y="177"/>
                      </a:cubicBezTo>
                      <a:cubicBezTo>
                        <a:pt x="403" y="176"/>
                        <a:pt x="403" y="174"/>
                        <a:pt x="402" y="173"/>
                      </a:cubicBezTo>
                      <a:cubicBezTo>
                        <a:pt x="402" y="173"/>
                        <a:pt x="402" y="172"/>
                        <a:pt x="402" y="172"/>
                      </a:cubicBezTo>
                      <a:cubicBezTo>
                        <a:pt x="402" y="171"/>
                        <a:pt x="402" y="170"/>
                        <a:pt x="402" y="169"/>
                      </a:cubicBezTo>
                      <a:cubicBezTo>
                        <a:pt x="402" y="168"/>
                        <a:pt x="402" y="168"/>
                        <a:pt x="402" y="167"/>
                      </a:cubicBezTo>
                      <a:cubicBezTo>
                        <a:pt x="402" y="166"/>
                        <a:pt x="402" y="164"/>
                        <a:pt x="402" y="163"/>
                      </a:cubicBezTo>
                      <a:cubicBezTo>
                        <a:pt x="402" y="163"/>
                        <a:pt x="402" y="163"/>
                        <a:pt x="402" y="163"/>
                      </a:cubicBezTo>
                      <a:cubicBezTo>
                        <a:pt x="402" y="161"/>
                        <a:pt x="402" y="160"/>
                        <a:pt x="402" y="159"/>
                      </a:cubicBezTo>
                      <a:cubicBezTo>
                        <a:pt x="402" y="158"/>
                        <a:pt x="402" y="158"/>
                        <a:pt x="402" y="157"/>
                      </a:cubicBezTo>
                      <a:cubicBezTo>
                        <a:pt x="402" y="156"/>
                        <a:pt x="402" y="156"/>
                        <a:pt x="402" y="155"/>
                      </a:cubicBezTo>
                      <a:cubicBezTo>
                        <a:pt x="402" y="154"/>
                        <a:pt x="402" y="154"/>
                        <a:pt x="402" y="153"/>
                      </a:cubicBezTo>
                      <a:cubicBezTo>
                        <a:pt x="402" y="152"/>
                        <a:pt x="402" y="151"/>
                        <a:pt x="403" y="149"/>
                      </a:cubicBezTo>
                      <a:cubicBezTo>
                        <a:pt x="403" y="149"/>
                        <a:pt x="403" y="149"/>
                        <a:pt x="403" y="149"/>
                      </a:cubicBezTo>
                      <a:cubicBezTo>
                        <a:pt x="403" y="143"/>
                        <a:pt x="405" y="138"/>
                        <a:pt x="406" y="132"/>
                      </a:cubicBezTo>
                      <a:cubicBezTo>
                        <a:pt x="407" y="131"/>
                        <a:pt x="407" y="130"/>
                        <a:pt x="408" y="129"/>
                      </a:cubicBezTo>
                      <a:cubicBezTo>
                        <a:pt x="408" y="129"/>
                        <a:pt x="408" y="129"/>
                        <a:pt x="408" y="129"/>
                      </a:cubicBezTo>
                      <a:cubicBezTo>
                        <a:pt x="408" y="128"/>
                        <a:pt x="409" y="127"/>
                        <a:pt x="409" y="126"/>
                      </a:cubicBezTo>
                      <a:cubicBezTo>
                        <a:pt x="409" y="126"/>
                        <a:pt x="409" y="126"/>
                        <a:pt x="409" y="126"/>
                      </a:cubicBezTo>
                      <a:cubicBezTo>
                        <a:pt x="410" y="123"/>
                        <a:pt x="412" y="120"/>
                        <a:pt x="413" y="117"/>
                      </a:cubicBezTo>
                      <a:cubicBezTo>
                        <a:pt x="413" y="117"/>
                        <a:pt x="414" y="116"/>
                        <a:pt x="414" y="116"/>
                      </a:cubicBezTo>
                      <a:cubicBezTo>
                        <a:pt x="414" y="115"/>
                        <a:pt x="415" y="114"/>
                        <a:pt x="415" y="114"/>
                      </a:cubicBezTo>
                      <a:cubicBezTo>
                        <a:pt x="415" y="113"/>
                        <a:pt x="415" y="113"/>
                        <a:pt x="416" y="113"/>
                      </a:cubicBezTo>
                      <a:cubicBezTo>
                        <a:pt x="418" y="109"/>
                        <a:pt x="420" y="106"/>
                        <a:pt x="423" y="102"/>
                      </a:cubicBezTo>
                      <a:cubicBezTo>
                        <a:pt x="423" y="102"/>
                        <a:pt x="423" y="102"/>
                        <a:pt x="424" y="102"/>
                      </a:cubicBezTo>
                      <a:cubicBezTo>
                        <a:pt x="424" y="101"/>
                        <a:pt x="425" y="100"/>
                        <a:pt x="426" y="99"/>
                      </a:cubicBezTo>
                      <a:cubicBezTo>
                        <a:pt x="426" y="99"/>
                        <a:pt x="426" y="99"/>
                        <a:pt x="426" y="99"/>
                      </a:cubicBezTo>
                      <a:cubicBezTo>
                        <a:pt x="428" y="97"/>
                        <a:pt x="431" y="94"/>
                        <a:pt x="433" y="92"/>
                      </a:cubicBezTo>
                      <a:cubicBezTo>
                        <a:pt x="433" y="92"/>
                        <a:pt x="433" y="92"/>
                        <a:pt x="433" y="92"/>
                      </a:cubicBezTo>
                      <a:cubicBezTo>
                        <a:pt x="434" y="91"/>
                        <a:pt x="435" y="90"/>
                        <a:pt x="436" y="90"/>
                      </a:cubicBezTo>
                      <a:cubicBezTo>
                        <a:pt x="436" y="90"/>
                        <a:pt x="436" y="89"/>
                        <a:pt x="436" y="89"/>
                      </a:cubicBezTo>
                      <a:cubicBezTo>
                        <a:pt x="437" y="89"/>
                        <a:pt x="438" y="88"/>
                        <a:pt x="439" y="87"/>
                      </a:cubicBezTo>
                      <a:cubicBezTo>
                        <a:pt x="443" y="84"/>
                        <a:pt x="448" y="81"/>
                        <a:pt x="453" y="78"/>
                      </a:cubicBezTo>
                      <a:cubicBezTo>
                        <a:pt x="454" y="78"/>
                        <a:pt x="456" y="77"/>
                        <a:pt x="457" y="77"/>
                      </a:cubicBezTo>
                      <a:cubicBezTo>
                        <a:pt x="457" y="76"/>
                        <a:pt x="458" y="76"/>
                        <a:pt x="458" y="76"/>
                      </a:cubicBezTo>
                      <a:cubicBezTo>
                        <a:pt x="459" y="76"/>
                        <a:pt x="460" y="75"/>
                        <a:pt x="461" y="75"/>
                      </a:cubicBezTo>
                      <a:cubicBezTo>
                        <a:pt x="461" y="75"/>
                        <a:pt x="462" y="74"/>
                        <a:pt x="462" y="74"/>
                      </a:cubicBezTo>
                      <a:cubicBezTo>
                        <a:pt x="463" y="74"/>
                        <a:pt x="465" y="73"/>
                        <a:pt x="466" y="73"/>
                      </a:cubicBezTo>
                      <a:cubicBezTo>
                        <a:pt x="466" y="73"/>
                        <a:pt x="466" y="73"/>
                        <a:pt x="466" y="73"/>
                      </a:cubicBezTo>
                      <a:cubicBezTo>
                        <a:pt x="467" y="72"/>
                        <a:pt x="469" y="72"/>
                        <a:pt x="470" y="72"/>
                      </a:cubicBezTo>
                      <a:cubicBezTo>
                        <a:pt x="471" y="72"/>
                        <a:pt x="471" y="71"/>
                        <a:pt x="471" y="71"/>
                      </a:cubicBezTo>
                      <a:cubicBezTo>
                        <a:pt x="472" y="71"/>
                        <a:pt x="473" y="71"/>
                        <a:pt x="474" y="71"/>
                      </a:cubicBezTo>
                      <a:cubicBezTo>
                        <a:pt x="475" y="71"/>
                        <a:pt x="475" y="70"/>
                        <a:pt x="476" y="70"/>
                      </a:cubicBezTo>
                      <a:cubicBezTo>
                        <a:pt x="477" y="70"/>
                        <a:pt x="479" y="70"/>
                        <a:pt x="480" y="70"/>
                      </a:cubicBezTo>
                      <a:cubicBezTo>
                        <a:pt x="481" y="69"/>
                        <a:pt x="483" y="69"/>
                        <a:pt x="484" y="69"/>
                      </a:cubicBezTo>
                      <a:cubicBezTo>
                        <a:pt x="485" y="69"/>
                        <a:pt x="485" y="69"/>
                        <a:pt x="486" y="69"/>
                      </a:cubicBezTo>
                      <a:cubicBezTo>
                        <a:pt x="487" y="69"/>
                        <a:pt x="488" y="69"/>
                        <a:pt x="489" y="69"/>
                      </a:cubicBezTo>
                      <a:cubicBezTo>
                        <a:pt x="489" y="68"/>
                        <a:pt x="490" y="68"/>
                        <a:pt x="490" y="68"/>
                      </a:cubicBezTo>
                      <a:cubicBezTo>
                        <a:pt x="491" y="68"/>
                        <a:pt x="493" y="68"/>
                        <a:pt x="494" y="68"/>
                      </a:cubicBezTo>
                      <a:cubicBezTo>
                        <a:pt x="494" y="68"/>
                        <a:pt x="494" y="68"/>
                        <a:pt x="495" y="68"/>
                      </a:cubicBezTo>
                      <a:cubicBezTo>
                        <a:pt x="496" y="68"/>
                        <a:pt x="497" y="68"/>
                        <a:pt x="498" y="68"/>
                      </a:cubicBezTo>
                      <a:cubicBezTo>
                        <a:pt x="499" y="68"/>
                        <a:pt x="499" y="68"/>
                        <a:pt x="500" y="68"/>
                      </a:cubicBezTo>
                      <a:cubicBezTo>
                        <a:pt x="501" y="68"/>
                        <a:pt x="502" y="68"/>
                        <a:pt x="503" y="69"/>
                      </a:cubicBezTo>
                      <a:cubicBezTo>
                        <a:pt x="503" y="69"/>
                        <a:pt x="504" y="69"/>
                        <a:pt x="504" y="69"/>
                      </a:cubicBezTo>
                      <a:cubicBezTo>
                        <a:pt x="505" y="69"/>
                        <a:pt x="507" y="69"/>
                        <a:pt x="508" y="69"/>
                      </a:cubicBezTo>
                      <a:cubicBezTo>
                        <a:pt x="514" y="70"/>
                        <a:pt x="519" y="71"/>
                        <a:pt x="525" y="73"/>
                      </a:cubicBezTo>
                      <a:cubicBezTo>
                        <a:pt x="526" y="73"/>
                        <a:pt x="527" y="74"/>
                        <a:pt x="528" y="74"/>
                      </a:cubicBezTo>
                      <a:cubicBezTo>
                        <a:pt x="528" y="74"/>
                        <a:pt x="528" y="74"/>
                        <a:pt x="528" y="74"/>
                      </a:cubicBezTo>
                      <a:cubicBezTo>
                        <a:pt x="529" y="75"/>
                        <a:pt x="530" y="75"/>
                        <a:pt x="531" y="75"/>
                      </a:cubicBezTo>
                      <a:cubicBezTo>
                        <a:pt x="531" y="75"/>
                        <a:pt x="532" y="76"/>
                        <a:pt x="532" y="76"/>
                      </a:cubicBezTo>
                      <a:cubicBezTo>
                        <a:pt x="535" y="77"/>
                        <a:pt x="538" y="78"/>
                        <a:pt x="541" y="80"/>
                      </a:cubicBezTo>
                      <a:cubicBezTo>
                        <a:pt x="541" y="80"/>
                        <a:pt x="541" y="80"/>
                        <a:pt x="541" y="80"/>
                      </a:cubicBezTo>
                      <a:cubicBezTo>
                        <a:pt x="542" y="81"/>
                        <a:pt x="543" y="81"/>
                        <a:pt x="544" y="82"/>
                      </a:cubicBezTo>
                      <a:cubicBezTo>
                        <a:pt x="544" y="82"/>
                        <a:pt x="544" y="82"/>
                        <a:pt x="544" y="82"/>
                      </a:cubicBezTo>
                      <a:cubicBezTo>
                        <a:pt x="548" y="84"/>
                        <a:pt x="552" y="87"/>
                        <a:pt x="555" y="90"/>
                      </a:cubicBezTo>
                      <a:cubicBezTo>
                        <a:pt x="555" y="90"/>
                        <a:pt x="555" y="90"/>
                        <a:pt x="556" y="90"/>
                      </a:cubicBezTo>
                      <a:cubicBezTo>
                        <a:pt x="556" y="91"/>
                        <a:pt x="557" y="92"/>
                        <a:pt x="558" y="92"/>
                      </a:cubicBezTo>
                      <a:cubicBezTo>
                        <a:pt x="558" y="92"/>
                        <a:pt x="558" y="92"/>
                        <a:pt x="558" y="93"/>
                      </a:cubicBezTo>
                      <a:cubicBezTo>
                        <a:pt x="561" y="95"/>
                        <a:pt x="563" y="97"/>
                        <a:pt x="565" y="100"/>
                      </a:cubicBezTo>
                      <a:cubicBezTo>
                        <a:pt x="565" y="100"/>
                        <a:pt x="565" y="100"/>
                        <a:pt x="565" y="100"/>
                      </a:cubicBezTo>
                      <a:cubicBezTo>
                        <a:pt x="566" y="101"/>
                        <a:pt x="567" y="101"/>
                        <a:pt x="567" y="102"/>
                      </a:cubicBezTo>
                      <a:cubicBezTo>
                        <a:pt x="568" y="102"/>
                        <a:pt x="568" y="103"/>
                        <a:pt x="568" y="103"/>
                      </a:cubicBezTo>
                      <a:cubicBezTo>
                        <a:pt x="569" y="104"/>
                        <a:pt x="569" y="104"/>
                        <a:pt x="570" y="105"/>
                      </a:cubicBezTo>
                      <a:cubicBezTo>
                        <a:pt x="573" y="110"/>
                        <a:pt x="576" y="115"/>
                        <a:pt x="579" y="120"/>
                      </a:cubicBezTo>
                      <a:cubicBezTo>
                        <a:pt x="580" y="121"/>
                        <a:pt x="580" y="122"/>
                        <a:pt x="581" y="123"/>
                      </a:cubicBezTo>
                      <a:cubicBezTo>
                        <a:pt x="581" y="124"/>
                        <a:pt x="581" y="124"/>
                        <a:pt x="581" y="125"/>
                      </a:cubicBezTo>
                      <a:cubicBezTo>
                        <a:pt x="582" y="126"/>
                        <a:pt x="582" y="127"/>
                        <a:pt x="582" y="127"/>
                      </a:cubicBezTo>
                      <a:cubicBezTo>
                        <a:pt x="583" y="128"/>
                        <a:pt x="583" y="128"/>
                        <a:pt x="583" y="129"/>
                      </a:cubicBezTo>
                      <a:cubicBezTo>
                        <a:pt x="583" y="130"/>
                        <a:pt x="584" y="131"/>
                        <a:pt x="584" y="132"/>
                      </a:cubicBezTo>
                      <a:cubicBezTo>
                        <a:pt x="584" y="132"/>
                        <a:pt x="584" y="133"/>
                        <a:pt x="584" y="133"/>
                      </a:cubicBezTo>
                      <a:cubicBezTo>
                        <a:pt x="585" y="134"/>
                        <a:pt x="585" y="135"/>
                        <a:pt x="585" y="137"/>
                      </a:cubicBezTo>
                      <a:lnTo>
                        <a:pt x="586" y="138"/>
                      </a:lnTo>
                      <a:cubicBezTo>
                        <a:pt x="586" y="139"/>
                        <a:pt x="586" y="140"/>
                        <a:pt x="587" y="141"/>
                      </a:cubicBezTo>
                      <a:cubicBezTo>
                        <a:pt x="587" y="141"/>
                        <a:pt x="587" y="142"/>
                        <a:pt x="587" y="142"/>
                      </a:cubicBezTo>
                      <a:cubicBezTo>
                        <a:pt x="587" y="144"/>
                        <a:pt x="587" y="145"/>
                        <a:pt x="588" y="147"/>
                      </a:cubicBezTo>
                      <a:cubicBezTo>
                        <a:pt x="588" y="148"/>
                        <a:pt x="588" y="149"/>
                        <a:pt x="588" y="151"/>
                      </a:cubicBezTo>
                      <a:close/>
                      <a:moveTo>
                        <a:pt x="657" y="163"/>
                      </a:moveTo>
                      <a:lnTo>
                        <a:pt x="648" y="108"/>
                      </a:lnTo>
                      <a:lnTo>
                        <a:pt x="616" y="114"/>
                      </a:lnTo>
                      <a:cubicBezTo>
                        <a:pt x="611" y="99"/>
                        <a:pt x="602" y="86"/>
                        <a:pt x="592" y="74"/>
                      </a:cubicBezTo>
                      <a:lnTo>
                        <a:pt x="611" y="48"/>
                      </a:lnTo>
                      <a:lnTo>
                        <a:pt x="565" y="16"/>
                      </a:lnTo>
                      <a:lnTo>
                        <a:pt x="547" y="42"/>
                      </a:lnTo>
                      <a:cubicBezTo>
                        <a:pt x="533" y="36"/>
                        <a:pt x="518" y="32"/>
                        <a:pt x="502" y="32"/>
                      </a:cubicBezTo>
                      <a:lnTo>
                        <a:pt x="497" y="0"/>
                      </a:lnTo>
                      <a:lnTo>
                        <a:pt x="442" y="9"/>
                      </a:lnTo>
                      <a:lnTo>
                        <a:pt x="447" y="41"/>
                      </a:lnTo>
                      <a:cubicBezTo>
                        <a:pt x="432" y="47"/>
                        <a:pt x="419" y="55"/>
                        <a:pt x="408" y="65"/>
                      </a:cubicBezTo>
                      <a:lnTo>
                        <a:pt x="382" y="47"/>
                      </a:lnTo>
                      <a:lnTo>
                        <a:pt x="350" y="92"/>
                      </a:lnTo>
                      <a:lnTo>
                        <a:pt x="376" y="110"/>
                      </a:lnTo>
                      <a:cubicBezTo>
                        <a:pt x="370" y="124"/>
                        <a:pt x="366" y="140"/>
                        <a:pt x="365" y="155"/>
                      </a:cubicBezTo>
                      <a:lnTo>
                        <a:pt x="334" y="161"/>
                      </a:lnTo>
                      <a:lnTo>
                        <a:pt x="343" y="215"/>
                      </a:lnTo>
                      <a:lnTo>
                        <a:pt x="374" y="210"/>
                      </a:lnTo>
                      <a:cubicBezTo>
                        <a:pt x="380" y="225"/>
                        <a:pt x="388" y="238"/>
                        <a:pt x="399" y="249"/>
                      </a:cubicBezTo>
                      <a:lnTo>
                        <a:pt x="380" y="275"/>
                      </a:lnTo>
                      <a:lnTo>
                        <a:pt x="425" y="308"/>
                      </a:lnTo>
                      <a:lnTo>
                        <a:pt x="444" y="282"/>
                      </a:lnTo>
                      <a:cubicBezTo>
                        <a:pt x="458" y="288"/>
                        <a:pt x="473" y="291"/>
                        <a:pt x="489" y="292"/>
                      </a:cubicBezTo>
                      <a:lnTo>
                        <a:pt x="494" y="324"/>
                      </a:lnTo>
                      <a:lnTo>
                        <a:pt x="549" y="315"/>
                      </a:lnTo>
                      <a:lnTo>
                        <a:pt x="544" y="283"/>
                      </a:lnTo>
                      <a:cubicBezTo>
                        <a:pt x="558" y="277"/>
                        <a:pt x="571" y="269"/>
                        <a:pt x="583" y="258"/>
                      </a:cubicBezTo>
                      <a:lnTo>
                        <a:pt x="609" y="277"/>
                      </a:lnTo>
                      <a:lnTo>
                        <a:pt x="641" y="232"/>
                      </a:lnTo>
                      <a:lnTo>
                        <a:pt x="615" y="213"/>
                      </a:lnTo>
                      <a:cubicBezTo>
                        <a:pt x="621" y="199"/>
                        <a:pt x="625" y="184"/>
                        <a:pt x="625" y="168"/>
                      </a:cubicBezTo>
                      <a:lnTo>
                        <a:pt x="657" y="163"/>
                      </a:lnTo>
                      <a:close/>
                      <a:moveTo>
                        <a:pt x="453" y="544"/>
                      </a:moveTo>
                      <a:cubicBezTo>
                        <a:pt x="453" y="545"/>
                        <a:pt x="453" y="546"/>
                        <a:pt x="453" y="547"/>
                      </a:cubicBezTo>
                      <a:cubicBezTo>
                        <a:pt x="452" y="548"/>
                        <a:pt x="452" y="550"/>
                        <a:pt x="452" y="552"/>
                      </a:cubicBezTo>
                      <a:cubicBezTo>
                        <a:pt x="452" y="553"/>
                        <a:pt x="451" y="554"/>
                        <a:pt x="451" y="554"/>
                      </a:cubicBezTo>
                      <a:cubicBezTo>
                        <a:pt x="451" y="557"/>
                        <a:pt x="450" y="559"/>
                        <a:pt x="450" y="562"/>
                      </a:cubicBezTo>
                      <a:cubicBezTo>
                        <a:pt x="450" y="562"/>
                        <a:pt x="450" y="562"/>
                        <a:pt x="449" y="562"/>
                      </a:cubicBezTo>
                      <a:cubicBezTo>
                        <a:pt x="449" y="565"/>
                        <a:pt x="448" y="567"/>
                        <a:pt x="448" y="569"/>
                      </a:cubicBezTo>
                      <a:cubicBezTo>
                        <a:pt x="447" y="570"/>
                        <a:pt x="447" y="570"/>
                        <a:pt x="447" y="571"/>
                      </a:cubicBezTo>
                      <a:cubicBezTo>
                        <a:pt x="447" y="573"/>
                        <a:pt x="446" y="575"/>
                        <a:pt x="445" y="576"/>
                      </a:cubicBezTo>
                      <a:cubicBezTo>
                        <a:pt x="445" y="577"/>
                        <a:pt x="445" y="578"/>
                        <a:pt x="445" y="579"/>
                      </a:cubicBezTo>
                      <a:cubicBezTo>
                        <a:pt x="440" y="591"/>
                        <a:pt x="435" y="602"/>
                        <a:pt x="428" y="612"/>
                      </a:cubicBezTo>
                      <a:cubicBezTo>
                        <a:pt x="427" y="614"/>
                        <a:pt x="426" y="616"/>
                        <a:pt x="425" y="617"/>
                      </a:cubicBezTo>
                      <a:cubicBezTo>
                        <a:pt x="424" y="617"/>
                        <a:pt x="424" y="618"/>
                        <a:pt x="424" y="618"/>
                      </a:cubicBezTo>
                      <a:cubicBezTo>
                        <a:pt x="423" y="620"/>
                        <a:pt x="422" y="621"/>
                        <a:pt x="421" y="623"/>
                      </a:cubicBezTo>
                      <a:cubicBezTo>
                        <a:pt x="421" y="623"/>
                        <a:pt x="420" y="623"/>
                        <a:pt x="420" y="623"/>
                      </a:cubicBezTo>
                      <a:cubicBezTo>
                        <a:pt x="417" y="628"/>
                        <a:pt x="413" y="632"/>
                        <a:pt x="409" y="637"/>
                      </a:cubicBezTo>
                      <a:cubicBezTo>
                        <a:pt x="409" y="637"/>
                        <a:pt x="409" y="637"/>
                        <a:pt x="408" y="637"/>
                      </a:cubicBezTo>
                      <a:cubicBezTo>
                        <a:pt x="407" y="639"/>
                        <a:pt x="406" y="640"/>
                        <a:pt x="404" y="641"/>
                      </a:cubicBezTo>
                      <a:cubicBezTo>
                        <a:pt x="404" y="641"/>
                        <a:pt x="404" y="642"/>
                        <a:pt x="404" y="642"/>
                      </a:cubicBezTo>
                      <a:cubicBezTo>
                        <a:pt x="398" y="648"/>
                        <a:pt x="392" y="653"/>
                        <a:pt x="386" y="657"/>
                      </a:cubicBezTo>
                      <a:cubicBezTo>
                        <a:pt x="385" y="657"/>
                        <a:pt x="385" y="658"/>
                        <a:pt x="385" y="658"/>
                      </a:cubicBezTo>
                      <a:cubicBezTo>
                        <a:pt x="383" y="659"/>
                        <a:pt x="382" y="660"/>
                        <a:pt x="380" y="661"/>
                      </a:cubicBezTo>
                      <a:cubicBezTo>
                        <a:pt x="380" y="661"/>
                        <a:pt x="379" y="661"/>
                        <a:pt x="379" y="662"/>
                      </a:cubicBezTo>
                      <a:cubicBezTo>
                        <a:pt x="374" y="665"/>
                        <a:pt x="369" y="668"/>
                        <a:pt x="364" y="670"/>
                      </a:cubicBezTo>
                      <a:cubicBezTo>
                        <a:pt x="364" y="671"/>
                        <a:pt x="364" y="671"/>
                        <a:pt x="363" y="671"/>
                      </a:cubicBezTo>
                      <a:cubicBezTo>
                        <a:pt x="362" y="672"/>
                        <a:pt x="360" y="672"/>
                        <a:pt x="358" y="673"/>
                      </a:cubicBezTo>
                      <a:cubicBezTo>
                        <a:pt x="358" y="673"/>
                        <a:pt x="358" y="674"/>
                        <a:pt x="357" y="674"/>
                      </a:cubicBezTo>
                      <a:cubicBezTo>
                        <a:pt x="356" y="675"/>
                        <a:pt x="354" y="675"/>
                        <a:pt x="352" y="676"/>
                      </a:cubicBezTo>
                      <a:cubicBezTo>
                        <a:pt x="343" y="680"/>
                        <a:pt x="333" y="683"/>
                        <a:pt x="323" y="685"/>
                      </a:cubicBezTo>
                      <a:cubicBezTo>
                        <a:pt x="321" y="686"/>
                        <a:pt x="318" y="686"/>
                        <a:pt x="316" y="687"/>
                      </a:cubicBezTo>
                      <a:cubicBezTo>
                        <a:pt x="315" y="687"/>
                        <a:pt x="314" y="687"/>
                        <a:pt x="313" y="687"/>
                      </a:cubicBezTo>
                      <a:cubicBezTo>
                        <a:pt x="312" y="687"/>
                        <a:pt x="310" y="688"/>
                        <a:pt x="308" y="688"/>
                      </a:cubicBezTo>
                      <a:cubicBezTo>
                        <a:pt x="307" y="688"/>
                        <a:pt x="307" y="688"/>
                        <a:pt x="306" y="688"/>
                      </a:cubicBezTo>
                      <a:cubicBezTo>
                        <a:pt x="304" y="688"/>
                        <a:pt x="301" y="689"/>
                        <a:pt x="299" y="689"/>
                      </a:cubicBezTo>
                      <a:cubicBezTo>
                        <a:pt x="299" y="689"/>
                        <a:pt x="299" y="689"/>
                        <a:pt x="298" y="689"/>
                      </a:cubicBezTo>
                      <a:cubicBezTo>
                        <a:pt x="296" y="689"/>
                        <a:pt x="293" y="689"/>
                        <a:pt x="291" y="689"/>
                      </a:cubicBezTo>
                      <a:cubicBezTo>
                        <a:pt x="290" y="689"/>
                        <a:pt x="289" y="689"/>
                        <a:pt x="289" y="689"/>
                      </a:cubicBezTo>
                      <a:cubicBezTo>
                        <a:pt x="287" y="689"/>
                        <a:pt x="285" y="689"/>
                        <a:pt x="283" y="689"/>
                      </a:cubicBezTo>
                      <a:cubicBezTo>
                        <a:pt x="282" y="689"/>
                        <a:pt x="281" y="689"/>
                        <a:pt x="281" y="689"/>
                      </a:cubicBezTo>
                      <a:cubicBezTo>
                        <a:pt x="278" y="689"/>
                        <a:pt x="276" y="689"/>
                        <a:pt x="273" y="689"/>
                      </a:cubicBezTo>
                      <a:cubicBezTo>
                        <a:pt x="270" y="688"/>
                        <a:pt x="268" y="688"/>
                        <a:pt x="265" y="688"/>
                      </a:cubicBezTo>
                      <a:cubicBezTo>
                        <a:pt x="265" y="688"/>
                        <a:pt x="264" y="687"/>
                        <a:pt x="263" y="687"/>
                      </a:cubicBezTo>
                      <a:cubicBezTo>
                        <a:pt x="261" y="687"/>
                        <a:pt x="259" y="687"/>
                        <a:pt x="257" y="686"/>
                      </a:cubicBezTo>
                      <a:cubicBezTo>
                        <a:pt x="257" y="686"/>
                        <a:pt x="256" y="686"/>
                        <a:pt x="255" y="686"/>
                      </a:cubicBezTo>
                      <a:cubicBezTo>
                        <a:pt x="253" y="686"/>
                        <a:pt x="250" y="685"/>
                        <a:pt x="248" y="684"/>
                      </a:cubicBezTo>
                      <a:cubicBezTo>
                        <a:pt x="248" y="684"/>
                        <a:pt x="247" y="684"/>
                        <a:pt x="247" y="684"/>
                      </a:cubicBezTo>
                      <a:cubicBezTo>
                        <a:pt x="245" y="684"/>
                        <a:pt x="243" y="683"/>
                        <a:pt x="241" y="683"/>
                      </a:cubicBezTo>
                      <a:cubicBezTo>
                        <a:pt x="240" y="682"/>
                        <a:pt x="239" y="682"/>
                        <a:pt x="238" y="682"/>
                      </a:cubicBezTo>
                      <a:cubicBezTo>
                        <a:pt x="237" y="681"/>
                        <a:pt x="235" y="681"/>
                        <a:pt x="233" y="680"/>
                      </a:cubicBezTo>
                      <a:cubicBezTo>
                        <a:pt x="233" y="680"/>
                        <a:pt x="232" y="680"/>
                        <a:pt x="231" y="679"/>
                      </a:cubicBezTo>
                      <a:cubicBezTo>
                        <a:pt x="229" y="679"/>
                        <a:pt x="226" y="678"/>
                        <a:pt x="224" y="677"/>
                      </a:cubicBezTo>
                      <a:cubicBezTo>
                        <a:pt x="215" y="673"/>
                        <a:pt x="206" y="668"/>
                        <a:pt x="197" y="663"/>
                      </a:cubicBezTo>
                      <a:cubicBezTo>
                        <a:pt x="196" y="662"/>
                        <a:pt x="194" y="661"/>
                        <a:pt x="192" y="660"/>
                      </a:cubicBezTo>
                      <a:cubicBezTo>
                        <a:pt x="192" y="659"/>
                        <a:pt x="192" y="659"/>
                        <a:pt x="191" y="659"/>
                      </a:cubicBezTo>
                      <a:cubicBezTo>
                        <a:pt x="190" y="658"/>
                        <a:pt x="188" y="657"/>
                        <a:pt x="187" y="656"/>
                      </a:cubicBezTo>
                      <a:cubicBezTo>
                        <a:pt x="187" y="655"/>
                        <a:pt x="187" y="655"/>
                        <a:pt x="186" y="655"/>
                      </a:cubicBezTo>
                      <a:cubicBezTo>
                        <a:pt x="182" y="652"/>
                        <a:pt x="177" y="648"/>
                        <a:pt x="173" y="644"/>
                      </a:cubicBezTo>
                      <a:cubicBezTo>
                        <a:pt x="173" y="644"/>
                        <a:pt x="172" y="643"/>
                        <a:pt x="172" y="643"/>
                      </a:cubicBezTo>
                      <a:cubicBezTo>
                        <a:pt x="171" y="642"/>
                        <a:pt x="170" y="641"/>
                        <a:pt x="168" y="639"/>
                      </a:cubicBezTo>
                      <a:cubicBezTo>
                        <a:pt x="168" y="639"/>
                        <a:pt x="168" y="639"/>
                        <a:pt x="167" y="638"/>
                      </a:cubicBezTo>
                      <a:cubicBezTo>
                        <a:pt x="162" y="633"/>
                        <a:pt x="157" y="627"/>
                        <a:pt x="152" y="620"/>
                      </a:cubicBezTo>
                      <a:cubicBezTo>
                        <a:pt x="152" y="620"/>
                        <a:pt x="152" y="620"/>
                        <a:pt x="151" y="619"/>
                      </a:cubicBezTo>
                      <a:cubicBezTo>
                        <a:pt x="150" y="618"/>
                        <a:pt x="149" y="616"/>
                        <a:pt x="148" y="615"/>
                      </a:cubicBezTo>
                      <a:cubicBezTo>
                        <a:pt x="148" y="615"/>
                        <a:pt x="148" y="614"/>
                        <a:pt x="148" y="614"/>
                      </a:cubicBezTo>
                      <a:cubicBezTo>
                        <a:pt x="145" y="609"/>
                        <a:pt x="142" y="604"/>
                        <a:pt x="139" y="599"/>
                      </a:cubicBezTo>
                      <a:cubicBezTo>
                        <a:pt x="139" y="599"/>
                        <a:pt x="139" y="598"/>
                        <a:pt x="139" y="598"/>
                      </a:cubicBezTo>
                      <a:cubicBezTo>
                        <a:pt x="138" y="597"/>
                        <a:pt x="137" y="595"/>
                        <a:pt x="136" y="593"/>
                      </a:cubicBezTo>
                      <a:cubicBezTo>
                        <a:pt x="136" y="593"/>
                        <a:pt x="136" y="592"/>
                        <a:pt x="136" y="592"/>
                      </a:cubicBezTo>
                      <a:cubicBezTo>
                        <a:pt x="135" y="590"/>
                        <a:pt x="134" y="589"/>
                        <a:pt x="133" y="587"/>
                      </a:cubicBezTo>
                      <a:cubicBezTo>
                        <a:pt x="129" y="575"/>
                        <a:pt x="125" y="563"/>
                        <a:pt x="123" y="551"/>
                      </a:cubicBezTo>
                      <a:cubicBezTo>
                        <a:pt x="123" y="550"/>
                        <a:pt x="122" y="549"/>
                        <a:pt x="122" y="548"/>
                      </a:cubicBezTo>
                      <a:cubicBezTo>
                        <a:pt x="122" y="547"/>
                        <a:pt x="122" y="545"/>
                        <a:pt x="122" y="543"/>
                      </a:cubicBezTo>
                      <a:cubicBezTo>
                        <a:pt x="122" y="542"/>
                        <a:pt x="121" y="541"/>
                        <a:pt x="121" y="541"/>
                      </a:cubicBezTo>
                      <a:cubicBezTo>
                        <a:pt x="121" y="538"/>
                        <a:pt x="121" y="536"/>
                        <a:pt x="121" y="534"/>
                      </a:cubicBezTo>
                      <a:cubicBezTo>
                        <a:pt x="121" y="534"/>
                        <a:pt x="121" y="533"/>
                        <a:pt x="121" y="533"/>
                      </a:cubicBezTo>
                      <a:cubicBezTo>
                        <a:pt x="120" y="531"/>
                        <a:pt x="120" y="528"/>
                        <a:pt x="120" y="526"/>
                      </a:cubicBezTo>
                      <a:cubicBezTo>
                        <a:pt x="120" y="525"/>
                        <a:pt x="120" y="524"/>
                        <a:pt x="120" y="523"/>
                      </a:cubicBezTo>
                      <a:cubicBezTo>
                        <a:pt x="120" y="522"/>
                        <a:pt x="120" y="520"/>
                        <a:pt x="120" y="518"/>
                      </a:cubicBezTo>
                      <a:cubicBezTo>
                        <a:pt x="120" y="517"/>
                        <a:pt x="120" y="516"/>
                        <a:pt x="120" y="515"/>
                      </a:cubicBezTo>
                      <a:cubicBezTo>
                        <a:pt x="121" y="513"/>
                        <a:pt x="121" y="510"/>
                        <a:pt x="121" y="508"/>
                      </a:cubicBezTo>
                      <a:cubicBezTo>
                        <a:pt x="121" y="505"/>
                        <a:pt x="121" y="503"/>
                        <a:pt x="122" y="500"/>
                      </a:cubicBezTo>
                      <a:cubicBezTo>
                        <a:pt x="122" y="499"/>
                        <a:pt x="122" y="499"/>
                        <a:pt x="122" y="498"/>
                      </a:cubicBezTo>
                      <a:cubicBezTo>
                        <a:pt x="122" y="496"/>
                        <a:pt x="123" y="494"/>
                        <a:pt x="123" y="492"/>
                      </a:cubicBezTo>
                      <a:cubicBezTo>
                        <a:pt x="123" y="492"/>
                        <a:pt x="123" y="491"/>
                        <a:pt x="123" y="490"/>
                      </a:cubicBezTo>
                      <a:cubicBezTo>
                        <a:pt x="124" y="488"/>
                        <a:pt x="124" y="485"/>
                        <a:pt x="125" y="483"/>
                      </a:cubicBezTo>
                      <a:cubicBezTo>
                        <a:pt x="125" y="482"/>
                        <a:pt x="125" y="482"/>
                        <a:pt x="125" y="482"/>
                      </a:cubicBezTo>
                      <a:cubicBezTo>
                        <a:pt x="126" y="480"/>
                        <a:pt x="126" y="478"/>
                        <a:pt x="127" y="475"/>
                      </a:cubicBezTo>
                      <a:cubicBezTo>
                        <a:pt x="127" y="475"/>
                        <a:pt x="127" y="474"/>
                        <a:pt x="128" y="473"/>
                      </a:cubicBezTo>
                      <a:cubicBezTo>
                        <a:pt x="128" y="471"/>
                        <a:pt x="129" y="470"/>
                        <a:pt x="129" y="468"/>
                      </a:cubicBezTo>
                      <a:cubicBezTo>
                        <a:pt x="130" y="467"/>
                        <a:pt x="130" y="467"/>
                        <a:pt x="130" y="466"/>
                      </a:cubicBezTo>
                      <a:cubicBezTo>
                        <a:pt x="131" y="464"/>
                        <a:pt x="132" y="461"/>
                        <a:pt x="133" y="459"/>
                      </a:cubicBezTo>
                      <a:cubicBezTo>
                        <a:pt x="133" y="459"/>
                        <a:pt x="133" y="459"/>
                        <a:pt x="133" y="459"/>
                      </a:cubicBezTo>
                      <a:cubicBezTo>
                        <a:pt x="136" y="450"/>
                        <a:pt x="141" y="440"/>
                        <a:pt x="147" y="432"/>
                      </a:cubicBezTo>
                      <a:cubicBezTo>
                        <a:pt x="148" y="430"/>
                        <a:pt x="149" y="429"/>
                        <a:pt x="150" y="427"/>
                      </a:cubicBezTo>
                      <a:cubicBezTo>
                        <a:pt x="150" y="427"/>
                        <a:pt x="150" y="426"/>
                        <a:pt x="151" y="426"/>
                      </a:cubicBezTo>
                      <a:cubicBezTo>
                        <a:pt x="152" y="425"/>
                        <a:pt x="153" y="423"/>
                        <a:pt x="154" y="422"/>
                      </a:cubicBezTo>
                      <a:cubicBezTo>
                        <a:pt x="154" y="422"/>
                        <a:pt x="154" y="421"/>
                        <a:pt x="154" y="421"/>
                      </a:cubicBezTo>
                      <a:cubicBezTo>
                        <a:pt x="158" y="416"/>
                        <a:pt x="162" y="412"/>
                        <a:pt x="166" y="408"/>
                      </a:cubicBezTo>
                      <a:cubicBezTo>
                        <a:pt x="166" y="407"/>
                        <a:pt x="166" y="407"/>
                        <a:pt x="166" y="407"/>
                      </a:cubicBezTo>
                      <a:cubicBezTo>
                        <a:pt x="168" y="406"/>
                        <a:pt x="169" y="404"/>
                        <a:pt x="170" y="403"/>
                      </a:cubicBezTo>
                      <a:cubicBezTo>
                        <a:pt x="170" y="403"/>
                        <a:pt x="171" y="403"/>
                        <a:pt x="171" y="402"/>
                      </a:cubicBezTo>
                      <a:cubicBezTo>
                        <a:pt x="177" y="397"/>
                        <a:pt x="183" y="392"/>
                        <a:pt x="189" y="387"/>
                      </a:cubicBezTo>
                      <a:cubicBezTo>
                        <a:pt x="189" y="387"/>
                        <a:pt x="190" y="387"/>
                        <a:pt x="190" y="386"/>
                      </a:cubicBezTo>
                      <a:cubicBezTo>
                        <a:pt x="192" y="385"/>
                        <a:pt x="193" y="384"/>
                        <a:pt x="195" y="383"/>
                      </a:cubicBezTo>
                      <a:cubicBezTo>
                        <a:pt x="195" y="383"/>
                        <a:pt x="195" y="383"/>
                        <a:pt x="195" y="383"/>
                      </a:cubicBezTo>
                      <a:cubicBezTo>
                        <a:pt x="200" y="379"/>
                        <a:pt x="205" y="377"/>
                        <a:pt x="211" y="374"/>
                      </a:cubicBezTo>
                      <a:cubicBezTo>
                        <a:pt x="211" y="374"/>
                        <a:pt x="211" y="374"/>
                        <a:pt x="211" y="373"/>
                      </a:cubicBezTo>
                      <a:cubicBezTo>
                        <a:pt x="213" y="373"/>
                        <a:pt x="215" y="372"/>
                        <a:pt x="216" y="371"/>
                      </a:cubicBezTo>
                      <a:cubicBezTo>
                        <a:pt x="217" y="371"/>
                        <a:pt x="217" y="371"/>
                        <a:pt x="217" y="371"/>
                      </a:cubicBezTo>
                      <a:cubicBezTo>
                        <a:pt x="219" y="370"/>
                        <a:pt x="221" y="369"/>
                        <a:pt x="223" y="368"/>
                      </a:cubicBezTo>
                      <a:cubicBezTo>
                        <a:pt x="232" y="364"/>
                        <a:pt x="242" y="361"/>
                        <a:pt x="252" y="359"/>
                      </a:cubicBezTo>
                      <a:cubicBezTo>
                        <a:pt x="254" y="358"/>
                        <a:pt x="256" y="358"/>
                        <a:pt x="259" y="358"/>
                      </a:cubicBezTo>
                      <a:cubicBezTo>
                        <a:pt x="260" y="357"/>
                        <a:pt x="260" y="357"/>
                        <a:pt x="261" y="357"/>
                      </a:cubicBezTo>
                      <a:cubicBezTo>
                        <a:pt x="263" y="357"/>
                        <a:pt x="265" y="357"/>
                        <a:pt x="266" y="356"/>
                      </a:cubicBezTo>
                      <a:cubicBezTo>
                        <a:pt x="267" y="356"/>
                        <a:pt x="268" y="356"/>
                        <a:pt x="269" y="356"/>
                      </a:cubicBezTo>
                      <a:cubicBezTo>
                        <a:pt x="271" y="356"/>
                        <a:pt x="273" y="356"/>
                        <a:pt x="276" y="356"/>
                      </a:cubicBezTo>
                      <a:cubicBezTo>
                        <a:pt x="276" y="355"/>
                        <a:pt x="276" y="355"/>
                        <a:pt x="276" y="355"/>
                      </a:cubicBezTo>
                      <a:cubicBezTo>
                        <a:pt x="279" y="355"/>
                        <a:pt x="281" y="355"/>
                        <a:pt x="284" y="355"/>
                      </a:cubicBezTo>
                      <a:cubicBezTo>
                        <a:pt x="285" y="355"/>
                        <a:pt x="285" y="355"/>
                        <a:pt x="286" y="355"/>
                      </a:cubicBezTo>
                      <a:cubicBezTo>
                        <a:pt x="288" y="355"/>
                        <a:pt x="290" y="355"/>
                        <a:pt x="292" y="355"/>
                      </a:cubicBezTo>
                      <a:cubicBezTo>
                        <a:pt x="292" y="355"/>
                        <a:pt x="293" y="355"/>
                        <a:pt x="294" y="355"/>
                      </a:cubicBezTo>
                      <a:cubicBezTo>
                        <a:pt x="297" y="355"/>
                        <a:pt x="299" y="356"/>
                        <a:pt x="302" y="356"/>
                      </a:cubicBezTo>
                      <a:cubicBezTo>
                        <a:pt x="304" y="356"/>
                        <a:pt x="307" y="356"/>
                        <a:pt x="309" y="357"/>
                      </a:cubicBezTo>
                      <a:cubicBezTo>
                        <a:pt x="310" y="357"/>
                        <a:pt x="311" y="357"/>
                        <a:pt x="312" y="357"/>
                      </a:cubicBezTo>
                      <a:cubicBezTo>
                        <a:pt x="314" y="357"/>
                        <a:pt x="315" y="357"/>
                        <a:pt x="317" y="358"/>
                      </a:cubicBezTo>
                      <a:cubicBezTo>
                        <a:pt x="318" y="358"/>
                        <a:pt x="319" y="358"/>
                        <a:pt x="319" y="358"/>
                      </a:cubicBezTo>
                      <a:cubicBezTo>
                        <a:pt x="322" y="359"/>
                        <a:pt x="324" y="359"/>
                        <a:pt x="327" y="360"/>
                      </a:cubicBezTo>
                      <a:cubicBezTo>
                        <a:pt x="327" y="360"/>
                        <a:pt x="327" y="360"/>
                        <a:pt x="328" y="360"/>
                      </a:cubicBezTo>
                      <a:cubicBezTo>
                        <a:pt x="330" y="361"/>
                        <a:pt x="332" y="361"/>
                        <a:pt x="334" y="362"/>
                      </a:cubicBezTo>
                      <a:cubicBezTo>
                        <a:pt x="335" y="362"/>
                        <a:pt x="336" y="362"/>
                        <a:pt x="336" y="363"/>
                      </a:cubicBezTo>
                      <a:cubicBezTo>
                        <a:pt x="338" y="363"/>
                        <a:pt x="340" y="363"/>
                        <a:pt x="341" y="364"/>
                      </a:cubicBezTo>
                      <a:cubicBezTo>
                        <a:pt x="342" y="364"/>
                        <a:pt x="343" y="365"/>
                        <a:pt x="344" y="365"/>
                      </a:cubicBezTo>
                      <a:cubicBezTo>
                        <a:pt x="346" y="366"/>
                        <a:pt x="348" y="367"/>
                        <a:pt x="350" y="367"/>
                      </a:cubicBezTo>
                      <a:cubicBezTo>
                        <a:pt x="360" y="371"/>
                        <a:pt x="369" y="376"/>
                        <a:pt x="378" y="382"/>
                      </a:cubicBezTo>
                      <a:cubicBezTo>
                        <a:pt x="379" y="383"/>
                        <a:pt x="381" y="384"/>
                        <a:pt x="382" y="385"/>
                      </a:cubicBezTo>
                      <a:cubicBezTo>
                        <a:pt x="383" y="385"/>
                        <a:pt x="383" y="385"/>
                        <a:pt x="383" y="385"/>
                      </a:cubicBezTo>
                      <a:cubicBezTo>
                        <a:pt x="385" y="387"/>
                        <a:pt x="386" y="388"/>
                        <a:pt x="388" y="389"/>
                      </a:cubicBezTo>
                      <a:cubicBezTo>
                        <a:pt x="388" y="389"/>
                        <a:pt x="388" y="389"/>
                        <a:pt x="388" y="389"/>
                      </a:cubicBezTo>
                      <a:cubicBezTo>
                        <a:pt x="393" y="393"/>
                        <a:pt x="398" y="397"/>
                        <a:pt x="402" y="401"/>
                      </a:cubicBezTo>
                      <a:cubicBezTo>
                        <a:pt x="402" y="401"/>
                        <a:pt x="402" y="401"/>
                        <a:pt x="402" y="401"/>
                      </a:cubicBezTo>
                      <a:cubicBezTo>
                        <a:pt x="404" y="402"/>
                        <a:pt x="405" y="404"/>
                        <a:pt x="406" y="405"/>
                      </a:cubicBezTo>
                      <a:cubicBezTo>
                        <a:pt x="407" y="405"/>
                        <a:pt x="407" y="406"/>
                        <a:pt x="407" y="406"/>
                      </a:cubicBezTo>
                      <a:cubicBezTo>
                        <a:pt x="413" y="412"/>
                        <a:pt x="418" y="418"/>
                        <a:pt x="422" y="424"/>
                      </a:cubicBezTo>
                      <a:cubicBezTo>
                        <a:pt x="423" y="424"/>
                        <a:pt x="423" y="425"/>
                        <a:pt x="423" y="425"/>
                      </a:cubicBezTo>
                      <a:cubicBezTo>
                        <a:pt x="424" y="426"/>
                        <a:pt x="425" y="428"/>
                        <a:pt x="426" y="429"/>
                      </a:cubicBezTo>
                      <a:cubicBezTo>
                        <a:pt x="426" y="430"/>
                        <a:pt x="427" y="430"/>
                        <a:pt x="427" y="430"/>
                      </a:cubicBezTo>
                      <a:cubicBezTo>
                        <a:pt x="430" y="435"/>
                        <a:pt x="433" y="440"/>
                        <a:pt x="436" y="445"/>
                      </a:cubicBezTo>
                      <a:cubicBezTo>
                        <a:pt x="436" y="446"/>
                        <a:pt x="436" y="446"/>
                        <a:pt x="436" y="446"/>
                      </a:cubicBezTo>
                      <a:cubicBezTo>
                        <a:pt x="437" y="448"/>
                        <a:pt x="438" y="449"/>
                        <a:pt x="438" y="451"/>
                      </a:cubicBezTo>
                      <a:cubicBezTo>
                        <a:pt x="439" y="451"/>
                        <a:pt x="439" y="452"/>
                        <a:pt x="439" y="452"/>
                      </a:cubicBezTo>
                      <a:cubicBezTo>
                        <a:pt x="440" y="454"/>
                        <a:pt x="441" y="456"/>
                        <a:pt x="441" y="457"/>
                      </a:cubicBezTo>
                      <a:cubicBezTo>
                        <a:pt x="445" y="467"/>
                        <a:pt x="448" y="476"/>
                        <a:pt x="451" y="487"/>
                      </a:cubicBezTo>
                      <a:cubicBezTo>
                        <a:pt x="451" y="489"/>
                        <a:pt x="452" y="491"/>
                        <a:pt x="452" y="494"/>
                      </a:cubicBezTo>
                      <a:cubicBezTo>
                        <a:pt x="452" y="494"/>
                        <a:pt x="452" y="495"/>
                        <a:pt x="452" y="496"/>
                      </a:cubicBezTo>
                      <a:cubicBezTo>
                        <a:pt x="453" y="498"/>
                        <a:pt x="453" y="499"/>
                        <a:pt x="453" y="501"/>
                      </a:cubicBezTo>
                      <a:cubicBezTo>
                        <a:pt x="453" y="502"/>
                        <a:pt x="453" y="503"/>
                        <a:pt x="453" y="504"/>
                      </a:cubicBezTo>
                      <a:cubicBezTo>
                        <a:pt x="454" y="506"/>
                        <a:pt x="454" y="508"/>
                        <a:pt x="454" y="510"/>
                      </a:cubicBezTo>
                      <a:cubicBezTo>
                        <a:pt x="454" y="511"/>
                        <a:pt x="454" y="511"/>
                        <a:pt x="454" y="511"/>
                      </a:cubicBezTo>
                      <a:cubicBezTo>
                        <a:pt x="454" y="514"/>
                        <a:pt x="454" y="516"/>
                        <a:pt x="454" y="519"/>
                      </a:cubicBezTo>
                      <a:lnTo>
                        <a:pt x="454" y="521"/>
                      </a:lnTo>
                      <a:cubicBezTo>
                        <a:pt x="454" y="523"/>
                        <a:pt x="454" y="525"/>
                        <a:pt x="454" y="527"/>
                      </a:cubicBezTo>
                      <a:cubicBezTo>
                        <a:pt x="454" y="527"/>
                        <a:pt x="454" y="528"/>
                        <a:pt x="454" y="529"/>
                      </a:cubicBezTo>
                      <a:cubicBezTo>
                        <a:pt x="454" y="531"/>
                        <a:pt x="454" y="534"/>
                        <a:pt x="454" y="537"/>
                      </a:cubicBezTo>
                      <a:cubicBezTo>
                        <a:pt x="454" y="539"/>
                        <a:pt x="453" y="542"/>
                        <a:pt x="453" y="544"/>
                      </a:cubicBezTo>
                      <a:close/>
                      <a:moveTo>
                        <a:pt x="566" y="596"/>
                      </a:moveTo>
                      <a:lnTo>
                        <a:pt x="575" y="497"/>
                      </a:lnTo>
                      <a:lnTo>
                        <a:pt x="518" y="492"/>
                      </a:lnTo>
                      <a:cubicBezTo>
                        <a:pt x="514" y="464"/>
                        <a:pt x="506" y="438"/>
                        <a:pt x="493" y="414"/>
                      </a:cubicBezTo>
                      <a:lnTo>
                        <a:pt x="537" y="377"/>
                      </a:lnTo>
                      <a:lnTo>
                        <a:pt x="473" y="301"/>
                      </a:lnTo>
                      <a:lnTo>
                        <a:pt x="429" y="338"/>
                      </a:lnTo>
                      <a:cubicBezTo>
                        <a:pt x="408" y="321"/>
                        <a:pt x="383" y="308"/>
                        <a:pt x="356" y="300"/>
                      </a:cubicBezTo>
                      <a:lnTo>
                        <a:pt x="361" y="243"/>
                      </a:lnTo>
                      <a:lnTo>
                        <a:pt x="262" y="235"/>
                      </a:lnTo>
                      <a:lnTo>
                        <a:pt x="258" y="291"/>
                      </a:lnTo>
                      <a:cubicBezTo>
                        <a:pt x="230" y="295"/>
                        <a:pt x="203" y="304"/>
                        <a:pt x="179" y="316"/>
                      </a:cubicBezTo>
                      <a:lnTo>
                        <a:pt x="142" y="273"/>
                      </a:lnTo>
                      <a:lnTo>
                        <a:pt x="66" y="336"/>
                      </a:lnTo>
                      <a:lnTo>
                        <a:pt x="103" y="380"/>
                      </a:lnTo>
                      <a:cubicBezTo>
                        <a:pt x="87" y="402"/>
                        <a:pt x="73" y="426"/>
                        <a:pt x="65" y="453"/>
                      </a:cubicBezTo>
                      <a:lnTo>
                        <a:pt x="8" y="448"/>
                      </a:lnTo>
                      <a:lnTo>
                        <a:pt x="0" y="547"/>
                      </a:lnTo>
                      <a:lnTo>
                        <a:pt x="57" y="552"/>
                      </a:lnTo>
                      <a:cubicBezTo>
                        <a:pt x="60" y="580"/>
                        <a:pt x="69" y="606"/>
                        <a:pt x="82" y="631"/>
                      </a:cubicBezTo>
                      <a:lnTo>
                        <a:pt x="38" y="667"/>
                      </a:lnTo>
                      <a:lnTo>
                        <a:pt x="102" y="743"/>
                      </a:lnTo>
                      <a:lnTo>
                        <a:pt x="145" y="706"/>
                      </a:lnTo>
                      <a:cubicBezTo>
                        <a:pt x="167" y="723"/>
                        <a:pt x="192" y="736"/>
                        <a:pt x="219" y="744"/>
                      </a:cubicBezTo>
                      <a:lnTo>
                        <a:pt x="214" y="801"/>
                      </a:lnTo>
                      <a:lnTo>
                        <a:pt x="312" y="810"/>
                      </a:lnTo>
                      <a:lnTo>
                        <a:pt x="317" y="753"/>
                      </a:lnTo>
                      <a:cubicBezTo>
                        <a:pt x="345" y="749"/>
                        <a:pt x="372" y="741"/>
                        <a:pt x="396" y="728"/>
                      </a:cubicBezTo>
                      <a:lnTo>
                        <a:pt x="432" y="772"/>
                      </a:lnTo>
                      <a:lnTo>
                        <a:pt x="508" y="708"/>
                      </a:lnTo>
                      <a:lnTo>
                        <a:pt x="471" y="664"/>
                      </a:lnTo>
                      <a:cubicBezTo>
                        <a:pt x="488" y="643"/>
                        <a:pt x="501" y="618"/>
                        <a:pt x="509" y="591"/>
                      </a:cubicBezTo>
                      <a:lnTo>
                        <a:pt x="566" y="596"/>
                      </a:lnTo>
                      <a:close/>
                      <a:moveTo>
                        <a:pt x="863" y="462"/>
                      </a:moveTo>
                      <a:cubicBezTo>
                        <a:pt x="863" y="462"/>
                        <a:pt x="862" y="463"/>
                        <a:pt x="862" y="463"/>
                      </a:cubicBezTo>
                      <a:cubicBezTo>
                        <a:pt x="862" y="465"/>
                        <a:pt x="862" y="466"/>
                        <a:pt x="862" y="467"/>
                      </a:cubicBezTo>
                      <a:cubicBezTo>
                        <a:pt x="862" y="468"/>
                        <a:pt x="862" y="468"/>
                        <a:pt x="861" y="469"/>
                      </a:cubicBezTo>
                      <a:cubicBezTo>
                        <a:pt x="861" y="470"/>
                        <a:pt x="861" y="472"/>
                        <a:pt x="860" y="474"/>
                      </a:cubicBezTo>
                      <a:cubicBezTo>
                        <a:pt x="860" y="474"/>
                        <a:pt x="860" y="474"/>
                        <a:pt x="860" y="474"/>
                      </a:cubicBezTo>
                      <a:cubicBezTo>
                        <a:pt x="860" y="476"/>
                        <a:pt x="859" y="477"/>
                        <a:pt x="859" y="479"/>
                      </a:cubicBezTo>
                      <a:cubicBezTo>
                        <a:pt x="859" y="479"/>
                        <a:pt x="859" y="480"/>
                        <a:pt x="858" y="481"/>
                      </a:cubicBezTo>
                      <a:cubicBezTo>
                        <a:pt x="858" y="482"/>
                        <a:pt x="858" y="483"/>
                        <a:pt x="857" y="484"/>
                      </a:cubicBezTo>
                      <a:cubicBezTo>
                        <a:pt x="857" y="485"/>
                        <a:pt x="857" y="485"/>
                        <a:pt x="857" y="486"/>
                      </a:cubicBezTo>
                      <a:cubicBezTo>
                        <a:pt x="854" y="494"/>
                        <a:pt x="850" y="502"/>
                        <a:pt x="845" y="510"/>
                      </a:cubicBezTo>
                      <a:cubicBezTo>
                        <a:pt x="844" y="511"/>
                        <a:pt x="844" y="512"/>
                        <a:pt x="843" y="513"/>
                      </a:cubicBezTo>
                      <a:cubicBezTo>
                        <a:pt x="843" y="513"/>
                        <a:pt x="842" y="513"/>
                        <a:pt x="842" y="513"/>
                      </a:cubicBezTo>
                      <a:cubicBezTo>
                        <a:pt x="842" y="515"/>
                        <a:pt x="841" y="516"/>
                        <a:pt x="840" y="517"/>
                      </a:cubicBezTo>
                      <a:cubicBezTo>
                        <a:pt x="840" y="517"/>
                        <a:pt x="840" y="517"/>
                        <a:pt x="840" y="517"/>
                      </a:cubicBezTo>
                      <a:cubicBezTo>
                        <a:pt x="837" y="520"/>
                        <a:pt x="835" y="524"/>
                        <a:pt x="832" y="527"/>
                      </a:cubicBezTo>
                      <a:cubicBezTo>
                        <a:pt x="832" y="527"/>
                        <a:pt x="831" y="527"/>
                        <a:pt x="831" y="527"/>
                      </a:cubicBezTo>
                      <a:cubicBezTo>
                        <a:pt x="830" y="528"/>
                        <a:pt x="829" y="529"/>
                        <a:pt x="829" y="530"/>
                      </a:cubicBezTo>
                      <a:cubicBezTo>
                        <a:pt x="828" y="530"/>
                        <a:pt x="828" y="530"/>
                        <a:pt x="828" y="530"/>
                      </a:cubicBezTo>
                      <a:cubicBezTo>
                        <a:pt x="824" y="534"/>
                        <a:pt x="820" y="538"/>
                        <a:pt x="815" y="541"/>
                      </a:cubicBezTo>
                      <a:cubicBezTo>
                        <a:pt x="815" y="541"/>
                        <a:pt x="815" y="541"/>
                        <a:pt x="815" y="541"/>
                      </a:cubicBezTo>
                      <a:cubicBezTo>
                        <a:pt x="814" y="542"/>
                        <a:pt x="812" y="543"/>
                        <a:pt x="811" y="544"/>
                      </a:cubicBezTo>
                      <a:cubicBezTo>
                        <a:pt x="811" y="544"/>
                        <a:pt x="811" y="544"/>
                        <a:pt x="811" y="544"/>
                      </a:cubicBezTo>
                      <a:cubicBezTo>
                        <a:pt x="807" y="546"/>
                        <a:pt x="804" y="548"/>
                        <a:pt x="800" y="550"/>
                      </a:cubicBezTo>
                      <a:cubicBezTo>
                        <a:pt x="800" y="550"/>
                        <a:pt x="800" y="550"/>
                        <a:pt x="800" y="551"/>
                      </a:cubicBezTo>
                      <a:cubicBezTo>
                        <a:pt x="799" y="551"/>
                        <a:pt x="797" y="552"/>
                        <a:pt x="796" y="552"/>
                      </a:cubicBezTo>
                      <a:cubicBezTo>
                        <a:pt x="796" y="552"/>
                        <a:pt x="796" y="552"/>
                        <a:pt x="795" y="553"/>
                      </a:cubicBezTo>
                      <a:cubicBezTo>
                        <a:pt x="794" y="553"/>
                        <a:pt x="793" y="554"/>
                        <a:pt x="792" y="554"/>
                      </a:cubicBezTo>
                      <a:cubicBezTo>
                        <a:pt x="785" y="557"/>
                        <a:pt x="778" y="559"/>
                        <a:pt x="771" y="561"/>
                      </a:cubicBezTo>
                      <a:cubicBezTo>
                        <a:pt x="770" y="561"/>
                        <a:pt x="768" y="561"/>
                        <a:pt x="766" y="562"/>
                      </a:cubicBezTo>
                      <a:cubicBezTo>
                        <a:pt x="766" y="562"/>
                        <a:pt x="765" y="562"/>
                        <a:pt x="765" y="562"/>
                      </a:cubicBezTo>
                      <a:cubicBezTo>
                        <a:pt x="763" y="562"/>
                        <a:pt x="762" y="562"/>
                        <a:pt x="761" y="562"/>
                      </a:cubicBezTo>
                      <a:cubicBezTo>
                        <a:pt x="760" y="563"/>
                        <a:pt x="760" y="563"/>
                        <a:pt x="759" y="563"/>
                      </a:cubicBezTo>
                      <a:cubicBezTo>
                        <a:pt x="758" y="563"/>
                        <a:pt x="756" y="563"/>
                        <a:pt x="755" y="563"/>
                      </a:cubicBezTo>
                      <a:cubicBezTo>
                        <a:pt x="754" y="563"/>
                        <a:pt x="754" y="563"/>
                        <a:pt x="754" y="563"/>
                      </a:cubicBezTo>
                      <a:cubicBezTo>
                        <a:pt x="752" y="563"/>
                        <a:pt x="751" y="563"/>
                        <a:pt x="749" y="563"/>
                      </a:cubicBezTo>
                      <a:cubicBezTo>
                        <a:pt x="748" y="563"/>
                        <a:pt x="748" y="563"/>
                        <a:pt x="747" y="563"/>
                      </a:cubicBezTo>
                      <a:cubicBezTo>
                        <a:pt x="746" y="563"/>
                        <a:pt x="745" y="563"/>
                        <a:pt x="743" y="563"/>
                      </a:cubicBezTo>
                      <a:cubicBezTo>
                        <a:pt x="743" y="563"/>
                        <a:pt x="742" y="563"/>
                        <a:pt x="742" y="563"/>
                      </a:cubicBezTo>
                      <a:cubicBezTo>
                        <a:pt x="740" y="563"/>
                        <a:pt x="738" y="563"/>
                        <a:pt x="736" y="563"/>
                      </a:cubicBezTo>
                      <a:cubicBezTo>
                        <a:pt x="734" y="563"/>
                        <a:pt x="733" y="563"/>
                        <a:pt x="731" y="562"/>
                      </a:cubicBezTo>
                      <a:cubicBezTo>
                        <a:pt x="730" y="562"/>
                        <a:pt x="730" y="562"/>
                        <a:pt x="729" y="562"/>
                      </a:cubicBezTo>
                      <a:cubicBezTo>
                        <a:pt x="728" y="562"/>
                        <a:pt x="727" y="562"/>
                        <a:pt x="725" y="562"/>
                      </a:cubicBezTo>
                      <a:cubicBezTo>
                        <a:pt x="725" y="561"/>
                        <a:pt x="724" y="561"/>
                        <a:pt x="724" y="561"/>
                      </a:cubicBezTo>
                      <a:cubicBezTo>
                        <a:pt x="722" y="561"/>
                        <a:pt x="720" y="561"/>
                        <a:pt x="719" y="560"/>
                      </a:cubicBezTo>
                      <a:cubicBezTo>
                        <a:pt x="718" y="560"/>
                        <a:pt x="718" y="560"/>
                        <a:pt x="718" y="560"/>
                      </a:cubicBezTo>
                      <a:cubicBezTo>
                        <a:pt x="717" y="560"/>
                        <a:pt x="715" y="559"/>
                        <a:pt x="714" y="559"/>
                      </a:cubicBezTo>
                      <a:cubicBezTo>
                        <a:pt x="713" y="559"/>
                        <a:pt x="712" y="558"/>
                        <a:pt x="712" y="558"/>
                      </a:cubicBezTo>
                      <a:cubicBezTo>
                        <a:pt x="711" y="558"/>
                        <a:pt x="710" y="558"/>
                        <a:pt x="708" y="557"/>
                      </a:cubicBezTo>
                      <a:cubicBezTo>
                        <a:pt x="708" y="557"/>
                        <a:pt x="707" y="557"/>
                        <a:pt x="707" y="557"/>
                      </a:cubicBezTo>
                      <a:cubicBezTo>
                        <a:pt x="705" y="556"/>
                        <a:pt x="704" y="555"/>
                        <a:pt x="702" y="555"/>
                      </a:cubicBezTo>
                      <a:cubicBezTo>
                        <a:pt x="695" y="552"/>
                        <a:pt x="689" y="549"/>
                        <a:pt x="683" y="545"/>
                      </a:cubicBezTo>
                      <a:cubicBezTo>
                        <a:pt x="682" y="544"/>
                        <a:pt x="681" y="543"/>
                        <a:pt x="680" y="543"/>
                      </a:cubicBezTo>
                      <a:cubicBezTo>
                        <a:pt x="679" y="542"/>
                        <a:pt x="679" y="542"/>
                        <a:pt x="679" y="542"/>
                      </a:cubicBezTo>
                      <a:cubicBezTo>
                        <a:pt x="678" y="541"/>
                        <a:pt x="677" y="541"/>
                        <a:pt x="676" y="540"/>
                      </a:cubicBezTo>
                      <a:cubicBezTo>
                        <a:pt x="676" y="540"/>
                        <a:pt x="676" y="540"/>
                        <a:pt x="675" y="539"/>
                      </a:cubicBezTo>
                      <a:cubicBezTo>
                        <a:pt x="672" y="537"/>
                        <a:pt x="669" y="534"/>
                        <a:pt x="666" y="531"/>
                      </a:cubicBezTo>
                      <a:cubicBezTo>
                        <a:pt x="666" y="531"/>
                        <a:pt x="666" y="531"/>
                        <a:pt x="665" y="531"/>
                      </a:cubicBezTo>
                      <a:cubicBezTo>
                        <a:pt x="665" y="530"/>
                        <a:pt x="664" y="529"/>
                        <a:pt x="663" y="528"/>
                      </a:cubicBezTo>
                      <a:cubicBezTo>
                        <a:pt x="663" y="528"/>
                        <a:pt x="662" y="528"/>
                        <a:pt x="662" y="528"/>
                      </a:cubicBezTo>
                      <a:cubicBezTo>
                        <a:pt x="658" y="524"/>
                        <a:pt x="655" y="520"/>
                        <a:pt x="651" y="515"/>
                      </a:cubicBezTo>
                      <a:cubicBezTo>
                        <a:pt x="651" y="515"/>
                        <a:pt x="651" y="515"/>
                        <a:pt x="651" y="514"/>
                      </a:cubicBezTo>
                      <a:cubicBezTo>
                        <a:pt x="650" y="513"/>
                        <a:pt x="649" y="512"/>
                        <a:pt x="649" y="511"/>
                      </a:cubicBezTo>
                      <a:cubicBezTo>
                        <a:pt x="649" y="511"/>
                        <a:pt x="649" y="511"/>
                        <a:pt x="648" y="511"/>
                      </a:cubicBezTo>
                      <a:cubicBezTo>
                        <a:pt x="646" y="507"/>
                        <a:pt x="644" y="504"/>
                        <a:pt x="642" y="500"/>
                      </a:cubicBezTo>
                      <a:cubicBezTo>
                        <a:pt x="642" y="500"/>
                        <a:pt x="642" y="500"/>
                        <a:pt x="642" y="500"/>
                      </a:cubicBezTo>
                      <a:cubicBezTo>
                        <a:pt x="641" y="498"/>
                        <a:pt x="641" y="497"/>
                        <a:pt x="640" y="496"/>
                      </a:cubicBezTo>
                      <a:cubicBezTo>
                        <a:pt x="640" y="496"/>
                        <a:pt x="640" y="495"/>
                        <a:pt x="640" y="495"/>
                      </a:cubicBezTo>
                      <a:cubicBezTo>
                        <a:pt x="639" y="494"/>
                        <a:pt x="639" y="493"/>
                        <a:pt x="638" y="492"/>
                      </a:cubicBezTo>
                      <a:cubicBezTo>
                        <a:pt x="635" y="484"/>
                        <a:pt x="632" y="475"/>
                        <a:pt x="631" y="466"/>
                      </a:cubicBezTo>
                      <a:cubicBezTo>
                        <a:pt x="631" y="466"/>
                        <a:pt x="631" y="465"/>
                        <a:pt x="630" y="464"/>
                      </a:cubicBezTo>
                      <a:cubicBezTo>
                        <a:pt x="630" y="463"/>
                        <a:pt x="630" y="462"/>
                        <a:pt x="630" y="461"/>
                      </a:cubicBezTo>
                      <a:cubicBezTo>
                        <a:pt x="630" y="460"/>
                        <a:pt x="630" y="460"/>
                        <a:pt x="630" y="459"/>
                      </a:cubicBezTo>
                      <a:cubicBezTo>
                        <a:pt x="630" y="458"/>
                        <a:pt x="629" y="456"/>
                        <a:pt x="629" y="454"/>
                      </a:cubicBezTo>
                      <a:cubicBezTo>
                        <a:pt x="629" y="454"/>
                        <a:pt x="629" y="454"/>
                        <a:pt x="629" y="454"/>
                      </a:cubicBezTo>
                      <a:cubicBezTo>
                        <a:pt x="629" y="452"/>
                        <a:pt x="629" y="450"/>
                        <a:pt x="629" y="449"/>
                      </a:cubicBezTo>
                      <a:cubicBezTo>
                        <a:pt x="629" y="448"/>
                        <a:pt x="629" y="448"/>
                        <a:pt x="629" y="447"/>
                      </a:cubicBezTo>
                      <a:cubicBezTo>
                        <a:pt x="629" y="446"/>
                        <a:pt x="629" y="444"/>
                        <a:pt x="629" y="443"/>
                      </a:cubicBezTo>
                      <a:cubicBezTo>
                        <a:pt x="629" y="443"/>
                        <a:pt x="629" y="442"/>
                        <a:pt x="629" y="441"/>
                      </a:cubicBezTo>
                      <a:cubicBezTo>
                        <a:pt x="629" y="440"/>
                        <a:pt x="629" y="438"/>
                        <a:pt x="629" y="436"/>
                      </a:cubicBezTo>
                      <a:cubicBezTo>
                        <a:pt x="630" y="434"/>
                        <a:pt x="630" y="432"/>
                        <a:pt x="630" y="431"/>
                      </a:cubicBezTo>
                      <a:cubicBezTo>
                        <a:pt x="630" y="430"/>
                        <a:pt x="630" y="430"/>
                        <a:pt x="630" y="429"/>
                      </a:cubicBezTo>
                      <a:cubicBezTo>
                        <a:pt x="630" y="428"/>
                        <a:pt x="631" y="426"/>
                        <a:pt x="631" y="425"/>
                      </a:cubicBezTo>
                      <a:cubicBezTo>
                        <a:pt x="631" y="425"/>
                        <a:pt x="631" y="424"/>
                        <a:pt x="631" y="424"/>
                      </a:cubicBezTo>
                      <a:cubicBezTo>
                        <a:pt x="632" y="422"/>
                        <a:pt x="632" y="420"/>
                        <a:pt x="632" y="418"/>
                      </a:cubicBezTo>
                      <a:cubicBezTo>
                        <a:pt x="632" y="418"/>
                        <a:pt x="632" y="418"/>
                        <a:pt x="632" y="418"/>
                      </a:cubicBezTo>
                      <a:cubicBezTo>
                        <a:pt x="633" y="416"/>
                        <a:pt x="633" y="415"/>
                        <a:pt x="634" y="413"/>
                      </a:cubicBezTo>
                      <a:cubicBezTo>
                        <a:pt x="634" y="413"/>
                        <a:pt x="634" y="412"/>
                        <a:pt x="634" y="412"/>
                      </a:cubicBezTo>
                      <a:cubicBezTo>
                        <a:pt x="635" y="410"/>
                        <a:pt x="635" y="409"/>
                        <a:pt x="635" y="408"/>
                      </a:cubicBezTo>
                      <a:cubicBezTo>
                        <a:pt x="635" y="408"/>
                        <a:pt x="636" y="407"/>
                        <a:pt x="636" y="407"/>
                      </a:cubicBezTo>
                      <a:cubicBezTo>
                        <a:pt x="636" y="405"/>
                        <a:pt x="637" y="403"/>
                        <a:pt x="638" y="402"/>
                      </a:cubicBezTo>
                      <a:cubicBezTo>
                        <a:pt x="638" y="402"/>
                        <a:pt x="638" y="402"/>
                        <a:pt x="638" y="402"/>
                      </a:cubicBezTo>
                      <a:cubicBezTo>
                        <a:pt x="640" y="395"/>
                        <a:pt x="644" y="389"/>
                        <a:pt x="648" y="383"/>
                      </a:cubicBezTo>
                      <a:cubicBezTo>
                        <a:pt x="648" y="382"/>
                        <a:pt x="649" y="380"/>
                        <a:pt x="650" y="379"/>
                      </a:cubicBezTo>
                      <a:cubicBezTo>
                        <a:pt x="650" y="379"/>
                        <a:pt x="650" y="379"/>
                        <a:pt x="650" y="379"/>
                      </a:cubicBezTo>
                      <a:cubicBezTo>
                        <a:pt x="651" y="378"/>
                        <a:pt x="652" y="377"/>
                        <a:pt x="653" y="376"/>
                      </a:cubicBezTo>
                      <a:cubicBezTo>
                        <a:pt x="653" y="375"/>
                        <a:pt x="653" y="375"/>
                        <a:pt x="653" y="375"/>
                      </a:cubicBezTo>
                      <a:cubicBezTo>
                        <a:pt x="655" y="372"/>
                        <a:pt x="658" y="369"/>
                        <a:pt x="661" y="366"/>
                      </a:cubicBezTo>
                      <a:cubicBezTo>
                        <a:pt x="661" y="366"/>
                        <a:pt x="661" y="365"/>
                        <a:pt x="661" y="365"/>
                      </a:cubicBezTo>
                      <a:cubicBezTo>
                        <a:pt x="662" y="364"/>
                        <a:pt x="663" y="363"/>
                        <a:pt x="664" y="363"/>
                      </a:cubicBezTo>
                      <a:cubicBezTo>
                        <a:pt x="664" y="362"/>
                        <a:pt x="664" y="362"/>
                        <a:pt x="665" y="362"/>
                      </a:cubicBezTo>
                      <a:cubicBezTo>
                        <a:pt x="669" y="358"/>
                        <a:pt x="673" y="355"/>
                        <a:pt x="677" y="351"/>
                      </a:cubicBezTo>
                      <a:cubicBezTo>
                        <a:pt x="678" y="351"/>
                        <a:pt x="678" y="351"/>
                        <a:pt x="678" y="351"/>
                      </a:cubicBezTo>
                      <a:cubicBezTo>
                        <a:pt x="679" y="350"/>
                        <a:pt x="680" y="349"/>
                        <a:pt x="681" y="349"/>
                      </a:cubicBezTo>
                      <a:cubicBezTo>
                        <a:pt x="681" y="348"/>
                        <a:pt x="682" y="348"/>
                        <a:pt x="682" y="348"/>
                      </a:cubicBezTo>
                      <a:cubicBezTo>
                        <a:pt x="685" y="346"/>
                        <a:pt x="689" y="344"/>
                        <a:pt x="692" y="342"/>
                      </a:cubicBezTo>
                      <a:cubicBezTo>
                        <a:pt x="693" y="342"/>
                        <a:pt x="693" y="342"/>
                        <a:pt x="693" y="342"/>
                      </a:cubicBezTo>
                      <a:cubicBezTo>
                        <a:pt x="694" y="341"/>
                        <a:pt x="695" y="341"/>
                        <a:pt x="696" y="340"/>
                      </a:cubicBezTo>
                      <a:cubicBezTo>
                        <a:pt x="697" y="340"/>
                        <a:pt x="697" y="340"/>
                        <a:pt x="697" y="340"/>
                      </a:cubicBezTo>
                      <a:cubicBezTo>
                        <a:pt x="698" y="339"/>
                        <a:pt x="700" y="339"/>
                        <a:pt x="701" y="338"/>
                      </a:cubicBezTo>
                      <a:cubicBezTo>
                        <a:pt x="707" y="335"/>
                        <a:pt x="714" y="333"/>
                        <a:pt x="721" y="331"/>
                      </a:cubicBezTo>
                      <a:cubicBezTo>
                        <a:pt x="723" y="331"/>
                        <a:pt x="725" y="331"/>
                        <a:pt x="726" y="331"/>
                      </a:cubicBezTo>
                      <a:cubicBezTo>
                        <a:pt x="727" y="330"/>
                        <a:pt x="727" y="330"/>
                        <a:pt x="728" y="330"/>
                      </a:cubicBezTo>
                      <a:cubicBezTo>
                        <a:pt x="729" y="330"/>
                        <a:pt x="730" y="330"/>
                        <a:pt x="732" y="330"/>
                      </a:cubicBezTo>
                      <a:cubicBezTo>
                        <a:pt x="732" y="330"/>
                        <a:pt x="733" y="330"/>
                        <a:pt x="733" y="330"/>
                      </a:cubicBezTo>
                      <a:cubicBezTo>
                        <a:pt x="735" y="329"/>
                        <a:pt x="736" y="329"/>
                        <a:pt x="738" y="329"/>
                      </a:cubicBezTo>
                      <a:cubicBezTo>
                        <a:pt x="738" y="329"/>
                        <a:pt x="738" y="329"/>
                        <a:pt x="739" y="329"/>
                      </a:cubicBezTo>
                      <a:cubicBezTo>
                        <a:pt x="740" y="329"/>
                        <a:pt x="742" y="329"/>
                        <a:pt x="744" y="329"/>
                      </a:cubicBezTo>
                      <a:cubicBezTo>
                        <a:pt x="744" y="329"/>
                        <a:pt x="745" y="329"/>
                        <a:pt x="745" y="329"/>
                      </a:cubicBezTo>
                      <a:cubicBezTo>
                        <a:pt x="747" y="329"/>
                        <a:pt x="748" y="329"/>
                        <a:pt x="749" y="329"/>
                      </a:cubicBezTo>
                      <a:cubicBezTo>
                        <a:pt x="750" y="329"/>
                        <a:pt x="750" y="329"/>
                        <a:pt x="751" y="329"/>
                      </a:cubicBezTo>
                      <a:cubicBezTo>
                        <a:pt x="753" y="329"/>
                        <a:pt x="755" y="329"/>
                        <a:pt x="756" y="329"/>
                      </a:cubicBezTo>
                      <a:cubicBezTo>
                        <a:pt x="758" y="329"/>
                        <a:pt x="760" y="330"/>
                        <a:pt x="762" y="330"/>
                      </a:cubicBezTo>
                      <a:cubicBezTo>
                        <a:pt x="762" y="330"/>
                        <a:pt x="763" y="330"/>
                        <a:pt x="763" y="330"/>
                      </a:cubicBezTo>
                      <a:cubicBezTo>
                        <a:pt x="765" y="330"/>
                        <a:pt x="766" y="330"/>
                        <a:pt x="767" y="331"/>
                      </a:cubicBezTo>
                      <a:cubicBezTo>
                        <a:pt x="768" y="331"/>
                        <a:pt x="768" y="331"/>
                        <a:pt x="769" y="331"/>
                      </a:cubicBezTo>
                      <a:cubicBezTo>
                        <a:pt x="771" y="331"/>
                        <a:pt x="772" y="332"/>
                        <a:pt x="774" y="332"/>
                      </a:cubicBezTo>
                      <a:cubicBezTo>
                        <a:pt x="774" y="332"/>
                        <a:pt x="774" y="332"/>
                        <a:pt x="775" y="332"/>
                      </a:cubicBezTo>
                      <a:cubicBezTo>
                        <a:pt x="776" y="333"/>
                        <a:pt x="778" y="333"/>
                        <a:pt x="779" y="333"/>
                      </a:cubicBezTo>
                      <a:cubicBezTo>
                        <a:pt x="780" y="334"/>
                        <a:pt x="780" y="334"/>
                        <a:pt x="781" y="334"/>
                      </a:cubicBezTo>
                      <a:cubicBezTo>
                        <a:pt x="782" y="334"/>
                        <a:pt x="783" y="335"/>
                        <a:pt x="784" y="335"/>
                      </a:cubicBezTo>
                      <a:cubicBezTo>
                        <a:pt x="785" y="335"/>
                        <a:pt x="785" y="335"/>
                        <a:pt x="786" y="336"/>
                      </a:cubicBezTo>
                      <a:cubicBezTo>
                        <a:pt x="787" y="336"/>
                        <a:pt x="789" y="337"/>
                        <a:pt x="791" y="337"/>
                      </a:cubicBezTo>
                      <a:cubicBezTo>
                        <a:pt x="797" y="340"/>
                        <a:pt x="804" y="344"/>
                        <a:pt x="810" y="347"/>
                      </a:cubicBezTo>
                      <a:cubicBezTo>
                        <a:pt x="811" y="348"/>
                        <a:pt x="812" y="349"/>
                        <a:pt x="813" y="350"/>
                      </a:cubicBezTo>
                      <a:cubicBezTo>
                        <a:pt x="813" y="350"/>
                        <a:pt x="813" y="350"/>
                        <a:pt x="814" y="350"/>
                      </a:cubicBezTo>
                      <a:cubicBezTo>
                        <a:pt x="815" y="351"/>
                        <a:pt x="816" y="352"/>
                        <a:pt x="817" y="352"/>
                      </a:cubicBezTo>
                      <a:cubicBezTo>
                        <a:pt x="817" y="353"/>
                        <a:pt x="817" y="353"/>
                        <a:pt x="817" y="353"/>
                      </a:cubicBezTo>
                      <a:cubicBezTo>
                        <a:pt x="821" y="355"/>
                        <a:pt x="824" y="358"/>
                        <a:pt x="827" y="361"/>
                      </a:cubicBezTo>
                      <a:cubicBezTo>
                        <a:pt x="827" y="361"/>
                        <a:pt x="827" y="361"/>
                        <a:pt x="827" y="361"/>
                      </a:cubicBezTo>
                      <a:cubicBezTo>
                        <a:pt x="828" y="362"/>
                        <a:pt x="829" y="363"/>
                        <a:pt x="830" y="364"/>
                      </a:cubicBezTo>
                      <a:cubicBezTo>
                        <a:pt x="830" y="364"/>
                        <a:pt x="830" y="364"/>
                        <a:pt x="831" y="364"/>
                      </a:cubicBezTo>
                      <a:cubicBezTo>
                        <a:pt x="834" y="368"/>
                        <a:pt x="838" y="373"/>
                        <a:pt x="841" y="377"/>
                      </a:cubicBezTo>
                      <a:cubicBezTo>
                        <a:pt x="841" y="377"/>
                        <a:pt x="842" y="378"/>
                        <a:pt x="842" y="378"/>
                      </a:cubicBezTo>
                      <a:cubicBezTo>
                        <a:pt x="842" y="379"/>
                        <a:pt x="843" y="380"/>
                        <a:pt x="844" y="381"/>
                      </a:cubicBezTo>
                      <a:cubicBezTo>
                        <a:pt x="844" y="381"/>
                        <a:pt x="844" y="381"/>
                        <a:pt x="844" y="382"/>
                      </a:cubicBezTo>
                      <a:cubicBezTo>
                        <a:pt x="847" y="385"/>
                        <a:pt x="849" y="389"/>
                        <a:pt x="851" y="392"/>
                      </a:cubicBezTo>
                      <a:cubicBezTo>
                        <a:pt x="851" y="392"/>
                        <a:pt x="851" y="393"/>
                        <a:pt x="851" y="393"/>
                      </a:cubicBezTo>
                      <a:cubicBezTo>
                        <a:pt x="851" y="394"/>
                        <a:pt x="852" y="395"/>
                        <a:pt x="852" y="396"/>
                      </a:cubicBezTo>
                      <a:cubicBezTo>
                        <a:pt x="853" y="396"/>
                        <a:pt x="853" y="397"/>
                        <a:pt x="853" y="397"/>
                      </a:cubicBezTo>
                      <a:cubicBezTo>
                        <a:pt x="853" y="398"/>
                        <a:pt x="854" y="399"/>
                        <a:pt x="854" y="401"/>
                      </a:cubicBezTo>
                      <a:cubicBezTo>
                        <a:pt x="857" y="407"/>
                        <a:pt x="859" y="414"/>
                        <a:pt x="861" y="421"/>
                      </a:cubicBezTo>
                      <a:cubicBezTo>
                        <a:pt x="861" y="423"/>
                        <a:pt x="862" y="424"/>
                        <a:pt x="862" y="426"/>
                      </a:cubicBezTo>
                      <a:cubicBezTo>
                        <a:pt x="862" y="427"/>
                        <a:pt x="862" y="427"/>
                        <a:pt x="862" y="428"/>
                      </a:cubicBezTo>
                      <a:cubicBezTo>
                        <a:pt x="862" y="429"/>
                        <a:pt x="863" y="430"/>
                        <a:pt x="863" y="431"/>
                      </a:cubicBezTo>
                      <a:cubicBezTo>
                        <a:pt x="863" y="432"/>
                        <a:pt x="863" y="433"/>
                        <a:pt x="863" y="433"/>
                      </a:cubicBezTo>
                      <a:cubicBezTo>
                        <a:pt x="863" y="435"/>
                        <a:pt x="863" y="436"/>
                        <a:pt x="863" y="438"/>
                      </a:cubicBezTo>
                      <a:cubicBezTo>
                        <a:pt x="863" y="438"/>
                        <a:pt x="863" y="438"/>
                        <a:pt x="863" y="438"/>
                      </a:cubicBezTo>
                      <a:cubicBezTo>
                        <a:pt x="863" y="440"/>
                        <a:pt x="864" y="442"/>
                        <a:pt x="864" y="444"/>
                      </a:cubicBezTo>
                      <a:lnTo>
                        <a:pt x="864" y="445"/>
                      </a:lnTo>
                      <a:cubicBezTo>
                        <a:pt x="864" y="447"/>
                        <a:pt x="864" y="448"/>
                        <a:pt x="864" y="449"/>
                      </a:cubicBezTo>
                      <a:cubicBezTo>
                        <a:pt x="864" y="450"/>
                        <a:pt x="864" y="450"/>
                        <a:pt x="864" y="451"/>
                      </a:cubicBezTo>
                      <a:cubicBezTo>
                        <a:pt x="863" y="453"/>
                        <a:pt x="863" y="454"/>
                        <a:pt x="863" y="456"/>
                      </a:cubicBezTo>
                      <a:cubicBezTo>
                        <a:pt x="863" y="458"/>
                        <a:pt x="863" y="460"/>
                        <a:pt x="863" y="462"/>
                      </a:cubicBezTo>
                      <a:close/>
                      <a:moveTo>
                        <a:pt x="942" y="498"/>
                      </a:moveTo>
                      <a:lnTo>
                        <a:pt x="948" y="429"/>
                      </a:lnTo>
                      <a:lnTo>
                        <a:pt x="908" y="425"/>
                      </a:lnTo>
                      <a:cubicBezTo>
                        <a:pt x="906" y="406"/>
                        <a:pt x="900" y="387"/>
                        <a:pt x="891" y="370"/>
                      </a:cubicBezTo>
                      <a:lnTo>
                        <a:pt x="922" y="344"/>
                      </a:lnTo>
                      <a:lnTo>
                        <a:pt x="877" y="291"/>
                      </a:lnTo>
                      <a:lnTo>
                        <a:pt x="846" y="317"/>
                      </a:lnTo>
                      <a:cubicBezTo>
                        <a:pt x="831" y="305"/>
                        <a:pt x="814" y="296"/>
                        <a:pt x="795" y="290"/>
                      </a:cubicBezTo>
                      <a:lnTo>
                        <a:pt x="798" y="250"/>
                      </a:lnTo>
                      <a:lnTo>
                        <a:pt x="729" y="244"/>
                      </a:lnTo>
                      <a:lnTo>
                        <a:pt x="725" y="284"/>
                      </a:lnTo>
                      <a:cubicBezTo>
                        <a:pt x="706" y="287"/>
                        <a:pt x="687" y="293"/>
                        <a:pt x="670" y="302"/>
                      </a:cubicBezTo>
                      <a:lnTo>
                        <a:pt x="644" y="271"/>
                      </a:lnTo>
                      <a:lnTo>
                        <a:pt x="591" y="316"/>
                      </a:lnTo>
                      <a:lnTo>
                        <a:pt x="617" y="346"/>
                      </a:lnTo>
                      <a:cubicBezTo>
                        <a:pt x="605" y="362"/>
                        <a:pt x="596" y="379"/>
                        <a:pt x="590" y="398"/>
                      </a:cubicBezTo>
                      <a:lnTo>
                        <a:pt x="550" y="394"/>
                      </a:lnTo>
                      <a:lnTo>
                        <a:pt x="544" y="464"/>
                      </a:lnTo>
                      <a:lnTo>
                        <a:pt x="584" y="467"/>
                      </a:lnTo>
                      <a:cubicBezTo>
                        <a:pt x="587" y="487"/>
                        <a:pt x="593" y="505"/>
                        <a:pt x="602" y="522"/>
                      </a:cubicBezTo>
                      <a:lnTo>
                        <a:pt x="571" y="548"/>
                      </a:lnTo>
                      <a:lnTo>
                        <a:pt x="616" y="601"/>
                      </a:lnTo>
                      <a:lnTo>
                        <a:pt x="647" y="575"/>
                      </a:lnTo>
                      <a:cubicBezTo>
                        <a:pt x="662" y="587"/>
                        <a:pt x="679" y="596"/>
                        <a:pt x="698" y="602"/>
                      </a:cubicBezTo>
                      <a:lnTo>
                        <a:pt x="694" y="642"/>
                      </a:lnTo>
                      <a:lnTo>
                        <a:pt x="764" y="648"/>
                      </a:lnTo>
                      <a:lnTo>
                        <a:pt x="767" y="608"/>
                      </a:lnTo>
                      <a:cubicBezTo>
                        <a:pt x="787" y="606"/>
                        <a:pt x="805" y="600"/>
                        <a:pt x="822" y="591"/>
                      </a:cubicBezTo>
                      <a:lnTo>
                        <a:pt x="848" y="621"/>
                      </a:lnTo>
                      <a:lnTo>
                        <a:pt x="901" y="577"/>
                      </a:lnTo>
                      <a:lnTo>
                        <a:pt x="876" y="546"/>
                      </a:lnTo>
                      <a:cubicBezTo>
                        <a:pt x="887" y="531"/>
                        <a:pt x="896" y="513"/>
                        <a:pt x="902" y="494"/>
                      </a:cubicBezTo>
                      <a:lnTo>
                        <a:pt x="942" y="49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85" name="Rectangle 14"/>
              <p:cNvSpPr>
                <a:spLocks noChangeArrowheads="1"/>
              </p:cNvSpPr>
              <p:nvPr/>
            </p:nvSpPr>
            <p:spPr bwMode="auto">
              <a:xfrm>
                <a:off x="5581874" y="4613014"/>
                <a:ext cx="686726" cy="2705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1600" b="1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PART </a:t>
                </a:r>
                <a:r>
                  <a:rPr lang="en-US" altLang="zh-CN" sz="1600" b="1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4</a:t>
                </a:r>
                <a:endParaRPr lang="zh-CN" altLang="en-US" sz="1800" b="1" dirty="0">
                  <a:solidFill>
                    <a:srgbClr val="313D5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86" name="TextBox 59"/>
              <p:cNvSpPr txBox="1">
                <a:spLocks noChangeArrowheads="1"/>
              </p:cNvSpPr>
              <p:nvPr/>
            </p:nvSpPr>
            <p:spPr bwMode="auto">
              <a:xfrm>
                <a:off x="6566161" y="4535226"/>
                <a:ext cx="2290762" cy="430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b="1">
                    <a:solidFill>
                      <a:srgbClr val="313D5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时间调整</a:t>
                </a:r>
                <a:endParaRPr lang="zh-CN" altLang="en-US" b="1" dirty="0">
                  <a:solidFill>
                    <a:srgbClr val="313D5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</p:grpSp>
        <p:grpSp>
          <p:nvGrpSpPr>
            <p:cNvPr id="81" name="组合 80"/>
            <p:cNvGrpSpPr/>
            <p:nvPr/>
          </p:nvGrpSpPr>
          <p:grpSpPr>
            <a:xfrm flipH="1">
              <a:off x="6433491" y="4741665"/>
              <a:ext cx="4171535" cy="80892"/>
              <a:chOff x="2272062" y="2596259"/>
              <a:chExt cx="4173708" cy="80934"/>
            </a:xfrm>
          </p:grpSpPr>
          <p:cxnSp>
            <p:nvCxnSpPr>
              <p:cNvPr id="82" name="直接连接符 81"/>
              <p:cNvCxnSpPr/>
              <p:nvPr/>
            </p:nvCxnSpPr>
            <p:spPr>
              <a:xfrm>
                <a:off x="2272062" y="2672770"/>
                <a:ext cx="415871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</p:cxnSp>
          <p:sp>
            <p:nvSpPr>
              <p:cNvPr id="83" name="矩形 82"/>
              <p:cNvSpPr/>
              <p:nvPr/>
            </p:nvSpPr>
            <p:spPr>
              <a:xfrm>
                <a:off x="5494740" y="2596259"/>
                <a:ext cx="951030" cy="80934"/>
              </a:xfrm>
              <a:prstGeom prst="rect">
                <a:avLst/>
              </a:prstGeom>
              <a:solidFill>
                <a:srgbClr val="244C8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943">
                  <a:lnSpc>
                    <a:spcPct val="120000"/>
                  </a:lnSpc>
                  <a:defRPr/>
                </a:pPr>
                <a:endParaRPr lang="zh-CN" altLang="en-US" sz="1799" kern="0">
                  <a:solidFill>
                    <a:srgbClr val="313D51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7384026" y="827314"/>
            <a:ext cx="314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https://www.ypppt.com/</a:t>
            </a:r>
            <a:endParaRPr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4123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4" grpId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>
            <a:extLst>
              <a:ext uri="{FF2B5EF4-FFF2-40B4-BE49-F238E27FC236}">
                <a16:creationId xmlns:a16="http://schemas.microsoft.com/office/drawing/2014/main" id="{6B3F6585-4C7C-9194-BC20-D165454730ED}"/>
              </a:ext>
            </a:extLst>
          </p:cNvPr>
          <p:cNvSpPr/>
          <p:nvPr/>
        </p:nvSpPr>
        <p:spPr>
          <a:xfrm>
            <a:off x="1728001" y="3805498"/>
            <a:ext cx="2837254" cy="465688"/>
          </a:xfrm>
          <a:prstGeom prst="rect">
            <a:avLst/>
          </a:prstGeom>
          <a:solidFill>
            <a:srgbClr val="4E81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调整后的速度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62E6E2B3-88B6-77ED-7E05-D395A66A0E0A}"/>
              </a:ext>
            </a:extLst>
          </p:cNvPr>
          <p:cNvSpPr/>
          <p:nvPr/>
        </p:nvSpPr>
        <p:spPr>
          <a:xfrm>
            <a:off x="1115736" y="2869035"/>
            <a:ext cx="4118994" cy="30955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4">
            <a:extLst>
              <a:ext uri="{FF2B5EF4-FFF2-40B4-BE49-F238E27FC236}">
                <a16:creationId xmlns:a16="http://schemas.microsoft.com/office/drawing/2014/main" id="{CF77CDAA-56E4-43FB-825A-0C5CECEA5D99}"/>
              </a:ext>
            </a:extLst>
          </p:cNvPr>
          <p:cNvSpPr/>
          <p:nvPr/>
        </p:nvSpPr>
        <p:spPr>
          <a:xfrm>
            <a:off x="667711" y="294510"/>
            <a:ext cx="3572596" cy="710598"/>
          </a:xfrm>
          <a:prstGeom prst="roundRect">
            <a:avLst/>
          </a:prstGeom>
          <a:solidFill>
            <a:srgbClr val="005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prstClr val="white"/>
                </a:solidFill>
              </a:rPr>
              <a:t>非均匀</a:t>
            </a:r>
            <a:r>
              <a:rPr lang="en-US" altLang="zh-CN">
                <a:solidFill>
                  <a:prstClr val="white"/>
                </a:solidFill>
              </a:rPr>
              <a:t>B</a:t>
            </a:r>
            <a:r>
              <a:rPr lang="zh-CN" altLang="en-US">
                <a:solidFill>
                  <a:prstClr val="white"/>
                </a:solidFill>
              </a:rPr>
              <a:t>样条</a:t>
            </a:r>
            <a:endParaRPr lang="zh-CN" altLang="en-US" dirty="0">
              <a:solidFill>
                <a:prstClr val="white"/>
              </a:solidFill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F01CE5B-604C-7BDD-EE83-2DBBC055F65D}"/>
              </a:ext>
            </a:extLst>
          </p:cNvPr>
          <p:cNvGrpSpPr/>
          <p:nvPr/>
        </p:nvGrpSpPr>
        <p:grpSpPr>
          <a:xfrm>
            <a:off x="667711" y="1220409"/>
            <a:ext cx="10699372" cy="369332"/>
            <a:chOff x="667711" y="1220409"/>
            <a:chExt cx="10699372" cy="369332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0BBDEF4C-3452-8266-2172-5756AD94CD55}"/>
                </a:ext>
              </a:extLst>
            </p:cNvPr>
            <p:cNvSpPr txBox="1"/>
            <p:nvPr/>
          </p:nvSpPr>
          <p:spPr>
            <a:xfrm>
              <a:off x="667711" y="1220409"/>
              <a:ext cx="106993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0" i="0">
                  <a:effectLst/>
                  <a:latin typeface="-apple-system"/>
                </a:rPr>
                <a:t>非均匀</a:t>
              </a:r>
              <a:r>
                <a:rPr lang="en-US" altLang="zh-CN" b="0" i="0">
                  <a:effectLst/>
                  <a:latin typeface="-apple-system"/>
                </a:rPr>
                <a:t>B</a:t>
              </a:r>
              <a:r>
                <a:rPr lang="zh-CN" altLang="en-US" b="0" i="0">
                  <a:effectLst/>
                  <a:latin typeface="-apple-system"/>
                </a:rPr>
                <a:t>样条与均匀</a:t>
              </a:r>
              <a:r>
                <a:rPr lang="en-US" altLang="zh-CN" b="0" i="0">
                  <a:effectLst/>
                  <a:latin typeface="-apple-system"/>
                </a:rPr>
                <a:t>B</a:t>
              </a:r>
              <a:r>
                <a:rPr lang="zh-CN" altLang="en-US" b="0" i="0">
                  <a:effectLst/>
                  <a:latin typeface="-apple-system"/>
                </a:rPr>
                <a:t>样条的唯一区别是它的每个节点跨度                     是相互独立的，没有严格的关系。</a:t>
              </a:r>
              <a:endParaRPr lang="zh-CN" altLang="en-US"/>
            </a:p>
          </p:txBody>
        </p:sp>
        <p:graphicFrame>
          <p:nvGraphicFramePr>
            <p:cNvPr id="6" name="对象 5">
              <a:extLst>
                <a:ext uri="{FF2B5EF4-FFF2-40B4-BE49-F238E27FC236}">
                  <a16:creationId xmlns:a16="http://schemas.microsoft.com/office/drawing/2014/main" id="{7F2E26FA-0721-A80A-6B98-1040722CBF9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7135761"/>
                </p:ext>
              </p:extLst>
            </p:nvPr>
          </p:nvGraphicFramePr>
          <p:xfrm>
            <a:off x="6495570" y="1266962"/>
            <a:ext cx="1127125" cy="276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117440" imgH="279360" progId="Equation.DSMT4">
                    <p:embed/>
                  </p:oleObj>
                </mc:Choice>
                <mc:Fallback>
                  <p:oleObj name="Equation" r:id="rId2" imgW="1117440" imgH="279360" progId="Equation.DSMT4">
                    <p:embed/>
                    <p:pic>
                      <p:nvPicPr>
                        <p:cNvPr id="4" name="对象 3">
                          <a:extLst>
                            <a:ext uri="{FF2B5EF4-FFF2-40B4-BE49-F238E27FC236}">
                              <a16:creationId xmlns:a16="http://schemas.microsoft.com/office/drawing/2014/main" id="{AB4D0447-4EF1-51CD-DEB9-93C65FFC8EF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95570" y="1266962"/>
                          <a:ext cx="1127125" cy="276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949EC3B3-75B9-4F10-6FB5-7180F2FE03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1369058"/>
              </p:ext>
            </p:extLst>
          </p:nvPr>
        </p:nvGraphicFramePr>
        <p:xfrm>
          <a:off x="4674372" y="2012242"/>
          <a:ext cx="26860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92400" imgH="482600" progId="Equation.DSMT4">
                  <p:embed/>
                </p:oleObj>
              </mc:Choice>
              <mc:Fallback>
                <p:oleObj name="Equation" r:id="rId4" imgW="2692400" imgH="482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4372" y="2012242"/>
                        <a:ext cx="268605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组合 27">
            <a:extLst>
              <a:ext uri="{FF2B5EF4-FFF2-40B4-BE49-F238E27FC236}">
                <a16:creationId xmlns:a16="http://schemas.microsoft.com/office/drawing/2014/main" id="{23F2BDD0-B0EF-766A-91A5-A2F7C9099C85}"/>
              </a:ext>
            </a:extLst>
          </p:cNvPr>
          <p:cNvGrpSpPr/>
          <p:nvPr/>
        </p:nvGrpSpPr>
        <p:grpSpPr>
          <a:xfrm>
            <a:off x="1709577" y="3105613"/>
            <a:ext cx="2931311" cy="455786"/>
            <a:chOff x="1649077" y="2741650"/>
            <a:chExt cx="2931311" cy="455786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A89B3C3D-C3D6-2F14-6613-B83ADFEDC0DF}"/>
                </a:ext>
              </a:extLst>
            </p:cNvPr>
            <p:cNvSpPr/>
            <p:nvPr/>
          </p:nvSpPr>
          <p:spPr>
            <a:xfrm>
              <a:off x="1649077" y="2741650"/>
              <a:ext cx="2931311" cy="455786"/>
            </a:xfrm>
            <a:prstGeom prst="rect">
              <a:avLst/>
            </a:prstGeom>
            <a:solidFill>
              <a:srgbClr val="4E81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/>
                <a:t>时间调整</a:t>
              </a:r>
            </a:p>
          </p:txBody>
        </p:sp>
        <p:graphicFrame>
          <p:nvGraphicFramePr>
            <p:cNvPr id="12" name="对象 11">
              <a:extLst>
                <a:ext uri="{FF2B5EF4-FFF2-40B4-BE49-F238E27FC236}">
                  <a16:creationId xmlns:a16="http://schemas.microsoft.com/office/drawing/2014/main" id="{1848AB88-C3AC-7754-CF34-154D4B6B39C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48672391"/>
                </p:ext>
              </p:extLst>
            </p:nvPr>
          </p:nvGraphicFramePr>
          <p:xfrm>
            <a:off x="2725257" y="2857784"/>
            <a:ext cx="1724025" cy="257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726451" imgH="253890" progId="Equation.DSMT4">
                    <p:embed/>
                  </p:oleObj>
                </mc:Choice>
                <mc:Fallback>
                  <p:oleObj name="Equation" r:id="rId6" imgW="1726451" imgH="253890" progId="Equation.DSMT4">
                    <p:embed/>
                    <p:pic>
                      <p:nvPicPr>
                        <p:cNvPr id="4" name="对象 3">
                          <a:extLst>
                            <a:ext uri="{FF2B5EF4-FFF2-40B4-BE49-F238E27FC236}">
                              <a16:creationId xmlns:a16="http://schemas.microsoft.com/office/drawing/2014/main" id="{1CFAC439-27A1-C673-C020-307CC76DEAC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5257" y="2857784"/>
                          <a:ext cx="1724025" cy="257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75310288-EF82-B00A-9F04-7338E69A9B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915670"/>
              </p:ext>
            </p:extLst>
          </p:nvPr>
        </p:nvGraphicFramePr>
        <p:xfrm>
          <a:off x="3332563" y="3845816"/>
          <a:ext cx="785812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87320" imgH="431640" progId="Equation.DSMT4">
                  <p:embed/>
                </p:oleObj>
              </mc:Choice>
              <mc:Fallback>
                <p:oleObj name="Equation" r:id="rId8" imgW="787320" imgH="43164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1848AB88-C3AC-7754-CF34-154D4B6B39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2563" y="3845816"/>
                        <a:ext cx="785812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7B9973AC-E91E-603E-95A7-22469417BD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674379"/>
              </p:ext>
            </p:extLst>
          </p:nvPr>
        </p:nvGraphicFramePr>
        <p:xfrm>
          <a:off x="3261663" y="4515285"/>
          <a:ext cx="823913" cy="23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25480" imgH="228600" progId="Equation.DSMT4">
                  <p:embed/>
                </p:oleObj>
              </mc:Choice>
              <mc:Fallback>
                <p:oleObj name="Equation" r:id="rId10" imgW="825480" imgH="22860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75310288-EF82-B00A-9F04-7338E69A9B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1663" y="4515285"/>
                        <a:ext cx="823913" cy="230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4259F538-CD03-ACB7-71B7-DEC8508A7101}"/>
              </a:ext>
            </a:extLst>
          </p:cNvPr>
          <p:cNvSpPr/>
          <p:nvPr/>
        </p:nvSpPr>
        <p:spPr>
          <a:xfrm>
            <a:off x="6990826" y="2869035"/>
            <a:ext cx="4118994" cy="30955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515B9C8-8BE3-3A24-8DEC-EF21A43C1DBD}"/>
              </a:ext>
            </a:extLst>
          </p:cNvPr>
          <p:cNvGrpSpPr/>
          <p:nvPr/>
        </p:nvGrpSpPr>
        <p:grpSpPr>
          <a:xfrm>
            <a:off x="1709576" y="3104784"/>
            <a:ext cx="2931311" cy="455786"/>
            <a:chOff x="1649077" y="2741650"/>
            <a:chExt cx="2931311" cy="455786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91A6904-5B8B-9E06-1CF8-C6E53FB32042}"/>
                </a:ext>
              </a:extLst>
            </p:cNvPr>
            <p:cNvSpPr/>
            <p:nvPr/>
          </p:nvSpPr>
          <p:spPr>
            <a:xfrm>
              <a:off x="1649077" y="2741650"/>
              <a:ext cx="2931311" cy="455786"/>
            </a:xfrm>
            <a:prstGeom prst="rect">
              <a:avLst/>
            </a:prstGeom>
            <a:solidFill>
              <a:srgbClr val="4E81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/>
                <a:t>时间调整</a:t>
              </a:r>
            </a:p>
          </p:txBody>
        </p:sp>
        <p:graphicFrame>
          <p:nvGraphicFramePr>
            <p:cNvPr id="31" name="对象 30">
              <a:extLst>
                <a:ext uri="{FF2B5EF4-FFF2-40B4-BE49-F238E27FC236}">
                  <a16:creationId xmlns:a16="http://schemas.microsoft.com/office/drawing/2014/main" id="{5FDE6610-0F9F-30A5-AE2F-6868DCFE5F5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48672391"/>
                </p:ext>
              </p:extLst>
            </p:nvPr>
          </p:nvGraphicFramePr>
          <p:xfrm>
            <a:off x="2725257" y="2857784"/>
            <a:ext cx="1724025" cy="257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726451" imgH="253890" progId="Equation.DSMT4">
                    <p:embed/>
                  </p:oleObj>
                </mc:Choice>
                <mc:Fallback>
                  <p:oleObj name="Equation" r:id="rId12" imgW="1726451" imgH="253890" progId="Equation.DSMT4">
                    <p:embed/>
                    <p:pic>
                      <p:nvPicPr>
                        <p:cNvPr id="12" name="对象 11">
                          <a:extLst>
                            <a:ext uri="{FF2B5EF4-FFF2-40B4-BE49-F238E27FC236}">
                              <a16:creationId xmlns:a16="http://schemas.microsoft.com/office/drawing/2014/main" id="{1848AB88-C3AC-7754-CF34-154D4B6B39C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5257" y="2857784"/>
                          <a:ext cx="1724025" cy="257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836F2DFE-4A09-43E2-163C-49BD01C2CEDE}"/>
              </a:ext>
            </a:extLst>
          </p:cNvPr>
          <p:cNvSpPr/>
          <p:nvPr/>
        </p:nvSpPr>
        <p:spPr>
          <a:xfrm>
            <a:off x="1728001" y="4989572"/>
            <a:ext cx="2837254" cy="662959"/>
          </a:xfrm>
          <a:prstGeom prst="rect">
            <a:avLst/>
          </a:prstGeom>
          <a:solidFill>
            <a:srgbClr val="4E81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13903426-F797-E4CC-DFD1-0AEF2084DF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4562770"/>
              </p:ext>
            </p:extLst>
          </p:nvPr>
        </p:nvGraphicFramePr>
        <p:xfrm>
          <a:off x="2111934" y="5080334"/>
          <a:ext cx="22209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222280" imgH="495000" progId="Equation.DSMT4">
                  <p:embed/>
                </p:oleObj>
              </mc:Choice>
              <mc:Fallback>
                <p:oleObj name="Equation" r:id="rId13" imgW="2222280" imgH="49500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AAFFA1FD-AA1A-60D2-E021-926F22B9A1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934" y="5080334"/>
                        <a:ext cx="2220913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B5329B7-490F-A386-22BC-58A9C04537CA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>
            <a:off x="3146628" y="4271186"/>
            <a:ext cx="0" cy="718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0597B4C6-1AF4-4DFA-6EFA-48AD5C07A14B}"/>
              </a:ext>
            </a:extLst>
          </p:cNvPr>
          <p:cNvSpPr/>
          <p:nvPr/>
        </p:nvSpPr>
        <p:spPr>
          <a:xfrm>
            <a:off x="7584669" y="3812603"/>
            <a:ext cx="2837254" cy="465688"/>
          </a:xfrm>
          <a:prstGeom prst="rect">
            <a:avLst/>
          </a:prstGeom>
          <a:solidFill>
            <a:srgbClr val="4E81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调整后的速度</a:t>
            </a: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BD5D410B-274F-3C61-FF60-E29C452586C9}"/>
              </a:ext>
            </a:extLst>
          </p:cNvPr>
          <p:cNvGrpSpPr/>
          <p:nvPr/>
        </p:nvGrpSpPr>
        <p:grpSpPr>
          <a:xfrm>
            <a:off x="7566245" y="3112718"/>
            <a:ext cx="2931311" cy="455786"/>
            <a:chOff x="1649077" y="2741650"/>
            <a:chExt cx="2931311" cy="455786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A0CE2BD-1A2C-D471-41AC-EF7DD75B995D}"/>
                </a:ext>
              </a:extLst>
            </p:cNvPr>
            <p:cNvSpPr/>
            <p:nvPr/>
          </p:nvSpPr>
          <p:spPr>
            <a:xfrm>
              <a:off x="1649077" y="2741650"/>
              <a:ext cx="2931311" cy="455786"/>
            </a:xfrm>
            <a:prstGeom prst="rect">
              <a:avLst/>
            </a:prstGeom>
            <a:solidFill>
              <a:srgbClr val="4E81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/>
                <a:t>时间调整</a:t>
              </a:r>
            </a:p>
          </p:txBody>
        </p:sp>
        <p:graphicFrame>
          <p:nvGraphicFramePr>
            <p:cNvPr id="53" name="对象 52">
              <a:extLst>
                <a:ext uri="{FF2B5EF4-FFF2-40B4-BE49-F238E27FC236}">
                  <a16:creationId xmlns:a16="http://schemas.microsoft.com/office/drawing/2014/main" id="{A81EAD29-8611-7C1D-FD43-90526571378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3646279"/>
                </p:ext>
              </p:extLst>
            </p:nvPr>
          </p:nvGraphicFramePr>
          <p:xfrm>
            <a:off x="2725257" y="2857784"/>
            <a:ext cx="1724025" cy="257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726451" imgH="253890" progId="Equation.DSMT4">
                    <p:embed/>
                  </p:oleObj>
                </mc:Choice>
                <mc:Fallback>
                  <p:oleObj name="Equation" r:id="rId15" imgW="1726451" imgH="253890" progId="Equation.DSMT4">
                    <p:embed/>
                    <p:pic>
                      <p:nvPicPr>
                        <p:cNvPr id="12" name="对象 11">
                          <a:extLst>
                            <a:ext uri="{FF2B5EF4-FFF2-40B4-BE49-F238E27FC236}">
                              <a16:creationId xmlns:a16="http://schemas.microsoft.com/office/drawing/2014/main" id="{1848AB88-C3AC-7754-CF34-154D4B6B39C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5257" y="2857784"/>
                          <a:ext cx="1724025" cy="257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5" name="对象 54">
            <a:extLst>
              <a:ext uri="{FF2B5EF4-FFF2-40B4-BE49-F238E27FC236}">
                <a16:creationId xmlns:a16="http://schemas.microsoft.com/office/drawing/2014/main" id="{AADA380C-AEDC-125A-C53C-14FC0D2F14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4607132"/>
              </p:ext>
            </p:extLst>
          </p:nvPr>
        </p:nvGraphicFramePr>
        <p:xfrm>
          <a:off x="9105216" y="4521987"/>
          <a:ext cx="849312" cy="23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850680" imgH="228600" progId="Equation.DSMT4">
                  <p:embed/>
                </p:oleObj>
              </mc:Choice>
              <mc:Fallback>
                <p:oleObj name="Equation" r:id="rId16" imgW="850680" imgH="22860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7B9973AC-E91E-603E-95A7-22469417BD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05216" y="4521987"/>
                        <a:ext cx="849312" cy="230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矩形 56">
            <a:extLst>
              <a:ext uri="{FF2B5EF4-FFF2-40B4-BE49-F238E27FC236}">
                <a16:creationId xmlns:a16="http://schemas.microsoft.com/office/drawing/2014/main" id="{626C7CC5-05AE-F03D-C26C-470AC65C6FB0}"/>
              </a:ext>
            </a:extLst>
          </p:cNvPr>
          <p:cNvSpPr/>
          <p:nvPr/>
        </p:nvSpPr>
        <p:spPr>
          <a:xfrm>
            <a:off x="7566244" y="3111889"/>
            <a:ext cx="2931311" cy="455786"/>
          </a:xfrm>
          <a:prstGeom prst="rect">
            <a:avLst/>
          </a:prstGeom>
          <a:solidFill>
            <a:srgbClr val="4E81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时间调整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86CB3A41-FF3C-2ADA-918B-273C86C17913}"/>
              </a:ext>
            </a:extLst>
          </p:cNvPr>
          <p:cNvSpPr/>
          <p:nvPr/>
        </p:nvSpPr>
        <p:spPr>
          <a:xfrm>
            <a:off x="7584669" y="4996677"/>
            <a:ext cx="2837254" cy="662959"/>
          </a:xfrm>
          <a:prstGeom prst="rect">
            <a:avLst/>
          </a:prstGeom>
          <a:solidFill>
            <a:srgbClr val="4E81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graphicFrame>
        <p:nvGraphicFramePr>
          <p:cNvPr id="60" name="对象 59">
            <a:extLst>
              <a:ext uri="{FF2B5EF4-FFF2-40B4-BE49-F238E27FC236}">
                <a16:creationId xmlns:a16="http://schemas.microsoft.com/office/drawing/2014/main" id="{02601317-E3F7-D508-EF6B-1837DC5C0F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2005948"/>
              </p:ext>
            </p:extLst>
          </p:nvPr>
        </p:nvGraphicFramePr>
        <p:xfrm>
          <a:off x="7924116" y="5087137"/>
          <a:ext cx="230981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311200" imgH="495000" progId="Equation.DSMT4">
                  <p:embed/>
                </p:oleObj>
              </mc:Choice>
              <mc:Fallback>
                <p:oleObj name="Equation" r:id="rId18" imgW="2311200" imgH="495000" progId="Equation.DSMT4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13903426-F797-E4CC-DFD1-0AEF2084DF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116" y="5087137"/>
                        <a:ext cx="2309812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7E42A1D6-121F-D30A-4FB1-570E076B95FF}"/>
              </a:ext>
            </a:extLst>
          </p:cNvPr>
          <p:cNvCxnSpPr>
            <a:stCxn id="50" idx="2"/>
            <a:endCxn id="59" idx="0"/>
          </p:cNvCxnSpPr>
          <p:nvPr/>
        </p:nvCxnSpPr>
        <p:spPr>
          <a:xfrm>
            <a:off x="9003296" y="4278291"/>
            <a:ext cx="0" cy="718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2" name="对象 61">
            <a:extLst>
              <a:ext uri="{FF2B5EF4-FFF2-40B4-BE49-F238E27FC236}">
                <a16:creationId xmlns:a16="http://schemas.microsoft.com/office/drawing/2014/main" id="{B07B52B3-E063-4168-5374-5B1F2EC051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7312425"/>
              </p:ext>
            </p:extLst>
          </p:nvPr>
        </p:nvGraphicFramePr>
        <p:xfrm>
          <a:off x="8623374" y="3211194"/>
          <a:ext cx="1762125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65080" imgH="253800" progId="Equation.DSMT4">
                  <p:embed/>
                </p:oleObj>
              </mc:Choice>
              <mc:Fallback>
                <p:oleObj name="Equation" r:id="rId20" imgW="1765080" imgH="25380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968FC2DE-6919-88A2-B34C-FD58965107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3374" y="3211194"/>
                        <a:ext cx="1762125" cy="257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对象 62">
            <a:extLst>
              <a:ext uri="{FF2B5EF4-FFF2-40B4-BE49-F238E27FC236}">
                <a16:creationId xmlns:a16="http://schemas.microsoft.com/office/drawing/2014/main" id="{3B6AB6A6-B52A-3B05-6FE9-F8FDFE1CB6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1844135"/>
              </p:ext>
            </p:extLst>
          </p:nvPr>
        </p:nvGraphicFramePr>
        <p:xfrm>
          <a:off x="9294303" y="3838430"/>
          <a:ext cx="836613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838080" imgH="431640" progId="Equation.DSMT4">
                  <p:embed/>
                </p:oleObj>
              </mc:Choice>
              <mc:Fallback>
                <p:oleObj name="Equation" r:id="rId22" imgW="838080" imgH="431640" progId="Equation.DSMT4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58948B8F-AAFD-27A4-A2D4-D27663F558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4303" y="3838430"/>
                        <a:ext cx="836613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文本框 63">
            <a:extLst>
              <a:ext uri="{FF2B5EF4-FFF2-40B4-BE49-F238E27FC236}">
                <a16:creationId xmlns:a16="http://schemas.microsoft.com/office/drawing/2014/main" id="{CF45F2A8-4443-4DDF-AF22-B50DC906AB85}"/>
              </a:ext>
            </a:extLst>
          </p:cNvPr>
          <p:cNvSpPr txBox="1"/>
          <p:nvPr/>
        </p:nvSpPr>
        <p:spPr>
          <a:xfrm>
            <a:off x="2499630" y="2408941"/>
            <a:ext cx="1293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速度调整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89C2CE43-85E2-5955-4FA7-B156CAFFC2EA}"/>
              </a:ext>
            </a:extLst>
          </p:cNvPr>
          <p:cNvSpPr txBox="1"/>
          <p:nvPr/>
        </p:nvSpPr>
        <p:spPr>
          <a:xfrm>
            <a:off x="8546148" y="2408941"/>
            <a:ext cx="1496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加速度调整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915A4FFF-791F-6201-6D61-2EE684CD9D3A}"/>
              </a:ext>
            </a:extLst>
          </p:cNvPr>
          <p:cNvSpPr txBox="1"/>
          <p:nvPr/>
        </p:nvSpPr>
        <p:spPr>
          <a:xfrm>
            <a:off x="635330" y="1591427"/>
            <a:ext cx="791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>
                <a:latin typeface="-apple-system"/>
              </a:rPr>
              <a:t>非均匀</a:t>
            </a:r>
            <a:r>
              <a:rPr lang="en-US" altLang="zh-CN">
                <a:latin typeface="-apple-system"/>
              </a:rPr>
              <a:t>B</a:t>
            </a:r>
            <a:r>
              <a:rPr lang="zh-CN" altLang="zh-CN">
                <a:latin typeface="-apple-system"/>
              </a:rPr>
              <a:t>样条的一阶导数</a:t>
            </a:r>
            <a:r>
              <a:rPr lang="zh-CN" altLang="en-US">
                <a:latin typeface="-apple-system"/>
              </a:rPr>
              <a:t>和二阶导数的控制点可以通过下式计算</a:t>
            </a:r>
          </a:p>
        </p:txBody>
      </p:sp>
    </p:spTree>
    <p:extLst>
      <p:ext uri="{BB962C8B-B14F-4D97-AF65-F5344CB8AC3E}">
        <p14:creationId xmlns:p14="http://schemas.microsoft.com/office/powerpoint/2010/main" val="4240778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F0D2282-C2AF-B10E-183D-6D8CB237BD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160496" y="1465866"/>
            <a:ext cx="7871010" cy="393208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4" name="矩形 3"/>
          <p:cNvSpPr/>
          <p:nvPr/>
        </p:nvSpPr>
        <p:spPr>
          <a:xfrm>
            <a:off x="2429435" y="1711367"/>
            <a:ext cx="7333130" cy="3441085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5" name="文本框 4"/>
          <p:cNvSpPr txBox="1"/>
          <p:nvPr/>
        </p:nvSpPr>
        <p:spPr>
          <a:xfrm>
            <a:off x="2569442" y="2935472"/>
            <a:ext cx="7053116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defRPr/>
            </a:pPr>
            <a:r>
              <a:rPr lang="zh-CN" altLang="en-US" sz="4000" b="1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谢谢大家！</a:t>
            </a:r>
            <a:endParaRPr lang="zh-CN" altLang="en-US" sz="4000" b="1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7" name="PA_圆角矩形 31">
            <a:extLst>
              <a:ext uri="{FF2B5EF4-FFF2-40B4-BE49-F238E27FC236}">
                <a16:creationId xmlns:a16="http://schemas.microsoft.com/office/drawing/2014/main" id="{5DDD6B9C-DD9C-B510-A4FC-BCC886392A52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417712" y="4255643"/>
            <a:ext cx="3356296" cy="3613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汇报人：赵建策</a:t>
            </a:r>
            <a:endParaRPr lang="en-US" altLang="zh-CN" sz="14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594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449722" y="1931264"/>
            <a:ext cx="7292557" cy="304546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17" name="矩形 16"/>
          <p:cNvSpPr/>
          <p:nvPr/>
        </p:nvSpPr>
        <p:spPr>
          <a:xfrm>
            <a:off x="2679992" y="2159983"/>
            <a:ext cx="6832016" cy="2588032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24" name="文本框 23"/>
          <p:cNvSpPr txBox="1"/>
          <p:nvPr/>
        </p:nvSpPr>
        <p:spPr>
          <a:xfrm>
            <a:off x="3051312" y="2443843"/>
            <a:ext cx="131157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bg1"/>
                </a:solidFill>
                <a:latin typeface="Agency FB" panose="020B0503020202020204" pitchFamily="34" charset="0"/>
              </a:rPr>
              <a:t>01</a:t>
            </a:r>
            <a:endParaRPr lang="zh-CN" altLang="en-US" sz="13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782716" y="3184129"/>
            <a:ext cx="4238307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FastPlanner</a:t>
            </a:r>
            <a:r>
              <a:rPr lang="zh-CN" altLang="en-US" sz="4000" b="1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概述</a:t>
            </a:r>
            <a:endParaRPr lang="zh-CN" altLang="en-US" sz="4000" b="1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4552445" y="2832100"/>
            <a:ext cx="0" cy="14119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47858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4">
            <a:extLst>
              <a:ext uri="{FF2B5EF4-FFF2-40B4-BE49-F238E27FC236}">
                <a16:creationId xmlns:a16="http://schemas.microsoft.com/office/drawing/2014/main" id="{CF77CDAA-56E4-43FB-825A-0C5CECEA5D99}"/>
              </a:ext>
            </a:extLst>
          </p:cNvPr>
          <p:cNvSpPr/>
          <p:nvPr/>
        </p:nvSpPr>
        <p:spPr>
          <a:xfrm>
            <a:off x="667712" y="294510"/>
            <a:ext cx="2114550" cy="710598"/>
          </a:xfrm>
          <a:prstGeom prst="roundRect">
            <a:avLst/>
          </a:prstGeom>
          <a:solidFill>
            <a:srgbClr val="005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prstClr val="white"/>
                </a:solidFill>
              </a:rPr>
              <a:t>概述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5A9A18F-731B-3C67-F753-7A04A39C6E8B}"/>
              </a:ext>
            </a:extLst>
          </p:cNvPr>
          <p:cNvSpPr txBox="1"/>
          <p:nvPr/>
        </p:nvSpPr>
        <p:spPr>
          <a:xfrm>
            <a:off x="1002484" y="1140470"/>
            <a:ext cx="1022198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/>
              <a:t>Fast-planner</a:t>
            </a:r>
            <a:r>
              <a:rPr lang="zh-CN" altLang="en-US"/>
              <a:t> 是一种高效的全局路径规划算法，它主要用于生成无人机的长期规划路径，以最小化整个路径的时间和距离。该算法通过先前的地图信息和无人机当前状态，生成一条起点和终点之间的最优路径，并且在运行时间上非常快速，通常能够在几秒内完成路径规划。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/>
              <a:t>FastPlanner </a:t>
            </a:r>
            <a:r>
              <a:rPr lang="zh-CN" altLang="en-US"/>
              <a:t>由三部分组成，分别包括混合</a:t>
            </a:r>
            <a:r>
              <a:rPr lang="en-US" altLang="zh-CN"/>
              <a:t>A*</a:t>
            </a:r>
            <a:r>
              <a:rPr lang="zh-CN" altLang="en-US"/>
              <a:t>算法、</a:t>
            </a:r>
            <a:r>
              <a:rPr lang="en-US" altLang="zh-CN"/>
              <a:t>B-spline</a:t>
            </a:r>
            <a:r>
              <a:rPr lang="zh-CN" altLang="en-US"/>
              <a:t>轨迹生成和自动时间分配调整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后端采用</a:t>
            </a:r>
            <a:r>
              <a:rPr lang="en-US" altLang="zh-CN"/>
              <a:t>B</a:t>
            </a:r>
            <a:r>
              <a:rPr lang="zh-CN" altLang="en-US"/>
              <a:t>样条曲线作轨迹规划，在位置上，可以利用几个控制点描述一条曲线，利用</a:t>
            </a:r>
            <a:r>
              <a:rPr lang="en-US" altLang="zh-CN"/>
              <a:t>B</a:t>
            </a:r>
            <a:r>
              <a:rPr lang="zh-CN" altLang="en-US"/>
              <a:t>样条曲线的性质，可以将对轨迹的约束、运动学的约束加在控制点上，从而简化了计算。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后端步骤：先通过地图提供梯度场信息，设计惩罚函数，使轨迹向障碍物少的地方移动。然后</a:t>
            </a:r>
            <a:r>
              <a:rPr lang="zh-CN" altLang="en-US">
                <a:solidFill>
                  <a:srgbClr val="4E81C0"/>
                </a:solidFill>
              </a:rPr>
              <a:t>轨迹几何位置不变</a:t>
            </a:r>
            <a:r>
              <a:rPr lang="zh-CN" altLang="en-US"/>
              <a:t>，再进行时间重分配，使轨迹符合运动学约束（最大速度、最大加速度在允许范围内。）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E69484E-2BBB-F4BC-3915-170238640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320" y="3477849"/>
            <a:ext cx="5420136" cy="270341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5817EE8-FB80-12A0-F5C3-EE35276ED3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/>
          <a:stretch/>
        </p:blipFill>
        <p:spPr>
          <a:xfrm>
            <a:off x="1523998" y="3725792"/>
            <a:ext cx="3600119" cy="220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057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449722" y="1931264"/>
            <a:ext cx="7292557" cy="304546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17" name="矩形 16"/>
          <p:cNvSpPr/>
          <p:nvPr/>
        </p:nvSpPr>
        <p:spPr>
          <a:xfrm>
            <a:off x="2679992" y="2159983"/>
            <a:ext cx="6832016" cy="2588032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24" name="文本框 23"/>
          <p:cNvSpPr txBox="1"/>
          <p:nvPr/>
        </p:nvSpPr>
        <p:spPr>
          <a:xfrm>
            <a:off x="2885401" y="2443843"/>
            <a:ext cx="164340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800">
                <a:solidFill>
                  <a:schemeClr val="bg1"/>
                </a:solidFill>
                <a:latin typeface="Agency FB" panose="020B0503020202020204" pitchFamily="34" charset="0"/>
              </a:rPr>
              <a:t>02</a:t>
            </a:r>
            <a:endParaRPr lang="zh-CN" altLang="en-US" sz="13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782716" y="3184129"/>
            <a:ext cx="4238307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Hybrid A*</a:t>
            </a:r>
            <a:r>
              <a:rPr lang="zh-CN" altLang="en-US" sz="4000" b="1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算法</a:t>
            </a:r>
            <a:endParaRPr lang="zh-CN" altLang="en-US" sz="4000" b="1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4552445" y="2832100"/>
            <a:ext cx="0" cy="14119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169136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4">
            <a:extLst>
              <a:ext uri="{FF2B5EF4-FFF2-40B4-BE49-F238E27FC236}">
                <a16:creationId xmlns:a16="http://schemas.microsoft.com/office/drawing/2014/main" id="{CF77CDAA-56E4-43FB-825A-0C5CECEA5D99}"/>
              </a:ext>
            </a:extLst>
          </p:cNvPr>
          <p:cNvSpPr/>
          <p:nvPr/>
        </p:nvSpPr>
        <p:spPr>
          <a:xfrm>
            <a:off x="667711" y="294510"/>
            <a:ext cx="3253839" cy="710598"/>
          </a:xfrm>
          <a:prstGeom prst="roundRect">
            <a:avLst/>
          </a:prstGeom>
          <a:solidFill>
            <a:srgbClr val="005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prstClr val="white"/>
                </a:solidFill>
              </a:rPr>
              <a:t>A</a:t>
            </a:r>
            <a:r>
              <a:rPr lang="en-US" altLang="zh-CN" dirty="0">
                <a:solidFill>
                  <a:prstClr val="white"/>
                </a:solidFill>
              </a:rPr>
              <a:t>*</a:t>
            </a:r>
            <a:r>
              <a:rPr lang="zh-CN" altLang="en-US" dirty="0">
                <a:solidFill>
                  <a:prstClr val="white"/>
                </a:solidFill>
              </a:rPr>
              <a:t>算法</a:t>
            </a:r>
          </a:p>
        </p:txBody>
      </p:sp>
      <p:pic>
        <p:nvPicPr>
          <p:cNvPr id="6" name="图片 5" descr="图表&#10;&#10;描述已自动生成">
            <a:extLst>
              <a:ext uri="{FF2B5EF4-FFF2-40B4-BE49-F238E27FC236}">
                <a16:creationId xmlns:a16="http://schemas.microsoft.com/office/drawing/2014/main" id="{D7FD138C-D5B6-02D8-3F99-4FD229FE7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220" y="2458539"/>
            <a:ext cx="4534643" cy="350885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82BB5FF-8DE9-CAA3-ED22-E582EE533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845" y="2342348"/>
            <a:ext cx="4691155" cy="374123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70BBCFF-EA3B-20BD-6FC2-1FA4E129928A}"/>
              </a:ext>
            </a:extLst>
          </p:cNvPr>
          <p:cNvSpPr txBox="1"/>
          <p:nvPr/>
        </p:nvSpPr>
        <p:spPr>
          <a:xfrm>
            <a:off x="990212" y="1040057"/>
            <a:ext cx="104523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/>
              <a:t>A*</a:t>
            </a:r>
            <a:r>
              <a:rPr lang="zh-CN" altLang="en-US"/>
              <a:t>算法是一种常用的基于图形网络的搜索算法，用于在图形上计算路径和距离。它是一种启发式算法，结合了最佳优先搜索和启发式评估函数的优点，可以在保证找到最短路径的前提下大大提高搜索效率。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/>
              <a:t>Hybrid A*</a:t>
            </a:r>
            <a:r>
              <a:rPr lang="zh-CN" altLang="en-US"/>
              <a:t>算法是</a:t>
            </a:r>
            <a:r>
              <a:rPr lang="en-US" altLang="zh-CN"/>
              <a:t>A*</a:t>
            </a:r>
            <a:r>
              <a:rPr lang="zh-CN" altLang="en-US"/>
              <a:t>算法的变种，主要体现在基元运动的方式和成本计算上的不同。</a:t>
            </a:r>
          </a:p>
        </p:txBody>
      </p:sp>
    </p:spTree>
    <p:extLst>
      <p:ext uri="{BB962C8B-B14F-4D97-AF65-F5344CB8AC3E}">
        <p14:creationId xmlns:p14="http://schemas.microsoft.com/office/powerpoint/2010/main" val="1599618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01702970-E9DF-6415-8AD5-636E3AF4EACE}"/>
              </a:ext>
            </a:extLst>
          </p:cNvPr>
          <p:cNvSpPr txBox="1"/>
          <p:nvPr/>
        </p:nvSpPr>
        <p:spPr>
          <a:xfrm>
            <a:off x="9276493" y="3361765"/>
            <a:ext cx="2113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State Lattice</a:t>
            </a:r>
            <a:endParaRPr lang="zh-CN" altLang="en-US" sz="1600" dirty="0"/>
          </a:p>
        </p:txBody>
      </p:sp>
      <p:sp>
        <p:nvSpPr>
          <p:cNvPr id="14" name="圆角矩形 4">
            <a:extLst>
              <a:ext uri="{FF2B5EF4-FFF2-40B4-BE49-F238E27FC236}">
                <a16:creationId xmlns:a16="http://schemas.microsoft.com/office/drawing/2014/main" id="{CF77CDAA-56E4-43FB-825A-0C5CECEA5D99}"/>
              </a:ext>
            </a:extLst>
          </p:cNvPr>
          <p:cNvSpPr/>
          <p:nvPr/>
        </p:nvSpPr>
        <p:spPr>
          <a:xfrm>
            <a:off x="667711" y="294510"/>
            <a:ext cx="2556255" cy="710598"/>
          </a:xfrm>
          <a:prstGeom prst="roundRect">
            <a:avLst/>
          </a:prstGeom>
          <a:solidFill>
            <a:srgbClr val="005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prstClr val="white"/>
                </a:solidFill>
              </a:rPr>
              <a:t>运动基元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14D4B66-C705-8B4B-D127-6602ADE31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980" y="3912252"/>
            <a:ext cx="6562725" cy="20097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1EACBDF-3934-F2A9-3D5C-D735132EB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0148" y="1330284"/>
            <a:ext cx="1893911" cy="191161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88B0D9A-FED5-547A-DAEF-A33C74958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8589" y="1291670"/>
            <a:ext cx="2005223" cy="198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55D0ED4-CC4B-9457-202C-A32E55EB34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3367" y="1291670"/>
            <a:ext cx="1967226" cy="19800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FAF990E4-4481-D70B-4C83-F49D705BCC43}"/>
              </a:ext>
            </a:extLst>
          </p:cNvPr>
          <p:cNvSpPr txBox="1"/>
          <p:nvPr/>
        </p:nvSpPr>
        <p:spPr>
          <a:xfrm>
            <a:off x="765435" y="1120676"/>
            <a:ext cx="3823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+mn-ea"/>
              </a:rPr>
              <a:t>A*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和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Hybrid A*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在运动基元上的区别</a:t>
            </a:r>
            <a:endParaRPr lang="en-US" altLang="zh-CN" dirty="0">
              <a:solidFill>
                <a:srgbClr val="0070C0"/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A*</a:t>
            </a:r>
            <a:r>
              <a:rPr lang="zh-CN" altLang="en-US" dirty="0"/>
              <a:t>算法：未考虑运动学约束，八向</a:t>
            </a:r>
            <a:r>
              <a:rPr lang="en-US" altLang="zh-CN" dirty="0"/>
              <a:t>A*</a:t>
            </a:r>
            <a:r>
              <a:rPr lang="zh-CN" altLang="en-US" dirty="0"/>
              <a:t>算法就是向周围八个方向进行扩展。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Hybrid A*</a:t>
            </a:r>
            <a:r>
              <a:rPr lang="zh-CN" altLang="en-US" dirty="0"/>
              <a:t>算法：考虑了运动学约束，无法进行速度的突变，因此采用</a:t>
            </a:r>
            <a:r>
              <a:rPr lang="en-US" altLang="zh-CN" dirty="0"/>
              <a:t> Reeds-</a:t>
            </a:r>
            <a:r>
              <a:rPr lang="en-US" altLang="zh-CN" dirty="0" err="1"/>
              <a:t>Shepp</a:t>
            </a:r>
            <a:r>
              <a:rPr lang="en-US" altLang="zh-CN" dirty="0"/>
              <a:t> </a:t>
            </a:r>
            <a:r>
              <a:rPr lang="zh-CN" altLang="en-US" dirty="0"/>
              <a:t>曲线来实现扩展。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E50CFB3-C33C-CABC-D5D4-6AE714B44BBD}"/>
              </a:ext>
            </a:extLst>
          </p:cNvPr>
          <p:cNvSpPr txBox="1"/>
          <p:nvPr/>
        </p:nvSpPr>
        <p:spPr>
          <a:xfrm>
            <a:off x="725295" y="3429000"/>
            <a:ext cx="3709147" cy="2847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dirty="0">
                <a:solidFill>
                  <a:srgbClr val="0070C0"/>
                </a:solidFill>
              </a:rPr>
              <a:t>Reeds-</a:t>
            </a:r>
            <a:r>
              <a:rPr lang="en-US" altLang="zh-CN" dirty="0" err="1">
                <a:solidFill>
                  <a:srgbClr val="0070C0"/>
                </a:solidFill>
              </a:rPr>
              <a:t>Shepp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zh-CN" altLang="zh-CN" dirty="0">
                <a:solidFill>
                  <a:srgbClr val="0070C0"/>
                </a:solidFill>
              </a:rPr>
              <a:t>曲线</a:t>
            </a:r>
            <a:endParaRPr lang="en-US" altLang="zh-CN" dirty="0">
              <a:solidFill>
                <a:srgbClr val="0070C0"/>
              </a:solidFill>
            </a:endParaRPr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Reeds-</a:t>
            </a:r>
            <a:r>
              <a:rPr lang="en-US" altLang="zh-CN" dirty="0" err="1"/>
              <a:t>Shepp</a:t>
            </a:r>
            <a:r>
              <a:rPr lang="en-US" altLang="zh-CN" dirty="0"/>
              <a:t> </a:t>
            </a:r>
            <a:r>
              <a:rPr lang="zh-CN" altLang="zh-CN" dirty="0"/>
              <a:t>曲线是一段由曲率相同的圆弧与直线组成的曲线。</a:t>
            </a:r>
            <a:endParaRPr lang="en-US" altLang="zh-CN" dirty="0"/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zh-CN" altLang="zh-CN" dirty="0"/>
              <a:t>对于位姿空间内任意的两个状态，都存在一条</a:t>
            </a:r>
            <a:r>
              <a:rPr lang="en-US" altLang="zh-CN" dirty="0"/>
              <a:t>Reeds-</a:t>
            </a:r>
            <a:r>
              <a:rPr lang="en-US" altLang="zh-CN" dirty="0" err="1"/>
              <a:t>Shepp</a:t>
            </a:r>
            <a:r>
              <a:rPr lang="en-US" altLang="zh-CN" dirty="0"/>
              <a:t> </a:t>
            </a:r>
            <a:r>
              <a:rPr lang="zh-CN" altLang="zh-CN" dirty="0"/>
              <a:t>曲线可以将两者连接起来，同时满足路径最短。</a:t>
            </a:r>
            <a:endParaRPr lang="en-US" altLang="zh-CN" dirty="0"/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Reeds-</a:t>
            </a:r>
            <a:r>
              <a:rPr lang="en-US" altLang="zh-CN" dirty="0" err="1"/>
              <a:t>Shepp</a:t>
            </a:r>
            <a:r>
              <a:rPr lang="en-US" altLang="zh-CN" dirty="0"/>
              <a:t> </a:t>
            </a:r>
            <a:r>
              <a:rPr lang="zh-CN" altLang="zh-CN" dirty="0"/>
              <a:t>曲线允许车辆进行前进和后退的运动。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B338AFD-64A0-2051-F0DF-22258231D511}"/>
              </a:ext>
            </a:extLst>
          </p:cNvPr>
          <p:cNvSpPr txBox="1"/>
          <p:nvPr/>
        </p:nvSpPr>
        <p:spPr>
          <a:xfrm>
            <a:off x="5190565" y="3361765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八向</a:t>
            </a:r>
            <a:r>
              <a:rPr lang="en-US" altLang="zh-CN" sz="1600" dirty="0"/>
              <a:t>A*</a:t>
            </a:r>
            <a:r>
              <a:rPr lang="zh-CN" altLang="en-US" sz="1600" dirty="0"/>
              <a:t>扩展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BF52A93-8BA7-4FA2-5FBF-405E2E111A30}"/>
              </a:ext>
            </a:extLst>
          </p:cNvPr>
          <p:cNvSpPr txBox="1"/>
          <p:nvPr/>
        </p:nvSpPr>
        <p:spPr>
          <a:xfrm>
            <a:off x="7163367" y="3361765"/>
            <a:ext cx="2113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Hybrid </a:t>
            </a:r>
            <a:r>
              <a:rPr lang="en-US" altLang="zh-CN" sz="1600" dirty="0"/>
              <a:t>A*</a:t>
            </a:r>
            <a:r>
              <a:rPr lang="zh-CN" altLang="en-US" sz="1600" dirty="0"/>
              <a:t>扩展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BDFC3D9-0665-64FC-38E2-DA08945C6997}"/>
              </a:ext>
            </a:extLst>
          </p:cNvPr>
          <p:cNvSpPr txBox="1"/>
          <p:nvPr/>
        </p:nvSpPr>
        <p:spPr>
          <a:xfrm>
            <a:off x="6916484" y="5922027"/>
            <a:ext cx="2606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A*</a:t>
            </a:r>
            <a:r>
              <a:rPr lang="zh-CN" altLang="en-US" sz="1600" dirty="0"/>
              <a:t>和</a:t>
            </a:r>
            <a:r>
              <a:rPr lang="en-US" altLang="zh-CN" sz="1600" dirty="0"/>
              <a:t>Hybrid A*</a:t>
            </a:r>
            <a:r>
              <a:rPr lang="zh-CN" altLang="en-US" sz="1600" dirty="0"/>
              <a:t>扩展对比</a:t>
            </a:r>
          </a:p>
        </p:txBody>
      </p:sp>
    </p:spTree>
    <p:extLst>
      <p:ext uri="{BB962C8B-B14F-4D97-AF65-F5344CB8AC3E}">
        <p14:creationId xmlns:p14="http://schemas.microsoft.com/office/powerpoint/2010/main" val="3955040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4">
            <a:extLst>
              <a:ext uri="{FF2B5EF4-FFF2-40B4-BE49-F238E27FC236}">
                <a16:creationId xmlns:a16="http://schemas.microsoft.com/office/drawing/2014/main" id="{CF77CDAA-56E4-43FB-825A-0C5CECEA5D99}"/>
              </a:ext>
            </a:extLst>
          </p:cNvPr>
          <p:cNvSpPr/>
          <p:nvPr/>
        </p:nvSpPr>
        <p:spPr>
          <a:xfrm>
            <a:off x="714846" y="237949"/>
            <a:ext cx="2637954" cy="568877"/>
          </a:xfrm>
          <a:prstGeom prst="roundRect">
            <a:avLst/>
          </a:prstGeom>
          <a:solidFill>
            <a:srgbClr val="005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prstClr val="white"/>
                </a:solidFill>
              </a:rPr>
              <a:t>实际成本和启发成本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E048626-1FFA-C408-BDD7-127DA4ECE8CB}"/>
              </a:ext>
            </a:extLst>
          </p:cNvPr>
          <p:cNvSpPr txBox="1"/>
          <p:nvPr/>
        </p:nvSpPr>
        <p:spPr>
          <a:xfrm>
            <a:off x="1025282" y="1016606"/>
            <a:ext cx="8602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Hybrid A*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生成</a:t>
            </a:r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轨迹</a:t>
            </a:r>
            <a:r>
              <a:rPr lang="zh-CN" altLang="en-US" sz="1800" kern="100" dirty="0">
                <a:effectLst/>
                <a:latin typeface="+mn-ea"/>
                <a:cs typeface="Times New Roman" panose="02020603050405020304" pitchFamily="18" charset="0"/>
              </a:rPr>
              <a:t>的目标是</a:t>
            </a:r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持续时间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最小</a:t>
            </a:r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和控制成本最小</a:t>
            </a:r>
            <a:r>
              <a:rPr lang="zh-CN" altLang="en-US" sz="1800" kern="100" dirty="0">
                <a:effectLst/>
                <a:latin typeface="+mn-ea"/>
                <a:cs typeface="Times New Roman" panose="02020603050405020304" pitchFamily="18" charset="0"/>
              </a:rPr>
              <a:t>，所以轨迹的代价为</a:t>
            </a:r>
            <a:endParaRPr lang="zh-CN" altLang="en-US" dirty="0">
              <a:latin typeface="+mn-ea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5AB3233D-E487-6B45-5F13-3C95BDFCAD3E}"/>
              </a:ext>
            </a:extLst>
          </p:cNvPr>
          <p:cNvGrpSpPr/>
          <p:nvPr/>
        </p:nvGrpSpPr>
        <p:grpSpPr>
          <a:xfrm>
            <a:off x="2992755" y="1370361"/>
            <a:ext cx="6635339" cy="493802"/>
            <a:chOff x="3062512" y="1289708"/>
            <a:chExt cx="6635339" cy="493802"/>
          </a:xfrm>
        </p:grpSpPr>
        <p:graphicFrame>
          <p:nvGraphicFramePr>
            <p:cNvPr id="7" name="对象 6">
              <a:extLst>
                <a:ext uri="{FF2B5EF4-FFF2-40B4-BE49-F238E27FC236}">
                  <a16:creationId xmlns:a16="http://schemas.microsoft.com/office/drawing/2014/main" id="{31D305EC-775B-C990-79FF-BF1765B7C9D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22553068"/>
                </p:ext>
              </p:extLst>
            </p:nvPr>
          </p:nvGraphicFramePr>
          <p:xfrm>
            <a:off x="3062512" y="1453672"/>
            <a:ext cx="24765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476440" imgH="317160" progId="Equation.DSMT4">
                    <p:embed/>
                  </p:oleObj>
                </mc:Choice>
                <mc:Fallback>
                  <p:oleObj name="Equation" r:id="rId2" imgW="2476440" imgH="3171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062512" y="1453672"/>
                          <a:ext cx="2476500" cy="317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7">
              <a:extLst>
                <a:ext uri="{FF2B5EF4-FFF2-40B4-BE49-F238E27FC236}">
                  <a16:creationId xmlns:a16="http://schemas.microsoft.com/office/drawing/2014/main" id="{42F7A25E-FD3F-72AA-71FB-84E10895BA8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7638569"/>
                </p:ext>
              </p:extLst>
            </p:nvPr>
          </p:nvGraphicFramePr>
          <p:xfrm>
            <a:off x="7208651" y="1453310"/>
            <a:ext cx="24892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489040" imgH="330120" progId="Equation.DSMT4">
                    <p:embed/>
                  </p:oleObj>
                </mc:Choice>
                <mc:Fallback>
                  <p:oleObj name="Equation" r:id="rId4" imgW="2489040" imgH="3301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208651" y="1453310"/>
                          <a:ext cx="2489200" cy="330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5ED82181-E938-3FA2-B4B6-18D52E3A43DB}"/>
                </a:ext>
              </a:extLst>
            </p:cNvPr>
            <p:cNvCxnSpPr>
              <a:cxnSpLocks/>
            </p:cNvCxnSpPr>
            <p:nvPr/>
          </p:nvCxnSpPr>
          <p:spPr>
            <a:xfrm>
              <a:off x="5629835" y="1595718"/>
              <a:ext cx="15788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1D4D9BB-6C2B-BAC3-B9DE-D14600D8C8B1}"/>
                </a:ext>
              </a:extLst>
            </p:cNvPr>
            <p:cNvSpPr txBox="1"/>
            <p:nvPr/>
          </p:nvSpPr>
          <p:spPr>
            <a:xfrm>
              <a:off x="5979972" y="1289708"/>
              <a:ext cx="8785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离散化</a:t>
              </a: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CEDB0C43-E5CF-144D-2829-B6E82565BD26}"/>
              </a:ext>
            </a:extLst>
          </p:cNvPr>
          <p:cNvSpPr txBox="1"/>
          <p:nvPr/>
        </p:nvSpPr>
        <p:spPr>
          <a:xfrm>
            <a:off x="1025282" y="1955061"/>
            <a:ext cx="8602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Hybrid A*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生成从起始状态 到当前状态上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J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个基元的成本为</a:t>
            </a:r>
            <a:endParaRPr lang="zh-CN" altLang="en-US" dirty="0">
              <a:latin typeface="+mn-ea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F2259EA1-AF62-BC4C-E5F3-9FDEB9AF276C}"/>
              </a:ext>
            </a:extLst>
          </p:cNvPr>
          <p:cNvGrpSpPr/>
          <p:nvPr/>
        </p:nvGrpSpPr>
        <p:grpSpPr>
          <a:xfrm>
            <a:off x="4970322" y="2468032"/>
            <a:ext cx="2019300" cy="482600"/>
            <a:chOff x="4970322" y="2274244"/>
            <a:chExt cx="2019300" cy="482600"/>
          </a:xfrm>
        </p:grpSpPr>
        <p:graphicFrame>
          <p:nvGraphicFramePr>
            <p:cNvPr id="13" name="对象 12">
              <a:extLst>
                <a:ext uri="{FF2B5EF4-FFF2-40B4-BE49-F238E27FC236}">
                  <a16:creationId xmlns:a16="http://schemas.microsoft.com/office/drawing/2014/main" id="{7F47D774-6380-05CD-1398-C92AE75B093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01994324"/>
                </p:ext>
              </p:extLst>
            </p:nvPr>
          </p:nvGraphicFramePr>
          <p:xfrm>
            <a:off x="4970322" y="2274244"/>
            <a:ext cx="20193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019240" imgH="482400" progId="Equation.DSMT4">
                    <p:embed/>
                  </p:oleObj>
                </mc:Choice>
                <mc:Fallback>
                  <p:oleObj name="Equation" r:id="rId6" imgW="2019240" imgH="48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970322" y="2274244"/>
                          <a:ext cx="2019300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43FFA409-902C-62B7-DF3E-843E956F8B65}"/>
                </a:ext>
              </a:extLst>
            </p:cNvPr>
            <p:cNvSpPr/>
            <p:nvPr/>
          </p:nvSpPr>
          <p:spPr>
            <a:xfrm>
              <a:off x="4970322" y="2274244"/>
              <a:ext cx="2019300" cy="4826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2" name="图片 31">
            <a:extLst>
              <a:ext uri="{FF2B5EF4-FFF2-40B4-BE49-F238E27FC236}">
                <a16:creationId xmlns:a16="http://schemas.microsoft.com/office/drawing/2014/main" id="{D962317E-D3D3-485C-2611-6312189B41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22522" y="3143700"/>
            <a:ext cx="4914900" cy="301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590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6F965060-F1C0-DC65-C7A0-2581E485B1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5487869"/>
              </p:ext>
            </p:extLst>
          </p:nvPr>
        </p:nvGraphicFramePr>
        <p:xfrm>
          <a:off x="3773913" y="1318177"/>
          <a:ext cx="4127500" cy="219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27400" imgH="2197080" progId="Equation.DSMT4">
                  <p:embed/>
                </p:oleObj>
              </mc:Choice>
              <mc:Fallback>
                <p:oleObj name="Equation" r:id="rId2" imgW="4127400" imgH="219708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6F965060-F1C0-DC65-C7A0-2581E485B1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73913" y="1318177"/>
                        <a:ext cx="4127500" cy="219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文本框 28">
            <a:extLst>
              <a:ext uri="{FF2B5EF4-FFF2-40B4-BE49-F238E27FC236}">
                <a16:creationId xmlns:a16="http://schemas.microsoft.com/office/drawing/2014/main" id="{7D10E682-BF10-94F6-7CAD-2D7559B019A1}"/>
              </a:ext>
            </a:extLst>
          </p:cNvPr>
          <p:cNvSpPr txBox="1"/>
          <p:nvPr/>
        </p:nvSpPr>
        <p:spPr>
          <a:xfrm>
            <a:off x="786564" y="948845"/>
            <a:ext cx="994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使用庞特里亚金最小原理，我们计算了一个从当前状态到目标状态最小化的闭合形式轨迹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F1229D4-FD18-DA3E-14FA-771F788C9F2C}"/>
              </a:ext>
            </a:extLst>
          </p:cNvPr>
          <p:cNvSpPr txBox="1"/>
          <p:nvPr/>
        </p:nvSpPr>
        <p:spPr>
          <a:xfrm>
            <a:off x="946903" y="3515277"/>
            <a:ext cx="6100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寻找</a:t>
            </a:r>
            <a:r>
              <a:rPr lang="zh-CN" altLang="zh-CN" dirty="0"/>
              <a:t>最佳时间</a:t>
            </a:r>
            <a:r>
              <a:rPr lang="zh-CN" altLang="en-US" dirty="0"/>
              <a:t>使启发</a:t>
            </a:r>
            <a:r>
              <a:rPr lang="zh-CN" altLang="zh-CN" dirty="0"/>
              <a:t>成本最小</a:t>
            </a:r>
            <a:r>
              <a:rPr lang="zh-CN" altLang="en-US" dirty="0"/>
              <a:t>，所以</a:t>
            </a:r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0E408AB5-8A0F-C889-64B9-3BCF1909C9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0609562"/>
              </p:ext>
            </p:extLst>
          </p:nvPr>
        </p:nvGraphicFramePr>
        <p:xfrm>
          <a:off x="4528179" y="5510544"/>
          <a:ext cx="2108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08160" imgH="330120" progId="Equation.DSMT4">
                  <p:embed/>
                </p:oleObj>
              </mc:Choice>
              <mc:Fallback>
                <p:oleObj name="Equation" r:id="rId4" imgW="210816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28179" y="5510544"/>
                        <a:ext cx="21082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>
            <a:extLst>
              <a:ext uri="{FF2B5EF4-FFF2-40B4-BE49-F238E27FC236}">
                <a16:creationId xmlns:a16="http://schemas.microsoft.com/office/drawing/2014/main" id="{758E9E80-7124-DA15-8B3F-FC98635EB136}"/>
              </a:ext>
            </a:extLst>
          </p:cNvPr>
          <p:cNvSpPr txBox="1"/>
          <p:nvPr/>
        </p:nvSpPr>
        <p:spPr>
          <a:xfrm>
            <a:off x="960299" y="5222414"/>
            <a:ext cx="3288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因此，最终搜索的轨迹成本为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BE5DECC-23B8-AA82-CBC7-470B5F806487}"/>
              </a:ext>
            </a:extLst>
          </p:cNvPr>
          <p:cNvGrpSpPr/>
          <p:nvPr/>
        </p:nvGrpSpPr>
        <p:grpSpPr>
          <a:xfrm>
            <a:off x="3438074" y="3920565"/>
            <a:ext cx="4845555" cy="711200"/>
            <a:chOff x="3438074" y="3920565"/>
            <a:chExt cx="4845555" cy="711200"/>
          </a:xfrm>
        </p:grpSpPr>
        <p:graphicFrame>
          <p:nvGraphicFramePr>
            <p:cNvPr id="9" name="对象 8">
              <a:extLst>
                <a:ext uri="{FF2B5EF4-FFF2-40B4-BE49-F238E27FC236}">
                  <a16:creationId xmlns:a16="http://schemas.microsoft.com/office/drawing/2014/main" id="{45CEEA34-F8D2-E632-C8DE-F5D1035E01E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8967618"/>
                </p:ext>
              </p:extLst>
            </p:nvPr>
          </p:nvGraphicFramePr>
          <p:xfrm>
            <a:off x="3438074" y="3943911"/>
            <a:ext cx="1219200" cy="609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218960" imgH="609480" progId="Equation.DSMT4">
                    <p:embed/>
                  </p:oleObj>
                </mc:Choice>
                <mc:Fallback>
                  <p:oleObj name="Equation" r:id="rId6" imgW="1218960" imgH="609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438074" y="3943911"/>
                          <a:ext cx="1219200" cy="609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>
              <a:extLst>
                <a:ext uri="{FF2B5EF4-FFF2-40B4-BE49-F238E27FC236}">
                  <a16:creationId xmlns:a16="http://schemas.microsoft.com/office/drawing/2014/main" id="{F7F0349A-2B86-7190-0087-4C73C5DA715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5979745"/>
                </p:ext>
              </p:extLst>
            </p:nvPr>
          </p:nvGraphicFramePr>
          <p:xfrm>
            <a:off x="5568883" y="3920565"/>
            <a:ext cx="685800" cy="711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685800" imgH="711000" progId="Equation.DSMT4">
                    <p:embed/>
                  </p:oleObj>
                </mc:Choice>
                <mc:Fallback>
                  <p:oleObj name="Equation" r:id="rId8" imgW="685800" imgH="7110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568883" y="3920565"/>
                          <a:ext cx="685800" cy="711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91040407-618A-54D8-BB19-5B5469C64105}"/>
                </a:ext>
              </a:extLst>
            </p:cNvPr>
            <p:cNvCxnSpPr/>
            <p:nvPr/>
          </p:nvCxnSpPr>
          <p:spPr>
            <a:xfrm>
              <a:off x="4724400" y="4276165"/>
              <a:ext cx="8060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FC0AE070-1F25-06AA-32A7-F8A4BB5ECD54}"/>
                </a:ext>
              </a:extLst>
            </p:cNvPr>
            <p:cNvCxnSpPr/>
            <p:nvPr/>
          </p:nvCxnSpPr>
          <p:spPr>
            <a:xfrm>
              <a:off x="6172902" y="4276165"/>
              <a:ext cx="8060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227477D4-1D7F-7B5A-24EF-9A5E1017671F}"/>
                </a:ext>
              </a:extLst>
            </p:cNvPr>
            <p:cNvGrpSpPr/>
            <p:nvPr/>
          </p:nvGrpSpPr>
          <p:grpSpPr>
            <a:xfrm>
              <a:off x="7006069" y="4111065"/>
              <a:ext cx="1277560" cy="330200"/>
              <a:chOff x="6978934" y="4075109"/>
              <a:chExt cx="1277560" cy="330200"/>
            </a:xfrm>
          </p:grpSpPr>
          <p:graphicFrame>
            <p:nvGraphicFramePr>
              <p:cNvPr id="16" name="对象 15">
                <a:extLst>
                  <a:ext uri="{FF2B5EF4-FFF2-40B4-BE49-F238E27FC236}">
                    <a16:creationId xmlns:a16="http://schemas.microsoft.com/office/drawing/2014/main" id="{D8630D2F-61C1-FC77-6D39-BE73147ADB0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13182903"/>
                  </p:ext>
                </p:extLst>
              </p:nvPr>
            </p:nvGraphicFramePr>
            <p:xfrm>
              <a:off x="7047385" y="4075109"/>
              <a:ext cx="1143000" cy="330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1143000" imgH="330120" progId="Equation.DSMT4">
                      <p:embed/>
                    </p:oleObj>
                  </mc:Choice>
                  <mc:Fallback>
                    <p:oleObj name="Equation" r:id="rId10" imgW="1143000" imgH="33012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7047385" y="4075109"/>
                            <a:ext cx="1143000" cy="3302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" name="矩形: 圆角 22">
                <a:extLst>
                  <a:ext uri="{FF2B5EF4-FFF2-40B4-BE49-F238E27FC236}">
                    <a16:creationId xmlns:a16="http://schemas.microsoft.com/office/drawing/2014/main" id="{4BAD4A48-1241-4DF7-4BB2-F9B85B246507}"/>
                  </a:ext>
                </a:extLst>
              </p:cNvPr>
              <p:cNvSpPr/>
              <p:nvPr/>
            </p:nvSpPr>
            <p:spPr>
              <a:xfrm>
                <a:off x="6978934" y="4075109"/>
                <a:ext cx="1277560" cy="3302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5" name="圆角矩形 4">
            <a:extLst>
              <a:ext uri="{FF2B5EF4-FFF2-40B4-BE49-F238E27FC236}">
                <a16:creationId xmlns:a16="http://schemas.microsoft.com/office/drawing/2014/main" id="{C774C2E3-AE32-28B1-6758-DC3B8DC70A72}"/>
              </a:ext>
            </a:extLst>
          </p:cNvPr>
          <p:cNvSpPr/>
          <p:nvPr/>
        </p:nvSpPr>
        <p:spPr>
          <a:xfrm>
            <a:off x="714846" y="237949"/>
            <a:ext cx="2637954" cy="568877"/>
          </a:xfrm>
          <a:prstGeom prst="roundRect">
            <a:avLst/>
          </a:prstGeom>
          <a:solidFill>
            <a:srgbClr val="005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prstClr val="white"/>
                </a:solidFill>
              </a:rPr>
              <a:t>实际成本和启发成本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61BF920B-4780-D14D-F774-AFA3B169DDAA}"/>
              </a:ext>
            </a:extLst>
          </p:cNvPr>
          <p:cNvSpPr/>
          <p:nvPr/>
        </p:nvSpPr>
        <p:spPr>
          <a:xfrm>
            <a:off x="4446494" y="5510544"/>
            <a:ext cx="2268071" cy="369329"/>
          </a:xfrm>
          <a:prstGeom prst="roundRect">
            <a:avLst/>
          </a:prstGeom>
          <a:noFill/>
          <a:ln>
            <a:solidFill>
              <a:srgbClr val="4E81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911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7A251DB4-07BE-47B3-8E91-FE7746FF9ADF"/>
  <p:tag name="ISPRING_SCORM_RATE_SLIDES" val="1"/>
  <p:tag name="ISPRING_SCORM_PASSING_SCORE" val="100.0000000000"/>
  <p:tag name="ISPRINGONLINEFOLDERID" val="0"/>
  <p:tag name="ISPRINGONLINEFOLDERPATH" val="Content List"/>
  <p:tag name="ISPRINGCLOUDFOLDERID" val="0"/>
  <p:tag name="ISPRINGCLOUDFOLDERPATH" val="Repository"/>
  <p:tag name="ISPRING_RESOURCE_PATHS_HASH_PRESENTER" val="dda1421ddb3ffb98a498c34c1cc89e982539480"/>
  <p:tag name="ISPRING_PRESENTATION_TITLE" val="毕业论文答辩PPT-13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wQUAAIACACBerJKWn+5mToEAADhDgAAHQAAAHVuaXZlcnNhbC9jb21tb25fbWVzc2FnZXMubG5nrVf/bts2EP6/QN+BEFBgA7a0HdCiGBIHtMTYQmTJleg42Q8IjMTYRCgxkyi32V99mj7YnmRHym7spoOkdIBtmLTvu9Pdd9+Rx6cfC4k2vKqFKk+c10evHMTLTOWiXJ04C3r28zsH1ZqVOZOq5CdOqRx0Onr+7FiyctWwFYfvz58hdFzwuoZlPTKrhzUS+YkzH6duNJvj8CoNokmUjv2JM3JVccfKexSolfqj+uGXt+8+vn7z9sfjl1vLPkDJDAfBIRSySG9e9QAKaRwFKaCRIA3JJXVG5nOYXbSggR8SZ7T9Msx6HpMLZ2Q+O+0WcUxCmiaB75HUT9IwojYXAaHEc0ZXqkFrtuFIK7QR/APSaw6V1KLiqJYitz9kCjbKhnc586IZ9sM0JgmNfZf6UeiMElVV9z9ZWNbotarAXY1yUbNryXPrEzhjf7+reA2umQZOIXjptYB/qoKJ8qjTdYyXfjhJaRQFSUpCb7fjjEiZI69ixs1AlBgnJAaAitW8eoJtallmzRGWchjC1J9MA3hTE8JUrNYS3npoHHMCNZjzsssKOEJiYFeSLKPYM0kDV4ihO1bXH1SVH/Bjv1BdwH7oRkBBl+6BU4OxA4YaC1COquKZ7gKbkSTBE5KOo0sgMvRdNMQiOod2Ox9icUUSaBGSdNmE+MKfYEN402I7/u/6K2OGzvIesSwDO5O+jVBNDTsmpdAFttPqYV4S8n4BVfNx8I0ubgEhsbZeK7HhEEKVd7MHNMUlnuHP+4X/W3qG/YB4KRDKi5YptWJnnDGQh1JpxKRU5gHAL8s3rMw4uuYZa4Dw9/C3XOT2b6bYNpK/GvE3YnorLS+2qhR65PLF0cDQDoTscYRFU0N4WvPiTne53gv/KVEYYv9nCH0efaD/pG3WsQ8dMBaqvwUBeTaCBIoq+1v54Rk4mrc9D6LglzcDfIbRFiBU6KkYF5CqgxAuIIUD7JdknPgUhu2SX9dCd84xW9m2QN8uagYHB8k1fyjsNb9R0BOSs007zkDWbKU7C7o3LQ+0h/o0gJBDAFy1IxEgpSgg/rwH5mJGdhloJePgSZaqkbltUSlurWxAbpuCP57DN5Uq7K5k9Y68rWqdfk8U7cPFrdP5gHmSEBy709TFoUvMEc40jexpBFw0MQU0SQM8NuZAyoLpbA1aeaOaMu8J1J7CPHKGAWyb0oSzKlv/8+lzT4yvIml30Xb310Eg0GFGiMgXsN9DpXn9ZxcIxeNDO7voY7U9te7seh5iqQ90+F9Oh6zV9EIVsHXU7RfYti0aphS70xkQMrH8U02VdY/efYQZjs9BVOz5yhnNWHULikSVkoNQbKoNAfUw7w8Xh0ZLUfIhtt+n6eaBqT9PsefZWxQ0nxTZbTu8cjgrZtvrlITrVF8wd4pDELyv8Hgu9EBAOyN28gKN3q4f2nzzeGR8WdX2Mnr8cu9u+i9QSwMEFAACAAgAgXqySgn+cEwJAwAAtQoAACcAAAB1bml2ZXJzYWwvZmxhc2hfcHVibGlzaGluZ19zZXR0aW5ncy54bWzVVt1SGjEUvucpMul4KYsWq2UWnI7A1FGBEdrqlRM2BzZjNtlusiBe9Wn6YH2SnmwEYbTOqnWm5QZyfr7znZ8cEh7eJJLMIDNCqybdqdYoARVpLtS0Sb+MutsHlBjLFGdSK2hSpSk5bFXCNB9LYeIhWIumhiCMMo3UNmlsbdoIgvl8XhUmzZxWy9wivqlGOgnSDAwoC1mQSrbAL7tIwdBWpUJI6EVnmucSiOBIQQnHjsmuZCamgTcbs+h6mulc8SMtdUay6bhJ39WKz9LGQ7VFAsolZ1oodGLbYJwLx4fJobgFEoOYxkh8v07JXHAbN+lu3aGgdfAQpcD2OTCHcqQxGWXv4BOwjDPL/NHHs3BjzVLgRXyhWCKiEWqIy79J26Orz5eDzvnpce/katTvn46OB55E4RNs4oTBZqAQCek8i2AVJ2TWsihG3ugzYdJAGKyLlmYTrTbIuTMZa4m1L7xwHpIx8B5LYK0bw2uhumi5Q8kEE5GLJv2UCSYpEZZJEa2cTT42Vtii/911S4JYOGdAzob0PryvThSzzMA6raXGuJpHrW86l5wsdE6kuAZiNcH88wR/xUDWm0MmmU4KKY6PJUYKjDgTMAd+WNT0DvBPgS4xRJKjJ05uKsH6CN9zcUvGMNEZ4gKb4YyjXBiPX30WcMqMuQdlS45bw9PjdufquNfuXGy5BBmfMRU9ExwbDklq3wKfYe5KYwgpNVZzDQIrE7HcQNEfLnhhVibN0rFjNiua7hpZgGK7BfLxmKiIcDSFyqEsYMQU0UouCIvwChk3QjOhc4MSPywe2ryIoHclQhVUp3iDMFjGISuDVtvZfV/f+7B/8LFRDX79+Ln9pNPdWhlI5qL5vXL05GJZLZeHdy4M3C54fDXYLP83N8PgvPO1TF17nYtRqW52hqXg+mWs+idlrM79KhusrbFSFHAPTf3Sw00kRSIs8L85Yi8Yk1f9g/gZe5sxecOcX3M1/puU/Wn1GNl4fYTBo88jp0mEEgkWwm3E1ZuqtVev4XvmUVWlgmibT81W5TdQSwMEFAACAAgAgXqyStqYtsO1AgAAVQoAACEAAAB1bml2ZXJzYWwvZmxhc2hfc2tpbl9zZXR0aW5ncy54bWyVVm1P4zAM/n6/Ytp9p/cKOqlMggESEnegA/E9bb02WppMiTtu//6cNKVJt25lEdLy+Hkcx7E9UrPmcvFpNktzJZR+BkQuS2ORDpvx4nKeNYhKnuVKIkg8k0rXTMwXn6/v7EoTxzylUlvQpPniPic0K5ZDf8yF+0yR+DN+Xtg1JshVvWFy96BKdZaxfF1q1ciCZHfuMyardhvQgsu1vcSvi+Xt6AGCG7xHqKOYvt/ZNU2y0WAM2JDOb+06qRIsAzEtwwNNf9Tx2w9kW244OtnVV7vGZBtWQpzk49HRw5D3DwsQ/iFRv53bNUoVbAf6Q87Vptl8SKBVaRMaa44/4rtGKFZQ+5Hg5otdJwX2Qvagk6/g0/Pjxq6A5L+GfZ/adtVKPNm8DgaCffRMwAJ1A2nS7VqbqdTbY4PUH7BYMWGIEEI96YmCfmKN6dzEWM/7C29cFqEvj/SUVyWaGpZtwIG7GO/5y+W1mxWh03csiFDD1oNBiD3YM/9QXveYAdgznwUv4FGK3X4EQ1Mr6h75mvnnPJ5/soJktC28tdt1VnvSg21dE4TqgY5TqwIWxobzwmuw75YmDmtDSvZiSiXb8pIhV/K35WU7dxmTJgODr7XDlZUiRwGHCs7FSGM6TJfbx/XorXFBtj8L/eXa/Qxpil/OGSLLq5p+lsx85nXUJpSYeXJYYeck0UHfy5UKNO7sMVHN9Br0i1Ji6jFSIZip7lXbXGP0NAlykCaHs5x6J4fSL5s6A31Lr8bBdFmOwZZY8bIS9IevHN6gGChGrK0UK/InGX+vywDwRQBM51VXte2mtdSNQC5gC13zB4C78tjdUkNVOlZwV/gAKwxLziOTatLPir5W4hkS4Af4rxRW5HhgmVD2yDLjbhZ1fjeG+1iiwdyNM1t84SRze19LkWOy72eQQPvv5H9QSwMEFAACAAgAgXqySnjWJgneAgAAxgkAACYAAAB1bml2ZXJzYWwvaHRtbF9wdWJsaXNoaW5nX3NldHRpbmdzLnhtbM1WwU4bMRC95yssVxzJAqWFRpugigSBoCQiaQsnNFk7WQuvvbW9CeHUr+mH9Us6XpOQCBotCKrmkux45s17M+PZxAe3mSQTbqzQqkm361uUcJVoJtS4Sb8Ojjb3KbEOFAOpFW9SpSk5aNXivBhKYdM+dw5dLUEYZRu5a9LUubwRRdPptC5sbvyploVDfFtPdBblhluuHDdRLmGGX26Wc0tbtRohcTB90ayQnAiGFJTw7EAeu0zSKHgNIbkZG10odqilNsSMh036bqv8zH0CUltkXHlttoVGb3YNYEx4OiD74o6TlItxirz3dimZCubSJt3Z9SjoHT1GKbGDBPAohxq1KHcPn3EHDByEx5DP8Vtn54ZgYjMFmUgGeEK8/CZtD66Pr3qdi7OT89PrQbd7NjjpBRJlTLSKE0eriWIkpAuT8EWeGJyDJEXeGDMCaXkcLZvmbiOtVsj5ZzLUEktfRlEyQqZy1qSfjQBJiXAgRbI4dWDG3B0JiRp87HZ9pBx9AAx6kxSM5cuJ5ifWVzFpfdeFZGSmCyLFDSdOE1RUZPgr5WS53GRkdFZaJVhHrBSMk4ngU84OyirdA/4t0RWmyAqMxFHMJXchw49C3JEhH2mDuBwmOLRoFzbg158FnIO1D6Aw57jRPztpd65Pztudyw0vENgEVPJMcGwhz3L3FviA2pXGFFJqrOYSBFYmgcLysj9MsNKtiszKuVOYlE33jSxBsd0C+QRMPEhwtIQqeFXABBTRSs4IJHgprB+hidCFRUsYlgBtX0QwhBKhSqpjXFCYzDBuqqBtbe+83/3wcW//U6Me/f75a3Nt0P2i6Enw2cKmOFy7Khbr4vGdiyN/Q5++7M4U/+qu9y4636pU6rxzOajUn06/Ely3ilf3tIrXRVhOvaXFVIkCbpZxWGO4W6TIhOPsNYfmBY1fv+XDWLxS499Qxdrx/X9FhKfFS33lLR5HT/7NqKF99b9Xq/YHUEsDBBQAAgAIAIF6skrb73U9lgEAAB8GAAAfAAAAdW5pdmVyc2FsL2h0bWxfc2tpbl9zZXR0aW5ncy5qc42Uy27CMBBF93xF5G4rRF+gdtcWkCqxqFR2VRdOGEKEY0e2k0IR/97Y4WE7kxbPBt8c3xkP8ux6Ub1IQqKnaGd/2/27v7caGE3LEq59nXXoudGJYtkC5lkOLONAAqQ6Hj3J+zOBGRNuTePth7FVjh8R5suSMuXiBWIhEU1hhysE/Ea0DXb45yT2nHs1d3IaHZdaC95PBNfAdZ8LmVPLkKuXqQn3igEsKpANOrALQZc0Ac90ZFcXeXZ8GJlwuUTkBeXbmUhFP6bJOpWi5IuGntrl0qttAbL+y9eHAh9HrxPPjmVKv2nIw8R3UxPdZCFBKTjkHU5MoDCjMbA/WxSgnnH7QgFdZSrTR/r5xoRLFzSFVpfaJdQNrb0u5TRsdEPcDk14BKNbkJdYiaIsLuGkSE1HWmi75yeUCbrIeNpw44EJlDPFGtuu7p0vej82QbwnJIIntMKeX941O0JQIaD2xtIxrwryzjA7hokcySEQDZtWFT5HdDhHzP4zIlRrmqzyejzUw7FuA5VrkHMhWF391391hrl6+19QSwMEFAACAAgAgXqyShra6juqAAAAHwEAABoAAAB1bml2ZXJzYWwvaTE4bl9wcmVzZXRzLnhtbJ2PMQ/CIBCFd34FuV2wW9MA3UzcHHQ2FVFJ6NFw1PrzhdQYZ4dL7l3e915O9a8x8KdL5CNqaMQWuEMbrx7vGk7H3aYFTnnA6xAiOg0YgfeGKd+0eEiOXCZeIpA0PHKeOimXZRGeplQSKIY5l2ASNo6yzBhRVlJOKwor2/m/6M8NDGOcq8vsQ96jKXtRq4VTshoqc3YoPN4iyGpQ8uuuys6US0URSv48ZtgbUEsDBBQAAgAIAIF6skqw7V1XbgAAAHYAAAAcAAAAdW5pdmVyc2FsL2xvY2FsX3NldHRpbmdzLnhtbA3MPQ7CMAxA4b2nsLyXn42haTc2EBLlAFZjUCTHRomF4PZ4e8OnNy3fKvDh1otpwuPugMC6WS76SvhYz+MJoTtpJjHlhGoIyzxMYhvJnd0DdngL/bitXCOcr1RD3hp3ViePM4xwieezcMb9PPwBUEsDBBQAAgAIAIOZ9UTOggk37AIAAIgIAAAUAAAAdW5pdmVyc2FsL3BsYXllci54bWytVU1v2zAMPafA/oOhe62kXdc0kFt0BYod1qFA1m23QLUZW4tteZJcN/31o/xtz+lWYAcDNsX3SPGRNLt6TmLnCZQWMvXIwp0TB1JfBiINPfLw9fZ4Sa4u3x2xLOZ7UI4IPJKnwgJ4TJwAtK9EZhB8z03kkZ7BRWbiZEpIJcweuc+Qu4u0JO+OZuiSao9ExmQrSouicIVGRBpqGeeWRLu+TGimQENqQNEqDeI02JX5OxqfRKbU7DPQPWRm3h64Jmk5nrUYkBSnrlQhPZnPF/TH3ee1H0HCj0WqDU99IA5WclaW8pH7uzsZ5DFoa5uxKsk1GGOTKG0zZlZisUwdrXyPVA6bBLTmIWg3TkNCKyydALNtzHVU8+gBreXVO1Hzln4b+71p3ErlaOec5Y+x0BEe9SGddRLI6DAqS8rrlh300HTQrWUijoJfuVAQlJ/f2haZL0gVsO24Mk9XFz4e4Nst941U+xuEYRfVCrqtaG4lmluCWg63jb7uKEhz2y1wkytoSjVjTyIA+YUrxW1bXBqVA6MjY42lQzCj1ZVrkTpBWGSS+OwftLF+I2l+6teUKQH/Q5hPSNTWRKQBPN8K9DGQYE0NYLGtzTVZ7NqYXU46f0x6fT0wVTnWouBFHMNVCDiGATecdnZ6CAqKa3TxczXC9g4OgiMRRjE+ZpJhfHqQJuFqN8nQOzgIjqW/m4C25raMdFzHUTO1HcToxDphfq6NTMRL2Z6DPWNWZR++NnLN0XUm2oPz+R+jOIjRDOaWTKwu+9bbV83hvZ1TozufTVZZBt2K8wAmzyqvZhbybOQTwJbnsbnp59Tswx50lPPUdExzfcd+l8VavIBTiMD+6RantiYR2J7xyIflaY8B9cTtMghfmqYiMlpLUql5SDmGtXkSUFSYalY+ouqhknkajLRxs+7noGPcVdcKuBPDFjNdnGDzycwj7/GlvsvF2UV3lfPFRYMt87qvAle5vGFV1wl3nUHrfm0vwuqZx9ffUEsDBBQAAgAIAIF6skoXqeFBbwEAAPsCAAApAAAAdW5pdmVyc2FsL3NraW5fY3VzdG9taXphdGlvbl9zZXR0aW5ncy54bWyNUttq3DAQfc9XiPzAShrdDO6Cbi5+SUKykGd3rRbTRC6WQkvRx1dOsmy22dBqnmbOmTPM6LTp+xTtU8rz4/R7yNMc70LOU/yWthcItfv5YV5ulpBCTptj5X6K4/yzj1/ntVarKQ9xHJbRrmjaYtQ9P6SkVk7VjBlGkWSeeoWc57ZiDbgGbMUcJbbd/CXxoruEfYj5vGq7OUHfN/QxhSX3cQy/tnDKfgudbvB5Gcap8tJWsDXKYWpxbA3ECJfcF6oBQCDLHXG4SNlITZDHjGMoRlGggAjnpBGFSMqhZl0jqgrzjUBMMkZdoZ7WbqS1cdQWCQ0huk7zqrGl64zEGBFCgLnCBXQGo8qGqqFBrQcEBwZE0UYTBaiznelY8c4Ly5GiXmBcmDGA8fG4x+3enutY/e91Duf8h+DZLziLrt7anDFXu39alkrehccfD0MO6MuQQj9+ury59Xf+aqd3/fXV5as3n318YK6GrZt/6O8/UEsDBBQAAgAIAIJ6skqlSRcUvw0AAAIjAAAXAAAAdW5pdmVyc2FsL3VuaXZlcnNhbC5wbmftWmlYkunef8xOTqXZOpYZtGrnVC6hmaZQWdmmdaaZadxtXEkRFdeRpXKmTlPKlBXu2BkdZzIhRTEXoEVlTFyOTjAIirlAiqCGgsj2Pth0vrzX+/X9xIfn5rqX333/+W+//31d9+2L/r5Wq2xXAQBgdeb0iS8AYLkfAJgnf7YCHCFtdOOBP2aYL3yPA5RuuwmwszzmmN8xAKghrtZe+RvYX5l4OgADAGteGz8zNvrXSADYSTpz4tiXGaGyQdad+HQde3b78bU7Pru63GXlzpqze9LWLXv0m/afIevWH3N+2OAa+/jfOWU5J/fvvxG+bu2s75XHZTk5X2mttZeUGpyT6IKXasytmXYkXcE4QmX/YNGcWeoBw3Rz4sUt6dHK3+50sdJFONVIPS+0OWP84WVH7/k/LoFSATFxXUejIQcx92Qs1U17ayj87j5zcLguX/37YrqHa6ZG1jC60gwcGeAUjyXHfiAbtA6lRmDZ2/GWyCFa3ufLjMubikktM69WJ+0AO0erDEWksR+Mi8a/XQ62sTa7jMPNm5f2afsMbHsdT4HttTSXJfSddcYNQ+4aITITxAQxQUwQE8QEMUFMEBPEBDFBTBATxAQxQUwQE8QEMUFMkP93SEZFJRm/ODJOCmNmzAy/bNuKbkmaZUzjpm/DeHEUUXBPIxN5BFz5nub9ix87T9UWbJgddyKoT7EZmIGAmGpyt4aZLyWw2ToXyBwH1hPshV1wDuU7vA0WNQ4hs4zI2SlaD7yGpUW02am66RWoocJ+YUPEYgQH9R1HKTp+14KxOFk1uwo+If6uUubx1jIid9vv2MlL5KaFmVsILVN/j4gdGxmFGhYqiLipiOmg7sEC5NiACqp77wsNoDNCKIWB3Si6v+qxNe79vagqaFYzpInoldv5XJ5C1o45TCd7ZmUOERWbrob6rQBe+HXVCDzWnH9Exc9XJTU3iF2RgxjnBtm2lvCd7dly6YmrlPSB0kuclxIJwqDuNP9PHXYaRlZzNAPCsn4JgMMqaWSGtgmxLT1CqbM8F00mLPaT8ejEg9m3U4PuSsgE/fCLOG4RlSYvTjhQpGmz3BnNX8Q3J9yX7yKOHqR4DsZLiw1CUow6jcGOkkvS1bSIbs0a/OFlQOIpsQ2KytJ/h4Vn+vfR0RWp3R3CdqKa9MQF8oDyB+4eXUIXb8esCZVI7b7/pT++yyzds6zk8ufx1l9KWnI9EP7uGtyRa/kWXMuzYo0u/MqKSExQlwqTyEyguaUEVBZpXntmkHe0Kr/aQdYIJSPDUR4p0EZZFOfQ02kqKJaiCSF62zuWnfHDQAij0BK4pnCmXvTv2dXjN6CsrutuLBB4ojQH2jIuNh1XnRwoFQTmVUXcssP0MrxnvFv3+cEPY4qm0M1bHDk8nXMcM4y6rOBlu20gZ+ZKSfRTzWvL3UqqbYGBOUn3/niqCoNgyFPiMmpRRIHF7Kr65gy3LQAguQKX7vS+5eWL1DT0eUqic60go5Ki1k+HXqo2/7MuPg6fx9L5EQ5aTErfWgoZKYLqxx34a86iaQvriBJ8gKTAnzB4caQXN/ZH52FlCi+EdamcPRpymmQFHG1QnxzxIOR2hA5YBCFLMK7o/jMCwmqjfjlG/X4pBQ4dEAxA6xK6rn/Y7+6sDq8QyA2Y2PvdhM2Fdk4hhwBgsFudfSGvzpoOindV/zR5wMJ94+ixiR+FNsgs//o14f21UUPJSe9dYc4FPfdPk6NeDhY2/Blv8ZWgx7WAOXQDRicja90qw9DoLVLFqV+qFYGUxfN5VfJdlaHtNZUwVzNgWNgy13duNnPU45zmyr5qTHcodrbtOTRhe3t238PnOQTtKJR4OI3/9z5l8WT+4w7LE9yYsqmu6wuLQHcUwblzMF/n9To7VcBB1azYBXuQL4i6GRj3rP7mXkWqlQ1dylHH31oH+/VPCg0aHB+SDm3siuLoPtjzxs9sLdQu8li5uifklRO1ZsB7154sxL96uFl95biah1yPGOI7J1Q7aIj1DUlvw8eeRFWeFmCe8NW8QUDTcGq/FOWR5TBUJnwxJc3UdH7jc78+fsWmOH5LU8S8zOIl5fobz0ElPcg8d0Ix/+R6q1D+G1EQ2l4ssW21w4RQbIXF//CGWKtfWuMTZzUig344wvBJjJQ3ZJvSsGGZbsSGlYFWE/FzP/s+Ysxzg2wQGn6PIx6MvtAs+CiJpR3PkriI0LwtmFBaPFNOCnGQ3QH9NlXcxDmUIGjKpW1TiIxfx36yzl2EVo3mK0rgbDNBqjKB5vRoA0K0G1Twpuc5souRhLUpb2svlcvM5KHfedkrsmeoBF0cdooKum/M8aZ4AFjkxASUS+6wA3t8Vdzh8NKGX8ZHS9KHGpVYMel7GtZbVXL9ZWCMduICoWkqbnvSBiQhviKVQqOo0hJdsu+iglgL56PVlg/EGr64ngE7WkBXstNKGI0tHl2okhm1PeiPjtpDyiPDfxq1bC5kzGUEK4mqat0EPSwvhQ8AKZnyRskIpq0oX1IsPYrnPIsUcHsjs7YjzHNBPTiRcFZHlBKaSiDSKz+4Ci4ncZr6oxNrvWU1fXD+WWlwDKUnXxYk6+2NPHCB60kbhB0O8PlZlxgrE1UpB1Ec3C5ZXpwx5oYF+duepU79VxWOGraGG1jKtF+yzIfD+sBuL4kQ+ox6mcBRIWMPDuE1sk7mipUTWDq3yoluft+t7Axa4HFqwAEMNilnPoB7SBQde5CLD64UTb9OuuyT14guxyXnbLY+a4PdSjOn54ak/Vjn/WLwHJEdZcgQBXb283Ybgy6kT9FaVCgpxiQiLKYjrHzED9fRsFkXERa6CEJhKrwj7eKz0JJauHWU1SYlmu/x9acDC1Al0kMCd6qlh6srX2AN55bFxoc11qaCJ99Tdrh967U35D3qaUmdXfPURmTWtWYShNipn2XWP6qknjHaualcctu9vpQor7Z2CbGYjxt2ic53JsfU4qo6JjEzrHrcpg5bOoc3zy3O1LwJxF9Cko12hvGQFNWAnN/t45MnS8vlU2SZKNEjWGdD5+c+eQa3I+HSJbtiHqrv7AEt1OA0hFV0+WJHt4qeL7Q6wNfxzIacvCEk3Sgu7sCFTwYfzXH/y+CCy4VPX76oXTPJ23eKC1xBbM9PG7xuUJp/wQvCKAlXxPZ/Gbl5mxTzjZglkQ64S1kN0j2wxIL+6uv9SkXwo3oCVNUbKd+KJAfvAr3+b6L2qWvVEaSSnaieHbDN6i40HtMrfIYprHOc+fV/+Z4ajMTN5H1DrV6SlslrOITrFinKTcMqxXBAKTbtuzVUm/y07gKYH3n8BLby4c5Re5+8zB+6PKmyZ7EMN2Rj1eMOoXsfvPHUXYuK1cwcvlkQ2/EImNzHzoUtfmH3YDdmIAXyglDBjqi1n5uoYek1n1KBYvhl9gJ29htFseKJudLVNQBdvSXuJ2dRZYNkqieL8SpyKqw6+dLHWAOLl6wSHnkVRPO4I20racuPHH0BzoUblM9N63mBLFE9vwNK4dCnP3zcKAUrpz6b9PH/D7XI7K18KR9AHShGiGC2bWMZdGh5gUgnT7cxNo2veExl/cI3jbfnMrwi8UcpHamB+Lc93xt1M5e5OFHpBIFjN5NhkIg1XKptKGdtuD/NsNodtjyfefPvCt0OwXz0v54t2u4Vfj0A/eilA9PEzKLuufl/3Atg0q+g/WGaSKaItS2mpEd54EycodTzaKCY6ay6XYfIXQtSzSphe9reWsRnTVeNJDDVFZM/dWsnQSMQOerVPYTQwmlVJ+FDHjlYu8BG5FqMe6n7yq75VrDf+IEs+JV4D0Hhc/BA81+JzNNbJcTMeow2ntN8C3KNfIlrnHI3Lh0DMpoSr1eQEQfXqhVkg5aZPYUU9GsnL7OatNg83cRzaN9P/935I79SSWF4DzjaKwaJAK3Qza+iMm1Vr62MyWS9kcAZMufI8uypGsQgj6Wfz/AsxSJPv/i5L2Lcvm901rG8cwVQJpBSWRDykdKqTxwb2L0S3RlgjNV7GqOB8Jvvr6ll61Nu2qsu264HHXTJFC2rl3xECZagxXNqe5XfR4afB2vPdlyij5HifwcpPgZtUBarLfN0x5R6jF+LtwR/zmcZ5CFkn/vsMe2Fq467jOmGExNYLvlJshdl+DpQYscA6ThJg95h5N9GJ1DjFdY3dEaWGjJTYllhcOhyjW6aYLhnniQnuu4e/udETfIGBfzVXD62GPI6a5MZcDgC2orpczj2sY7K5LBXuEBSwsK4KVPox2C9qFZZnaQoqtE46QjIIbctxrz4+nkqoW2HmWG+ZBrrAP86YYQStt5D4k2657gVAB5ZWENaJXmSb+Gvd6FU3GL76ixH8SF/Ae7GZusman9j0flCcfUh5OH7HGR/JkAsVG0YajOUi72g/UvCYCR6tT3bTlWq2Jcgf0/6DZQFOh3ZwE8KU7+5PPJTZKa0usHxAi3MGrxEOPC0r2R2Fg5siKpUOhxLn8jFF9iOPpRPurenv3sgOk54tzrseYaiy13k7lzQsJ8jyOjzBCt+L76830XmkvCdUMDUuW/8v64oCU4tM8dDjTeTi5PJoR8G4qhtS+8rqh0le6aZmoTgpbXgVPIsy2AMqgvG2d5o8W7FdHLsQQN+4TW0fcOyTw87VEO9kXrdO2vCc+NbkJGzxsWSq+IdMBv1NOvOHYPZH+cFpe/cowTGiTMn/U9Qjoff+B9QSwMEFAACAAgAgnqyStIooFJKAAAAawAAABsAAAB1bml2ZXJzYWwvdW5pdmVyc2FsLnBuZy54bWyzsa/IzVEoSy0qzszPs1Uy1DNQsrfj5bIpKEoty0wtV6gAihnpGUCAkkIlKrc8M6UkAyhkYG6OEMxIzUzPKLFVsjCwgAvqA80EAFBLAQIAABQAAgAIAEOUV0cNwDEewAEAANoDAAAPAAAAAAAAAAEAAAAAAAAAAABub25lL3BsYXllci54bWxQSwECAAAUAAIACACBerJKWn+5mToEAADhDgAAHQAAAAAAAAABAAAAAADtAQAAdW5pdmVyc2FsL2NvbW1vbl9tZXNzYWdlcy5sbmdQSwECAAAUAAIACACBerJKCf5wTAkDAAC1CgAAJwAAAAAAAAABAAAAAABiBgAAdW5pdmVyc2FsL2ZsYXNoX3B1Ymxpc2hpbmdfc2V0dGluZ3MueG1sUEsBAgAAFAACAAgAgXqyStqYtsO1AgAAVQoAACEAAAAAAAAAAQAAAAAAsAkAAHVuaXZlcnNhbC9mbGFzaF9za2luX3NldHRpbmdzLnhtbFBLAQIAABQAAgAIAIF6skp41iYJ3gIAAMYJAAAmAAAAAAAAAAEAAAAAAKQMAAB1bml2ZXJzYWwvaHRtbF9wdWJsaXNoaW5nX3NldHRpbmdzLnhtbFBLAQIAABQAAgAIAIF6skrb73U9lgEAAB8GAAAfAAAAAAAAAAEAAAAAAMYPAAB1bml2ZXJzYWwvaHRtbF9za2luX3NldHRpbmdzLmpzUEsBAgAAFAACAAgAgXqyShra6juqAAAAHwEAABoAAAAAAAAAAQAAAAAAmREAAHVuaXZlcnNhbC9pMThuX3ByZXNldHMueG1sUEsBAgAAFAACAAgAgXqySrDtXVduAAAAdgAAABwAAAAAAAAAAQAAAAAAexIAAHVuaXZlcnNhbC9sb2NhbF9zZXR0aW5ncy54bWxQSwECAAAUAAIACACDmfVEzoIJN+wCAACICAAAFAAAAAAAAAABAAAAAAAjEwAAdW5pdmVyc2FsL3BsYXllci54bWxQSwECAAAUAAIACACBerJKF6nhQW8BAAD7AgAAKQAAAAAAAAABAAAAAABBFgAAdW5pdmVyc2FsL3NraW5fY3VzdG9taXphdGlvbl9zZXR0aW5ncy54bWxQSwECAAAUAAIACACCerJKpUkXFL8NAAACIwAAFwAAAAAAAAAAAAAAAAD3FwAAdW5pdmVyc2FsL3VuaXZlcnNhbC5wbmdQSwECAAAUAAIACACCerJK0iigUkoAAABrAAAAGwAAAAAAAAABAAAAAADrJQAAdW5pdmVyc2FsL3VuaXZlcnNhbC5wbmcueG1sUEsFBgAAAAAMAAwAhgMAAG4mAAAAAA==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1498</Words>
  <Application>Microsoft Office PowerPoint</Application>
  <PresentationFormat>宽屏</PresentationFormat>
  <Paragraphs>117</Paragraphs>
  <Slides>21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-apple-system</vt:lpstr>
      <vt:lpstr>华文新魏</vt:lpstr>
      <vt:lpstr>楷体</vt:lpstr>
      <vt:lpstr>思源黑体</vt:lpstr>
      <vt:lpstr>Agency FB</vt:lpstr>
      <vt:lpstr>Arial</vt:lpstr>
      <vt:lpstr>Calibri</vt:lpstr>
      <vt:lpstr>Times New Roman</vt:lpstr>
      <vt:lpstr>Trebuchet MS</vt:lpstr>
      <vt:lpstr>Wingdings</vt:lpstr>
      <vt:lpstr>Wingdings 3</vt:lpstr>
      <vt:lpstr>平面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lastModifiedBy/>
  <cp:revision>1</cp:revision>
  <dcterms:created xsi:type="dcterms:W3CDTF">2021-05-12T03:31:37Z</dcterms:created>
  <dcterms:modified xsi:type="dcterms:W3CDTF">2024-03-20T01:48:25Z</dcterms:modified>
</cp:coreProperties>
</file>