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9" r:id="rId3"/>
    <p:sldId id="261" r:id="rId5"/>
    <p:sldId id="258" r:id="rId6"/>
    <p:sldId id="262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274"/>
    <a:srgbClr val="F0F2EF"/>
    <a:srgbClr val="6F76AD"/>
    <a:srgbClr val="5C698F"/>
    <a:srgbClr val="959EB4"/>
    <a:srgbClr val="FFFFFF"/>
    <a:srgbClr val="3F709E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0"/>
        <p:guide pos="39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黑体 Medium" panose="020B0600000000000000" charset="-122"/>
              </a:rPr>
            </a:fld>
            <a:endParaRPr lang="zh-CN" altLang="en-US">
              <a:latin typeface="思源黑体 Medium" panose="020B06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黑体 Medium" panose="020B0600000000000000" charset="-122"/>
              </a:rPr>
            </a:fld>
            <a:endParaRPr lang="zh-CN" altLang="en-US">
              <a:latin typeface="思源黑体 Medium" panose="020B06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Medium" panose="020B0600000000000000" charset="-122"/>
          <a:ea typeface="思源黑体 Medium" panose="020B0600000000000000" charset="-122"/>
          <a:cs typeface="思源黑体 Medium" panose="020B06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Medium" panose="020B0600000000000000" charset="-122"/>
          <a:ea typeface="思源黑体 Medium" panose="020B0600000000000000" charset="-122"/>
          <a:cs typeface="思源黑体 Medium" panose="020B06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Medium" panose="020B0600000000000000" charset="-122"/>
          <a:ea typeface="思源黑体 Medium" panose="020B0600000000000000" charset="-122"/>
          <a:cs typeface="思源黑体 Medium" panose="020B06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Medium" panose="020B0600000000000000" charset="-122"/>
          <a:ea typeface="思源黑体 Medium" panose="020B0600000000000000" charset="-122"/>
          <a:cs typeface="思源黑体 Medium" panose="020B06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Medium" panose="020B0600000000000000" charset="-122"/>
          <a:ea typeface="思源黑体 Medium" panose="020B0600000000000000" charset="-122"/>
          <a:cs typeface="思源黑体 Medium" panose="020B06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Medium" panose="020B0600000000000000" charset="-122"/>
          <a:ea typeface="思源黑体 Medium" panose="020B0600000000000000" charset="-122"/>
          <a:cs typeface="思源黑体 Medium" panose="020B06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4.svg"/><Relationship Id="rId7" Type="http://schemas.openxmlformats.org/officeDocument/2006/relationships/image" Target="../media/image5.png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image" Target="../media/image8.svg"/><Relationship Id="rId7" Type="http://schemas.openxmlformats.org/officeDocument/2006/relationships/image" Target="../media/image9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5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"/>
          <p:cNvPicPr>
            <a:picLocks noChangeAspect="1"/>
          </p:cNvPicPr>
          <p:nvPr/>
        </p:nvPicPr>
        <p:blipFill>
          <a:blip r:embed="rId1"/>
          <a:srcRect l="4345" t="9983" r="44006"/>
          <a:stretch>
            <a:fillRect/>
          </a:stretch>
        </p:blipFill>
        <p:spPr>
          <a:xfrm rot="10800000">
            <a:off x="5609590" y="405130"/>
            <a:ext cx="6582410" cy="6452870"/>
          </a:xfrm>
          <a:prstGeom prst="rect">
            <a:avLst/>
          </a:prstGeom>
        </p:spPr>
      </p:pic>
      <p:pic>
        <p:nvPicPr>
          <p:cNvPr id="20" name="图片 19" descr="22"/>
          <p:cNvPicPr>
            <a:picLocks noChangeAspect="1"/>
          </p:cNvPicPr>
          <p:nvPr/>
        </p:nvPicPr>
        <p:blipFill>
          <a:blip r:embed="rId1"/>
          <a:srcRect l="4345" t="9983" r="44006"/>
          <a:stretch>
            <a:fillRect/>
          </a:stretch>
        </p:blipFill>
        <p:spPr>
          <a:xfrm>
            <a:off x="17780" y="-28575"/>
            <a:ext cx="6582410" cy="64528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98445" y="2616200"/>
            <a:ext cx="7734300" cy="1198880"/>
          </a:xfrm>
          <a:prstGeom prst="rect">
            <a:avLst/>
          </a:prstGeom>
          <a:noFill/>
          <a:effectLst>
            <a:glow>
              <a:srgbClr val="2B8CF9">
                <a:alpha val="100000"/>
              </a:srgbClr>
            </a:glow>
          </a:effectLst>
        </p:spPr>
        <p:txBody>
          <a:bodyPr wrap="square" rtlCol="0">
            <a:spAutoFit/>
          </a:bodyPr>
          <a:p>
            <a:pPr algn="l"/>
            <a:r>
              <a:rPr lang="zh-CN" altLang="en-US" sz="7200" b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论文及工具理解</a:t>
            </a:r>
            <a:endParaRPr lang="zh-CN" altLang="en-US" sz="7200" b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11183" y="1694180"/>
            <a:ext cx="5970905" cy="922020"/>
          </a:xfrm>
          <a:prstGeom prst="rect">
            <a:avLst/>
          </a:prstGeom>
          <a:noFill/>
          <a:effectLst>
            <a:glow>
              <a:srgbClr val="2B8CF9">
                <a:alpha val="100000"/>
              </a:srgb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CLAE</a:t>
            </a:r>
            <a:endParaRPr lang="en-US" altLang="zh-CN" sz="54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11183" y="4211955"/>
            <a:ext cx="5970905" cy="398780"/>
          </a:xfrm>
          <a:prstGeom prst="rect">
            <a:avLst/>
          </a:prstGeom>
          <a:noFill/>
          <a:effectLst>
            <a:glow>
              <a:srgbClr val="2B8CF9">
                <a:alpha val="100000"/>
              </a:srgb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191250081 </a:t>
            </a:r>
            <a:r>
              <a:rPr lang="zh-CN" altLang="en-US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李梓迦</a:t>
            </a:r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2"/>
          <p:cNvPicPr>
            <a:picLocks noChangeAspect="1"/>
          </p:cNvPicPr>
          <p:nvPr/>
        </p:nvPicPr>
        <p:blipFill>
          <a:blip r:embed="rId1"/>
          <a:srcRect l="52895" t="9983"/>
          <a:stretch>
            <a:fillRect/>
          </a:stretch>
        </p:blipFill>
        <p:spPr>
          <a:xfrm rot="16200000">
            <a:off x="224790" y="-224790"/>
            <a:ext cx="6003290" cy="64528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30780" y="2204085"/>
            <a:ext cx="1198245" cy="2020570"/>
          </a:xfrm>
          <a:prstGeom prst="rect">
            <a:avLst/>
          </a:prstGeom>
          <a:noFill/>
          <a:effectLst>
            <a:glow>
              <a:srgbClr val="2B8CF9">
                <a:alpha val="100000"/>
              </a:srgbClr>
            </a:glo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66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目录</a:t>
            </a:r>
            <a:endParaRPr lang="zh-CN" altLang="en-US" sz="66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00420" y="1309370"/>
            <a:ext cx="4636135" cy="706755"/>
            <a:chOff x="9292" y="2398"/>
            <a:chExt cx="7301" cy="1113"/>
          </a:xfrm>
        </p:grpSpPr>
        <p:sp>
          <p:nvSpPr>
            <p:cNvPr id="5" name="矩形 4"/>
            <p:cNvSpPr/>
            <p:nvPr/>
          </p:nvSpPr>
          <p:spPr>
            <a:xfrm>
              <a:off x="9432" y="2438"/>
              <a:ext cx="1033" cy="1033"/>
            </a:xfrm>
            <a:prstGeom prst="rect">
              <a:avLst/>
            </a:prstGeom>
            <a:solidFill>
              <a:srgbClr val="3242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思源黑体 Medium" panose="020B0600000000000000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292" y="2495"/>
              <a:ext cx="1312" cy="919"/>
            </a:xfrm>
            <a:prstGeom prst="rect">
              <a:avLst/>
            </a:prstGeom>
            <a:noFill/>
            <a:effectLst>
              <a:glow>
                <a:srgbClr val="2B8CF9">
                  <a:alpha val="100000"/>
                </a:srgbClr>
              </a:glow>
            </a:effectLst>
          </p:spPr>
          <p:txBody>
            <a:bodyPr vert="horz" wrap="square" rtlCol="0">
              <a:spAutoFit/>
            </a:bodyPr>
            <a:p>
              <a:pPr algn="ctr"/>
              <a:r>
                <a:rPr lang="en-US" altLang="zh-CN" sz="3200">
                  <a:solidFill>
                    <a:schemeClr val="bg1"/>
                  </a:solidFill>
                  <a:effectLst/>
                  <a:latin typeface="思源黑体 CN Medium" panose="020B0600000000000000" charset="-122"/>
                  <a:ea typeface="思源黑体 CN Medium" panose="020B0600000000000000" charset="-122"/>
                  <a:cs typeface="思源黑体 Medium" panose="020B0600000000000000" charset="-122"/>
                  <a:sym typeface="+mn-ea"/>
                </a:rPr>
                <a:t>01</a:t>
              </a:r>
              <a:endParaRPr lang="en-US" altLang="zh-CN" sz="320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772" y="2398"/>
              <a:ext cx="5821" cy="1113"/>
            </a:xfrm>
            <a:prstGeom prst="rect">
              <a:avLst/>
            </a:prstGeom>
            <a:noFill/>
            <a:effectLst>
              <a:glow>
                <a:srgbClr val="2B8CF9">
                  <a:alpha val="100000"/>
                </a:srgbClr>
              </a:glow>
            </a:effectLst>
          </p:spPr>
          <p:txBody>
            <a:bodyPr vert="horz" wrap="square" rtlCol="0">
              <a:spAutoFit/>
            </a:bodyPr>
            <a:p>
              <a:pPr algn="l"/>
              <a:r>
                <a:rPr lang="zh-CN" altLang="en-US" sz="400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思源黑体 CN Medium" panose="020B0600000000000000" charset="-122"/>
                  <a:ea typeface="思源黑体 CN Medium" panose="020B0600000000000000" charset="-122"/>
                  <a:cs typeface="思源黑体 Medium" panose="020B0600000000000000" charset="-122"/>
                  <a:sym typeface="+mn-ea"/>
                </a:rPr>
                <a:t>对比学习</a:t>
              </a:r>
              <a:endParaRPr lang="zh-CN" altLang="en-US" sz="4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0420" y="2487930"/>
            <a:ext cx="4636135" cy="706755"/>
            <a:chOff x="9292" y="2398"/>
            <a:chExt cx="7301" cy="1113"/>
          </a:xfrm>
        </p:grpSpPr>
        <p:sp>
          <p:nvSpPr>
            <p:cNvPr id="10" name="矩形 9"/>
            <p:cNvSpPr/>
            <p:nvPr/>
          </p:nvSpPr>
          <p:spPr>
            <a:xfrm>
              <a:off x="9432" y="2438"/>
              <a:ext cx="1033" cy="1033"/>
            </a:xfrm>
            <a:prstGeom prst="rect">
              <a:avLst/>
            </a:prstGeom>
            <a:solidFill>
              <a:srgbClr val="3242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思源黑体 Medium" panose="020B06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92" y="2495"/>
              <a:ext cx="1312" cy="919"/>
            </a:xfrm>
            <a:prstGeom prst="rect">
              <a:avLst/>
            </a:prstGeom>
            <a:noFill/>
            <a:effectLst>
              <a:glow>
                <a:srgbClr val="2B8CF9">
                  <a:alpha val="100000"/>
                </a:srgbClr>
              </a:glow>
            </a:effectLst>
          </p:spPr>
          <p:txBody>
            <a:bodyPr vert="horz" wrap="square" rtlCol="0">
              <a:spAutoFit/>
            </a:bodyPr>
            <a:p>
              <a:pPr algn="ctr"/>
              <a:r>
                <a:rPr lang="en-US" altLang="zh-CN" sz="3200">
                  <a:solidFill>
                    <a:schemeClr val="bg1"/>
                  </a:solidFill>
                  <a:effectLst/>
                  <a:latin typeface="思源黑体 CN Medium" panose="020B0600000000000000" charset="-122"/>
                  <a:ea typeface="思源黑体 CN Medium" panose="020B0600000000000000" charset="-122"/>
                  <a:cs typeface="思源黑体 Medium" panose="020B0600000000000000" charset="-122"/>
                  <a:sym typeface="+mn-ea"/>
                </a:rPr>
                <a:t>02</a:t>
              </a:r>
              <a:endParaRPr lang="en-US" altLang="zh-CN" sz="320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772" y="2398"/>
              <a:ext cx="5821" cy="1113"/>
            </a:xfrm>
            <a:prstGeom prst="rect">
              <a:avLst/>
            </a:prstGeom>
            <a:noFill/>
            <a:effectLst>
              <a:glow>
                <a:srgbClr val="2B8CF9">
                  <a:alpha val="100000"/>
                </a:srgbClr>
              </a:glow>
            </a:effectLst>
          </p:spPr>
          <p:txBody>
            <a:bodyPr vert="horz" wrap="square" rtlCol="0">
              <a:spAutoFit/>
            </a:bodyPr>
            <a:p>
              <a:pPr algn="l"/>
              <a:r>
                <a:rPr lang="zh-CN" altLang="en-US" sz="400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思源黑体 CN Medium" panose="020B0600000000000000" charset="-122"/>
                  <a:ea typeface="思源黑体 CN Medium" panose="020B0600000000000000" charset="-122"/>
                  <a:cs typeface="思源黑体 Medium" panose="020B0600000000000000" charset="-122"/>
                  <a:sym typeface="+mn-ea"/>
                </a:rPr>
                <a:t>研究背景</a:t>
              </a:r>
              <a:endParaRPr lang="zh-CN" altLang="en-US" sz="4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00420" y="3666490"/>
            <a:ext cx="4636135" cy="706755"/>
            <a:chOff x="9292" y="2398"/>
            <a:chExt cx="7301" cy="1113"/>
          </a:xfrm>
        </p:grpSpPr>
        <p:sp>
          <p:nvSpPr>
            <p:cNvPr id="16" name="矩形 15"/>
            <p:cNvSpPr/>
            <p:nvPr/>
          </p:nvSpPr>
          <p:spPr>
            <a:xfrm>
              <a:off x="9432" y="2438"/>
              <a:ext cx="1033" cy="1033"/>
            </a:xfrm>
            <a:prstGeom prst="rect">
              <a:avLst/>
            </a:prstGeom>
            <a:solidFill>
              <a:srgbClr val="3242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思源黑体 Medium" panose="020B06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92" y="2495"/>
              <a:ext cx="1312" cy="919"/>
            </a:xfrm>
            <a:prstGeom prst="rect">
              <a:avLst/>
            </a:prstGeom>
            <a:noFill/>
            <a:effectLst>
              <a:glow>
                <a:srgbClr val="2B8CF9">
                  <a:alpha val="100000"/>
                </a:srgbClr>
              </a:glow>
            </a:effectLst>
          </p:spPr>
          <p:txBody>
            <a:bodyPr vert="horz" wrap="square" rtlCol="0">
              <a:spAutoFit/>
            </a:bodyPr>
            <a:p>
              <a:pPr algn="ctr"/>
              <a:r>
                <a:rPr lang="en-US" altLang="zh-CN" sz="3200">
                  <a:solidFill>
                    <a:schemeClr val="bg1"/>
                  </a:solidFill>
                  <a:effectLst/>
                  <a:latin typeface="思源黑体 CN Medium" panose="020B0600000000000000" charset="-122"/>
                  <a:ea typeface="思源黑体 CN Medium" panose="020B0600000000000000" charset="-122"/>
                  <a:cs typeface="思源黑体 Medium" panose="020B0600000000000000" charset="-122"/>
                  <a:sym typeface="+mn-ea"/>
                </a:rPr>
                <a:t>03</a:t>
              </a:r>
              <a:endParaRPr lang="en-US" altLang="zh-CN" sz="320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772" y="2398"/>
              <a:ext cx="5821" cy="1113"/>
            </a:xfrm>
            <a:prstGeom prst="rect">
              <a:avLst/>
            </a:prstGeom>
            <a:noFill/>
            <a:effectLst>
              <a:glow>
                <a:srgbClr val="2B8CF9">
                  <a:alpha val="100000"/>
                </a:srgbClr>
              </a:glow>
            </a:effectLst>
          </p:spPr>
          <p:txBody>
            <a:bodyPr vert="horz" wrap="square" rtlCol="0">
              <a:spAutoFit/>
            </a:bodyPr>
            <a:p>
              <a:pPr algn="l"/>
              <a:r>
                <a:rPr lang="zh-CN" altLang="en-US" sz="400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思源黑体 CN Medium" panose="020B0600000000000000" charset="-122"/>
                  <a:ea typeface="思源黑体 CN Medium" panose="020B0600000000000000" charset="-122"/>
                  <a:cs typeface="思源黑体 Medium" panose="020B0600000000000000" charset="-122"/>
                  <a:sym typeface="+mn-ea"/>
                </a:rPr>
                <a:t>研究方法</a:t>
              </a:r>
              <a:endParaRPr lang="zh-CN" altLang="en-US" sz="4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00420" y="4845050"/>
            <a:ext cx="4636135" cy="706755"/>
            <a:chOff x="9292" y="2398"/>
            <a:chExt cx="7301" cy="1113"/>
          </a:xfrm>
        </p:grpSpPr>
        <p:sp>
          <p:nvSpPr>
            <p:cNvPr id="23" name="矩形 22"/>
            <p:cNvSpPr/>
            <p:nvPr/>
          </p:nvSpPr>
          <p:spPr>
            <a:xfrm>
              <a:off x="9432" y="2438"/>
              <a:ext cx="1033" cy="1033"/>
            </a:xfrm>
            <a:prstGeom prst="rect">
              <a:avLst/>
            </a:prstGeom>
            <a:solidFill>
              <a:srgbClr val="3242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思源黑体 Medium" panose="020B0600000000000000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292" y="2495"/>
              <a:ext cx="1312" cy="919"/>
            </a:xfrm>
            <a:prstGeom prst="rect">
              <a:avLst/>
            </a:prstGeom>
            <a:noFill/>
            <a:effectLst>
              <a:glow>
                <a:srgbClr val="2B8CF9">
                  <a:alpha val="100000"/>
                </a:srgbClr>
              </a:glow>
            </a:effectLst>
          </p:spPr>
          <p:txBody>
            <a:bodyPr vert="horz" wrap="square" rtlCol="0">
              <a:spAutoFit/>
            </a:bodyPr>
            <a:p>
              <a:pPr algn="ctr"/>
              <a:r>
                <a:rPr lang="en-US" altLang="zh-CN" sz="3200">
                  <a:solidFill>
                    <a:schemeClr val="bg1"/>
                  </a:solidFill>
                  <a:effectLst/>
                  <a:latin typeface="思源黑体 CN Medium" panose="020B0600000000000000" charset="-122"/>
                  <a:ea typeface="思源黑体 CN Medium" panose="020B0600000000000000" charset="-122"/>
                  <a:cs typeface="思源黑体 Medium" panose="020B0600000000000000" charset="-122"/>
                  <a:sym typeface="+mn-ea"/>
                </a:rPr>
                <a:t>04</a:t>
              </a:r>
              <a:endParaRPr lang="en-US" altLang="zh-CN" sz="320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772" y="2398"/>
              <a:ext cx="5821" cy="1113"/>
            </a:xfrm>
            <a:prstGeom prst="rect">
              <a:avLst/>
            </a:prstGeom>
            <a:noFill/>
            <a:effectLst>
              <a:glow>
                <a:srgbClr val="2B8CF9">
                  <a:alpha val="100000"/>
                </a:srgbClr>
              </a:glow>
            </a:effectLst>
          </p:spPr>
          <p:txBody>
            <a:bodyPr vert="horz" wrap="square" rtlCol="0">
              <a:spAutoFit/>
            </a:bodyPr>
            <a:p>
              <a:pPr algn="l"/>
              <a:r>
                <a:rPr lang="zh-CN" altLang="en-US" sz="400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思源黑体 CN Medium" panose="020B0600000000000000" charset="-122"/>
                  <a:ea typeface="思源黑体 CN Medium" panose="020B0600000000000000" charset="-122"/>
                  <a:cs typeface="思源黑体 Medium" panose="020B0600000000000000" charset="-122"/>
                  <a:sym typeface="+mn-ea"/>
                </a:rPr>
                <a:t>实验评估</a:t>
              </a:r>
              <a:endParaRPr lang="zh-CN" altLang="en-US" sz="4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22"/>
          <p:cNvPicPr>
            <a:picLocks noChangeAspect="1"/>
          </p:cNvPicPr>
          <p:nvPr/>
        </p:nvPicPr>
        <p:blipFill>
          <a:blip r:embed="rId1"/>
          <a:srcRect l="4345" t="9983"/>
          <a:stretch>
            <a:fillRect/>
          </a:stretch>
        </p:blipFill>
        <p:spPr>
          <a:xfrm>
            <a:off x="1270" y="0"/>
            <a:ext cx="12190730" cy="64528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28490" y="208915"/>
            <a:ext cx="3335020" cy="768350"/>
          </a:xfrm>
          <a:prstGeom prst="rect">
            <a:avLst/>
          </a:prstGeom>
          <a:noFill/>
          <a:effectLst>
            <a:glow>
              <a:srgbClr val="2B8CF9">
                <a:alpha val="100000"/>
              </a:srgb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b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对比学习</a:t>
            </a:r>
            <a:endParaRPr lang="zh-CN" altLang="en-US" sz="4400" b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09913" y="1257935"/>
            <a:ext cx="5970905" cy="5384800"/>
          </a:xfrm>
          <a:prstGeom prst="rect">
            <a:avLst/>
          </a:prstGeom>
          <a:noFill/>
          <a:effectLst>
            <a:glow>
              <a:srgbClr val="2B8CF9">
                <a:alpha val="100000"/>
              </a:srgbClr>
            </a:glow>
          </a:effectLst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自监督学习</a:t>
            </a:r>
            <a:endParaRPr lang="zh-CN" altLang="en-US" sz="3200" b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endParaRPr lang="en-US" altLang="zh-CN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·</a:t>
            </a:r>
            <a:r>
              <a:rPr lang="zh-CN" altLang="en-US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无标签</a:t>
            </a:r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·</a:t>
            </a:r>
            <a:r>
              <a:rPr lang="zh-CN" altLang="en-US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数据本身的信息比标签更丰富</a:t>
            </a:r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·</a:t>
            </a:r>
            <a:r>
              <a:rPr lang="zh-CN" altLang="en-US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更好的通用性</a:t>
            </a:r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r>
              <a:rPr lang="zh-CN" altLang="en-US" sz="3200" b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对比学习</a:t>
            </a:r>
            <a:endParaRPr lang="zh-CN" altLang="en-US" sz="3200" b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endParaRPr lang="en-US" altLang="zh-CN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·</a:t>
            </a:r>
            <a:r>
              <a:rPr lang="zh-CN" altLang="en-US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学习相似和不同之处</a:t>
            </a:r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·</a:t>
            </a:r>
            <a:r>
              <a:rPr lang="zh-CN" altLang="en-US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较为通用的高阶特征</a:t>
            </a:r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·</a:t>
            </a:r>
            <a:r>
              <a:rPr lang="zh-CN" altLang="en-US" sz="20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Medium" panose="020B0600000000000000" charset="-122"/>
                <a:sym typeface="+mn-ea"/>
              </a:rPr>
              <a:t>关键、抽象的语义信息</a:t>
            </a:r>
            <a:endParaRPr lang="zh-CN" altLang="en-US" sz="2000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51485" y="356870"/>
            <a:ext cx="2634615" cy="645160"/>
          </a:xfrm>
          <a:prstGeom prst="rect">
            <a:avLst/>
          </a:prstGeom>
          <a:noFill/>
          <a:effectLst>
            <a:glow>
              <a:srgbClr val="2B8CF9">
                <a:alpha val="100000"/>
              </a:srgbClr>
            </a:glow>
          </a:effectLst>
        </p:spPr>
        <p:txBody>
          <a:bodyPr wrap="square" rtlCol="0">
            <a:spAutoFit/>
          </a:bodyPr>
          <a:p>
            <a:pPr algn="l"/>
            <a:r>
              <a:rPr lang="zh-CN" altLang="en-US" sz="3600" b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研究背景</a:t>
            </a:r>
            <a:endParaRPr lang="zh-CN" altLang="en-US" sz="3600" b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35075" y="1714500"/>
            <a:ext cx="3984625" cy="3954780"/>
            <a:chOff x="1549" y="2214"/>
            <a:chExt cx="7994" cy="7934"/>
          </a:xfrm>
          <a:solidFill>
            <a:srgbClr val="CD2B23"/>
          </a:solidFill>
        </p:grpSpPr>
        <p:sp>
          <p:nvSpPr>
            <p:cNvPr id="2" name="泪滴形 1"/>
            <p:cNvSpPr/>
            <p:nvPr/>
          </p:nvSpPr>
          <p:spPr>
            <a:xfrm>
              <a:off x="1549" y="5394"/>
              <a:ext cx="2800" cy="2800"/>
            </a:xfrm>
            <a:prstGeom prst="teardrop">
              <a:avLst/>
            </a:prstGeom>
            <a:noFill/>
            <a:ln w="31750">
              <a:solidFill>
                <a:srgbClr val="3242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思源黑体 Medium" panose="020B0600000000000000" charset="-122"/>
              </a:endParaRPr>
            </a:p>
          </p:txBody>
        </p:sp>
        <p:sp>
          <p:nvSpPr>
            <p:cNvPr id="5" name="泪滴形 4"/>
            <p:cNvSpPr/>
            <p:nvPr/>
          </p:nvSpPr>
          <p:spPr>
            <a:xfrm flipV="1">
              <a:off x="1549" y="2214"/>
              <a:ext cx="2800" cy="2800"/>
            </a:xfrm>
            <a:prstGeom prst="teardrop">
              <a:avLst/>
            </a:prstGeom>
            <a:noFill/>
            <a:ln w="31750">
              <a:solidFill>
                <a:srgbClr val="3242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思源黑体 Medium" panose="020B0600000000000000" charset="-122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 flipH="1" flipV="1">
              <a:off x="4789" y="2254"/>
              <a:ext cx="2800" cy="2800"/>
            </a:xfrm>
            <a:prstGeom prst="teardrop">
              <a:avLst/>
            </a:prstGeom>
            <a:noFill/>
            <a:ln w="31750">
              <a:solidFill>
                <a:srgbClr val="3242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思源黑体 Medium" panose="020B0600000000000000" charset="-122"/>
              </a:endParaRPr>
            </a:p>
          </p:txBody>
        </p:sp>
        <p:sp>
          <p:nvSpPr>
            <p:cNvPr id="3" name="泪滴形 2"/>
            <p:cNvSpPr/>
            <p:nvPr/>
          </p:nvSpPr>
          <p:spPr>
            <a:xfrm flipH="1">
              <a:off x="4789" y="5394"/>
              <a:ext cx="4755" cy="4755"/>
            </a:xfrm>
            <a:prstGeom prst="teardrop">
              <a:avLst/>
            </a:prstGeom>
            <a:noFill/>
            <a:ln w="31750">
              <a:solidFill>
                <a:srgbClr val="3242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思源黑体 Medium" panose="020B0600000000000000" charset="-122"/>
              </a:endParaRPr>
            </a:p>
          </p:txBody>
        </p:sp>
        <p:pic>
          <p:nvPicPr>
            <p:cNvPr id="57" name="图片 56" descr="铃铛-面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150" y="6179"/>
              <a:ext cx="1574" cy="1117"/>
            </a:xfrm>
            <a:prstGeom prst="rect">
              <a:avLst/>
            </a:prstGeom>
          </p:spPr>
        </p:pic>
        <p:pic>
          <p:nvPicPr>
            <p:cNvPr id="61" name="图片 60" descr="齿轮-线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14" y="6670"/>
              <a:ext cx="3105" cy="2203"/>
            </a:xfrm>
            <a:prstGeom prst="rect">
              <a:avLst/>
            </a:prstGeom>
          </p:spPr>
        </p:pic>
        <p:pic>
          <p:nvPicPr>
            <p:cNvPr id="62" name="图片 61" descr="定位-面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50" y="3090"/>
              <a:ext cx="1597" cy="1133"/>
            </a:xfrm>
            <a:prstGeom prst="rect">
              <a:avLst/>
            </a:prstGeom>
          </p:spPr>
        </p:pic>
        <p:pic>
          <p:nvPicPr>
            <p:cNvPr id="64" name="图片 63" descr="相机-面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4" y="3144"/>
              <a:ext cx="1510" cy="1019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013450" y="1381760"/>
            <a:ext cx="4347033" cy="829945"/>
            <a:chOff x="9510" y="3093"/>
            <a:chExt cx="6846" cy="1307"/>
          </a:xfrm>
        </p:grpSpPr>
        <p:sp>
          <p:nvSpPr>
            <p:cNvPr id="34" name="椭圆 33"/>
            <p:cNvSpPr/>
            <p:nvPr/>
          </p:nvSpPr>
          <p:spPr>
            <a:xfrm>
              <a:off x="9510" y="3236"/>
              <a:ext cx="438" cy="438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324274"/>
                </a:solidFill>
                <a:cs typeface="思源黑体 Medium" panose="020B0600000000000000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611" y="3093"/>
              <a:ext cx="5745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400" spc="120">
                  <a:solidFill>
                    <a:srgbClr val="324274"/>
                  </a:solidFill>
                  <a:uFillTx/>
                  <a:latin typeface="思源黑体 CN Regular" panose="020B0500000000000000" charset="-122"/>
                  <a:ea typeface="思源黑体 CN Regular" panose="020B0500000000000000" charset="-122"/>
                  <a:cs typeface="思源黑体 Medium" panose="020B0600000000000000" charset="-122"/>
                </a:rPr>
                <a:t>自监督学习的数据增强策略已有过很多研究</a:t>
              </a:r>
              <a:endParaRPr lang="zh-CN" altLang="en-US" sz="2400" spc="120">
                <a:solidFill>
                  <a:srgbClr val="324274"/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Medium" panose="020B0600000000000000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13450" y="2526030"/>
            <a:ext cx="4273376" cy="829945"/>
            <a:chOff x="9510" y="2802"/>
            <a:chExt cx="6730" cy="1307"/>
          </a:xfrm>
        </p:grpSpPr>
        <p:sp>
          <p:nvSpPr>
            <p:cNvPr id="28" name="椭圆 27"/>
            <p:cNvSpPr/>
            <p:nvPr/>
          </p:nvSpPr>
          <p:spPr>
            <a:xfrm>
              <a:off x="9510" y="3236"/>
              <a:ext cx="438" cy="438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324274"/>
                </a:solidFill>
                <a:cs typeface="思源黑体 Medium" panose="020B06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611" y="2802"/>
              <a:ext cx="5629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400" spc="120">
                  <a:solidFill>
                    <a:srgbClr val="324274"/>
                  </a:solidFill>
                  <a:uFillTx/>
                  <a:latin typeface="思源黑体 CN Regular" panose="020B0500000000000000" charset="-122"/>
                  <a:ea typeface="思源黑体 CN Regular" panose="020B0500000000000000" charset="-122"/>
                  <a:cs typeface="思源黑体 Medium" panose="020B0600000000000000" charset="-122"/>
                </a:rPr>
                <a:t>负样本对并未在已有的研究中受到较多的重视</a:t>
              </a:r>
              <a:endParaRPr lang="zh-CN" altLang="en-US" sz="2400" spc="120">
                <a:solidFill>
                  <a:srgbClr val="324274"/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Medium" panose="020B0600000000000000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013450" y="3854450"/>
            <a:ext cx="4650550" cy="829945"/>
            <a:chOff x="9510" y="2801"/>
            <a:chExt cx="7324" cy="1307"/>
          </a:xfrm>
        </p:grpSpPr>
        <p:sp>
          <p:nvSpPr>
            <p:cNvPr id="33" name="椭圆 32"/>
            <p:cNvSpPr/>
            <p:nvPr/>
          </p:nvSpPr>
          <p:spPr>
            <a:xfrm>
              <a:off x="9510" y="3236"/>
              <a:ext cx="438" cy="438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324274"/>
                </a:solidFill>
                <a:cs typeface="思源黑体 Medium" panose="020B0600000000000000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756" y="2801"/>
              <a:ext cx="6078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400" spc="120">
                  <a:solidFill>
                    <a:srgbClr val="324274"/>
                  </a:solidFill>
                  <a:uFillTx/>
                  <a:latin typeface="思源黑体 CN Regular" panose="020B0500000000000000" charset="-122"/>
                  <a:ea typeface="思源黑体 CN Regular" panose="020B0500000000000000" charset="-122"/>
                  <a:cs typeface="思源黑体 Medium" panose="020B0600000000000000" charset="-122"/>
                </a:rPr>
                <a:t>如何设计正、负样本对是对比学习研究的核心问题</a:t>
              </a:r>
              <a:endParaRPr lang="zh-CN" altLang="en-US" sz="2400" spc="120">
                <a:solidFill>
                  <a:srgbClr val="324274"/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Medium" panose="020B0600000000000000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013450" y="5058410"/>
            <a:ext cx="3969858" cy="1198880"/>
            <a:chOff x="9510" y="2604"/>
            <a:chExt cx="6252" cy="1888"/>
          </a:xfrm>
        </p:grpSpPr>
        <p:sp>
          <p:nvSpPr>
            <p:cNvPr id="42" name="椭圆 41"/>
            <p:cNvSpPr/>
            <p:nvPr/>
          </p:nvSpPr>
          <p:spPr>
            <a:xfrm>
              <a:off x="9510" y="3236"/>
              <a:ext cx="438" cy="438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324274"/>
                </a:solidFill>
                <a:cs typeface="思源黑体 Medium" panose="020B0600000000000000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611" y="2604"/>
              <a:ext cx="5151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400" spc="120">
                  <a:solidFill>
                    <a:srgbClr val="324274"/>
                  </a:solidFill>
                  <a:uFillTx/>
                  <a:latin typeface="思源黑体 CN Regular" panose="020B0500000000000000" charset="-122"/>
                  <a:ea typeface="思源黑体 CN Regular" panose="020B0500000000000000" charset="-122"/>
                  <a:cs typeface="思源黑体 Medium" panose="020B0600000000000000" charset="-122"/>
                </a:rPr>
                <a:t>此项研究</a:t>
              </a:r>
              <a:r>
                <a:rPr lang="zh-CN" altLang="en-US" sz="2400" spc="120">
                  <a:solidFill>
                    <a:srgbClr val="324274"/>
                  </a:solidFill>
                  <a:uFillTx/>
                  <a:latin typeface="思源黑体 CN Regular" panose="020B0500000000000000" charset="-122"/>
                  <a:ea typeface="思源黑体 CN Regular" panose="020B0500000000000000" charset="-122"/>
                  <a:cs typeface="思源黑体 Medium" panose="020B0600000000000000" charset="-122"/>
                </a:rPr>
                <a:t>提出了一种基于自监督学习的对抗样本训练算法</a:t>
              </a:r>
              <a:endParaRPr lang="zh-CN" altLang="en-US" sz="2400" spc="120">
                <a:solidFill>
                  <a:srgbClr val="324274"/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Medium" panose="020B0600000000000000" charset="-122"/>
              </a:endParaRPr>
            </a:p>
          </p:txBody>
        </p:sp>
      </p:grp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>
            <a:stCxn id="6" idx="6"/>
            <a:endCxn id="39" idx="2"/>
          </p:cNvCxnSpPr>
          <p:nvPr/>
        </p:nvCxnSpPr>
        <p:spPr>
          <a:xfrm>
            <a:off x="2693670" y="2987040"/>
            <a:ext cx="1226820" cy="0"/>
          </a:xfrm>
          <a:prstGeom prst="line">
            <a:avLst/>
          </a:prstGeom>
          <a:ln w="25400">
            <a:solidFill>
              <a:srgbClr val="3242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41" idx="3"/>
          </p:cNvCxnSpPr>
          <p:nvPr/>
        </p:nvCxnSpPr>
        <p:spPr>
          <a:xfrm flipV="1">
            <a:off x="7703820" y="2747645"/>
            <a:ext cx="927735" cy="947420"/>
          </a:xfrm>
          <a:prstGeom prst="line">
            <a:avLst/>
          </a:prstGeom>
          <a:ln w="25400">
            <a:solidFill>
              <a:srgbClr val="3242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0" idx="2"/>
          </p:cNvCxnSpPr>
          <p:nvPr/>
        </p:nvCxnSpPr>
        <p:spPr>
          <a:xfrm>
            <a:off x="5250180" y="3311525"/>
            <a:ext cx="1090295" cy="644525"/>
          </a:xfrm>
          <a:prstGeom prst="line">
            <a:avLst/>
          </a:prstGeom>
          <a:ln w="25400">
            <a:solidFill>
              <a:srgbClr val="3242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1485" y="356870"/>
            <a:ext cx="4017010" cy="645160"/>
          </a:xfrm>
          <a:prstGeom prst="rect">
            <a:avLst/>
          </a:prstGeom>
          <a:noFill/>
          <a:effectLst>
            <a:glow>
              <a:srgbClr val="2B8CF9">
                <a:alpha val="100000"/>
              </a:srgbClr>
            </a:glow>
          </a:effectLst>
        </p:spPr>
        <p:txBody>
          <a:bodyPr wrap="square" rtlCol="0">
            <a:spAutoFit/>
          </a:bodyPr>
          <a:p>
            <a:pPr algn="l"/>
            <a:r>
              <a:rPr lang="zh-CN" altLang="en-US" sz="3600" b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研究方法</a:t>
            </a:r>
            <a:endParaRPr lang="zh-CN" altLang="en-US" sz="3600" b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84630" y="2382520"/>
            <a:ext cx="1209040" cy="1209040"/>
          </a:xfrm>
          <a:prstGeom prst="ellipse">
            <a:avLst/>
          </a:prstGeom>
          <a:solidFill>
            <a:srgbClr val="324274"/>
          </a:solidFill>
          <a:ln w="95250">
            <a:solidFill>
              <a:srgbClr val="959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思源黑体 Medium" panose="020B0600000000000000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920490" y="2278380"/>
            <a:ext cx="1417320" cy="1417320"/>
          </a:xfrm>
          <a:prstGeom prst="ellipse">
            <a:avLst/>
          </a:prstGeom>
          <a:solidFill>
            <a:srgbClr val="324274"/>
          </a:solidFill>
          <a:ln w="95250">
            <a:solidFill>
              <a:srgbClr val="959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思源黑体 Medium" panose="020B0600000000000000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40475" y="3247390"/>
            <a:ext cx="1417320" cy="1417320"/>
          </a:xfrm>
          <a:prstGeom prst="ellipse">
            <a:avLst/>
          </a:prstGeom>
          <a:solidFill>
            <a:srgbClr val="324274"/>
          </a:solidFill>
          <a:ln w="95250">
            <a:solidFill>
              <a:srgbClr val="959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思源黑体 Medium" panose="020B0600000000000000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362315" y="1176655"/>
            <a:ext cx="1840230" cy="1840230"/>
          </a:xfrm>
          <a:prstGeom prst="ellipse">
            <a:avLst/>
          </a:prstGeom>
          <a:solidFill>
            <a:srgbClr val="324274"/>
          </a:solidFill>
          <a:ln w="95250">
            <a:solidFill>
              <a:srgbClr val="959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思源黑体 Medium" panose="020B0600000000000000" charset="-122"/>
            </a:endParaRPr>
          </a:p>
        </p:txBody>
      </p:sp>
      <p:cxnSp>
        <p:nvCxnSpPr>
          <p:cNvPr id="43" name="直接连接符 42"/>
          <p:cNvCxnSpPr>
            <a:endCxn id="6" idx="2"/>
          </p:cNvCxnSpPr>
          <p:nvPr/>
        </p:nvCxnSpPr>
        <p:spPr>
          <a:xfrm flipV="1">
            <a:off x="-19685" y="2987040"/>
            <a:ext cx="1504315" cy="525780"/>
          </a:xfrm>
          <a:prstGeom prst="line">
            <a:avLst/>
          </a:prstGeom>
          <a:ln w="25400">
            <a:solidFill>
              <a:srgbClr val="3242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 rot="0">
            <a:off x="781685" y="4105910"/>
            <a:ext cx="2677160" cy="2322830"/>
            <a:chOff x="7999" y="3993"/>
            <a:chExt cx="7305" cy="3658"/>
          </a:xfrm>
        </p:grpSpPr>
        <p:sp>
          <p:nvSpPr>
            <p:cNvPr id="52" name="文本框 51"/>
            <p:cNvSpPr txBox="1"/>
            <p:nvPr/>
          </p:nvSpPr>
          <p:spPr>
            <a:xfrm>
              <a:off x="7999" y="3993"/>
              <a:ext cx="728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400" spc="300" dirty="0">
                  <a:solidFill>
                    <a:srgbClr val="324274"/>
                  </a:solidFill>
                  <a:uFillTx/>
                  <a:latin typeface="思源黑体 Regular" panose="020B0500000000000000" charset="-122"/>
                  <a:ea typeface="思源黑体 Regular" panose="020B0500000000000000" charset="-122"/>
                  <a:cs typeface="思源黑体 Medium" panose="020B0600000000000000" charset="-122"/>
                  <a:sym typeface="+mn-ea"/>
                </a:rPr>
                <a:t>优化硬负对</a:t>
              </a:r>
              <a:endParaRPr lang="zh-CN" altLang="en-US" sz="2400" spc="300" dirty="0">
                <a:solidFill>
                  <a:srgbClr val="324274"/>
                </a:solidFill>
                <a:uFillTx/>
                <a:latin typeface="思源黑体 Regular" panose="020B0500000000000000" charset="-122"/>
                <a:ea typeface="思源黑体 Regular" panose="020B05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20" y="4720"/>
              <a:ext cx="7284" cy="2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spc="100">
                  <a:solidFill>
                    <a:srgbClr val="324274">
                      <a:alpha val="85000"/>
                    </a:srgbClr>
                  </a:solidFill>
                  <a:uFillTx/>
                  <a:latin typeface="思源黑体 Regular" panose="020B0500000000000000" charset="-122"/>
                  <a:ea typeface="思源黑体 Regular" panose="020B0500000000000000" charset="-122"/>
                  <a:cs typeface="思源黑体 Medium" panose="020B0600000000000000" charset="-122"/>
                  <a:sym typeface="+mn-ea"/>
                </a:rPr>
                <a:t>在一般的自监督学习中，基于对比学习的方法不一定会在硬负对上加以优化；此项研究则利用对抗性的例子，动态地生成更具有挑战性的正负对</a:t>
              </a:r>
              <a:endParaRPr lang="en-US" altLang="zh-CN" sz="1600" spc="100">
                <a:solidFill>
                  <a:srgbClr val="324274">
                    <a:alpha val="85000"/>
                  </a:srgbClr>
                </a:solidFill>
                <a:uFillTx/>
                <a:latin typeface="思源黑体 Regular" panose="020B0500000000000000" charset="-122"/>
                <a:ea typeface="思源黑体 Regular" panose="020B0500000000000000" charset="-122"/>
                <a:cs typeface="思源黑体 Medium" panose="020B0600000000000000" charset="-122"/>
                <a:sym typeface="+mn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0">
            <a:off x="3472180" y="4105910"/>
            <a:ext cx="2313945" cy="2617470"/>
            <a:chOff x="7999" y="3993"/>
            <a:chExt cx="8047" cy="4122"/>
          </a:xfrm>
        </p:grpSpPr>
        <p:sp>
          <p:nvSpPr>
            <p:cNvPr id="69" name="文本框 68"/>
            <p:cNvSpPr txBox="1"/>
            <p:nvPr/>
          </p:nvSpPr>
          <p:spPr>
            <a:xfrm>
              <a:off x="7999" y="3993"/>
              <a:ext cx="80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400" spc="300" dirty="0">
                  <a:solidFill>
                    <a:srgbClr val="324274"/>
                  </a:solidFill>
                  <a:uFillTx/>
                  <a:latin typeface="思源黑体 Regular" panose="020B0500000000000000" charset="-122"/>
                  <a:ea typeface="思源黑体 Regular" panose="020B0500000000000000" charset="-122"/>
                  <a:cs typeface="思源黑体 Medium" panose="020B0600000000000000" charset="-122"/>
                  <a:sym typeface="+mn-ea"/>
                </a:rPr>
                <a:t>引入对抗样本</a:t>
              </a:r>
              <a:endParaRPr lang="zh-CN" altLang="en-US" sz="2400" spc="300" dirty="0">
                <a:solidFill>
                  <a:srgbClr val="324274"/>
                </a:solidFill>
                <a:uFillTx/>
                <a:latin typeface="思源黑体 Regular" panose="020B0500000000000000" charset="-122"/>
                <a:ea typeface="思源黑体 Regular" panose="020B05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020" y="4720"/>
              <a:ext cx="7284" cy="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spc="100">
                  <a:solidFill>
                    <a:srgbClr val="324274">
                      <a:alpha val="85000"/>
                    </a:srgbClr>
                  </a:solidFill>
                  <a:uFillTx/>
                  <a:latin typeface="思源黑体 Regular" panose="020B0500000000000000" charset="-122"/>
                  <a:ea typeface="思源黑体 Regular" panose="020B0500000000000000" charset="-122"/>
                  <a:cs typeface="思源黑体 Medium" panose="020B0600000000000000" charset="-122"/>
                  <a:sym typeface="+mn-ea"/>
                </a:rPr>
                <a:t>在标准的对比损失函数的基础上，额外添加了一个新的正则项，即对抗对比损失</a:t>
              </a:r>
              <a:r>
                <a:rPr lang="zh-CN" altLang="en-US" sz="1600" spc="100">
                  <a:solidFill>
                    <a:srgbClr val="324274">
                      <a:alpha val="85000"/>
                    </a:srgbClr>
                  </a:solidFill>
                  <a:uFillTx/>
                  <a:latin typeface="思源黑体 Regular" panose="020B0500000000000000" charset="-122"/>
                  <a:ea typeface="思源黑体 Regular" panose="020B0500000000000000" charset="-122"/>
                  <a:cs typeface="思源黑体 Medium" panose="020B0600000000000000" charset="-122"/>
                  <a:sym typeface="+mn-ea"/>
                </a:rPr>
                <a:t>；这种方法提高了对比学习流程的总体性能</a:t>
              </a:r>
              <a:r>
                <a:rPr lang="en-US" altLang="zh-CN" sz="1600" spc="100">
                  <a:solidFill>
                    <a:srgbClr val="324274">
                      <a:alpha val="85000"/>
                    </a:srgbClr>
                  </a:solidFill>
                  <a:uFillTx/>
                  <a:latin typeface="思源黑体 Regular" panose="020B0500000000000000" charset="-122"/>
                  <a:ea typeface="思源黑体 Regular" panose="020B0500000000000000" charset="-122"/>
                  <a:cs typeface="思源黑体 Medium" panose="020B0600000000000000" charset="-122"/>
                  <a:sym typeface="+mn-ea"/>
                </a:rPr>
                <a:t>                                                    </a:t>
              </a:r>
              <a:endParaRPr lang="en-US" altLang="zh-CN" sz="1600" spc="100">
                <a:solidFill>
                  <a:srgbClr val="324274">
                    <a:alpha val="85000"/>
                  </a:srgbClr>
                </a:solidFill>
                <a:uFillTx/>
                <a:latin typeface="思源黑体 Regular" panose="020B0500000000000000" charset="-122"/>
                <a:ea typeface="思源黑体 Regular" panose="020B0500000000000000" charset="-122"/>
                <a:cs typeface="思源黑体 Medium" panose="020B0600000000000000" charset="-122"/>
                <a:sym typeface="+mn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5573395" y="4918710"/>
            <a:ext cx="3252618" cy="1988820"/>
            <a:chOff x="7999" y="3993"/>
            <a:chExt cx="7284" cy="3132"/>
          </a:xfrm>
        </p:grpSpPr>
        <p:sp>
          <p:nvSpPr>
            <p:cNvPr id="72" name="文本框 71"/>
            <p:cNvSpPr txBox="1"/>
            <p:nvPr/>
          </p:nvSpPr>
          <p:spPr>
            <a:xfrm>
              <a:off x="7999" y="3993"/>
              <a:ext cx="728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400" spc="300" dirty="0">
                  <a:solidFill>
                    <a:srgbClr val="324274"/>
                  </a:solidFill>
                  <a:uFillTx/>
                  <a:latin typeface="思源黑体 Regular" panose="020B0500000000000000" charset="-122"/>
                  <a:ea typeface="思源黑体 Regular" panose="020B0500000000000000" charset="-122"/>
                  <a:cs typeface="思源黑体 Medium" panose="020B0600000000000000" charset="-122"/>
                  <a:sym typeface="+mn-ea"/>
                </a:rPr>
                <a:t>最佳变换</a:t>
              </a:r>
              <a:endParaRPr lang="zh-CN" altLang="en-US" sz="2400" spc="300" dirty="0">
                <a:solidFill>
                  <a:srgbClr val="324274"/>
                </a:solidFill>
                <a:uFillTx/>
                <a:latin typeface="思源黑体 Regular" panose="020B0500000000000000" charset="-122"/>
                <a:ea typeface="思源黑体 Regular" panose="020B05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999" y="4659"/>
              <a:ext cx="7284" cy="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spc="100">
                  <a:solidFill>
                    <a:srgbClr val="324274">
                      <a:alpha val="85000"/>
                    </a:srgbClr>
                  </a:solidFill>
                  <a:uFillTx/>
                  <a:latin typeface="思源黑体 Regular" panose="020B0500000000000000" charset="-122"/>
                  <a:ea typeface="思源黑体 Regular" panose="020B0500000000000000" charset="-122"/>
                  <a:cs typeface="思源黑体 Medium" panose="020B0600000000000000" charset="-122"/>
                  <a:sym typeface="+mn-ea"/>
                </a:rPr>
                <a:t>先前工作只是在转换集上简单随机地采样。在此项研究中，研究者则试图为每个图像寻找一个最佳变换，来最大化由损失定义的风险</a:t>
              </a:r>
              <a:endParaRPr lang="en-US" altLang="zh-CN" sz="1600" spc="100">
                <a:solidFill>
                  <a:srgbClr val="324274">
                    <a:alpha val="85000"/>
                  </a:srgbClr>
                </a:solidFill>
                <a:uFillTx/>
                <a:latin typeface="思源黑体 Regular" panose="020B0500000000000000" charset="-122"/>
                <a:ea typeface="思源黑体 Regular" panose="020B0500000000000000" charset="-122"/>
                <a:cs typeface="思源黑体 Medium" panose="020B0600000000000000" charset="-122"/>
                <a:sym typeface="+mn-ea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0">
            <a:off x="8362466" y="3019968"/>
            <a:ext cx="3938979" cy="2321919"/>
            <a:chOff x="8240" y="3254"/>
            <a:chExt cx="7284" cy="7545"/>
          </a:xfrm>
        </p:grpSpPr>
        <p:sp>
          <p:nvSpPr>
            <p:cNvPr id="75" name="文本框 74"/>
            <p:cNvSpPr txBox="1"/>
            <p:nvPr/>
          </p:nvSpPr>
          <p:spPr>
            <a:xfrm>
              <a:off x="8240" y="3254"/>
              <a:ext cx="7284" cy="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400" spc="300" dirty="0">
                  <a:solidFill>
                    <a:srgbClr val="324274"/>
                  </a:solidFill>
                  <a:uFillTx/>
                  <a:latin typeface="思源黑体 Regular" panose="020B0500000000000000" charset="-122"/>
                  <a:ea typeface="思源黑体 Regular" panose="020B0500000000000000" charset="-122"/>
                  <a:cs typeface="思源黑体 Medium" panose="020B0600000000000000" charset="-122"/>
                  <a:sym typeface="+mn-ea"/>
                </a:rPr>
                <a:t>输入标题</a:t>
              </a:r>
              <a:endParaRPr lang="zh-CN" altLang="en-US" sz="2400" spc="300" dirty="0">
                <a:solidFill>
                  <a:srgbClr val="324274"/>
                </a:solidFill>
                <a:uFillTx/>
                <a:latin typeface="思源黑体 Regular" panose="020B0500000000000000" charset="-122"/>
                <a:ea typeface="思源黑体 Regular" panose="020B05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240" y="4751"/>
              <a:ext cx="7284" cy="6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spc="100">
                  <a:solidFill>
                    <a:srgbClr val="324274">
                      <a:alpha val="85000"/>
                    </a:srgbClr>
                  </a:solidFill>
                  <a:uFillTx/>
                  <a:latin typeface="思源黑体 Regular" panose="020B0500000000000000" charset="-122"/>
                  <a:ea typeface="思源黑体 Regular" panose="020B0500000000000000" charset="-122"/>
                  <a:cs typeface="思源黑体 Medium" panose="020B0600000000000000" charset="-122"/>
                  <a:sym typeface="+mn-ea"/>
                </a:rPr>
                <a:t>采用了AdvProp，它使用两个单独的批处理规范化层进行了洁净的和敌对的示例。通过将对比损失的梯度反向传播到网络输入，可以创建对抗示例。计算标准扩增对和由扩增和对抗实例组成的对的对比损失项，可以训练网络</a:t>
              </a:r>
              <a:endParaRPr lang="en-US" altLang="zh-CN" sz="1600" spc="100">
                <a:solidFill>
                  <a:srgbClr val="324274">
                    <a:alpha val="85000"/>
                  </a:srgbClr>
                </a:solidFill>
                <a:uFillTx/>
                <a:latin typeface="思源黑体 Regular" panose="020B0500000000000000" charset="-122"/>
                <a:ea typeface="思源黑体 Regular" panose="020B0500000000000000" charset="-122"/>
                <a:cs typeface="思源黑体 Medium" panose="020B0600000000000000" charset="-122"/>
                <a:sym typeface="+mn-ea"/>
              </a:endParaRPr>
            </a:p>
          </p:txBody>
        </p:sp>
      </p:grpSp>
      <p:pic>
        <p:nvPicPr>
          <p:cNvPr id="77" name="图片 76" descr="铃铛-面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11925" y="3575050"/>
            <a:ext cx="1074420" cy="762000"/>
          </a:xfrm>
          <a:prstGeom prst="rect">
            <a:avLst/>
          </a:prstGeom>
        </p:spPr>
      </p:pic>
      <p:pic>
        <p:nvPicPr>
          <p:cNvPr id="78" name="图片 77" descr="齿轮-线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3295" y="1600835"/>
            <a:ext cx="1398270" cy="991870"/>
          </a:xfrm>
          <a:prstGeom prst="rect">
            <a:avLst/>
          </a:prstGeom>
        </p:spPr>
      </p:pic>
      <p:pic>
        <p:nvPicPr>
          <p:cNvPr id="79" name="图片 78" descr="定位-面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628" y="2633980"/>
            <a:ext cx="995045" cy="706120"/>
          </a:xfrm>
          <a:prstGeom prst="rect">
            <a:avLst/>
          </a:prstGeom>
        </p:spPr>
      </p:pic>
      <p:pic>
        <p:nvPicPr>
          <p:cNvPr id="80" name="图片 79" descr="相机-面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9250" y="2669858"/>
            <a:ext cx="939800" cy="63436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思源黑体 Medium"/>
        <a:ea typeface="思源黑体 Medium"/>
        <a:cs typeface=""/>
      </a:majorFont>
      <a:minorFont>
        <a:latin typeface="思源黑体 Medium"/>
        <a:ea typeface="思源黑体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>宽屏</PresentationFormat>
  <Paragraphs>71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思源黑体 Medium</vt:lpstr>
      <vt:lpstr>Wingdings</vt:lpstr>
      <vt:lpstr>思源黑体 CN Medium</vt:lpstr>
      <vt:lpstr>黑体</vt:lpstr>
      <vt:lpstr>思源黑体 CN Light</vt:lpstr>
      <vt:lpstr>思源黑体 CN Regular</vt:lpstr>
      <vt:lpstr>思源黑体 Regular</vt:lpstr>
      <vt:lpstr>思源黑体 CN Bold</vt:lpstr>
      <vt:lpstr>思源黑体 CN Medium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Lzj</cp:lastModifiedBy>
  <cp:revision>195</cp:revision>
  <dcterms:created xsi:type="dcterms:W3CDTF">2019-06-19T02:08:00Z</dcterms:created>
  <dcterms:modified xsi:type="dcterms:W3CDTF">2021-11-29T16:46:55Z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ICV">
    <vt:lpwstr>84E6A6E57DC544BB9FF48904BE2C7461</vt:lpwstr>
  </property>
</Properties>
</file>