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90" r:id="rId10"/>
    <p:sldId id="264" r:id="rId11"/>
    <p:sldId id="289" r:id="rId12"/>
    <p:sldId id="265" r:id="rId13"/>
    <p:sldId id="266" r:id="rId14"/>
    <p:sldId id="267" r:id="rId15"/>
    <p:sldId id="268" r:id="rId16"/>
    <p:sldId id="283" r:id="rId17"/>
    <p:sldId id="273" r:id="rId18"/>
    <p:sldId id="282" r:id="rId19"/>
    <p:sldId id="274" r:id="rId20"/>
    <p:sldId id="275" r:id="rId21"/>
    <p:sldId id="270" r:id="rId22"/>
    <p:sldId id="284" r:id="rId23"/>
    <p:sldId id="271" r:id="rId24"/>
    <p:sldId id="272" r:id="rId25"/>
    <p:sldId id="286" r:id="rId26"/>
    <p:sldId id="287"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BA6D59AC-A9CF-4EB0-8245-B9CD1D2E84DE}"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F1F4B2-0566-4CED-AB0E-C221EB9D9A8F}"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22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6D59AC-A9CF-4EB0-8245-B9CD1D2E84DE}"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11069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6D59AC-A9CF-4EB0-8245-B9CD1D2E84DE}"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F1F4B2-0566-4CED-AB0E-C221EB9D9A8F}" type="slidenum">
              <a:rPr lang="tr-TR" smtClean="0"/>
              <a:t>‹#›</a:t>
            </a:fld>
            <a:endParaRPr lang="tr-TR"/>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756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A6D59AC-A9CF-4EB0-8245-B9CD1D2E84DE}"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48079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A6D59AC-A9CF-4EB0-8245-B9CD1D2E84DE}" type="datetimeFigureOut">
              <a:rPr lang="tr-TR" smtClean="0"/>
              <a:t>24.08.2022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F1F4B2-0566-4CED-AB0E-C221EB9D9A8F}" type="slidenum">
              <a:rPr lang="tr-TR" smtClean="0"/>
              <a:t>‹#›</a:t>
            </a:fld>
            <a:endParaRPr lang="tr-TR"/>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4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A6D59AC-A9CF-4EB0-8245-B9CD1D2E84DE}"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223048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düzenlemek için tıklayın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A6D59AC-A9CF-4EB0-8245-B9CD1D2E84DE}" type="datetimeFigureOut">
              <a:rPr lang="tr-TR" smtClean="0"/>
              <a:t>24.08.2022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220107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A6D59AC-A9CF-4EB0-8245-B9CD1D2E84DE}" type="datetimeFigureOut">
              <a:rPr lang="tr-TR" smtClean="0"/>
              <a:t>24.08.2022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212245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D59AC-A9CF-4EB0-8245-B9CD1D2E84DE}" type="datetimeFigureOut">
              <a:rPr lang="tr-TR" smtClean="0"/>
              <a:t>24.08.2022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259443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tr-TR"/>
              <a:t>Asıl başlık stilini düzenlemek için tıklayın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6D59AC-A9CF-4EB0-8245-B9CD1D2E84DE}"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F1F4B2-0566-4CED-AB0E-C221EB9D9A8F}" type="slidenum">
              <a:rPr lang="tr-TR" smtClean="0"/>
              <a:t>‹#›</a:t>
            </a:fld>
            <a:endParaRPr lang="tr-TR"/>
          </a:p>
        </p:txBody>
      </p:sp>
    </p:spTree>
    <p:extLst>
      <p:ext uri="{BB962C8B-B14F-4D97-AF65-F5344CB8AC3E}">
        <p14:creationId xmlns:p14="http://schemas.microsoft.com/office/powerpoint/2010/main" val="2094749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A6D59AC-A9CF-4EB0-8245-B9CD1D2E84DE}" type="datetimeFigureOut">
              <a:rPr lang="tr-TR" smtClean="0"/>
              <a:t>24.08.2022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F1F4B2-0566-4CED-AB0E-C221EB9D9A8F}" type="slidenum">
              <a:rPr lang="tr-TR" smtClean="0"/>
              <a:t>‹#›</a:t>
            </a:fld>
            <a:endParaRPr lang="tr-TR"/>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34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A6D59AC-A9CF-4EB0-8245-B9CD1D2E84DE}" type="datetimeFigureOut">
              <a:rPr lang="tr-TR" smtClean="0"/>
              <a:t>24.08.2022</a:t>
            </a:fld>
            <a:endParaRPr lang="tr-TR"/>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tr-TR"/>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BF1F4B2-0566-4CED-AB0E-C221EB9D9A8F}" type="slidenum">
              <a:rPr lang="tr-TR" smtClean="0"/>
              <a:t>‹#›</a:t>
            </a:fld>
            <a:endParaRPr lang="tr-TR"/>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781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EAEE1E-117D-DAAE-CDDF-653369AD46CF}"/>
              </a:ext>
            </a:extLst>
          </p:cNvPr>
          <p:cNvSpPr>
            <a:spLocks noGrp="1"/>
          </p:cNvSpPr>
          <p:nvPr>
            <p:ph type="ctrTitle"/>
          </p:nvPr>
        </p:nvSpPr>
        <p:spPr/>
        <p:txBody>
          <a:bodyPr/>
          <a:lstStyle/>
          <a:p>
            <a:r>
              <a:rPr lang="tr-TR" dirty="0">
                <a:latin typeface="Times New Roman" panose="02020603050405020304" pitchFamily="18" charset="0"/>
                <a:cs typeface="Times New Roman" panose="02020603050405020304" pitchFamily="18" charset="0"/>
              </a:rPr>
              <a:t>MAKİNE ÖĞRENMESİ</a:t>
            </a:r>
            <a:endParaRPr lang="tr-TR" dirty="0"/>
          </a:p>
        </p:txBody>
      </p:sp>
      <p:sp>
        <p:nvSpPr>
          <p:cNvPr id="3" name="Alt Başlık 2">
            <a:extLst>
              <a:ext uri="{FF2B5EF4-FFF2-40B4-BE49-F238E27FC236}">
                <a16:creationId xmlns:a16="http://schemas.microsoft.com/office/drawing/2014/main" id="{B91AB551-A7EC-6B7D-718D-3FE28C346EF7}"/>
              </a:ext>
            </a:extLst>
          </p:cNvPr>
          <p:cNvSpPr>
            <a:spLocks noGrp="1"/>
          </p:cNvSpPr>
          <p:nvPr>
            <p:ph type="subTitle" idx="1"/>
          </p:nvPr>
        </p:nvSpPr>
        <p:spPr/>
        <p:txBody>
          <a:bodyPr/>
          <a:lstStyle/>
          <a:p>
            <a:r>
              <a:rPr lang="tr-TR" dirty="0"/>
              <a:t>AYŞENUR YILDIZ</a:t>
            </a:r>
          </a:p>
        </p:txBody>
      </p:sp>
      <p:pic>
        <p:nvPicPr>
          <p:cNvPr id="4" name="Resim 3">
            <a:extLst>
              <a:ext uri="{FF2B5EF4-FFF2-40B4-BE49-F238E27FC236}">
                <a16:creationId xmlns:a16="http://schemas.microsoft.com/office/drawing/2014/main" id="{0BF71C7C-EAF2-9DEF-31E8-B20419EDF4B2}"/>
              </a:ext>
            </a:extLst>
          </p:cNvPr>
          <p:cNvPicPr>
            <a:picLocks noChangeAspect="1"/>
          </p:cNvPicPr>
          <p:nvPr/>
        </p:nvPicPr>
        <p:blipFill>
          <a:blip r:embed="rId2"/>
          <a:stretch>
            <a:fillRect/>
          </a:stretch>
        </p:blipFill>
        <p:spPr>
          <a:xfrm>
            <a:off x="3803705" y="12502"/>
            <a:ext cx="4584589" cy="4590686"/>
          </a:xfrm>
          <a:prstGeom prst="rect">
            <a:avLst/>
          </a:prstGeom>
        </p:spPr>
      </p:pic>
    </p:spTree>
    <p:extLst>
      <p:ext uri="{BB962C8B-B14F-4D97-AF65-F5344CB8AC3E}">
        <p14:creationId xmlns:p14="http://schemas.microsoft.com/office/powerpoint/2010/main" val="2769851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80707C-AFDD-A65D-5555-B5705CCFCD74}"/>
              </a:ext>
            </a:extLst>
          </p:cNvPr>
          <p:cNvSpPr>
            <a:spLocks noGrp="1"/>
          </p:cNvSpPr>
          <p:nvPr>
            <p:ph type="title"/>
          </p:nvPr>
        </p:nvSpPr>
        <p:spPr/>
        <p:txBody>
          <a:bodyPr/>
          <a:lstStyle/>
          <a:p>
            <a:pPr algn="ctr"/>
            <a:r>
              <a:rPr lang="tr-TR" dirty="0"/>
              <a:t>Veri Görselleştirme</a:t>
            </a:r>
          </a:p>
        </p:txBody>
      </p:sp>
      <p:sp>
        <p:nvSpPr>
          <p:cNvPr id="3" name="İçerik Yer Tutucusu 2">
            <a:extLst>
              <a:ext uri="{FF2B5EF4-FFF2-40B4-BE49-F238E27FC236}">
                <a16:creationId xmlns:a16="http://schemas.microsoft.com/office/drawing/2014/main" id="{96259BBA-0131-C7BF-745A-357F444DAD39}"/>
              </a:ext>
            </a:extLst>
          </p:cNvPr>
          <p:cNvSpPr>
            <a:spLocks noGrp="1"/>
          </p:cNvSpPr>
          <p:nvPr>
            <p:ph idx="1"/>
          </p:nvPr>
        </p:nvSpPr>
        <p:spPr>
          <a:xfrm>
            <a:off x="1136423" y="1767640"/>
            <a:ext cx="9916588" cy="1103898"/>
          </a:xfrm>
        </p:spPr>
        <p:txBody>
          <a:bodyPr>
            <a:normAutofit/>
          </a:bodyPr>
          <a:lstStyle/>
          <a:p>
            <a:pPr>
              <a:buFont typeface="Wingdings" panose="05000000000000000000" pitchFamily="2" charset="2"/>
              <a:buChar char="q"/>
            </a:pPr>
            <a:r>
              <a:rPr lang="tr-TR" sz="2400" dirty="0"/>
              <a:t>Veri Görselleştirme, her türlü boyuttaki verileri anlamamıza ve yorumlamamıza yardımcı olduğu için EDA (Keşifsel Veri Analizi)'</a:t>
            </a:r>
            <a:r>
              <a:rPr lang="tr-TR" sz="2400" dirty="0" err="1"/>
              <a:t>nın</a:t>
            </a:r>
            <a:r>
              <a:rPr lang="tr-TR" sz="2400" dirty="0"/>
              <a:t> en önemli ve temel aşamalarından biridir.</a:t>
            </a:r>
          </a:p>
        </p:txBody>
      </p:sp>
      <p:pic>
        <p:nvPicPr>
          <p:cNvPr id="1030" name="Picture 6" descr="Python İle Veri Görselleştirme: Matplotlib Kütüphanesi-1 | by Mert Alabaş |  Data Runner | Medium">
            <a:extLst>
              <a:ext uri="{FF2B5EF4-FFF2-40B4-BE49-F238E27FC236}">
                <a16:creationId xmlns:a16="http://schemas.microsoft.com/office/drawing/2014/main" id="{97D4F717-FB96-94EE-B260-A6F64B315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605" y="3132613"/>
            <a:ext cx="7158789" cy="3281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56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itHub - matplotlib/matplotlib: matplotlib: plotting with Python">
            <a:extLst>
              <a:ext uri="{FF2B5EF4-FFF2-40B4-BE49-F238E27FC236}">
                <a16:creationId xmlns:a16="http://schemas.microsoft.com/office/drawing/2014/main" id="{AA98BBF1-1884-6CC5-0E90-4B709370A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2018345"/>
            <a:ext cx="4371975" cy="1047750"/>
          </a:xfrm>
          <a:prstGeom prst="rect">
            <a:avLst/>
          </a:prstGeom>
          <a:noFill/>
          <a:extLst>
            <a:ext uri="{909E8E84-426E-40DD-AFC4-6F175D3DCCD1}">
              <a14:hiddenFill xmlns:a14="http://schemas.microsoft.com/office/drawing/2010/main">
                <a:solidFill>
                  <a:srgbClr val="FFFFFF"/>
                </a:solidFill>
              </a14:hiddenFill>
            </a:ext>
          </a:extLst>
        </p:spPr>
      </p:pic>
      <p:sp>
        <p:nvSpPr>
          <p:cNvPr id="2" name="Başlık 1">
            <a:extLst>
              <a:ext uri="{FF2B5EF4-FFF2-40B4-BE49-F238E27FC236}">
                <a16:creationId xmlns:a16="http://schemas.microsoft.com/office/drawing/2014/main" id="{A83B4EDC-BABB-1034-BE55-B4F1A1D03C79}"/>
              </a:ext>
            </a:extLst>
          </p:cNvPr>
          <p:cNvSpPr>
            <a:spLocks noGrp="1"/>
          </p:cNvSpPr>
          <p:nvPr>
            <p:ph type="title"/>
          </p:nvPr>
        </p:nvSpPr>
        <p:spPr/>
        <p:txBody>
          <a:bodyPr/>
          <a:lstStyle/>
          <a:p>
            <a:r>
              <a:rPr lang="tr-TR" dirty="0"/>
              <a:t>Veri görselleştirmede en çok kullanılan kütüphaneler</a:t>
            </a:r>
          </a:p>
        </p:txBody>
      </p:sp>
      <p:sp>
        <p:nvSpPr>
          <p:cNvPr id="3" name="İçerik Yer Tutucusu 2">
            <a:extLst>
              <a:ext uri="{FF2B5EF4-FFF2-40B4-BE49-F238E27FC236}">
                <a16:creationId xmlns:a16="http://schemas.microsoft.com/office/drawing/2014/main" id="{74F7F337-8C21-9F1C-DDBB-F4D315265671}"/>
              </a:ext>
            </a:extLst>
          </p:cNvPr>
          <p:cNvSpPr>
            <a:spLocks noGrp="1"/>
          </p:cNvSpPr>
          <p:nvPr>
            <p:ph idx="1"/>
          </p:nvPr>
        </p:nvSpPr>
        <p:spPr>
          <a:xfrm>
            <a:off x="1024128" y="2971235"/>
            <a:ext cx="10636829" cy="3603867"/>
          </a:xfrm>
        </p:spPr>
        <p:txBody>
          <a:bodyPr>
            <a:normAutofit lnSpcReduction="10000"/>
          </a:bodyPr>
          <a:lstStyle/>
          <a:p>
            <a:pPr algn="just"/>
            <a:r>
              <a:rPr lang="tr-TR" sz="2400" dirty="0">
                <a:effectLst/>
              </a:rPr>
              <a:t>Çizim ve </a:t>
            </a:r>
            <a:r>
              <a:rPr lang="tr-TR" sz="2400" dirty="0" err="1">
                <a:effectLst/>
              </a:rPr>
              <a:t>Numpy</a:t>
            </a:r>
            <a:r>
              <a:rPr lang="tr-TR" sz="2400" dirty="0">
                <a:effectLst/>
              </a:rPr>
              <a:t> deyince akla gelen ilk kütüphane </a:t>
            </a:r>
            <a:r>
              <a:rPr lang="tr-TR" sz="2400" strike="noStrike" dirty="0" err="1">
                <a:effectLst/>
              </a:rPr>
              <a:t>Matplotlib</a:t>
            </a:r>
            <a:r>
              <a:rPr lang="tr-TR" sz="2400" dirty="0" err="1">
                <a:effectLst/>
              </a:rPr>
              <a:t>‘tir</a:t>
            </a:r>
            <a:r>
              <a:rPr lang="tr-TR" sz="2400" dirty="0">
                <a:effectLst/>
              </a:rPr>
              <a:t>. </a:t>
            </a:r>
            <a:r>
              <a:rPr lang="tr-TR" sz="2400" dirty="0" err="1">
                <a:effectLst/>
              </a:rPr>
              <a:t>Matplotlib</a:t>
            </a:r>
            <a:r>
              <a:rPr lang="tr-TR" sz="2400" dirty="0">
                <a:effectLst/>
              </a:rPr>
              <a:t>, kaliteli histogramlar, güç spektrumları, çubuk grafikleri, hata çizelgeleri ve vb. şekiller üretmek için 2 boyutlu çizim kütüphanesidir02.02. </a:t>
            </a:r>
          </a:p>
          <a:p>
            <a:pPr marL="0" indent="0" algn="just">
              <a:buNone/>
            </a:pPr>
            <a:endParaRPr lang="tr-TR" sz="2400" b="1" i="0" dirty="0">
              <a:effectLst/>
            </a:endParaRPr>
          </a:p>
          <a:p>
            <a:pPr algn="just">
              <a:buFont typeface="Wingdings" panose="05000000000000000000" pitchFamily="2" charset="2"/>
              <a:buChar char="q"/>
            </a:pPr>
            <a:endParaRPr lang="tr-TR" sz="2400" b="1" i="0" dirty="0">
              <a:effectLst/>
            </a:endParaRPr>
          </a:p>
          <a:p>
            <a:pPr algn="just">
              <a:buFont typeface="Wingdings" panose="05000000000000000000" pitchFamily="2" charset="2"/>
              <a:buChar char="q"/>
            </a:pPr>
            <a:endParaRPr lang="tr-TR" sz="2400" b="1" i="0" dirty="0">
              <a:effectLst/>
            </a:endParaRPr>
          </a:p>
          <a:p>
            <a:pPr algn="just"/>
            <a:r>
              <a:rPr lang="tr-TR" sz="2400" strike="noStrike" dirty="0" err="1">
                <a:effectLst/>
              </a:rPr>
              <a:t>Seaborn</a:t>
            </a:r>
            <a:r>
              <a:rPr lang="tr-TR" sz="2400" dirty="0">
                <a:effectLst/>
              </a:rPr>
              <a:t>, </a:t>
            </a:r>
            <a:r>
              <a:rPr lang="tr-TR" sz="2400" dirty="0" err="1">
                <a:effectLst/>
              </a:rPr>
              <a:t>MatPlotLib</a:t>
            </a:r>
            <a:r>
              <a:rPr lang="tr-TR" sz="2400" dirty="0">
                <a:effectLst/>
              </a:rPr>
              <a:t> kütüphanesini temel alan bir Python görselleştirme kütüphanesidir. </a:t>
            </a:r>
            <a:r>
              <a:rPr lang="tr-TR" sz="2400" dirty="0" err="1">
                <a:effectLst/>
              </a:rPr>
              <a:t>Pandas</a:t>
            </a:r>
            <a:r>
              <a:rPr lang="tr-TR" sz="2400" dirty="0">
                <a:effectLst/>
              </a:rPr>
              <a:t> kütüphanesinin veri yapısına da kolayca entegre edilebilir. Özellikle istatistiksel grafikler için çok kullanışlı bir kod yapısı sağlar.</a:t>
            </a:r>
            <a:endParaRPr lang="tr-TR" sz="2400" dirty="0"/>
          </a:p>
        </p:txBody>
      </p:sp>
      <p:pic>
        <p:nvPicPr>
          <p:cNvPr id="4" name="Resim 3">
            <a:extLst>
              <a:ext uri="{FF2B5EF4-FFF2-40B4-BE49-F238E27FC236}">
                <a16:creationId xmlns:a16="http://schemas.microsoft.com/office/drawing/2014/main" id="{856A3F8C-A458-B411-6FAA-1C86AACCA7A1}"/>
              </a:ext>
            </a:extLst>
          </p:cNvPr>
          <p:cNvPicPr>
            <a:picLocks noChangeAspect="1"/>
          </p:cNvPicPr>
          <p:nvPr/>
        </p:nvPicPr>
        <p:blipFill>
          <a:blip r:embed="rId3"/>
          <a:stretch>
            <a:fillRect/>
          </a:stretch>
        </p:blipFill>
        <p:spPr>
          <a:xfrm>
            <a:off x="1123689" y="3968901"/>
            <a:ext cx="4272414" cy="1225296"/>
          </a:xfrm>
          <a:prstGeom prst="rect">
            <a:avLst/>
          </a:prstGeom>
        </p:spPr>
      </p:pic>
    </p:spTree>
    <p:extLst>
      <p:ext uri="{BB962C8B-B14F-4D97-AF65-F5344CB8AC3E}">
        <p14:creationId xmlns:p14="http://schemas.microsoft.com/office/powerpoint/2010/main" val="256555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CE8652-EFD6-1D6C-901E-D582CD328CEF}"/>
              </a:ext>
            </a:extLst>
          </p:cNvPr>
          <p:cNvSpPr>
            <a:spLocks noGrp="1"/>
          </p:cNvSpPr>
          <p:nvPr>
            <p:ph type="title"/>
          </p:nvPr>
        </p:nvSpPr>
        <p:spPr/>
        <p:txBody>
          <a:bodyPr/>
          <a:lstStyle/>
          <a:p>
            <a:r>
              <a:rPr lang="tr-TR" dirty="0"/>
              <a:t>Grafik Türleri</a:t>
            </a:r>
          </a:p>
        </p:txBody>
      </p:sp>
      <p:sp>
        <p:nvSpPr>
          <p:cNvPr id="3" name="İçerik Yer Tutucusu 2">
            <a:extLst>
              <a:ext uri="{FF2B5EF4-FFF2-40B4-BE49-F238E27FC236}">
                <a16:creationId xmlns:a16="http://schemas.microsoft.com/office/drawing/2014/main" id="{5CD04A86-D10F-92EA-68FA-5F9422B66671}"/>
              </a:ext>
            </a:extLst>
          </p:cNvPr>
          <p:cNvSpPr>
            <a:spLocks noGrp="1"/>
          </p:cNvSpPr>
          <p:nvPr>
            <p:ph idx="1"/>
          </p:nvPr>
        </p:nvSpPr>
        <p:spPr>
          <a:xfrm>
            <a:off x="1024128" y="2302043"/>
            <a:ext cx="4815198" cy="3650796"/>
          </a:xfrm>
        </p:spPr>
        <p:txBody>
          <a:bodyPr>
            <a:noAutofit/>
          </a:bodyPr>
          <a:lstStyle/>
          <a:p>
            <a:pPr>
              <a:buFont typeface="Wingdings" panose="05000000000000000000" pitchFamily="2" charset="2"/>
              <a:buChar char="q"/>
            </a:pPr>
            <a:r>
              <a:rPr lang="tr-TR" sz="2400" dirty="0" err="1"/>
              <a:t>Line</a:t>
            </a:r>
            <a:r>
              <a:rPr lang="tr-TR" sz="2400" dirty="0"/>
              <a:t> </a:t>
            </a:r>
            <a:r>
              <a:rPr lang="tr-TR" sz="2400" dirty="0" err="1"/>
              <a:t>Plot</a:t>
            </a:r>
            <a:r>
              <a:rPr lang="tr-TR" sz="2400" dirty="0"/>
              <a:t> </a:t>
            </a:r>
          </a:p>
          <a:p>
            <a:pPr>
              <a:buFont typeface="Wingdings" panose="05000000000000000000" pitchFamily="2" charset="2"/>
              <a:buChar char="q"/>
            </a:pPr>
            <a:r>
              <a:rPr lang="tr-TR" sz="2400" dirty="0" err="1"/>
              <a:t>Scatter</a:t>
            </a:r>
            <a:r>
              <a:rPr lang="tr-TR" sz="2400" dirty="0"/>
              <a:t> </a:t>
            </a:r>
            <a:r>
              <a:rPr lang="tr-TR" sz="2400" dirty="0" err="1"/>
              <a:t>Plot</a:t>
            </a:r>
            <a:r>
              <a:rPr lang="tr-TR" sz="2400" dirty="0"/>
              <a:t> </a:t>
            </a:r>
          </a:p>
          <a:p>
            <a:pPr>
              <a:buFont typeface="Wingdings" panose="05000000000000000000" pitchFamily="2" charset="2"/>
              <a:buChar char="q"/>
            </a:pPr>
            <a:r>
              <a:rPr lang="tr-TR" sz="2400" dirty="0"/>
              <a:t>Bar </a:t>
            </a:r>
            <a:r>
              <a:rPr lang="tr-TR" sz="2400" dirty="0" err="1"/>
              <a:t>Plot</a:t>
            </a:r>
            <a:r>
              <a:rPr lang="tr-TR" sz="2400" dirty="0"/>
              <a:t> </a:t>
            </a:r>
          </a:p>
          <a:p>
            <a:pPr>
              <a:buFont typeface="Wingdings" panose="05000000000000000000" pitchFamily="2" charset="2"/>
              <a:buChar char="q"/>
            </a:pPr>
            <a:r>
              <a:rPr lang="tr-TR" sz="2400" dirty="0"/>
              <a:t>Histogram </a:t>
            </a:r>
          </a:p>
          <a:p>
            <a:pPr>
              <a:buFont typeface="Wingdings" panose="05000000000000000000" pitchFamily="2" charset="2"/>
              <a:buChar char="q"/>
            </a:pPr>
            <a:r>
              <a:rPr lang="tr-TR" sz="2400" dirty="0" err="1"/>
              <a:t>Pie</a:t>
            </a:r>
            <a:r>
              <a:rPr lang="tr-TR" sz="2400" dirty="0"/>
              <a:t> </a:t>
            </a:r>
            <a:r>
              <a:rPr lang="tr-TR" sz="2400" dirty="0" err="1"/>
              <a:t>Charts</a:t>
            </a:r>
            <a:r>
              <a:rPr lang="tr-TR" sz="2400" dirty="0"/>
              <a:t> </a:t>
            </a:r>
          </a:p>
          <a:p>
            <a:pPr>
              <a:buFont typeface="Wingdings" panose="05000000000000000000" pitchFamily="2" charset="2"/>
              <a:buChar char="q"/>
            </a:pPr>
            <a:r>
              <a:rPr lang="tr-TR" sz="2400" dirty="0" err="1"/>
              <a:t>Heatmap</a:t>
            </a:r>
            <a:r>
              <a:rPr lang="tr-TR" sz="2400" dirty="0"/>
              <a:t> </a:t>
            </a:r>
          </a:p>
          <a:p>
            <a:pPr>
              <a:buFont typeface="Wingdings" panose="05000000000000000000" pitchFamily="2" charset="2"/>
              <a:buChar char="q"/>
            </a:pPr>
            <a:r>
              <a:rPr lang="tr-TR" sz="2400" dirty="0"/>
              <a:t>Box </a:t>
            </a:r>
            <a:r>
              <a:rPr lang="tr-TR" sz="2400" dirty="0" err="1"/>
              <a:t>Plot</a:t>
            </a:r>
            <a:r>
              <a:rPr lang="tr-TR" sz="2400" dirty="0"/>
              <a:t> </a:t>
            </a:r>
          </a:p>
        </p:txBody>
      </p:sp>
      <p:pic>
        <p:nvPicPr>
          <p:cNvPr id="4" name="Resim 3">
            <a:extLst>
              <a:ext uri="{FF2B5EF4-FFF2-40B4-BE49-F238E27FC236}">
                <a16:creationId xmlns:a16="http://schemas.microsoft.com/office/drawing/2014/main" id="{09B60500-812A-4444-F0CF-D81DA9CFCD03}"/>
              </a:ext>
            </a:extLst>
          </p:cNvPr>
          <p:cNvPicPr>
            <a:picLocks noChangeAspect="1"/>
          </p:cNvPicPr>
          <p:nvPr/>
        </p:nvPicPr>
        <p:blipFill>
          <a:blip r:embed="rId2"/>
          <a:stretch>
            <a:fillRect/>
          </a:stretch>
        </p:blipFill>
        <p:spPr>
          <a:xfrm>
            <a:off x="4219074" y="2302043"/>
            <a:ext cx="6801851" cy="3650796"/>
          </a:xfrm>
          <a:prstGeom prst="rect">
            <a:avLst/>
          </a:prstGeom>
        </p:spPr>
      </p:pic>
    </p:spTree>
    <p:extLst>
      <p:ext uri="{BB962C8B-B14F-4D97-AF65-F5344CB8AC3E}">
        <p14:creationId xmlns:p14="http://schemas.microsoft.com/office/powerpoint/2010/main" val="3621303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8239A7-75DE-C227-4BBD-9702C763DD9D}"/>
              </a:ext>
            </a:extLst>
          </p:cNvPr>
          <p:cNvSpPr>
            <a:spLocks noGrp="1"/>
          </p:cNvSpPr>
          <p:nvPr>
            <p:ph type="title"/>
          </p:nvPr>
        </p:nvSpPr>
        <p:spPr/>
        <p:txBody>
          <a:bodyPr/>
          <a:lstStyle/>
          <a:p>
            <a:r>
              <a:rPr lang="tr-TR" dirty="0" err="1"/>
              <a:t>Line</a:t>
            </a:r>
            <a:r>
              <a:rPr lang="tr-TR" dirty="0"/>
              <a:t> </a:t>
            </a:r>
            <a:r>
              <a:rPr lang="tr-TR" dirty="0" err="1"/>
              <a:t>Plot</a:t>
            </a:r>
            <a:r>
              <a:rPr lang="tr-TR" dirty="0"/>
              <a:t> </a:t>
            </a:r>
          </a:p>
        </p:txBody>
      </p:sp>
      <p:sp>
        <p:nvSpPr>
          <p:cNvPr id="3" name="İçerik Yer Tutucusu 2">
            <a:extLst>
              <a:ext uri="{FF2B5EF4-FFF2-40B4-BE49-F238E27FC236}">
                <a16:creationId xmlns:a16="http://schemas.microsoft.com/office/drawing/2014/main" id="{779E002C-107B-74DB-AD63-565BF3621719}"/>
              </a:ext>
            </a:extLst>
          </p:cNvPr>
          <p:cNvSpPr>
            <a:spLocks noGrp="1"/>
          </p:cNvSpPr>
          <p:nvPr>
            <p:ph idx="1"/>
          </p:nvPr>
        </p:nvSpPr>
        <p:spPr>
          <a:xfrm>
            <a:off x="1024128" y="2783305"/>
            <a:ext cx="3804545" cy="2487169"/>
          </a:xfrm>
        </p:spPr>
        <p:txBody>
          <a:bodyPr>
            <a:normAutofit/>
          </a:bodyPr>
          <a:lstStyle/>
          <a:p>
            <a:pPr>
              <a:buFont typeface="Wingdings" panose="05000000000000000000" pitchFamily="2" charset="2"/>
              <a:buChar char="q"/>
            </a:pPr>
            <a:r>
              <a:rPr lang="tr-TR" sz="2400" dirty="0"/>
              <a:t>Çizgi grafiği, temel olarak iki sayısal değer kümesi arasındaki ilişkiyi göstermek için kullanılır. Genellikle, iki bağımlı değişken arasında artan veya azalan bir eğilim göstermek için uygundur.</a:t>
            </a:r>
          </a:p>
        </p:txBody>
      </p:sp>
      <p:pic>
        <p:nvPicPr>
          <p:cNvPr id="4" name="Resim 3">
            <a:extLst>
              <a:ext uri="{FF2B5EF4-FFF2-40B4-BE49-F238E27FC236}">
                <a16:creationId xmlns:a16="http://schemas.microsoft.com/office/drawing/2014/main" id="{ED30A347-9889-7DB7-2A5E-CC37ADE1FB3E}"/>
              </a:ext>
            </a:extLst>
          </p:cNvPr>
          <p:cNvPicPr>
            <a:picLocks noChangeAspect="1"/>
          </p:cNvPicPr>
          <p:nvPr/>
        </p:nvPicPr>
        <p:blipFill>
          <a:blip r:embed="rId2"/>
          <a:stretch>
            <a:fillRect/>
          </a:stretch>
        </p:blipFill>
        <p:spPr>
          <a:xfrm>
            <a:off x="4828673" y="2052489"/>
            <a:ext cx="6861648" cy="3948799"/>
          </a:xfrm>
          <a:prstGeom prst="rect">
            <a:avLst/>
          </a:prstGeom>
        </p:spPr>
      </p:pic>
    </p:spTree>
    <p:extLst>
      <p:ext uri="{BB962C8B-B14F-4D97-AF65-F5344CB8AC3E}">
        <p14:creationId xmlns:p14="http://schemas.microsoft.com/office/powerpoint/2010/main" val="2208999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CC9779-88B1-43F4-E3EC-4171A7317C17}"/>
              </a:ext>
            </a:extLst>
          </p:cNvPr>
          <p:cNvSpPr>
            <a:spLocks noGrp="1"/>
          </p:cNvSpPr>
          <p:nvPr>
            <p:ph type="title"/>
          </p:nvPr>
        </p:nvSpPr>
        <p:spPr/>
        <p:txBody>
          <a:bodyPr/>
          <a:lstStyle/>
          <a:p>
            <a:r>
              <a:rPr lang="tr-TR" dirty="0" err="1"/>
              <a:t>Scatter</a:t>
            </a:r>
            <a:r>
              <a:rPr lang="tr-TR" dirty="0"/>
              <a:t> </a:t>
            </a:r>
            <a:r>
              <a:rPr lang="tr-TR" dirty="0" err="1"/>
              <a:t>Plot</a:t>
            </a:r>
            <a:r>
              <a:rPr lang="tr-TR" dirty="0"/>
              <a:t> </a:t>
            </a:r>
          </a:p>
        </p:txBody>
      </p:sp>
      <p:sp>
        <p:nvSpPr>
          <p:cNvPr id="3" name="İçerik Yer Tutucusu 2">
            <a:extLst>
              <a:ext uri="{FF2B5EF4-FFF2-40B4-BE49-F238E27FC236}">
                <a16:creationId xmlns:a16="http://schemas.microsoft.com/office/drawing/2014/main" id="{F5BDE627-4980-2B0D-A1C9-7A25DBACEA2E}"/>
              </a:ext>
            </a:extLst>
          </p:cNvPr>
          <p:cNvSpPr>
            <a:spLocks noGrp="1"/>
          </p:cNvSpPr>
          <p:nvPr>
            <p:ph idx="1"/>
          </p:nvPr>
        </p:nvSpPr>
        <p:spPr>
          <a:xfrm>
            <a:off x="1024128" y="1941095"/>
            <a:ext cx="10611572" cy="1487906"/>
          </a:xfrm>
        </p:spPr>
        <p:txBody>
          <a:bodyPr>
            <a:normAutofit/>
          </a:bodyPr>
          <a:lstStyle/>
          <a:p>
            <a:pPr>
              <a:buFont typeface="Wingdings" panose="05000000000000000000" pitchFamily="2" charset="2"/>
              <a:buChar char="q"/>
            </a:pPr>
            <a:r>
              <a:rPr lang="tr-TR" sz="2400" dirty="0"/>
              <a:t>Bu dağılım grafiği, esas olarak sayısal gruplar arasındaki ilişkiyi dağınık noktalar şeklinde çizmek için kullanılır. </a:t>
            </a:r>
          </a:p>
          <a:p>
            <a:pPr>
              <a:buFont typeface="Wingdings" panose="05000000000000000000" pitchFamily="2" charset="2"/>
              <a:buChar char="q"/>
            </a:pPr>
            <a:r>
              <a:rPr lang="tr-TR" sz="2400" dirty="0"/>
              <a:t>Grafikteki her nokta bir gözlemi temsil edecek şekilde gösterilir.</a:t>
            </a:r>
          </a:p>
        </p:txBody>
      </p:sp>
      <p:pic>
        <p:nvPicPr>
          <p:cNvPr id="4" name="Resim 3">
            <a:extLst>
              <a:ext uri="{FF2B5EF4-FFF2-40B4-BE49-F238E27FC236}">
                <a16:creationId xmlns:a16="http://schemas.microsoft.com/office/drawing/2014/main" id="{42DECD06-631E-8A41-B0E9-6512C3AE4840}"/>
              </a:ext>
            </a:extLst>
          </p:cNvPr>
          <p:cNvPicPr>
            <a:picLocks noChangeAspect="1"/>
          </p:cNvPicPr>
          <p:nvPr/>
        </p:nvPicPr>
        <p:blipFill>
          <a:blip r:embed="rId2"/>
          <a:stretch>
            <a:fillRect/>
          </a:stretch>
        </p:blipFill>
        <p:spPr>
          <a:xfrm>
            <a:off x="2909055" y="3213142"/>
            <a:ext cx="6373890" cy="3380484"/>
          </a:xfrm>
          <a:prstGeom prst="rect">
            <a:avLst/>
          </a:prstGeom>
        </p:spPr>
      </p:pic>
    </p:spTree>
    <p:extLst>
      <p:ext uri="{BB962C8B-B14F-4D97-AF65-F5344CB8AC3E}">
        <p14:creationId xmlns:p14="http://schemas.microsoft.com/office/powerpoint/2010/main" val="420216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E0FD65-DC23-70DE-F61E-67835CDD3EA6}"/>
              </a:ext>
            </a:extLst>
          </p:cNvPr>
          <p:cNvSpPr>
            <a:spLocks noGrp="1"/>
          </p:cNvSpPr>
          <p:nvPr>
            <p:ph type="title"/>
          </p:nvPr>
        </p:nvSpPr>
        <p:spPr/>
        <p:txBody>
          <a:bodyPr/>
          <a:lstStyle/>
          <a:p>
            <a:r>
              <a:rPr lang="tr-TR" dirty="0"/>
              <a:t>Bar </a:t>
            </a:r>
            <a:r>
              <a:rPr lang="tr-TR" dirty="0" err="1"/>
              <a:t>Plot</a:t>
            </a:r>
            <a:r>
              <a:rPr lang="tr-TR" dirty="0"/>
              <a:t> </a:t>
            </a:r>
          </a:p>
        </p:txBody>
      </p:sp>
      <p:sp>
        <p:nvSpPr>
          <p:cNvPr id="3" name="İçerik Yer Tutucusu 2">
            <a:extLst>
              <a:ext uri="{FF2B5EF4-FFF2-40B4-BE49-F238E27FC236}">
                <a16:creationId xmlns:a16="http://schemas.microsoft.com/office/drawing/2014/main" id="{4A6210C9-D848-FA73-3BB2-A57403E03881}"/>
              </a:ext>
            </a:extLst>
          </p:cNvPr>
          <p:cNvSpPr>
            <a:spLocks noGrp="1"/>
          </p:cNvSpPr>
          <p:nvPr>
            <p:ph idx="1"/>
          </p:nvPr>
        </p:nvSpPr>
        <p:spPr>
          <a:xfrm>
            <a:off x="1200592" y="2862874"/>
            <a:ext cx="4036312" cy="2871536"/>
          </a:xfrm>
        </p:spPr>
        <p:txBody>
          <a:bodyPr>
            <a:normAutofit/>
          </a:bodyPr>
          <a:lstStyle/>
          <a:p>
            <a:pPr>
              <a:buFont typeface="Wingdings" panose="05000000000000000000" pitchFamily="2" charset="2"/>
              <a:buChar char="q"/>
            </a:pPr>
            <a:r>
              <a:rPr lang="tr-TR" sz="2400" dirty="0"/>
              <a:t>Farklı kategorideki verileri karşılaştırmak için kullanılır. </a:t>
            </a:r>
          </a:p>
          <a:p>
            <a:pPr>
              <a:buFont typeface="Wingdings" panose="05000000000000000000" pitchFamily="2" charset="2"/>
              <a:buChar char="q"/>
            </a:pPr>
            <a:r>
              <a:rPr lang="tr-TR" sz="2400" dirty="0"/>
              <a:t>Grafiğin bir ekseni karşılaştırılmakta olan belirli kategorileri gösterir ve diğer eksen ölçülen bir değeri temsil eder.</a:t>
            </a:r>
          </a:p>
        </p:txBody>
      </p:sp>
      <p:pic>
        <p:nvPicPr>
          <p:cNvPr id="3074" name="Picture 2" descr="Kenar çubuğu sorgusunda ara">
            <a:extLst>
              <a:ext uri="{FF2B5EF4-FFF2-40B4-BE49-F238E27FC236}">
                <a16:creationId xmlns:a16="http://schemas.microsoft.com/office/drawing/2014/main" id="{A9011D78-25A5-9EB9-9FF1-4F17691E8B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6904" y="2084832"/>
            <a:ext cx="6455537" cy="442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3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DC6A93-8324-D463-6AE0-53C1CC8EF33D}"/>
              </a:ext>
            </a:extLst>
          </p:cNvPr>
          <p:cNvSpPr>
            <a:spLocks noGrp="1"/>
          </p:cNvSpPr>
          <p:nvPr>
            <p:ph type="title"/>
          </p:nvPr>
        </p:nvSpPr>
        <p:spPr/>
        <p:txBody>
          <a:bodyPr/>
          <a:lstStyle/>
          <a:p>
            <a:r>
              <a:rPr lang="tr-TR" dirty="0"/>
              <a:t>Betimsel İstatistik Kavramları</a:t>
            </a:r>
          </a:p>
        </p:txBody>
      </p:sp>
      <p:sp>
        <p:nvSpPr>
          <p:cNvPr id="3" name="İçerik Yer Tutucusu 2">
            <a:extLst>
              <a:ext uri="{FF2B5EF4-FFF2-40B4-BE49-F238E27FC236}">
                <a16:creationId xmlns:a16="http://schemas.microsoft.com/office/drawing/2014/main" id="{F481CEBB-C3A8-83E3-C0FF-2E68109C3E5B}"/>
              </a:ext>
            </a:extLst>
          </p:cNvPr>
          <p:cNvSpPr>
            <a:spLocks noGrp="1"/>
          </p:cNvSpPr>
          <p:nvPr>
            <p:ph idx="1"/>
          </p:nvPr>
        </p:nvSpPr>
        <p:spPr>
          <a:xfrm>
            <a:off x="1024128" y="2650346"/>
            <a:ext cx="5159855" cy="3294668"/>
          </a:xfrm>
        </p:spPr>
        <p:txBody>
          <a:bodyPr>
            <a:noAutofit/>
          </a:bodyPr>
          <a:lstStyle/>
          <a:p>
            <a:r>
              <a:rPr lang="tr-TR" sz="2400" b="1" dirty="0"/>
              <a:t>Mod (</a:t>
            </a:r>
            <a:r>
              <a:rPr lang="tr-TR" sz="2400" b="1" dirty="0" err="1"/>
              <a:t>Mode</a:t>
            </a:r>
            <a:r>
              <a:rPr lang="tr-TR" sz="2400" b="1" dirty="0"/>
              <a:t>): </a:t>
            </a:r>
            <a:r>
              <a:rPr lang="tr-TR" sz="2400" dirty="0"/>
              <a:t>Veri noktaları içerisinde en çok tekrar eden değerdir</a:t>
            </a:r>
          </a:p>
          <a:p>
            <a:r>
              <a:rPr lang="tr-TR" sz="2400" dirty="0"/>
              <a:t> </a:t>
            </a:r>
            <a:r>
              <a:rPr lang="tr-TR" sz="2400" b="1" dirty="0"/>
              <a:t>Medyan (</a:t>
            </a:r>
            <a:r>
              <a:rPr lang="tr-TR" sz="2400" b="1" dirty="0" err="1"/>
              <a:t>Median</a:t>
            </a:r>
            <a:r>
              <a:rPr lang="tr-TR" sz="2400" b="1" dirty="0"/>
              <a:t>): </a:t>
            </a:r>
            <a:r>
              <a:rPr lang="tr-TR" sz="2400" dirty="0"/>
              <a:t>Sıralanmış, artan veya azalan bir sayı listesinde ortadaki sayıdır </a:t>
            </a:r>
          </a:p>
          <a:p>
            <a:r>
              <a:rPr lang="tr-TR" sz="2400" b="1" dirty="0"/>
              <a:t>Ortalama (</a:t>
            </a:r>
            <a:r>
              <a:rPr lang="tr-TR" sz="2400" b="1" dirty="0" err="1"/>
              <a:t>Mean</a:t>
            </a:r>
            <a:r>
              <a:rPr lang="tr-TR" sz="2400" b="1" dirty="0"/>
              <a:t>): </a:t>
            </a:r>
            <a:r>
              <a:rPr lang="tr-TR" sz="2400" dirty="0"/>
              <a:t>Bir veri setindeki tüm gözlemlerin toplamının toplam gözlem sayısına oranıdır </a:t>
            </a:r>
          </a:p>
          <a:p>
            <a:endParaRPr lang="tr-TR" sz="2400" dirty="0"/>
          </a:p>
        </p:txBody>
      </p:sp>
      <p:pic>
        <p:nvPicPr>
          <p:cNvPr id="4" name="Resim 3">
            <a:extLst>
              <a:ext uri="{FF2B5EF4-FFF2-40B4-BE49-F238E27FC236}">
                <a16:creationId xmlns:a16="http://schemas.microsoft.com/office/drawing/2014/main" id="{0C726269-73AC-0540-518C-045782769C60}"/>
              </a:ext>
            </a:extLst>
          </p:cNvPr>
          <p:cNvPicPr>
            <a:picLocks noChangeAspect="1"/>
          </p:cNvPicPr>
          <p:nvPr/>
        </p:nvPicPr>
        <p:blipFill>
          <a:blip r:embed="rId2"/>
          <a:stretch>
            <a:fillRect/>
          </a:stretch>
        </p:blipFill>
        <p:spPr>
          <a:xfrm>
            <a:off x="7417295" y="1671781"/>
            <a:ext cx="2886202" cy="4950139"/>
          </a:xfrm>
          <a:prstGeom prst="rect">
            <a:avLst/>
          </a:prstGeom>
        </p:spPr>
      </p:pic>
    </p:spTree>
    <p:extLst>
      <p:ext uri="{BB962C8B-B14F-4D97-AF65-F5344CB8AC3E}">
        <p14:creationId xmlns:p14="http://schemas.microsoft.com/office/powerpoint/2010/main" val="3904914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2C9B99-0AA3-9944-B4B6-927CF8823954}"/>
              </a:ext>
            </a:extLst>
          </p:cNvPr>
          <p:cNvSpPr>
            <a:spLocks noGrp="1"/>
          </p:cNvSpPr>
          <p:nvPr>
            <p:ph type="title"/>
          </p:nvPr>
        </p:nvSpPr>
        <p:spPr/>
        <p:txBody>
          <a:bodyPr/>
          <a:lstStyle/>
          <a:p>
            <a:r>
              <a:rPr lang="tr-TR" dirty="0"/>
              <a:t>Histogram</a:t>
            </a:r>
          </a:p>
        </p:txBody>
      </p:sp>
      <p:sp>
        <p:nvSpPr>
          <p:cNvPr id="3" name="İçerik Yer Tutucusu 2">
            <a:extLst>
              <a:ext uri="{FF2B5EF4-FFF2-40B4-BE49-F238E27FC236}">
                <a16:creationId xmlns:a16="http://schemas.microsoft.com/office/drawing/2014/main" id="{CCCE37D9-701D-7F89-9090-460543C9F24F}"/>
              </a:ext>
            </a:extLst>
          </p:cNvPr>
          <p:cNvSpPr>
            <a:spLocks noGrp="1"/>
          </p:cNvSpPr>
          <p:nvPr>
            <p:ph idx="1"/>
          </p:nvPr>
        </p:nvSpPr>
        <p:spPr>
          <a:xfrm>
            <a:off x="1024129" y="2286000"/>
            <a:ext cx="4478314" cy="4023360"/>
          </a:xfrm>
        </p:spPr>
        <p:txBody>
          <a:bodyPr>
            <a:normAutofit/>
          </a:bodyPr>
          <a:lstStyle/>
          <a:p>
            <a:pPr>
              <a:buFont typeface="Wingdings" panose="05000000000000000000" pitchFamily="2" charset="2"/>
              <a:buChar char="q"/>
            </a:pPr>
            <a:r>
              <a:rPr lang="tr-TR" sz="2400" dirty="0"/>
              <a:t>Histogramlar temel olarak sayısal bir öğe listesi için veri dağılımını görüntülemek için kullanılır.</a:t>
            </a:r>
          </a:p>
          <a:p>
            <a:pPr>
              <a:buFont typeface="Wingdings" panose="05000000000000000000" pitchFamily="2" charset="2"/>
              <a:buChar char="q"/>
            </a:pPr>
            <a:r>
              <a:rPr lang="tr-TR" sz="2400" dirty="0"/>
              <a:t> Verilerin sürekli bir aralık veya belirli bir süre boyunca dağılımını gösteren bir veri görselleştirme grafiğidir. </a:t>
            </a:r>
          </a:p>
        </p:txBody>
      </p:sp>
      <p:pic>
        <p:nvPicPr>
          <p:cNvPr id="4098" name="Picture 2" descr="python - Plot histogram with colors taken from colormap - Stack Overflow">
            <a:extLst>
              <a:ext uri="{FF2B5EF4-FFF2-40B4-BE49-F238E27FC236}">
                <a16:creationId xmlns:a16="http://schemas.microsoft.com/office/drawing/2014/main" id="{EA0C344E-1FC4-A62F-AEFF-35BA98734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7617" y="1822783"/>
            <a:ext cx="5719012" cy="4289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2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0D9D974-AF91-1EF2-2ACA-FFE7CB8FA357}"/>
              </a:ext>
            </a:extLst>
          </p:cNvPr>
          <p:cNvSpPr>
            <a:spLocks noGrp="1"/>
          </p:cNvSpPr>
          <p:nvPr>
            <p:ph type="title"/>
          </p:nvPr>
        </p:nvSpPr>
        <p:spPr/>
        <p:txBody>
          <a:bodyPr/>
          <a:lstStyle/>
          <a:p>
            <a:r>
              <a:rPr lang="tr-TR" dirty="0"/>
              <a:t>Betimsel İstatistik Kavramları</a:t>
            </a:r>
          </a:p>
        </p:txBody>
      </p:sp>
      <p:sp>
        <p:nvSpPr>
          <p:cNvPr id="3" name="İçerik Yer Tutucusu 2">
            <a:extLst>
              <a:ext uri="{FF2B5EF4-FFF2-40B4-BE49-F238E27FC236}">
                <a16:creationId xmlns:a16="http://schemas.microsoft.com/office/drawing/2014/main" id="{708E2C53-C4D2-DFB8-58E2-40420A5FFF2B}"/>
              </a:ext>
            </a:extLst>
          </p:cNvPr>
          <p:cNvSpPr>
            <a:spLocks noGrp="1"/>
          </p:cNvSpPr>
          <p:nvPr>
            <p:ph idx="1"/>
          </p:nvPr>
        </p:nvSpPr>
        <p:spPr>
          <a:xfrm>
            <a:off x="1024128" y="2499517"/>
            <a:ext cx="4792209" cy="3596326"/>
          </a:xfrm>
        </p:spPr>
        <p:txBody>
          <a:bodyPr/>
          <a:lstStyle/>
          <a:p>
            <a:r>
              <a:rPr lang="tr-TR" sz="2000" b="1" dirty="0"/>
              <a:t>Varyans (</a:t>
            </a:r>
            <a:r>
              <a:rPr lang="tr-TR" sz="2000" b="1" dirty="0" err="1"/>
              <a:t>Variance</a:t>
            </a:r>
            <a:r>
              <a:rPr lang="tr-TR" sz="2000" b="1" dirty="0"/>
              <a:t>): </a:t>
            </a:r>
            <a:r>
              <a:rPr lang="tr-TR" sz="2000" dirty="0"/>
              <a:t>Varyans, veri noktalarının ortalama değerden ne kadar farklı olduğunun bir ölçüsüdür. Veri noktalarının ortalamaya olan uzaklıklarının karelerinin ortalamasıdır </a:t>
            </a:r>
          </a:p>
          <a:p>
            <a:r>
              <a:rPr lang="tr-TR" sz="2000" b="1" dirty="0"/>
              <a:t> Standart Sapma (Standard </a:t>
            </a:r>
            <a:r>
              <a:rPr lang="tr-TR" sz="2000" b="1" dirty="0" err="1"/>
              <a:t>Deviation</a:t>
            </a:r>
            <a:r>
              <a:rPr lang="tr-TR" sz="2000" b="1" dirty="0"/>
              <a:t>): </a:t>
            </a:r>
            <a:r>
              <a:rPr lang="tr-TR" sz="2000" dirty="0"/>
              <a:t>Standart sapma, bir veri kümesinin ortalamasına göre dağılımını ölçen bir istatistiktir. Varyansın karekökü alınarak bulunur ve </a:t>
            </a:r>
            <a:r>
              <a:rPr lang="tr-TR" sz="2000" dirty="0" err="1"/>
              <a:t>orjinal</a:t>
            </a:r>
            <a:r>
              <a:rPr lang="tr-TR" sz="2000" dirty="0"/>
              <a:t> verilerle aynı birimde ifade edilir </a:t>
            </a:r>
          </a:p>
          <a:p>
            <a:endParaRPr lang="tr-TR" dirty="0"/>
          </a:p>
        </p:txBody>
      </p:sp>
      <p:pic>
        <p:nvPicPr>
          <p:cNvPr id="4" name="Resim 3">
            <a:extLst>
              <a:ext uri="{FF2B5EF4-FFF2-40B4-BE49-F238E27FC236}">
                <a16:creationId xmlns:a16="http://schemas.microsoft.com/office/drawing/2014/main" id="{D022E6B4-9CE9-97E1-2878-1BCA410D122E}"/>
              </a:ext>
            </a:extLst>
          </p:cNvPr>
          <p:cNvPicPr>
            <a:picLocks noChangeAspect="1"/>
          </p:cNvPicPr>
          <p:nvPr/>
        </p:nvPicPr>
        <p:blipFill>
          <a:blip r:embed="rId2"/>
          <a:stretch>
            <a:fillRect/>
          </a:stretch>
        </p:blipFill>
        <p:spPr>
          <a:xfrm>
            <a:off x="8202400" y="3712906"/>
            <a:ext cx="2541800" cy="2541800"/>
          </a:xfrm>
          <a:prstGeom prst="rect">
            <a:avLst/>
          </a:prstGeom>
        </p:spPr>
      </p:pic>
      <p:pic>
        <p:nvPicPr>
          <p:cNvPr id="5" name="Resim 4">
            <a:extLst>
              <a:ext uri="{FF2B5EF4-FFF2-40B4-BE49-F238E27FC236}">
                <a16:creationId xmlns:a16="http://schemas.microsoft.com/office/drawing/2014/main" id="{E524C45A-623D-7B64-A697-D2157032E2B4}"/>
              </a:ext>
            </a:extLst>
          </p:cNvPr>
          <p:cNvPicPr>
            <a:picLocks noChangeAspect="1"/>
          </p:cNvPicPr>
          <p:nvPr/>
        </p:nvPicPr>
        <p:blipFill>
          <a:blip r:embed="rId3"/>
          <a:stretch>
            <a:fillRect/>
          </a:stretch>
        </p:blipFill>
        <p:spPr>
          <a:xfrm>
            <a:off x="5526808" y="2081585"/>
            <a:ext cx="4108712" cy="1634569"/>
          </a:xfrm>
          <a:prstGeom prst="rect">
            <a:avLst/>
          </a:prstGeom>
        </p:spPr>
      </p:pic>
    </p:spTree>
    <p:extLst>
      <p:ext uri="{BB962C8B-B14F-4D97-AF65-F5344CB8AC3E}">
        <p14:creationId xmlns:p14="http://schemas.microsoft.com/office/powerpoint/2010/main" val="174693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9E9AE2-517C-6509-6006-B3245802A7B5}"/>
              </a:ext>
            </a:extLst>
          </p:cNvPr>
          <p:cNvSpPr>
            <a:spLocks noGrp="1"/>
          </p:cNvSpPr>
          <p:nvPr>
            <p:ph type="title"/>
          </p:nvPr>
        </p:nvSpPr>
        <p:spPr/>
        <p:txBody>
          <a:bodyPr/>
          <a:lstStyle/>
          <a:p>
            <a:r>
              <a:rPr lang="tr-TR" dirty="0"/>
              <a:t>Gauss Dağılımı (Normal Dağılım) </a:t>
            </a:r>
          </a:p>
        </p:txBody>
      </p:sp>
      <p:pic>
        <p:nvPicPr>
          <p:cNvPr id="4" name="İçerik Yer Tutucusu 3">
            <a:extLst>
              <a:ext uri="{FF2B5EF4-FFF2-40B4-BE49-F238E27FC236}">
                <a16:creationId xmlns:a16="http://schemas.microsoft.com/office/drawing/2014/main" id="{02D4F682-1552-CF8B-89DA-86DEF88E3720}"/>
              </a:ext>
            </a:extLst>
          </p:cNvPr>
          <p:cNvPicPr>
            <a:picLocks noGrp="1" noChangeAspect="1"/>
          </p:cNvPicPr>
          <p:nvPr>
            <p:ph idx="1"/>
          </p:nvPr>
        </p:nvPicPr>
        <p:blipFill>
          <a:blip r:embed="rId2"/>
          <a:stretch>
            <a:fillRect/>
          </a:stretch>
        </p:blipFill>
        <p:spPr>
          <a:xfrm>
            <a:off x="2600898" y="2650952"/>
            <a:ext cx="6990203" cy="3505856"/>
          </a:xfrm>
          <a:prstGeom prst="rect">
            <a:avLst/>
          </a:prstGeom>
        </p:spPr>
      </p:pic>
      <p:sp>
        <p:nvSpPr>
          <p:cNvPr id="5" name="Metin kutusu 4">
            <a:extLst>
              <a:ext uri="{FF2B5EF4-FFF2-40B4-BE49-F238E27FC236}">
                <a16:creationId xmlns:a16="http://schemas.microsoft.com/office/drawing/2014/main" id="{D169BD1B-7C53-4847-B26A-6F97B6BF814F}"/>
              </a:ext>
            </a:extLst>
          </p:cNvPr>
          <p:cNvSpPr txBox="1"/>
          <p:nvPr/>
        </p:nvSpPr>
        <p:spPr>
          <a:xfrm>
            <a:off x="3288631" y="4080714"/>
            <a:ext cx="1989221" cy="646331"/>
          </a:xfrm>
          <a:prstGeom prst="rect">
            <a:avLst/>
          </a:prstGeom>
          <a:noFill/>
        </p:spPr>
        <p:txBody>
          <a:bodyPr wrap="square" rtlCol="0">
            <a:spAutoFit/>
          </a:bodyPr>
          <a:lstStyle/>
          <a:p>
            <a:r>
              <a:rPr lang="tr-TR" dirty="0"/>
              <a:t>Bu kuyruk -</a:t>
            </a:r>
            <a:r>
              <a:rPr lang="tr-TR" dirty="0" err="1"/>
              <a:t>sonsuz’a</a:t>
            </a:r>
            <a:r>
              <a:rPr lang="tr-TR" dirty="0"/>
              <a:t> kadar uzar </a:t>
            </a:r>
          </a:p>
        </p:txBody>
      </p:sp>
      <p:sp>
        <p:nvSpPr>
          <p:cNvPr id="6" name="Metin kutusu 5">
            <a:extLst>
              <a:ext uri="{FF2B5EF4-FFF2-40B4-BE49-F238E27FC236}">
                <a16:creationId xmlns:a16="http://schemas.microsoft.com/office/drawing/2014/main" id="{D56B3307-DD49-DD11-A9DD-161FF5B69635}"/>
              </a:ext>
            </a:extLst>
          </p:cNvPr>
          <p:cNvSpPr txBox="1"/>
          <p:nvPr/>
        </p:nvSpPr>
        <p:spPr>
          <a:xfrm>
            <a:off x="7617921" y="4080714"/>
            <a:ext cx="2215890" cy="646331"/>
          </a:xfrm>
          <a:prstGeom prst="rect">
            <a:avLst/>
          </a:prstGeom>
          <a:noFill/>
        </p:spPr>
        <p:txBody>
          <a:bodyPr wrap="square" rtlCol="0">
            <a:spAutoFit/>
          </a:bodyPr>
          <a:lstStyle/>
          <a:p>
            <a:r>
              <a:rPr lang="tr-TR" dirty="0"/>
              <a:t>Bu kuyruk +</a:t>
            </a:r>
            <a:r>
              <a:rPr lang="tr-TR" dirty="0" err="1"/>
              <a:t>sonsuz’a</a:t>
            </a:r>
            <a:r>
              <a:rPr lang="tr-TR" dirty="0"/>
              <a:t> kadar uzar </a:t>
            </a:r>
          </a:p>
        </p:txBody>
      </p:sp>
      <p:cxnSp>
        <p:nvCxnSpPr>
          <p:cNvPr id="8" name="Düz Ok Bağlayıcısı 7">
            <a:extLst>
              <a:ext uri="{FF2B5EF4-FFF2-40B4-BE49-F238E27FC236}">
                <a16:creationId xmlns:a16="http://schemas.microsoft.com/office/drawing/2014/main" id="{ACE49EB7-61E0-7897-D60F-B88280FC0E64}"/>
              </a:ext>
            </a:extLst>
          </p:cNvPr>
          <p:cNvCxnSpPr/>
          <p:nvPr/>
        </p:nvCxnSpPr>
        <p:spPr>
          <a:xfrm flipH="1">
            <a:off x="3449053" y="4727045"/>
            <a:ext cx="272715" cy="278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Düz Ok Bağlayıcısı 9">
            <a:extLst>
              <a:ext uri="{FF2B5EF4-FFF2-40B4-BE49-F238E27FC236}">
                <a16:creationId xmlns:a16="http://schemas.microsoft.com/office/drawing/2014/main" id="{FBA170DB-A456-F6B0-6389-8E20CA6BFB0B}"/>
              </a:ext>
            </a:extLst>
          </p:cNvPr>
          <p:cNvCxnSpPr/>
          <p:nvPr/>
        </p:nvCxnSpPr>
        <p:spPr>
          <a:xfrm>
            <a:off x="8935453" y="4588042"/>
            <a:ext cx="208547" cy="41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834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DFF57B-D971-EF80-323F-0CAAB8FFDEFB}"/>
              </a:ext>
            </a:extLst>
          </p:cNvPr>
          <p:cNvSpPr>
            <a:spLocks noGrp="1"/>
          </p:cNvSpPr>
          <p:nvPr>
            <p:ph type="title"/>
          </p:nvPr>
        </p:nvSpPr>
        <p:spPr/>
        <p:txBody>
          <a:bodyPr/>
          <a:lstStyle/>
          <a:p>
            <a:pPr algn="ctr"/>
            <a:r>
              <a:rPr lang="tr-TR" dirty="0"/>
              <a:t>VERİ BİLİMİ</a:t>
            </a:r>
          </a:p>
        </p:txBody>
      </p:sp>
      <p:pic>
        <p:nvPicPr>
          <p:cNvPr id="6146" name="Picture 2" descr="Veri Bilimi ve Web Geliştirmenin Avantajları ve Dezavantajları | Siberci.com">
            <a:extLst>
              <a:ext uri="{FF2B5EF4-FFF2-40B4-BE49-F238E27FC236}">
                <a16:creationId xmlns:a16="http://schemas.microsoft.com/office/drawing/2014/main" id="{9F78644D-42CF-1F53-771A-347321F524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8859" y="1833911"/>
            <a:ext cx="7334281" cy="4891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08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514F9D-801E-EF37-E24D-27B1821A7A8F}"/>
              </a:ext>
            </a:extLst>
          </p:cNvPr>
          <p:cNvSpPr>
            <a:spLocks noGrp="1"/>
          </p:cNvSpPr>
          <p:nvPr>
            <p:ph type="title"/>
          </p:nvPr>
        </p:nvSpPr>
        <p:spPr/>
        <p:txBody>
          <a:bodyPr/>
          <a:lstStyle/>
          <a:p>
            <a:r>
              <a:rPr lang="tr-TR" dirty="0"/>
              <a:t>Histogram – Gauss Dağılımı İlişkisi</a:t>
            </a:r>
          </a:p>
        </p:txBody>
      </p:sp>
      <p:sp>
        <p:nvSpPr>
          <p:cNvPr id="3" name="İçerik Yer Tutucusu 2">
            <a:extLst>
              <a:ext uri="{FF2B5EF4-FFF2-40B4-BE49-F238E27FC236}">
                <a16:creationId xmlns:a16="http://schemas.microsoft.com/office/drawing/2014/main" id="{5F1A9EE1-2782-2275-2494-D6FCA9F5DB99}"/>
              </a:ext>
            </a:extLst>
          </p:cNvPr>
          <p:cNvSpPr>
            <a:spLocks noGrp="1"/>
          </p:cNvSpPr>
          <p:nvPr>
            <p:ph idx="1"/>
          </p:nvPr>
        </p:nvSpPr>
        <p:spPr>
          <a:xfrm>
            <a:off x="895792" y="3108479"/>
            <a:ext cx="4029134" cy="1756609"/>
          </a:xfrm>
        </p:spPr>
        <p:txBody>
          <a:bodyPr>
            <a:normAutofit/>
          </a:bodyPr>
          <a:lstStyle/>
          <a:p>
            <a:pPr>
              <a:buFont typeface="Wingdings" panose="05000000000000000000" pitchFamily="2" charset="2"/>
              <a:buChar char="q"/>
            </a:pPr>
            <a:r>
              <a:rPr lang="tr-TR" sz="2400" dirty="0"/>
              <a:t>Çok sayıda örnek varsa; aralık (bin) değerleri de çok küçülürse Histogram, Gauss Dağılımına dönüşmeye başlar!</a:t>
            </a:r>
          </a:p>
        </p:txBody>
      </p:sp>
      <p:pic>
        <p:nvPicPr>
          <p:cNvPr id="5122" name="Picture 2" descr="Veri Biliminde Normal Dağılımın Python Üzerinden Görselleştirilmesi ve  Yorumlanması (Histogram, Box Plot, KDE Plot, QQ Plot ve Violin Plot) | by  Yiğit Şener | Data Runner | Medium">
            <a:extLst>
              <a:ext uri="{FF2B5EF4-FFF2-40B4-BE49-F238E27FC236}">
                <a16:creationId xmlns:a16="http://schemas.microsoft.com/office/drawing/2014/main" id="{C3A0107A-E7EE-7300-04D1-7D2BEBAA9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863" y="1700784"/>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666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1EA2B9-0631-9D48-4EF7-75D662447273}"/>
              </a:ext>
            </a:extLst>
          </p:cNvPr>
          <p:cNvSpPr>
            <a:spLocks noGrp="1"/>
          </p:cNvSpPr>
          <p:nvPr>
            <p:ph type="title"/>
          </p:nvPr>
        </p:nvSpPr>
        <p:spPr/>
        <p:txBody>
          <a:bodyPr/>
          <a:lstStyle/>
          <a:p>
            <a:r>
              <a:rPr lang="tr-TR" dirty="0" err="1"/>
              <a:t>Pie</a:t>
            </a:r>
            <a:r>
              <a:rPr lang="tr-TR" dirty="0"/>
              <a:t> </a:t>
            </a:r>
            <a:r>
              <a:rPr lang="tr-TR" dirty="0" err="1"/>
              <a:t>Charts</a:t>
            </a:r>
            <a:r>
              <a:rPr lang="tr-TR" dirty="0"/>
              <a:t> </a:t>
            </a:r>
          </a:p>
        </p:txBody>
      </p:sp>
      <p:sp>
        <p:nvSpPr>
          <p:cNvPr id="3" name="İçerik Yer Tutucusu 2">
            <a:extLst>
              <a:ext uri="{FF2B5EF4-FFF2-40B4-BE49-F238E27FC236}">
                <a16:creationId xmlns:a16="http://schemas.microsoft.com/office/drawing/2014/main" id="{7C4473C2-B0E8-5517-A1BB-54B93F95D1CA}"/>
              </a:ext>
            </a:extLst>
          </p:cNvPr>
          <p:cNvSpPr>
            <a:spLocks noGrp="1"/>
          </p:cNvSpPr>
          <p:nvPr>
            <p:ph idx="1"/>
          </p:nvPr>
        </p:nvSpPr>
        <p:spPr>
          <a:xfrm>
            <a:off x="1024128" y="1949116"/>
            <a:ext cx="10814946" cy="762000"/>
          </a:xfrm>
        </p:spPr>
        <p:txBody>
          <a:bodyPr>
            <a:normAutofit/>
          </a:bodyPr>
          <a:lstStyle/>
          <a:p>
            <a:pPr>
              <a:buFont typeface="Wingdings" panose="05000000000000000000" pitchFamily="2" charset="2"/>
              <a:buChar char="q"/>
            </a:pPr>
            <a:r>
              <a:rPr lang="tr-TR" sz="2400" dirty="0"/>
              <a:t>Pasta grafikler, kategorik bir sütundaki değerlerin yüzde dağılımını gösterir. </a:t>
            </a:r>
          </a:p>
        </p:txBody>
      </p:sp>
      <p:pic>
        <p:nvPicPr>
          <p:cNvPr id="4" name="Resim 3">
            <a:extLst>
              <a:ext uri="{FF2B5EF4-FFF2-40B4-BE49-F238E27FC236}">
                <a16:creationId xmlns:a16="http://schemas.microsoft.com/office/drawing/2014/main" id="{6EE38FC8-3147-8B8E-6B19-77424D83FF76}"/>
              </a:ext>
            </a:extLst>
          </p:cNvPr>
          <p:cNvPicPr>
            <a:picLocks noChangeAspect="1"/>
          </p:cNvPicPr>
          <p:nvPr/>
        </p:nvPicPr>
        <p:blipFill>
          <a:blip r:embed="rId2"/>
          <a:stretch>
            <a:fillRect/>
          </a:stretch>
        </p:blipFill>
        <p:spPr>
          <a:xfrm>
            <a:off x="1905722" y="2879558"/>
            <a:ext cx="7956884" cy="3978442"/>
          </a:xfrm>
          <a:prstGeom prst="rect">
            <a:avLst/>
          </a:prstGeom>
        </p:spPr>
      </p:pic>
    </p:spTree>
    <p:extLst>
      <p:ext uri="{BB962C8B-B14F-4D97-AF65-F5344CB8AC3E}">
        <p14:creationId xmlns:p14="http://schemas.microsoft.com/office/powerpoint/2010/main" val="2470970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793FDD-5B37-FD3B-AC3C-099AA432B4E5}"/>
              </a:ext>
            </a:extLst>
          </p:cNvPr>
          <p:cNvSpPr>
            <a:spLocks noGrp="1"/>
          </p:cNvSpPr>
          <p:nvPr>
            <p:ph type="title"/>
          </p:nvPr>
        </p:nvSpPr>
        <p:spPr/>
        <p:txBody>
          <a:bodyPr/>
          <a:lstStyle/>
          <a:p>
            <a:r>
              <a:rPr lang="nn-NO" dirty="0"/>
              <a:t>Kartil Nedir ve Nasıl Hesaplanır? </a:t>
            </a:r>
            <a:endParaRPr lang="tr-TR" dirty="0"/>
          </a:p>
        </p:txBody>
      </p:sp>
      <p:sp>
        <p:nvSpPr>
          <p:cNvPr id="3" name="İçerik Yer Tutucusu 2">
            <a:extLst>
              <a:ext uri="{FF2B5EF4-FFF2-40B4-BE49-F238E27FC236}">
                <a16:creationId xmlns:a16="http://schemas.microsoft.com/office/drawing/2014/main" id="{232B2B65-7D28-D83B-6982-8C1AD6C7C610}"/>
              </a:ext>
            </a:extLst>
          </p:cNvPr>
          <p:cNvSpPr>
            <a:spLocks noGrp="1"/>
          </p:cNvSpPr>
          <p:nvPr>
            <p:ph idx="1"/>
          </p:nvPr>
        </p:nvSpPr>
        <p:spPr>
          <a:xfrm>
            <a:off x="1024129" y="1814660"/>
            <a:ext cx="9958098" cy="2710206"/>
          </a:xfrm>
        </p:spPr>
        <p:txBody>
          <a:bodyPr>
            <a:normAutofit/>
          </a:bodyPr>
          <a:lstStyle/>
          <a:p>
            <a:pPr>
              <a:buFont typeface="Wingdings" panose="05000000000000000000" pitchFamily="2" charset="2"/>
              <a:buChar char="q"/>
            </a:pPr>
            <a:r>
              <a:rPr lang="tr-TR" sz="2400" dirty="0" err="1"/>
              <a:t>Kartiller</a:t>
            </a:r>
            <a:r>
              <a:rPr lang="tr-TR" sz="2400" dirty="0"/>
              <a:t>, verileri çeyreklere bölen değerlerdir.</a:t>
            </a:r>
          </a:p>
          <a:p>
            <a:pPr>
              <a:buFont typeface="Wingdings" panose="05000000000000000000" pitchFamily="2" charset="2"/>
              <a:buChar char="q"/>
            </a:pPr>
            <a:r>
              <a:rPr lang="tr-TR" sz="2400" dirty="0"/>
              <a:t> Veriler, sayı doğrusunda denk geldikleri yerlere göre dört parçaya ayrılır.</a:t>
            </a:r>
          </a:p>
          <a:p>
            <a:pPr lvl="1">
              <a:buFont typeface="Wingdings" panose="05000000000000000000" pitchFamily="2" charset="2"/>
              <a:buChar char="q"/>
            </a:pPr>
            <a:r>
              <a:rPr lang="tr-TR" sz="2000" dirty="0"/>
              <a:t>N: Toplam veri noktası sayısı </a:t>
            </a:r>
          </a:p>
          <a:p>
            <a:pPr lvl="1">
              <a:buFont typeface="Wingdings" panose="05000000000000000000" pitchFamily="2" charset="2"/>
              <a:buChar char="q"/>
            </a:pPr>
            <a:r>
              <a:rPr lang="tr-TR" sz="2000" dirty="0" err="1"/>
              <a:t>Lower</a:t>
            </a:r>
            <a:r>
              <a:rPr lang="tr-TR" sz="2000" dirty="0"/>
              <a:t> </a:t>
            </a:r>
            <a:r>
              <a:rPr lang="tr-TR" sz="2000" dirty="0" err="1"/>
              <a:t>Quartile</a:t>
            </a:r>
            <a:r>
              <a:rPr lang="tr-TR" sz="2000" dirty="0"/>
              <a:t> (Q1) = (N+1) * 1 / 4 </a:t>
            </a:r>
            <a:r>
              <a:rPr lang="tr-TR" sz="2000" dirty="0" err="1"/>
              <a:t>Middle</a:t>
            </a:r>
            <a:r>
              <a:rPr lang="tr-TR" sz="2000" dirty="0"/>
              <a:t> </a:t>
            </a:r>
            <a:r>
              <a:rPr lang="tr-TR" sz="2000" dirty="0" err="1"/>
              <a:t>Quartile</a:t>
            </a:r>
            <a:r>
              <a:rPr lang="tr-TR" sz="2000" dirty="0"/>
              <a:t> </a:t>
            </a:r>
          </a:p>
          <a:p>
            <a:pPr lvl="1">
              <a:buFont typeface="Wingdings" panose="05000000000000000000" pitchFamily="2" charset="2"/>
              <a:buChar char="q"/>
            </a:pPr>
            <a:r>
              <a:rPr lang="tr-TR" sz="2000" dirty="0"/>
              <a:t>(Q2) = (N+1) * 2 / 4 </a:t>
            </a:r>
            <a:r>
              <a:rPr lang="tr-TR" sz="2000" dirty="0" err="1"/>
              <a:t>Upper</a:t>
            </a:r>
            <a:r>
              <a:rPr lang="tr-TR" sz="2000" dirty="0"/>
              <a:t> </a:t>
            </a:r>
            <a:r>
              <a:rPr lang="tr-TR" sz="2000" dirty="0" err="1"/>
              <a:t>Quartile</a:t>
            </a:r>
            <a:r>
              <a:rPr lang="tr-TR" sz="2000" dirty="0"/>
              <a:t> </a:t>
            </a:r>
          </a:p>
          <a:p>
            <a:pPr lvl="1">
              <a:buFont typeface="Wingdings" panose="05000000000000000000" pitchFamily="2" charset="2"/>
              <a:buChar char="q"/>
            </a:pPr>
            <a:r>
              <a:rPr lang="tr-TR" sz="2000" dirty="0"/>
              <a:t>(Q3) = (N+1) * 3 / 4 I</a:t>
            </a:r>
          </a:p>
          <a:p>
            <a:pPr lvl="1">
              <a:buFont typeface="Wingdings" panose="05000000000000000000" pitchFamily="2" charset="2"/>
              <a:buChar char="q"/>
            </a:pPr>
            <a:r>
              <a:rPr lang="tr-TR" sz="2000" dirty="0" err="1"/>
              <a:t>Interquartile</a:t>
            </a:r>
            <a:r>
              <a:rPr lang="tr-TR" sz="2000" dirty="0"/>
              <a:t> </a:t>
            </a:r>
            <a:r>
              <a:rPr lang="tr-TR" sz="2000" dirty="0" err="1"/>
              <a:t>Range</a:t>
            </a:r>
            <a:r>
              <a:rPr lang="tr-TR" sz="2000" dirty="0"/>
              <a:t> = Q3 – Q1 </a:t>
            </a:r>
          </a:p>
        </p:txBody>
      </p:sp>
      <p:pic>
        <p:nvPicPr>
          <p:cNvPr id="5" name="Resim 4">
            <a:extLst>
              <a:ext uri="{FF2B5EF4-FFF2-40B4-BE49-F238E27FC236}">
                <a16:creationId xmlns:a16="http://schemas.microsoft.com/office/drawing/2014/main" id="{50245326-F598-8932-6825-5A7DD2D8CCA8}"/>
              </a:ext>
            </a:extLst>
          </p:cNvPr>
          <p:cNvPicPr>
            <a:picLocks noChangeAspect="1"/>
          </p:cNvPicPr>
          <p:nvPr/>
        </p:nvPicPr>
        <p:blipFill>
          <a:blip r:embed="rId2"/>
          <a:stretch>
            <a:fillRect/>
          </a:stretch>
        </p:blipFill>
        <p:spPr>
          <a:xfrm>
            <a:off x="5561912" y="3562579"/>
            <a:ext cx="6209214" cy="2958508"/>
          </a:xfrm>
          <a:prstGeom prst="rect">
            <a:avLst/>
          </a:prstGeom>
        </p:spPr>
      </p:pic>
    </p:spTree>
    <p:extLst>
      <p:ext uri="{BB962C8B-B14F-4D97-AF65-F5344CB8AC3E}">
        <p14:creationId xmlns:p14="http://schemas.microsoft.com/office/powerpoint/2010/main" val="1201328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590ABB-58C5-4FC8-5E63-A2653D3D9B3F}"/>
              </a:ext>
            </a:extLst>
          </p:cNvPr>
          <p:cNvSpPr>
            <a:spLocks noGrp="1"/>
          </p:cNvSpPr>
          <p:nvPr>
            <p:ph type="title"/>
          </p:nvPr>
        </p:nvSpPr>
        <p:spPr/>
        <p:txBody>
          <a:bodyPr/>
          <a:lstStyle/>
          <a:p>
            <a:r>
              <a:rPr lang="tr-TR" dirty="0"/>
              <a:t>Box </a:t>
            </a:r>
            <a:r>
              <a:rPr lang="tr-TR" dirty="0" err="1"/>
              <a:t>Plot</a:t>
            </a:r>
            <a:r>
              <a:rPr lang="tr-TR" dirty="0"/>
              <a:t> </a:t>
            </a:r>
          </a:p>
        </p:txBody>
      </p:sp>
      <p:sp>
        <p:nvSpPr>
          <p:cNvPr id="3" name="İçerik Yer Tutucusu 2">
            <a:extLst>
              <a:ext uri="{FF2B5EF4-FFF2-40B4-BE49-F238E27FC236}">
                <a16:creationId xmlns:a16="http://schemas.microsoft.com/office/drawing/2014/main" id="{3DD4FDE2-A00F-A34F-09A0-A38E015A353B}"/>
              </a:ext>
            </a:extLst>
          </p:cNvPr>
          <p:cNvSpPr>
            <a:spLocks noGrp="1"/>
          </p:cNvSpPr>
          <p:nvPr>
            <p:ph idx="1"/>
          </p:nvPr>
        </p:nvSpPr>
        <p:spPr>
          <a:xfrm>
            <a:off x="1090118" y="2084832"/>
            <a:ext cx="11101882" cy="4023360"/>
          </a:xfrm>
        </p:spPr>
        <p:txBody>
          <a:bodyPr>
            <a:normAutofit/>
          </a:bodyPr>
          <a:lstStyle/>
          <a:p>
            <a:pPr>
              <a:buFont typeface="Wingdings" panose="05000000000000000000" pitchFamily="2" charset="2"/>
              <a:buChar char="q"/>
            </a:pPr>
            <a:r>
              <a:rPr lang="tr-TR" sz="2400" dirty="0"/>
              <a:t>Genellikle gruplar arasında bir veri dağılımını göstermenin görsel bir temsilidir. </a:t>
            </a:r>
          </a:p>
          <a:p>
            <a:pPr>
              <a:buFont typeface="Wingdings" panose="05000000000000000000" pitchFamily="2" charset="2"/>
              <a:buChar char="q"/>
            </a:pPr>
            <a:r>
              <a:rPr lang="tr-TR" sz="2400" dirty="0"/>
              <a:t> En basit Box </a:t>
            </a:r>
            <a:r>
              <a:rPr lang="tr-TR" sz="2400" dirty="0" err="1"/>
              <a:t>plot</a:t>
            </a:r>
            <a:r>
              <a:rPr lang="tr-TR" sz="2400" dirty="0"/>
              <a:t> çizimleri, minimumdan maksimuma tüm varyasyon aralığını, olası varyasyon aralığını ve aykırı değerleri gösterir </a:t>
            </a:r>
          </a:p>
          <a:p>
            <a:pPr>
              <a:buFont typeface="Wingdings" panose="05000000000000000000" pitchFamily="2" charset="2"/>
              <a:buChar char="q"/>
            </a:pPr>
            <a:r>
              <a:rPr lang="tr-TR" sz="2400" dirty="0"/>
              <a:t> Box </a:t>
            </a:r>
            <a:r>
              <a:rPr lang="tr-TR" sz="2400" dirty="0" err="1"/>
              <a:t>plot</a:t>
            </a:r>
            <a:r>
              <a:rPr lang="tr-TR" sz="2400" dirty="0"/>
              <a:t> beş parçadan oluşur </a:t>
            </a:r>
          </a:p>
          <a:p>
            <a:pPr lvl="1"/>
            <a:r>
              <a:rPr lang="tr-TR" sz="2200" dirty="0"/>
              <a:t> Minimum </a:t>
            </a:r>
          </a:p>
          <a:p>
            <a:pPr lvl="1"/>
            <a:r>
              <a:rPr lang="tr-TR" sz="2200" dirty="0"/>
              <a:t> İlk çeyrek </a:t>
            </a:r>
          </a:p>
          <a:p>
            <a:pPr lvl="1"/>
            <a:r>
              <a:rPr lang="tr-TR" sz="2200" dirty="0"/>
              <a:t>Medyan (ikinci çeyrek) </a:t>
            </a:r>
          </a:p>
          <a:p>
            <a:pPr lvl="1"/>
            <a:r>
              <a:rPr lang="tr-TR" sz="2200" dirty="0"/>
              <a:t>Üçüncü çeyrek </a:t>
            </a:r>
          </a:p>
          <a:p>
            <a:pPr lvl="1"/>
            <a:r>
              <a:rPr lang="tr-TR" sz="2200" dirty="0"/>
              <a:t> Maksimum</a:t>
            </a:r>
          </a:p>
          <a:p>
            <a:pPr lvl="1"/>
            <a:r>
              <a:rPr lang="tr-TR" sz="2200" dirty="0" err="1"/>
              <a:t>Kartiller</a:t>
            </a:r>
            <a:endParaRPr lang="tr-TR" sz="2200" dirty="0"/>
          </a:p>
        </p:txBody>
      </p:sp>
      <p:pic>
        <p:nvPicPr>
          <p:cNvPr id="4" name="Resim 3">
            <a:extLst>
              <a:ext uri="{FF2B5EF4-FFF2-40B4-BE49-F238E27FC236}">
                <a16:creationId xmlns:a16="http://schemas.microsoft.com/office/drawing/2014/main" id="{AD5DE74E-3A54-FC40-481F-8B0A102B4CDA}"/>
              </a:ext>
            </a:extLst>
          </p:cNvPr>
          <p:cNvPicPr>
            <a:picLocks noChangeAspect="1"/>
          </p:cNvPicPr>
          <p:nvPr/>
        </p:nvPicPr>
        <p:blipFill>
          <a:blip r:embed="rId2"/>
          <a:stretch>
            <a:fillRect/>
          </a:stretch>
        </p:blipFill>
        <p:spPr>
          <a:xfrm>
            <a:off x="5311416" y="3691509"/>
            <a:ext cx="5905500" cy="2581275"/>
          </a:xfrm>
          <a:prstGeom prst="rect">
            <a:avLst/>
          </a:prstGeom>
        </p:spPr>
      </p:pic>
    </p:spTree>
    <p:extLst>
      <p:ext uri="{BB962C8B-B14F-4D97-AF65-F5344CB8AC3E}">
        <p14:creationId xmlns:p14="http://schemas.microsoft.com/office/powerpoint/2010/main" val="319063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082814-CE33-42BC-74A1-659A52930AE4}"/>
              </a:ext>
            </a:extLst>
          </p:cNvPr>
          <p:cNvSpPr>
            <a:spLocks noGrp="1"/>
          </p:cNvSpPr>
          <p:nvPr>
            <p:ph type="title"/>
          </p:nvPr>
        </p:nvSpPr>
        <p:spPr/>
        <p:txBody>
          <a:bodyPr/>
          <a:lstStyle/>
          <a:p>
            <a:r>
              <a:rPr lang="tr-TR" dirty="0"/>
              <a:t>Box </a:t>
            </a:r>
            <a:r>
              <a:rPr lang="tr-TR" dirty="0" err="1"/>
              <a:t>Plot</a:t>
            </a:r>
            <a:r>
              <a:rPr lang="tr-TR" dirty="0"/>
              <a:t> </a:t>
            </a:r>
          </a:p>
        </p:txBody>
      </p:sp>
      <p:pic>
        <p:nvPicPr>
          <p:cNvPr id="4" name="İçerik Yer Tutucusu 3">
            <a:extLst>
              <a:ext uri="{FF2B5EF4-FFF2-40B4-BE49-F238E27FC236}">
                <a16:creationId xmlns:a16="http://schemas.microsoft.com/office/drawing/2014/main" id="{D74E6BDE-5FF8-7E9B-0794-C37F722C82CF}"/>
              </a:ext>
            </a:extLst>
          </p:cNvPr>
          <p:cNvPicPr>
            <a:picLocks noGrp="1" noChangeAspect="1"/>
          </p:cNvPicPr>
          <p:nvPr>
            <p:ph idx="1"/>
          </p:nvPr>
        </p:nvPicPr>
        <p:blipFill rotWithShape="1">
          <a:blip r:embed="rId2"/>
          <a:srcRect l="6321" t="11341" r="7567" b="12193"/>
          <a:stretch/>
        </p:blipFill>
        <p:spPr>
          <a:xfrm>
            <a:off x="2375058" y="2084832"/>
            <a:ext cx="7441883" cy="3709202"/>
          </a:xfrm>
          <a:prstGeom prst="rect">
            <a:avLst/>
          </a:prstGeom>
        </p:spPr>
      </p:pic>
    </p:spTree>
    <p:extLst>
      <p:ext uri="{BB962C8B-B14F-4D97-AF65-F5344CB8AC3E}">
        <p14:creationId xmlns:p14="http://schemas.microsoft.com/office/powerpoint/2010/main" val="691697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0C062-5926-4658-9BB7-403DEAEF33B2}"/>
              </a:ext>
            </a:extLst>
          </p:cNvPr>
          <p:cNvSpPr>
            <a:spLocks noGrp="1"/>
          </p:cNvSpPr>
          <p:nvPr>
            <p:ph type="title"/>
          </p:nvPr>
        </p:nvSpPr>
        <p:spPr/>
        <p:txBody>
          <a:bodyPr/>
          <a:lstStyle/>
          <a:p>
            <a:r>
              <a:rPr lang="tr-TR" dirty="0"/>
              <a:t>Korelasyon Nedir? </a:t>
            </a:r>
          </a:p>
        </p:txBody>
      </p:sp>
      <p:sp>
        <p:nvSpPr>
          <p:cNvPr id="3" name="İçerik Yer Tutucusu 2">
            <a:extLst>
              <a:ext uri="{FF2B5EF4-FFF2-40B4-BE49-F238E27FC236}">
                <a16:creationId xmlns:a16="http://schemas.microsoft.com/office/drawing/2014/main" id="{03B60C8F-B7B3-7267-932F-D4A06DFA2E4E}"/>
              </a:ext>
            </a:extLst>
          </p:cNvPr>
          <p:cNvSpPr>
            <a:spLocks noGrp="1"/>
          </p:cNvSpPr>
          <p:nvPr>
            <p:ph idx="1"/>
          </p:nvPr>
        </p:nvSpPr>
        <p:spPr>
          <a:xfrm>
            <a:off x="847666" y="2084831"/>
            <a:ext cx="6018356" cy="4460347"/>
          </a:xfrm>
        </p:spPr>
        <p:txBody>
          <a:bodyPr>
            <a:noAutofit/>
          </a:bodyPr>
          <a:lstStyle/>
          <a:p>
            <a:pPr>
              <a:buFont typeface="Wingdings" panose="05000000000000000000" pitchFamily="2" charset="2"/>
              <a:buChar char="q"/>
            </a:pPr>
            <a:r>
              <a:rPr lang="tr-TR" sz="2400" dirty="0"/>
              <a:t>Korelasyon, iki değişkenin doğrusal olarak ne ölçüde ilişkili olduğunu ifade eden istatistiksel bir ölçüdür.</a:t>
            </a:r>
          </a:p>
          <a:p>
            <a:pPr>
              <a:buFont typeface="Wingdings" panose="05000000000000000000" pitchFamily="2" charset="2"/>
              <a:buChar char="q"/>
            </a:pPr>
            <a:r>
              <a:rPr lang="tr-TR" sz="2400" dirty="0"/>
              <a:t> -1 ile 1 arasında değer alır. </a:t>
            </a:r>
          </a:p>
          <a:p>
            <a:pPr>
              <a:buFont typeface="Wingdings" panose="05000000000000000000" pitchFamily="2" charset="2"/>
              <a:buChar char="q"/>
            </a:pPr>
            <a:r>
              <a:rPr lang="tr-TR" sz="2400" dirty="0"/>
              <a:t>-1, güçlü ters orantıyı temsil ederken 1, güçlü doğru orantıyı temsil etmektedir. </a:t>
            </a:r>
          </a:p>
          <a:p>
            <a:pPr>
              <a:buFont typeface="Wingdings" panose="05000000000000000000" pitchFamily="2" charset="2"/>
              <a:buChar char="q"/>
            </a:pPr>
            <a:r>
              <a:rPr lang="tr-TR" sz="2400" dirty="0"/>
              <a:t>Korelasyon değeri 0’a yaklaştıkça iki sütun arasındaki ilişki o kadar zayıflar. </a:t>
            </a:r>
          </a:p>
          <a:p>
            <a:pPr>
              <a:buFont typeface="Wingdings" panose="05000000000000000000" pitchFamily="2" charset="2"/>
              <a:buChar char="q"/>
            </a:pPr>
            <a:r>
              <a:rPr lang="tr-TR" sz="2400" dirty="0"/>
              <a:t>Verideki tüm özelliklerin birbirleri arasındaki korelasyonlarına bakmak istenirse, korelasyon matrisi kullanılabilir.</a:t>
            </a:r>
          </a:p>
        </p:txBody>
      </p:sp>
      <p:pic>
        <p:nvPicPr>
          <p:cNvPr id="4" name="Resim 3">
            <a:extLst>
              <a:ext uri="{FF2B5EF4-FFF2-40B4-BE49-F238E27FC236}">
                <a16:creationId xmlns:a16="http://schemas.microsoft.com/office/drawing/2014/main" id="{B6E912FD-9B02-AA3F-A3D8-7D655CBACE26}"/>
              </a:ext>
            </a:extLst>
          </p:cNvPr>
          <p:cNvPicPr>
            <a:picLocks noChangeAspect="1"/>
          </p:cNvPicPr>
          <p:nvPr/>
        </p:nvPicPr>
        <p:blipFill>
          <a:blip r:embed="rId2"/>
          <a:stretch>
            <a:fillRect/>
          </a:stretch>
        </p:blipFill>
        <p:spPr>
          <a:xfrm>
            <a:off x="6866022" y="1636295"/>
            <a:ext cx="4908884" cy="4908883"/>
          </a:xfrm>
          <a:prstGeom prst="rect">
            <a:avLst/>
          </a:prstGeom>
        </p:spPr>
      </p:pic>
    </p:spTree>
    <p:extLst>
      <p:ext uri="{BB962C8B-B14F-4D97-AF65-F5344CB8AC3E}">
        <p14:creationId xmlns:p14="http://schemas.microsoft.com/office/powerpoint/2010/main" val="1671517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266921-3E71-6A32-9CC5-A368F4484C99}"/>
              </a:ext>
            </a:extLst>
          </p:cNvPr>
          <p:cNvSpPr>
            <a:spLocks noGrp="1"/>
          </p:cNvSpPr>
          <p:nvPr>
            <p:ph type="title"/>
          </p:nvPr>
        </p:nvSpPr>
        <p:spPr/>
        <p:txBody>
          <a:bodyPr/>
          <a:lstStyle/>
          <a:p>
            <a:r>
              <a:rPr lang="tr-TR" dirty="0"/>
              <a:t>Korelasyon Matrisi </a:t>
            </a:r>
          </a:p>
        </p:txBody>
      </p:sp>
      <p:sp>
        <p:nvSpPr>
          <p:cNvPr id="3" name="İçerik Yer Tutucusu 2">
            <a:extLst>
              <a:ext uri="{FF2B5EF4-FFF2-40B4-BE49-F238E27FC236}">
                <a16:creationId xmlns:a16="http://schemas.microsoft.com/office/drawing/2014/main" id="{1B65CB7C-0EB4-FF74-868E-1E5378DF1DF5}"/>
              </a:ext>
            </a:extLst>
          </p:cNvPr>
          <p:cNvSpPr>
            <a:spLocks noGrp="1"/>
          </p:cNvSpPr>
          <p:nvPr>
            <p:ph idx="1"/>
          </p:nvPr>
        </p:nvSpPr>
        <p:spPr>
          <a:xfrm>
            <a:off x="1024128" y="2514921"/>
            <a:ext cx="4237683" cy="3457074"/>
          </a:xfrm>
        </p:spPr>
        <p:txBody>
          <a:bodyPr>
            <a:normAutofit/>
          </a:bodyPr>
          <a:lstStyle/>
          <a:p>
            <a:pPr>
              <a:buFont typeface="Wingdings" panose="05000000000000000000" pitchFamily="2" charset="2"/>
              <a:buChar char="q"/>
            </a:pPr>
            <a:r>
              <a:rPr lang="tr-TR" sz="2400" dirty="0"/>
              <a:t>Bir korelasyon matrisi, tüm sütunların birbirileri ile arasındaki korelasyonunu gösteren bir matristir.</a:t>
            </a:r>
          </a:p>
          <a:p>
            <a:pPr>
              <a:buFont typeface="Wingdings" panose="05000000000000000000" pitchFamily="2" charset="2"/>
              <a:buChar char="q"/>
            </a:pPr>
            <a:r>
              <a:rPr lang="tr-TR" sz="2400" dirty="0"/>
              <a:t> Bu ilişkinin gücünü temsil etmek için hem sayısal değerleri hem de renkleri kullanarak güçlü bir görselleştirme ile bu bilgilerin raporlanmasına olanak sağlar. </a:t>
            </a:r>
          </a:p>
        </p:txBody>
      </p:sp>
      <p:pic>
        <p:nvPicPr>
          <p:cNvPr id="2050" name="Picture 2" descr="Onur Kuru on Twitter: &quot;Iowa'da bölge sonuçları üzerinden 6 adayın  korelasyon matrisi görselleştirilmiş: 1) 2 blok oluşmuş: Progresif (Warren,  Sanders, Yang) ve ılımlı (Klobucher, Biden, Buttigieg). 2) Sanders ve  ılımlılar arasındaki ilişki">
            <a:extLst>
              <a:ext uri="{FF2B5EF4-FFF2-40B4-BE49-F238E27FC236}">
                <a16:creationId xmlns:a16="http://schemas.microsoft.com/office/drawing/2014/main" id="{5CBE5B79-AF6C-E1C5-6E46-A63FC652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453" y="1515438"/>
            <a:ext cx="5396459" cy="484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9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0A7720-3F88-53F4-26F8-90859A6E26FF}"/>
              </a:ext>
            </a:extLst>
          </p:cNvPr>
          <p:cNvSpPr>
            <a:spLocks noGrp="1"/>
          </p:cNvSpPr>
          <p:nvPr>
            <p:ph type="title"/>
          </p:nvPr>
        </p:nvSpPr>
        <p:spPr/>
        <p:txBody>
          <a:bodyPr/>
          <a:lstStyle/>
          <a:p>
            <a:r>
              <a:rPr lang="tr-TR" dirty="0" err="1"/>
              <a:t>Heatmap</a:t>
            </a:r>
            <a:r>
              <a:rPr lang="tr-TR" dirty="0"/>
              <a:t> </a:t>
            </a:r>
          </a:p>
        </p:txBody>
      </p:sp>
      <p:sp>
        <p:nvSpPr>
          <p:cNvPr id="3" name="İçerik Yer Tutucusu 2">
            <a:extLst>
              <a:ext uri="{FF2B5EF4-FFF2-40B4-BE49-F238E27FC236}">
                <a16:creationId xmlns:a16="http://schemas.microsoft.com/office/drawing/2014/main" id="{B4A62664-64DB-1C28-6312-7C8D58F260C3}"/>
              </a:ext>
            </a:extLst>
          </p:cNvPr>
          <p:cNvSpPr>
            <a:spLocks noGrp="1"/>
          </p:cNvSpPr>
          <p:nvPr>
            <p:ph idx="1"/>
          </p:nvPr>
        </p:nvSpPr>
        <p:spPr>
          <a:xfrm>
            <a:off x="1024128" y="2773704"/>
            <a:ext cx="4783114" cy="2487169"/>
          </a:xfrm>
        </p:spPr>
        <p:txBody>
          <a:bodyPr>
            <a:normAutofit/>
          </a:bodyPr>
          <a:lstStyle/>
          <a:p>
            <a:pPr>
              <a:buFont typeface="Wingdings" panose="05000000000000000000" pitchFamily="2" charset="2"/>
              <a:buChar char="q"/>
            </a:pPr>
            <a:r>
              <a:rPr lang="tr-TR" sz="2400" dirty="0"/>
              <a:t>Matrisin değerini görselleştirmek için renkleri kullanarak verilerin grafiksel bir temsilidir </a:t>
            </a:r>
          </a:p>
          <a:p>
            <a:pPr>
              <a:buFont typeface="Wingdings" panose="05000000000000000000" pitchFamily="2" charset="2"/>
              <a:buChar char="q"/>
            </a:pPr>
            <a:r>
              <a:rPr lang="tr-TR" sz="2400" dirty="0"/>
              <a:t>Korelasyon haritalarında veya karmaşıklık matrislerinde sıkça kullanılır. </a:t>
            </a:r>
          </a:p>
        </p:txBody>
      </p:sp>
      <p:pic>
        <p:nvPicPr>
          <p:cNvPr id="4" name="Resim 3">
            <a:extLst>
              <a:ext uri="{FF2B5EF4-FFF2-40B4-BE49-F238E27FC236}">
                <a16:creationId xmlns:a16="http://schemas.microsoft.com/office/drawing/2014/main" id="{7EB024E4-41BA-BA96-6A14-75855448D9BB}"/>
              </a:ext>
            </a:extLst>
          </p:cNvPr>
          <p:cNvPicPr>
            <a:picLocks noChangeAspect="1"/>
          </p:cNvPicPr>
          <p:nvPr/>
        </p:nvPicPr>
        <p:blipFill>
          <a:blip r:embed="rId2"/>
          <a:stretch>
            <a:fillRect/>
          </a:stretch>
        </p:blipFill>
        <p:spPr>
          <a:xfrm>
            <a:off x="5884164" y="1761795"/>
            <a:ext cx="5986546" cy="4510989"/>
          </a:xfrm>
          <a:prstGeom prst="rect">
            <a:avLst/>
          </a:prstGeom>
        </p:spPr>
      </p:pic>
    </p:spTree>
    <p:extLst>
      <p:ext uri="{BB962C8B-B14F-4D97-AF65-F5344CB8AC3E}">
        <p14:creationId xmlns:p14="http://schemas.microsoft.com/office/powerpoint/2010/main" val="128962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3BA54D-2979-4BB2-6155-E9AB67450F71}"/>
              </a:ext>
            </a:extLst>
          </p:cNvPr>
          <p:cNvSpPr>
            <a:spLocks noGrp="1"/>
          </p:cNvSpPr>
          <p:nvPr>
            <p:ph type="title"/>
          </p:nvPr>
        </p:nvSpPr>
        <p:spPr/>
        <p:txBody>
          <a:bodyPr/>
          <a:lstStyle/>
          <a:p>
            <a:r>
              <a:rPr lang="tr-TR" dirty="0"/>
              <a:t>Veri Nedir?</a:t>
            </a:r>
          </a:p>
        </p:txBody>
      </p:sp>
      <p:sp>
        <p:nvSpPr>
          <p:cNvPr id="3" name="İçerik Yer Tutucusu 2">
            <a:extLst>
              <a:ext uri="{FF2B5EF4-FFF2-40B4-BE49-F238E27FC236}">
                <a16:creationId xmlns:a16="http://schemas.microsoft.com/office/drawing/2014/main" id="{28E3C5D6-8E10-196D-98B9-793AA5AFC602}"/>
              </a:ext>
            </a:extLst>
          </p:cNvPr>
          <p:cNvSpPr>
            <a:spLocks noGrp="1"/>
          </p:cNvSpPr>
          <p:nvPr>
            <p:ph idx="1"/>
          </p:nvPr>
        </p:nvSpPr>
        <p:spPr>
          <a:xfrm>
            <a:off x="1024128" y="2521670"/>
            <a:ext cx="4386858" cy="3087278"/>
          </a:xfrm>
        </p:spPr>
        <p:txBody>
          <a:bodyPr>
            <a:normAutofit/>
          </a:bodyPr>
          <a:lstStyle/>
          <a:p>
            <a:pPr>
              <a:buFont typeface="Wingdings" panose="05000000000000000000" pitchFamily="2" charset="2"/>
              <a:buChar char="q"/>
            </a:pPr>
            <a:r>
              <a:rPr lang="tr-TR" sz="2400" b="0" i="0" dirty="0">
                <a:solidFill>
                  <a:srgbClr val="222222"/>
                </a:solidFill>
                <a:effectLst/>
                <a:latin typeface="Times New Roman" panose="02020603050405020304" pitchFamily="18" charset="0"/>
                <a:cs typeface="Times New Roman" panose="02020603050405020304" pitchFamily="18" charset="0"/>
              </a:rPr>
              <a:t>Veri ya da İngilizce ismiyle data, teknik tanımıyla; bir kişi ya da nesne hakkında </a:t>
            </a:r>
            <a:r>
              <a:rPr lang="tr-TR" sz="2400" b="1" i="0" dirty="0">
                <a:solidFill>
                  <a:srgbClr val="222222"/>
                </a:solidFill>
                <a:effectLst/>
                <a:latin typeface="Times New Roman" panose="02020603050405020304" pitchFamily="18" charset="0"/>
                <a:cs typeface="Times New Roman" panose="02020603050405020304" pitchFamily="18" charset="0"/>
              </a:rPr>
              <a:t>niteliksel ve niceliksel değişkenliklerin sayısal değeridir. </a:t>
            </a:r>
            <a:endParaRPr lang="tr-TR"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tr-TR" sz="2400" dirty="0">
                <a:latin typeface="Times New Roman" panose="02020603050405020304" pitchFamily="18" charset="0"/>
                <a:cs typeface="Times New Roman" panose="02020603050405020304" pitchFamily="18" charset="0"/>
              </a:rPr>
              <a:t>Veriler, gözlem yoluyla toplanan, genellikle sayısal olan bilgi birimleridir. </a:t>
            </a:r>
          </a:p>
        </p:txBody>
      </p:sp>
      <p:pic>
        <p:nvPicPr>
          <p:cNvPr id="4" name="Resim 3">
            <a:extLst>
              <a:ext uri="{FF2B5EF4-FFF2-40B4-BE49-F238E27FC236}">
                <a16:creationId xmlns:a16="http://schemas.microsoft.com/office/drawing/2014/main" id="{D22594FB-C419-DA27-29D6-C0BC0E90F12B}"/>
              </a:ext>
            </a:extLst>
          </p:cNvPr>
          <p:cNvPicPr>
            <a:picLocks noChangeAspect="1"/>
          </p:cNvPicPr>
          <p:nvPr/>
        </p:nvPicPr>
        <p:blipFill>
          <a:blip r:embed="rId2"/>
          <a:stretch>
            <a:fillRect/>
          </a:stretch>
        </p:blipFill>
        <p:spPr>
          <a:xfrm>
            <a:off x="6669857" y="1485900"/>
            <a:ext cx="4698869" cy="4698869"/>
          </a:xfrm>
          <a:prstGeom prst="rect">
            <a:avLst/>
          </a:prstGeom>
        </p:spPr>
      </p:pic>
    </p:spTree>
    <p:extLst>
      <p:ext uri="{BB962C8B-B14F-4D97-AF65-F5344CB8AC3E}">
        <p14:creationId xmlns:p14="http://schemas.microsoft.com/office/powerpoint/2010/main" val="35192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48BBD0-93CC-193E-BB91-E52E0E30F747}"/>
              </a:ext>
            </a:extLst>
          </p:cNvPr>
          <p:cNvSpPr>
            <a:spLocks noGrp="1"/>
          </p:cNvSpPr>
          <p:nvPr>
            <p:ph type="title"/>
          </p:nvPr>
        </p:nvSpPr>
        <p:spPr/>
        <p:txBody>
          <a:bodyPr/>
          <a:lstStyle/>
          <a:p>
            <a:r>
              <a:rPr lang="tr-TR" dirty="0"/>
              <a:t>Multimedya</a:t>
            </a:r>
          </a:p>
        </p:txBody>
      </p:sp>
      <p:sp>
        <p:nvSpPr>
          <p:cNvPr id="3" name="İçerik Yer Tutucusu 2">
            <a:extLst>
              <a:ext uri="{FF2B5EF4-FFF2-40B4-BE49-F238E27FC236}">
                <a16:creationId xmlns:a16="http://schemas.microsoft.com/office/drawing/2014/main" id="{A52F9941-CB5B-D67A-E39A-4E5670B79A3C}"/>
              </a:ext>
            </a:extLst>
          </p:cNvPr>
          <p:cNvSpPr>
            <a:spLocks noGrp="1"/>
          </p:cNvSpPr>
          <p:nvPr>
            <p:ph idx="1"/>
          </p:nvPr>
        </p:nvSpPr>
        <p:spPr>
          <a:xfrm>
            <a:off x="1024126" y="1908902"/>
            <a:ext cx="9720071" cy="1499616"/>
          </a:xfrm>
        </p:spPr>
        <p:txBody>
          <a:bodyPr>
            <a:normAutofit lnSpcReduction="10000"/>
          </a:bodyPr>
          <a:lstStyle/>
          <a:p>
            <a:pPr>
              <a:buFont typeface="Wingdings" panose="05000000000000000000" pitchFamily="2" charset="2"/>
              <a:buChar char="q"/>
            </a:pPr>
            <a:r>
              <a:rPr lang="tr-TR" sz="2400" dirty="0">
                <a:latin typeface="Times New Roman" panose="02020603050405020304" pitchFamily="18" charset="0"/>
                <a:cs typeface="Times New Roman" panose="02020603050405020304" pitchFamily="18" charset="0"/>
              </a:rPr>
              <a:t>Sayı, metin, resim, ses ve video ile ilgili herhangi bir şey içeren her türlü bilgi multimedya olarak tanımlanır. </a:t>
            </a:r>
          </a:p>
          <a:p>
            <a:pPr>
              <a:buFont typeface="Wingdings" panose="05000000000000000000" pitchFamily="2" charset="2"/>
              <a:buChar char="q"/>
            </a:pPr>
            <a:r>
              <a:rPr lang="tr-TR" sz="2400" dirty="0">
                <a:latin typeface="Times New Roman" panose="02020603050405020304" pitchFamily="18" charset="0"/>
                <a:cs typeface="Times New Roman" panose="02020603050405020304" pitchFamily="18" charset="0"/>
              </a:rPr>
              <a:t>Türü ne olursa olsun, sonunda her zaman sayı cinsine dönüştürülerek saklanırlar</a:t>
            </a:r>
          </a:p>
        </p:txBody>
      </p:sp>
      <p:pic>
        <p:nvPicPr>
          <p:cNvPr id="1026" name="Picture 2" descr="Görüntü İşleme Nedir? – SimurgAI Lab">
            <a:extLst>
              <a:ext uri="{FF2B5EF4-FFF2-40B4-BE49-F238E27FC236}">
                <a16:creationId xmlns:a16="http://schemas.microsoft.com/office/drawing/2014/main" id="{F93689EC-7FAD-BE95-FC02-23A48EBA2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449" y="3408518"/>
            <a:ext cx="7551101" cy="312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5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212BF13-AEF7-0BE5-DE43-8C8AD45AC0C8}"/>
              </a:ext>
            </a:extLst>
          </p:cNvPr>
          <p:cNvSpPr>
            <a:spLocks noGrp="1"/>
          </p:cNvSpPr>
          <p:nvPr>
            <p:ph type="title"/>
          </p:nvPr>
        </p:nvSpPr>
        <p:spPr/>
        <p:txBody>
          <a:bodyPr/>
          <a:lstStyle/>
          <a:p>
            <a:r>
              <a:rPr lang="tr-TR" dirty="0"/>
              <a:t>Standart veri tipleri</a:t>
            </a:r>
          </a:p>
        </p:txBody>
      </p:sp>
      <p:sp>
        <p:nvSpPr>
          <p:cNvPr id="3" name="İçerik Yer Tutucusu 2">
            <a:extLst>
              <a:ext uri="{FF2B5EF4-FFF2-40B4-BE49-F238E27FC236}">
                <a16:creationId xmlns:a16="http://schemas.microsoft.com/office/drawing/2014/main" id="{C2667DE8-D01F-16B9-4EF9-8798ACD91D7B}"/>
              </a:ext>
            </a:extLst>
          </p:cNvPr>
          <p:cNvSpPr>
            <a:spLocks noGrp="1"/>
          </p:cNvSpPr>
          <p:nvPr>
            <p:ph idx="1"/>
          </p:nvPr>
        </p:nvSpPr>
        <p:spPr>
          <a:xfrm>
            <a:off x="1024128" y="2084832"/>
            <a:ext cx="5348392" cy="4023360"/>
          </a:xfrm>
        </p:spPr>
        <p:txBody>
          <a:bodyPr/>
          <a:lstStyle/>
          <a:p>
            <a:pPr>
              <a:buFont typeface="Wingdings" panose="05000000000000000000" pitchFamily="2" charset="2"/>
              <a:buChar char="q"/>
            </a:pPr>
            <a:r>
              <a:rPr lang="tr-TR" b="1" dirty="0" err="1"/>
              <a:t>String</a:t>
            </a:r>
            <a:r>
              <a:rPr lang="tr-TR" b="1" dirty="0"/>
              <a:t>: </a:t>
            </a:r>
            <a:r>
              <a:rPr lang="tr-TR" dirty="0" err="1"/>
              <a:t>Text</a:t>
            </a:r>
            <a:r>
              <a:rPr lang="tr-TR" dirty="0"/>
              <a:t> verilerini temsil eden veri türüdür </a:t>
            </a:r>
          </a:p>
          <a:p>
            <a:pPr>
              <a:buFont typeface="Wingdings" panose="05000000000000000000" pitchFamily="2" charset="2"/>
              <a:buChar char="q"/>
            </a:pPr>
            <a:r>
              <a:rPr lang="tr-TR" b="1" dirty="0" err="1"/>
              <a:t>Intege</a:t>
            </a:r>
            <a:r>
              <a:rPr lang="tr-TR" dirty="0" err="1"/>
              <a:t>r</a:t>
            </a:r>
            <a:r>
              <a:rPr lang="tr-TR" dirty="0"/>
              <a:t>: Tam sayıları temsil eden veri türüdür </a:t>
            </a:r>
          </a:p>
          <a:p>
            <a:pPr>
              <a:buFont typeface="Wingdings" panose="05000000000000000000" pitchFamily="2" charset="2"/>
              <a:buChar char="q"/>
            </a:pPr>
            <a:r>
              <a:rPr lang="tr-TR" b="1" dirty="0" err="1"/>
              <a:t>Float</a:t>
            </a:r>
            <a:r>
              <a:rPr lang="tr-TR" b="1" dirty="0"/>
              <a:t>: </a:t>
            </a:r>
            <a:r>
              <a:rPr lang="tr-TR" dirty="0"/>
              <a:t>Ondalıklı sayıları temsil eden veri türüdür </a:t>
            </a:r>
          </a:p>
          <a:p>
            <a:pPr>
              <a:buFont typeface="Wingdings" panose="05000000000000000000" pitchFamily="2" charset="2"/>
              <a:buChar char="q"/>
            </a:pPr>
            <a:r>
              <a:rPr lang="tr-TR" b="1" dirty="0" err="1"/>
              <a:t>Boolean</a:t>
            </a:r>
            <a:r>
              <a:rPr lang="tr-TR" b="1" dirty="0"/>
              <a:t>: </a:t>
            </a:r>
            <a:r>
              <a:rPr lang="tr-TR" dirty="0"/>
              <a:t>0-1 ikilisini temsil eden veri türüdür </a:t>
            </a:r>
          </a:p>
          <a:p>
            <a:pPr>
              <a:buFont typeface="Wingdings" panose="05000000000000000000" pitchFamily="2" charset="2"/>
              <a:buChar char="q"/>
            </a:pPr>
            <a:r>
              <a:rPr lang="tr-TR" b="1" dirty="0" err="1"/>
              <a:t>List</a:t>
            </a:r>
            <a:r>
              <a:rPr lang="tr-TR" b="1" dirty="0"/>
              <a:t>: </a:t>
            </a:r>
            <a:r>
              <a:rPr lang="tr-TR" dirty="0"/>
              <a:t>Birden çok veriyi saklamak için kullanılan veri türüdür </a:t>
            </a:r>
          </a:p>
          <a:p>
            <a:pPr>
              <a:buFont typeface="Wingdings" panose="05000000000000000000" pitchFamily="2" charset="2"/>
              <a:buChar char="q"/>
            </a:pPr>
            <a:r>
              <a:rPr lang="tr-TR" b="1" dirty="0" err="1"/>
              <a:t>Dict</a:t>
            </a:r>
            <a:r>
              <a:rPr lang="tr-TR" b="1" dirty="0"/>
              <a:t>: </a:t>
            </a:r>
            <a:r>
              <a:rPr lang="tr-TR" dirty="0"/>
              <a:t>Birden fazla veriyi </a:t>
            </a:r>
            <a:r>
              <a:rPr lang="tr-TR" dirty="0" err="1"/>
              <a:t>key:value</a:t>
            </a:r>
            <a:r>
              <a:rPr lang="tr-TR" dirty="0"/>
              <a:t> çiftleri halinde saklamak için kullanılan veri türüdür </a:t>
            </a:r>
          </a:p>
        </p:txBody>
      </p:sp>
      <p:pic>
        <p:nvPicPr>
          <p:cNvPr id="4" name="Resim 3">
            <a:extLst>
              <a:ext uri="{FF2B5EF4-FFF2-40B4-BE49-F238E27FC236}">
                <a16:creationId xmlns:a16="http://schemas.microsoft.com/office/drawing/2014/main" id="{6347E049-D022-291E-72C1-FEAC247B699B}"/>
              </a:ext>
            </a:extLst>
          </p:cNvPr>
          <p:cNvPicPr>
            <a:picLocks noChangeAspect="1"/>
          </p:cNvPicPr>
          <p:nvPr/>
        </p:nvPicPr>
        <p:blipFill rotWithShape="1">
          <a:blip r:embed="rId2"/>
          <a:srcRect l="33311" t="1555" r="1531" b="2248"/>
          <a:stretch/>
        </p:blipFill>
        <p:spPr>
          <a:xfrm>
            <a:off x="6956982" y="2272896"/>
            <a:ext cx="4705592" cy="3647231"/>
          </a:xfrm>
          <a:prstGeom prst="rect">
            <a:avLst/>
          </a:prstGeom>
        </p:spPr>
      </p:pic>
    </p:spTree>
    <p:extLst>
      <p:ext uri="{BB962C8B-B14F-4D97-AF65-F5344CB8AC3E}">
        <p14:creationId xmlns:p14="http://schemas.microsoft.com/office/powerpoint/2010/main" val="6553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5E3EFB-A90D-62C7-1611-FB1D62795DE5}"/>
              </a:ext>
            </a:extLst>
          </p:cNvPr>
          <p:cNvSpPr>
            <a:spLocks noGrp="1"/>
          </p:cNvSpPr>
          <p:nvPr>
            <p:ph type="title"/>
          </p:nvPr>
        </p:nvSpPr>
        <p:spPr/>
        <p:txBody>
          <a:bodyPr/>
          <a:lstStyle/>
          <a:p>
            <a:r>
              <a:rPr lang="tr-TR" dirty="0"/>
              <a:t>Özel Veri Tipleri</a:t>
            </a:r>
          </a:p>
        </p:txBody>
      </p:sp>
      <p:sp>
        <p:nvSpPr>
          <p:cNvPr id="3" name="İçerik Yer Tutucusu 2">
            <a:extLst>
              <a:ext uri="{FF2B5EF4-FFF2-40B4-BE49-F238E27FC236}">
                <a16:creationId xmlns:a16="http://schemas.microsoft.com/office/drawing/2014/main" id="{167A4D37-F216-D146-5B05-1F12DB984FE5}"/>
              </a:ext>
            </a:extLst>
          </p:cNvPr>
          <p:cNvSpPr>
            <a:spLocks noGrp="1"/>
          </p:cNvSpPr>
          <p:nvPr>
            <p:ph idx="1"/>
          </p:nvPr>
        </p:nvSpPr>
        <p:spPr>
          <a:xfrm>
            <a:off x="1024128" y="2249424"/>
            <a:ext cx="6258988" cy="4023360"/>
          </a:xfrm>
        </p:spPr>
        <p:txBody>
          <a:bodyPr>
            <a:noAutofit/>
          </a:bodyPr>
          <a:lstStyle/>
          <a:p>
            <a:pPr>
              <a:buFont typeface="Wingdings" panose="05000000000000000000" pitchFamily="2" charset="2"/>
              <a:buChar char="q"/>
            </a:pPr>
            <a:r>
              <a:rPr lang="tr-TR" sz="2400" b="1" dirty="0" err="1"/>
              <a:t>NumPy</a:t>
            </a:r>
            <a:r>
              <a:rPr lang="tr-TR" sz="2400" b="1" dirty="0"/>
              <a:t> </a:t>
            </a:r>
            <a:r>
              <a:rPr lang="tr-TR" sz="2400" b="1" dirty="0" err="1"/>
              <a:t>Array</a:t>
            </a:r>
            <a:r>
              <a:rPr lang="tr-TR" sz="2400" b="1" dirty="0"/>
              <a:t> (Dizi): </a:t>
            </a:r>
            <a:r>
              <a:rPr lang="tr-TR" sz="2400" dirty="0"/>
              <a:t>Python listeleri gibi tek boyutlu koleksiyon objeleridir. Hem tek tipte veri barındırmaları hem de </a:t>
            </a:r>
            <a:r>
              <a:rPr lang="tr-TR" sz="2400" dirty="0" err="1"/>
              <a:t>NumPy’ın</a:t>
            </a:r>
            <a:r>
              <a:rPr lang="tr-TR" sz="2400" dirty="0"/>
              <a:t> lineer cebir için olan özel fonksiyonları sayesinde Python listelerine göre çok daha efektif çalışırlar </a:t>
            </a:r>
          </a:p>
          <a:p>
            <a:pPr>
              <a:buFont typeface="Wingdings" panose="05000000000000000000" pitchFamily="2" charset="2"/>
              <a:buChar char="q"/>
            </a:pPr>
            <a:r>
              <a:rPr lang="tr-TR" sz="2400" dirty="0"/>
              <a:t> </a:t>
            </a:r>
            <a:r>
              <a:rPr lang="tr-TR" sz="2400" b="1" dirty="0" err="1"/>
              <a:t>Pandas</a:t>
            </a:r>
            <a:r>
              <a:rPr lang="tr-TR" sz="2400" b="1" dirty="0"/>
              <a:t> Series: </a:t>
            </a:r>
            <a:r>
              <a:rPr lang="tr-TR" sz="2400" dirty="0"/>
              <a:t>İndekslerin istenen şekilde tanımlanabildiği ve değer olarak </a:t>
            </a:r>
            <a:r>
              <a:rPr lang="tr-TR" sz="2400" dirty="0" err="1"/>
              <a:t>NumPy</a:t>
            </a:r>
            <a:r>
              <a:rPr lang="tr-TR" sz="2400" dirty="0"/>
              <a:t> </a:t>
            </a:r>
            <a:r>
              <a:rPr lang="tr-TR" sz="2400" dirty="0" err="1"/>
              <a:t>array</a:t>
            </a:r>
            <a:r>
              <a:rPr lang="tr-TR" sz="2400" dirty="0"/>
              <a:t> tutan tek boyutlu koleksiyon objeleridir </a:t>
            </a:r>
          </a:p>
          <a:p>
            <a:pPr>
              <a:buFont typeface="Wingdings" panose="05000000000000000000" pitchFamily="2" charset="2"/>
              <a:buChar char="q"/>
            </a:pPr>
            <a:r>
              <a:rPr lang="tr-TR" sz="2400" b="1" dirty="0" err="1"/>
              <a:t>Pandas</a:t>
            </a:r>
            <a:r>
              <a:rPr lang="tr-TR" sz="2400" b="1" dirty="0"/>
              <a:t> </a:t>
            </a:r>
            <a:r>
              <a:rPr lang="tr-TR" sz="2400" b="1" dirty="0" err="1"/>
              <a:t>DataFrame</a:t>
            </a:r>
            <a:r>
              <a:rPr lang="tr-TR" sz="2400" b="1" dirty="0"/>
              <a:t>: </a:t>
            </a:r>
            <a:r>
              <a:rPr lang="tr-TR" sz="2400" dirty="0"/>
              <a:t>İndekslerin ve satır isimlerinin istenen şekilde tanımlanabildiği 2 boyutlu koleksiyon objeleridir.</a:t>
            </a:r>
          </a:p>
        </p:txBody>
      </p:sp>
      <p:pic>
        <p:nvPicPr>
          <p:cNvPr id="1028" name="Picture 4" descr="NumPy – Real Python">
            <a:extLst>
              <a:ext uri="{FF2B5EF4-FFF2-40B4-BE49-F238E27FC236}">
                <a16:creationId xmlns:a16="http://schemas.microsoft.com/office/drawing/2014/main" id="{E582F4AE-F683-30C9-4251-9219538CB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516" y="1753386"/>
            <a:ext cx="3689130" cy="2075136"/>
          </a:xfrm>
          <a:prstGeom prst="rect">
            <a:avLst/>
          </a:prstGeom>
          <a:noFill/>
          <a:extLst>
            <a:ext uri="{909E8E84-426E-40DD-AFC4-6F175D3DCCD1}">
              <a14:hiddenFill xmlns:a14="http://schemas.microsoft.com/office/drawing/2010/main">
                <a:solidFill>
                  <a:srgbClr val="FFFFFF"/>
                </a:solidFill>
              </a14:hiddenFill>
            </a:ext>
          </a:extLst>
        </p:spPr>
      </p:pic>
      <p:pic>
        <p:nvPicPr>
          <p:cNvPr id="4" name="Resim 3">
            <a:extLst>
              <a:ext uri="{FF2B5EF4-FFF2-40B4-BE49-F238E27FC236}">
                <a16:creationId xmlns:a16="http://schemas.microsoft.com/office/drawing/2014/main" id="{67000610-5FF7-9A5E-5C46-5F6B4E1C63E0}"/>
              </a:ext>
            </a:extLst>
          </p:cNvPr>
          <p:cNvPicPr>
            <a:picLocks noChangeAspect="1"/>
          </p:cNvPicPr>
          <p:nvPr/>
        </p:nvPicPr>
        <p:blipFill>
          <a:blip r:embed="rId3"/>
          <a:stretch>
            <a:fillRect/>
          </a:stretch>
        </p:blipFill>
        <p:spPr>
          <a:xfrm>
            <a:off x="7918516" y="3828522"/>
            <a:ext cx="3689131" cy="2075137"/>
          </a:xfrm>
          <a:prstGeom prst="rect">
            <a:avLst/>
          </a:prstGeom>
        </p:spPr>
      </p:pic>
    </p:spTree>
    <p:extLst>
      <p:ext uri="{BB962C8B-B14F-4D97-AF65-F5344CB8AC3E}">
        <p14:creationId xmlns:p14="http://schemas.microsoft.com/office/powerpoint/2010/main" val="271766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2B3525-8C7B-A13A-4BF1-31817620E1AA}"/>
              </a:ext>
            </a:extLst>
          </p:cNvPr>
          <p:cNvSpPr>
            <a:spLocks noGrp="1"/>
          </p:cNvSpPr>
          <p:nvPr>
            <p:ph type="title"/>
          </p:nvPr>
        </p:nvSpPr>
        <p:spPr/>
        <p:txBody>
          <a:bodyPr/>
          <a:lstStyle/>
          <a:p>
            <a:r>
              <a:rPr lang="tr-TR" dirty="0"/>
              <a:t>Veri Türleri </a:t>
            </a:r>
          </a:p>
        </p:txBody>
      </p:sp>
      <p:sp>
        <p:nvSpPr>
          <p:cNvPr id="3" name="İçerik Yer Tutucusu 2">
            <a:extLst>
              <a:ext uri="{FF2B5EF4-FFF2-40B4-BE49-F238E27FC236}">
                <a16:creationId xmlns:a16="http://schemas.microsoft.com/office/drawing/2014/main" id="{1767B52C-413F-1B35-9799-041E16C69DDA}"/>
              </a:ext>
            </a:extLst>
          </p:cNvPr>
          <p:cNvSpPr>
            <a:spLocks noGrp="1"/>
          </p:cNvSpPr>
          <p:nvPr>
            <p:ph idx="1"/>
          </p:nvPr>
        </p:nvSpPr>
        <p:spPr>
          <a:xfrm>
            <a:off x="1024128" y="2084832"/>
            <a:ext cx="10365767" cy="4224528"/>
          </a:xfrm>
        </p:spPr>
        <p:txBody>
          <a:bodyPr>
            <a:noAutofit/>
          </a:bodyPr>
          <a:lstStyle/>
          <a:p>
            <a:pPr>
              <a:buFont typeface="Wingdings" panose="05000000000000000000" pitchFamily="2" charset="2"/>
              <a:buChar char="q"/>
            </a:pPr>
            <a:r>
              <a:rPr lang="tr-TR" sz="2400" b="1" dirty="0" err="1"/>
              <a:t>Categorical</a:t>
            </a:r>
            <a:r>
              <a:rPr lang="tr-TR" sz="2400" b="1" dirty="0"/>
              <a:t> (Kategorik) Veri</a:t>
            </a:r>
            <a:r>
              <a:rPr lang="tr-TR" sz="2400" dirty="0"/>
              <a:t>: Kategorik veriler, bir kişinin cinsiyeti, medeni durumu, memleketi veya beğendiği film türleri gibi özellikleri temsil eder. Kategorik veriler sayısal değerler alabilir ("1" erkek ve "2" kadın anlamına gelebilir), ancak bu sayıların matematiksel anlamı yoktur. </a:t>
            </a:r>
          </a:p>
          <a:p>
            <a:pPr>
              <a:buFont typeface="Wingdings" panose="05000000000000000000" pitchFamily="2" charset="2"/>
              <a:buChar char="q"/>
            </a:pPr>
            <a:r>
              <a:rPr lang="tr-TR" sz="2400" b="1" dirty="0"/>
              <a:t>Ordinal (Sıralı) Veri: </a:t>
            </a:r>
            <a:r>
              <a:rPr lang="tr-TR" sz="2400" dirty="0"/>
              <a:t>Sayısal ve kategorik verilerin bir karışımıdır. Veriler kategorilere ayrılır, ancak kategorilere yerleştirilen sayıların bir anlamı vardır. Örneğin, bir restoranı 0 (en düşük) ila 4 (en yüksek) yıldız arasında derecelendirmek, sıralı veriler verir. </a:t>
            </a:r>
          </a:p>
        </p:txBody>
      </p:sp>
    </p:spTree>
    <p:extLst>
      <p:ext uri="{BB962C8B-B14F-4D97-AF65-F5344CB8AC3E}">
        <p14:creationId xmlns:p14="http://schemas.microsoft.com/office/powerpoint/2010/main" val="179113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63E009EE-6D8D-DB85-FF30-61F54E06BB5C}"/>
              </a:ext>
            </a:extLst>
          </p:cNvPr>
          <p:cNvPicPr>
            <a:picLocks noChangeAspect="1"/>
          </p:cNvPicPr>
          <p:nvPr/>
        </p:nvPicPr>
        <p:blipFill>
          <a:blip r:embed="rId2"/>
          <a:stretch>
            <a:fillRect/>
          </a:stretch>
        </p:blipFill>
        <p:spPr>
          <a:xfrm>
            <a:off x="3615254" y="3981971"/>
            <a:ext cx="4961492" cy="2660129"/>
          </a:xfrm>
          <a:prstGeom prst="rect">
            <a:avLst/>
          </a:prstGeom>
        </p:spPr>
      </p:pic>
      <p:sp>
        <p:nvSpPr>
          <p:cNvPr id="2" name="Başlık 1">
            <a:extLst>
              <a:ext uri="{FF2B5EF4-FFF2-40B4-BE49-F238E27FC236}">
                <a16:creationId xmlns:a16="http://schemas.microsoft.com/office/drawing/2014/main" id="{35ED0E1C-69AF-F6E2-9B3B-7ACA93C4FF56}"/>
              </a:ext>
            </a:extLst>
          </p:cNvPr>
          <p:cNvSpPr>
            <a:spLocks noGrp="1"/>
          </p:cNvSpPr>
          <p:nvPr>
            <p:ph type="title"/>
          </p:nvPr>
        </p:nvSpPr>
        <p:spPr/>
        <p:txBody>
          <a:bodyPr/>
          <a:lstStyle/>
          <a:p>
            <a:r>
              <a:rPr lang="tr-TR" dirty="0"/>
              <a:t>Veri Türleri </a:t>
            </a:r>
          </a:p>
        </p:txBody>
      </p:sp>
      <p:sp>
        <p:nvSpPr>
          <p:cNvPr id="3" name="İçerik Yer Tutucusu 2">
            <a:extLst>
              <a:ext uri="{FF2B5EF4-FFF2-40B4-BE49-F238E27FC236}">
                <a16:creationId xmlns:a16="http://schemas.microsoft.com/office/drawing/2014/main" id="{C485681B-8AB0-7E59-4A1B-7C77E3AD62C9}"/>
              </a:ext>
            </a:extLst>
          </p:cNvPr>
          <p:cNvSpPr>
            <a:spLocks noGrp="1"/>
          </p:cNvSpPr>
          <p:nvPr>
            <p:ph idx="1"/>
          </p:nvPr>
        </p:nvSpPr>
        <p:spPr>
          <a:xfrm>
            <a:off x="1024128" y="1874359"/>
            <a:ext cx="10397851" cy="2366211"/>
          </a:xfrm>
        </p:spPr>
        <p:txBody>
          <a:bodyPr>
            <a:normAutofit/>
          </a:bodyPr>
          <a:lstStyle/>
          <a:p>
            <a:pPr>
              <a:buFont typeface="Wingdings" panose="05000000000000000000" pitchFamily="2" charset="2"/>
              <a:buChar char="q"/>
            </a:pPr>
            <a:r>
              <a:rPr lang="tr-TR" sz="2400" b="1" dirty="0" err="1"/>
              <a:t>Interval</a:t>
            </a:r>
            <a:r>
              <a:rPr lang="tr-TR" sz="2400" b="1" dirty="0"/>
              <a:t> (Aralıklı) Veri: </a:t>
            </a:r>
            <a:r>
              <a:rPr lang="tr-TR" sz="2400" dirty="0"/>
              <a:t>Her noktanın birbirinden eşit uzaklıkta (aralık) yerleştirildiği, bir ölçek boyunca ölçülebilen bir veri türüdür. Bu verilerde mutlak sıfır yoktur. </a:t>
            </a:r>
          </a:p>
          <a:p>
            <a:pPr>
              <a:buFont typeface="Wingdings" panose="05000000000000000000" pitchFamily="2" charset="2"/>
              <a:buChar char="q"/>
            </a:pPr>
            <a:r>
              <a:rPr lang="tr-TR" sz="2400" b="1" dirty="0"/>
              <a:t> </a:t>
            </a:r>
            <a:r>
              <a:rPr lang="tr-TR" sz="2400" b="1" dirty="0" err="1"/>
              <a:t>Ratio</a:t>
            </a:r>
            <a:r>
              <a:rPr lang="tr-TR" sz="2400" b="1" dirty="0"/>
              <a:t> (Oransal) Veri: </a:t>
            </a:r>
            <a:r>
              <a:rPr lang="tr-TR" sz="2400" dirty="0"/>
              <a:t>Bu tür veriler ölçülebilir ve sıralanabilir. Aralıklı veriden farkı, mutlak sıfırın olmasıdır. Mutlak sıfırın varlığı, oran verilerinde negatif değer alamayacağı anlamına gelir. </a:t>
            </a:r>
          </a:p>
        </p:txBody>
      </p:sp>
    </p:spTree>
    <p:extLst>
      <p:ext uri="{BB962C8B-B14F-4D97-AF65-F5344CB8AC3E}">
        <p14:creationId xmlns:p14="http://schemas.microsoft.com/office/powerpoint/2010/main" val="3614546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E6EACE-0FA5-3979-CD8F-8A413BFFD739}"/>
              </a:ext>
            </a:extLst>
          </p:cNvPr>
          <p:cNvSpPr>
            <a:spLocks noGrp="1"/>
          </p:cNvSpPr>
          <p:nvPr>
            <p:ph type="title"/>
          </p:nvPr>
        </p:nvSpPr>
        <p:spPr/>
        <p:txBody>
          <a:bodyPr/>
          <a:lstStyle/>
          <a:p>
            <a:r>
              <a:rPr lang="tr-TR" dirty="0"/>
              <a:t>Veri neden görselleştirilir?</a:t>
            </a:r>
          </a:p>
        </p:txBody>
      </p:sp>
      <p:sp>
        <p:nvSpPr>
          <p:cNvPr id="3" name="İçerik Yer Tutucusu 2">
            <a:extLst>
              <a:ext uri="{FF2B5EF4-FFF2-40B4-BE49-F238E27FC236}">
                <a16:creationId xmlns:a16="http://schemas.microsoft.com/office/drawing/2014/main" id="{7AC534B5-6582-2C1A-92CA-3CCE1F5A60BA}"/>
              </a:ext>
            </a:extLst>
          </p:cNvPr>
          <p:cNvSpPr>
            <a:spLocks noGrp="1"/>
          </p:cNvSpPr>
          <p:nvPr>
            <p:ph idx="1"/>
          </p:nvPr>
        </p:nvSpPr>
        <p:spPr>
          <a:xfrm>
            <a:off x="1024128" y="3477736"/>
            <a:ext cx="3604433" cy="1499616"/>
          </a:xfrm>
        </p:spPr>
        <p:txBody>
          <a:bodyPr/>
          <a:lstStyle/>
          <a:p>
            <a:pPr>
              <a:buFont typeface="Wingdings" panose="05000000000000000000" pitchFamily="2" charset="2"/>
              <a:buChar char="q"/>
            </a:pPr>
            <a:r>
              <a:rPr lang="tr-TR" dirty="0"/>
              <a:t>Keşfetme Amacıyla (EDA)</a:t>
            </a:r>
          </a:p>
          <a:p>
            <a:pPr>
              <a:buFont typeface="Wingdings" panose="05000000000000000000" pitchFamily="2" charset="2"/>
              <a:buChar char="q"/>
            </a:pPr>
            <a:r>
              <a:rPr lang="tr-TR" dirty="0"/>
              <a:t>Analiz Etme Amacıyla</a:t>
            </a:r>
          </a:p>
          <a:p>
            <a:pPr>
              <a:buFont typeface="Wingdings" panose="05000000000000000000" pitchFamily="2" charset="2"/>
              <a:buChar char="q"/>
            </a:pPr>
            <a:r>
              <a:rPr lang="tr-TR" dirty="0"/>
              <a:t>Sunma Amacıyla</a:t>
            </a:r>
          </a:p>
        </p:txBody>
      </p:sp>
      <p:pic>
        <p:nvPicPr>
          <p:cNvPr id="4" name="Resim 3">
            <a:extLst>
              <a:ext uri="{FF2B5EF4-FFF2-40B4-BE49-F238E27FC236}">
                <a16:creationId xmlns:a16="http://schemas.microsoft.com/office/drawing/2014/main" id="{0340B916-4760-C7A7-98DD-F813199ABE3E}"/>
              </a:ext>
            </a:extLst>
          </p:cNvPr>
          <p:cNvPicPr>
            <a:picLocks noChangeAspect="1"/>
          </p:cNvPicPr>
          <p:nvPr/>
        </p:nvPicPr>
        <p:blipFill>
          <a:blip r:embed="rId2"/>
          <a:stretch>
            <a:fillRect/>
          </a:stretch>
        </p:blipFill>
        <p:spPr>
          <a:xfrm>
            <a:off x="4535054" y="2108232"/>
            <a:ext cx="7324725" cy="4238625"/>
          </a:xfrm>
          <a:prstGeom prst="rect">
            <a:avLst/>
          </a:prstGeom>
        </p:spPr>
      </p:pic>
    </p:spTree>
    <p:extLst>
      <p:ext uri="{BB962C8B-B14F-4D97-AF65-F5344CB8AC3E}">
        <p14:creationId xmlns:p14="http://schemas.microsoft.com/office/powerpoint/2010/main" val="2212369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Sıcak Mavi">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263</TotalTime>
  <Words>1051</Words>
  <Application>Microsoft Office PowerPoint</Application>
  <PresentationFormat>Geniş ekran</PresentationFormat>
  <Paragraphs>102</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Times New Roman</vt:lpstr>
      <vt:lpstr>Tw Cen MT</vt:lpstr>
      <vt:lpstr>Tw Cen MT Condensed</vt:lpstr>
      <vt:lpstr>Wingdings</vt:lpstr>
      <vt:lpstr>Wingdings 3</vt:lpstr>
      <vt:lpstr>İntegral</vt:lpstr>
      <vt:lpstr>MAKİNE ÖĞRENMESİ</vt:lpstr>
      <vt:lpstr>VERİ BİLİMİ</vt:lpstr>
      <vt:lpstr>Veri Nedir?</vt:lpstr>
      <vt:lpstr>Multimedya</vt:lpstr>
      <vt:lpstr>Standart veri tipleri</vt:lpstr>
      <vt:lpstr>Özel Veri Tipleri</vt:lpstr>
      <vt:lpstr>Veri Türleri </vt:lpstr>
      <vt:lpstr>Veri Türleri </vt:lpstr>
      <vt:lpstr>Veri neden görselleştirilir?</vt:lpstr>
      <vt:lpstr>Veri Görselleştirme</vt:lpstr>
      <vt:lpstr>Veri görselleştirmede en çok kullanılan kütüphaneler</vt:lpstr>
      <vt:lpstr>Grafik Türleri</vt:lpstr>
      <vt:lpstr>Line Plot </vt:lpstr>
      <vt:lpstr>Scatter Plot </vt:lpstr>
      <vt:lpstr>Bar Plot </vt:lpstr>
      <vt:lpstr>Betimsel İstatistik Kavramları</vt:lpstr>
      <vt:lpstr>Histogram</vt:lpstr>
      <vt:lpstr>Betimsel İstatistik Kavramları</vt:lpstr>
      <vt:lpstr>Gauss Dağılımı (Normal Dağılım) </vt:lpstr>
      <vt:lpstr>Histogram – Gauss Dağılımı İlişkisi</vt:lpstr>
      <vt:lpstr>Pie Charts </vt:lpstr>
      <vt:lpstr>Kartil Nedir ve Nasıl Hesaplanır? </vt:lpstr>
      <vt:lpstr>Box Plot </vt:lpstr>
      <vt:lpstr>Box Plot </vt:lpstr>
      <vt:lpstr>Korelasyon Nedir? </vt:lpstr>
      <vt:lpstr>Korelasyon Matrisi </vt:lpstr>
      <vt:lpstr>Heatmap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MAKİNE ÖĞRENMESİ</dc:title>
  <dc:creator>ayşenur yıldız</dc:creator>
  <cp:lastModifiedBy>ayşenur yıldız</cp:lastModifiedBy>
  <cp:revision>13</cp:revision>
  <dcterms:created xsi:type="dcterms:W3CDTF">2022-08-10T07:50:50Z</dcterms:created>
  <dcterms:modified xsi:type="dcterms:W3CDTF">2022-08-24T10:50:05Z</dcterms:modified>
</cp:coreProperties>
</file>