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70" r:id="rId6"/>
    <p:sldId id="261" r:id="rId7"/>
    <p:sldId id="262" r:id="rId8"/>
    <p:sldId id="264" r:id="rId9"/>
    <p:sldId id="263" r:id="rId10"/>
    <p:sldId id="265" r:id="rId11"/>
    <p:sldId id="266" r:id="rId12"/>
    <p:sldId id="267" r:id="rId13"/>
    <p:sldId id="268" r:id="rId14"/>
    <p:sldId id="269" r:id="rId15"/>
    <p:sldId id="271" r:id="rId16"/>
    <p:sldId id="276" r:id="rId17"/>
    <p:sldId id="272" r:id="rId18"/>
    <p:sldId id="273" r:id="rId19"/>
    <p:sldId id="274" r:id="rId20"/>
    <p:sldId id="275" r:id="rId21"/>
    <p:sldId id="279" r:id="rId22"/>
    <p:sldId id="280" r:id="rId23"/>
    <p:sldId id="286" r:id="rId24"/>
    <p:sldId id="283" r:id="rId25"/>
    <p:sldId id="284" r:id="rId26"/>
    <p:sldId id="282" r:id="rId2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tr-TR"/>
              <a:t>Asıl başlık stilini düzenlemek için tıklayın</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lvl1pPr algn="l">
              <a:defRPr/>
            </a:lvl1pPr>
          </a:lstStyle>
          <a:p>
            <a:fld id="{C9100317-0AA8-4833-9426-2A6CBC3C82E6}" type="datetimeFigureOut">
              <a:rPr lang="tr-TR" smtClean="0"/>
              <a:t>5.09.2022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68DB2D0-2B8C-42E5-A507-66C0E8DF8FDB}" type="slidenum">
              <a:rPr lang="tr-TR" smtClean="0"/>
              <a:t>‹#›</a:t>
            </a:fld>
            <a:endParaRPr lang="tr-TR"/>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303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C9100317-0AA8-4833-9426-2A6CBC3C82E6}" type="datetimeFigureOut">
              <a:rPr lang="tr-TR" smtClean="0"/>
              <a:t>5.09.2022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68DB2D0-2B8C-42E5-A507-66C0E8DF8FDB}" type="slidenum">
              <a:rPr lang="tr-TR" smtClean="0"/>
              <a:t>‹#›</a:t>
            </a:fld>
            <a:endParaRPr lang="tr-TR"/>
          </a:p>
        </p:txBody>
      </p:sp>
    </p:spTree>
    <p:extLst>
      <p:ext uri="{BB962C8B-B14F-4D97-AF65-F5344CB8AC3E}">
        <p14:creationId xmlns:p14="http://schemas.microsoft.com/office/powerpoint/2010/main" val="766643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C9100317-0AA8-4833-9426-2A6CBC3C82E6}" type="datetimeFigureOut">
              <a:rPr lang="tr-TR" smtClean="0"/>
              <a:t>5.09.2022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68DB2D0-2B8C-42E5-A507-66C0E8DF8FDB}" type="slidenum">
              <a:rPr lang="tr-TR" smtClean="0"/>
              <a:t>‹#›</a:t>
            </a:fld>
            <a:endParaRPr lang="tr-TR"/>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9697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C9100317-0AA8-4833-9426-2A6CBC3C82E6}" type="datetimeFigureOut">
              <a:rPr lang="tr-TR" smtClean="0"/>
              <a:t>5.09.2022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68DB2D0-2B8C-42E5-A507-66C0E8DF8FDB}" type="slidenum">
              <a:rPr lang="tr-TR" smtClean="0"/>
              <a:t>‹#›</a:t>
            </a:fld>
            <a:endParaRPr lang="tr-TR"/>
          </a:p>
        </p:txBody>
      </p:sp>
    </p:spTree>
    <p:extLst>
      <p:ext uri="{BB962C8B-B14F-4D97-AF65-F5344CB8AC3E}">
        <p14:creationId xmlns:p14="http://schemas.microsoft.com/office/powerpoint/2010/main" val="2464409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tr-TR"/>
              <a:t>Asıl başlık stilini düzenlemek için tıklayın</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C9100317-0AA8-4833-9426-2A6CBC3C82E6}" type="datetimeFigureOut">
              <a:rPr lang="tr-TR" smtClean="0"/>
              <a:t>5.09.2022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68DB2D0-2B8C-42E5-A507-66C0E8DF8FDB}" type="slidenum">
              <a:rPr lang="tr-TR" smtClean="0"/>
              <a:t>‹#›</a:t>
            </a:fld>
            <a:endParaRPr lang="tr-TR"/>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5403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C9100317-0AA8-4833-9426-2A6CBC3C82E6}" type="datetimeFigureOut">
              <a:rPr lang="tr-TR" smtClean="0"/>
              <a:t>5.09.2022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68DB2D0-2B8C-42E5-A507-66C0E8DF8FDB}" type="slidenum">
              <a:rPr lang="tr-TR" smtClean="0"/>
              <a:t>‹#›</a:t>
            </a:fld>
            <a:endParaRPr lang="tr-TR"/>
          </a:p>
        </p:txBody>
      </p:sp>
    </p:spTree>
    <p:extLst>
      <p:ext uri="{BB962C8B-B14F-4D97-AF65-F5344CB8AC3E}">
        <p14:creationId xmlns:p14="http://schemas.microsoft.com/office/powerpoint/2010/main" val="883357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tr-TR"/>
              <a:t>Asıl metin stillerini düzenlemek için tıklayın</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C9100317-0AA8-4833-9426-2A6CBC3C82E6}" type="datetimeFigureOut">
              <a:rPr lang="tr-TR" smtClean="0"/>
              <a:t>5.09.2022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068DB2D0-2B8C-42E5-A507-66C0E8DF8FDB}" type="slidenum">
              <a:rPr lang="tr-TR" smtClean="0"/>
              <a:t>‹#›</a:t>
            </a:fld>
            <a:endParaRPr lang="tr-TR"/>
          </a:p>
        </p:txBody>
      </p:sp>
    </p:spTree>
    <p:extLst>
      <p:ext uri="{BB962C8B-B14F-4D97-AF65-F5344CB8AC3E}">
        <p14:creationId xmlns:p14="http://schemas.microsoft.com/office/powerpoint/2010/main" val="2572484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C9100317-0AA8-4833-9426-2A6CBC3C82E6}" type="datetimeFigureOut">
              <a:rPr lang="tr-TR" smtClean="0"/>
              <a:t>5.09.2022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068DB2D0-2B8C-42E5-A507-66C0E8DF8FDB}" type="slidenum">
              <a:rPr lang="tr-TR" smtClean="0"/>
              <a:t>‹#›</a:t>
            </a:fld>
            <a:endParaRPr lang="tr-TR"/>
          </a:p>
        </p:txBody>
      </p:sp>
    </p:spTree>
    <p:extLst>
      <p:ext uri="{BB962C8B-B14F-4D97-AF65-F5344CB8AC3E}">
        <p14:creationId xmlns:p14="http://schemas.microsoft.com/office/powerpoint/2010/main" val="1986703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100317-0AA8-4833-9426-2A6CBC3C82E6}" type="datetimeFigureOut">
              <a:rPr lang="tr-TR" smtClean="0"/>
              <a:t>5.09.2022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068DB2D0-2B8C-42E5-A507-66C0E8DF8FDB}" type="slidenum">
              <a:rPr lang="tr-TR" smtClean="0"/>
              <a:t>‹#›</a:t>
            </a:fld>
            <a:endParaRPr lang="tr-TR"/>
          </a:p>
        </p:txBody>
      </p:sp>
    </p:spTree>
    <p:extLst>
      <p:ext uri="{BB962C8B-B14F-4D97-AF65-F5344CB8AC3E}">
        <p14:creationId xmlns:p14="http://schemas.microsoft.com/office/powerpoint/2010/main" val="2999693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tr-TR"/>
              <a:t>Asıl başlık stilini düzenlemek için tıklayın</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C9100317-0AA8-4833-9426-2A6CBC3C82E6}" type="datetimeFigureOut">
              <a:rPr lang="tr-TR" smtClean="0"/>
              <a:t>5.09.2022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68DB2D0-2B8C-42E5-A507-66C0E8DF8FDB}" type="slidenum">
              <a:rPr lang="tr-TR" smtClean="0"/>
              <a:t>‹#›</a:t>
            </a:fld>
            <a:endParaRPr lang="tr-TR"/>
          </a:p>
        </p:txBody>
      </p:sp>
    </p:spTree>
    <p:extLst>
      <p:ext uri="{BB962C8B-B14F-4D97-AF65-F5344CB8AC3E}">
        <p14:creationId xmlns:p14="http://schemas.microsoft.com/office/powerpoint/2010/main" val="2595860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C9100317-0AA8-4833-9426-2A6CBC3C82E6}" type="datetimeFigureOut">
              <a:rPr lang="tr-TR" smtClean="0"/>
              <a:t>5.09.2022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68DB2D0-2B8C-42E5-A507-66C0E8DF8FDB}" type="slidenum">
              <a:rPr lang="tr-TR" smtClean="0"/>
              <a:t>‹#›</a:t>
            </a:fld>
            <a:endParaRPr lang="tr-TR"/>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7207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E6A17F03-25D5-45A7-827D-6D7184C3BDD8}" type="datetimeFigureOut">
              <a:rPr lang="tr-TR" smtClean="0"/>
              <a:t>5.09.2022</a:t>
            </a:fld>
            <a:endParaRPr lang="tr-TR"/>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tr-TR"/>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9EDDF902-78FF-4498-9ED7-5E71401B4EAE}" type="slidenum">
              <a:rPr lang="tr-TR" smtClean="0"/>
              <a:t>‹#›</a:t>
            </a:fld>
            <a:endParaRPr lang="tr-TR"/>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03913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E33396F-A5D1-BFFD-F085-B06962E2DF66}"/>
              </a:ext>
            </a:extLst>
          </p:cNvPr>
          <p:cNvSpPr>
            <a:spLocks noGrp="1"/>
          </p:cNvSpPr>
          <p:nvPr>
            <p:ph type="ctrTitle"/>
          </p:nvPr>
        </p:nvSpPr>
        <p:spPr/>
        <p:txBody>
          <a:bodyPr/>
          <a:lstStyle/>
          <a:p>
            <a:r>
              <a:rPr lang="tr-TR" dirty="0">
                <a:latin typeface="Times New Roman" panose="02020603050405020304" pitchFamily="18" charset="0"/>
                <a:cs typeface="Times New Roman" panose="02020603050405020304" pitchFamily="18" charset="0"/>
              </a:rPr>
              <a:t>MAKİNE ÖĞRENMESİ</a:t>
            </a:r>
            <a:endParaRPr lang="tr-TR" dirty="0"/>
          </a:p>
        </p:txBody>
      </p:sp>
      <p:sp>
        <p:nvSpPr>
          <p:cNvPr id="3" name="Alt Başlık 2">
            <a:extLst>
              <a:ext uri="{FF2B5EF4-FFF2-40B4-BE49-F238E27FC236}">
                <a16:creationId xmlns:a16="http://schemas.microsoft.com/office/drawing/2014/main" id="{8EF682A4-061F-EF7D-D4C2-6ADA0E82F425}"/>
              </a:ext>
            </a:extLst>
          </p:cNvPr>
          <p:cNvSpPr>
            <a:spLocks noGrp="1"/>
          </p:cNvSpPr>
          <p:nvPr>
            <p:ph type="subTitle" idx="1"/>
          </p:nvPr>
        </p:nvSpPr>
        <p:spPr/>
        <p:txBody>
          <a:bodyPr/>
          <a:lstStyle/>
          <a:p>
            <a:r>
              <a:rPr lang="tr-TR"/>
              <a:t>AYŞENUR YILDIZ</a:t>
            </a:r>
          </a:p>
          <a:p>
            <a:endParaRPr lang="tr-TR"/>
          </a:p>
        </p:txBody>
      </p:sp>
      <p:pic>
        <p:nvPicPr>
          <p:cNvPr id="4" name="Resim 3">
            <a:extLst>
              <a:ext uri="{FF2B5EF4-FFF2-40B4-BE49-F238E27FC236}">
                <a16:creationId xmlns:a16="http://schemas.microsoft.com/office/drawing/2014/main" id="{2FB07C4C-CB8A-E5CA-518F-A52E48AEA4B8}"/>
              </a:ext>
            </a:extLst>
          </p:cNvPr>
          <p:cNvPicPr>
            <a:picLocks noChangeAspect="1"/>
          </p:cNvPicPr>
          <p:nvPr/>
        </p:nvPicPr>
        <p:blipFill>
          <a:blip r:embed="rId2"/>
          <a:stretch>
            <a:fillRect/>
          </a:stretch>
        </p:blipFill>
        <p:spPr>
          <a:xfrm>
            <a:off x="3803705" y="0"/>
            <a:ext cx="4584589" cy="4590686"/>
          </a:xfrm>
          <a:prstGeom prst="rect">
            <a:avLst/>
          </a:prstGeom>
        </p:spPr>
      </p:pic>
    </p:spTree>
    <p:extLst>
      <p:ext uri="{BB962C8B-B14F-4D97-AF65-F5344CB8AC3E}">
        <p14:creationId xmlns:p14="http://schemas.microsoft.com/office/powerpoint/2010/main" val="527324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14BB6E7-F7A9-F174-90FE-6657D0F8EA32}"/>
              </a:ext>
            </a:extLst>
          </p:cNvPr>
          <p:cNvSpPr>
            <a:spLocks noGrp="1"/>
          </p:cNvSpPr>
          <p:nvPr>
            <p:ph type="title"/>
          </p:nvPr>
        </p:nvSpPr>
        <p:spPr/>
        <p:txBody>
          <a:bodyPr/>
          <a:lstStyle/>
          <a:p>
            <a:r>
              <a:rPr lang="tr-TR" dirty="0" err="1"/>
              <a:t>Euclidean</a:t>
            </a:r>
            <a:r>
              <a:rPr lang="tr-TR" dirty="0"/>
              <a:t> (Öklid) Uzaklık Hesaplaması</a:t>
            </a:r>
          </a:p>
        </p:txBody>
      </p:sp>
      <p:sp>
        <p:nvSpPr>
          <p:cNvPr id="3" name="İçerik Yer Tutucusu 2">
            <a:extLst>
              <a:ext uri="{FF2B5EF4-FFF2-40B4-BE49-F238E27FC236}">
                <a16:creationId xmlns:a16="http://schemas.microsoft.com/office/drawing/2014/main" id="{37365E9A-2A7A-F9BE-AE3F-6375CA522BB2}"/>
              </a:ext>
            </a:extLst>
          </p:cNvPr>
          <p:cNvSpPr>
            <a:spLocks noGrp="1"/>
          </p:cNvSpPr>
          <p:nvPr>
            <p:ph idx="1"/>
          </p:nvPr>
        </p:nvSpPr>
        <p:spPr/>
        <p:txBody>
          <a:bodyPr/>
          <a:lstStyle/>
          <a:p>
            <a:pPr>
              <a:buFont typeface="Wingdings" panose="05000000000000000000" pitchFamily="2" charset="2"/>
              <a:buChar char="q"/>
            </a:pPr>
            <a:r>
              <a:rPr lang="tr-TR" sz="2400" dirty="0" err="1"/>
              <a:t>Euclidean</a:t>
            </a:r>
            <a:r>
              <a:rPr lang="tr-TR" sz="2400" dirty="0"/>
              <a:t> (Öklid) Uzaklık Hesaplaması; Öklid Uzayı Rn içinde, iki nokta arası verilen mesafe hesaplaması olarak ifade edilmektedir.</a:t>
            </a:r>
          </a:p>
          <a:p>
            <a:pPr>
              <a:buFont typeface="Wingdings" panose="05000000000000000000" pitchFamily="2" charset="2"/>
              <a:buChar char="q"/>
            </a:pPr>
            <a:r>
              <a:rPr lang="tr-TR" sz="2400" dirty="0"/>
              <a:t>n boyutlu uzayda </a:t>
            </a:r>
            <a:r>
              <a:rPr lang="tr-TR" sz="2400" dirty="0" err="1"/>
              <a:t>Euclidean</a:t>
            </a:r>
            <a:r>
              <a:rPr lang="tr-TR" sz="2400" dirty="0"/>
              <a:t> (Öklid) Uzaklık hesaplaması;</a:t>
            </a:r>
          </a:p>
          <a:p>
            <a:endParaRPr lang="tr-TR" sz="2400" dirty="0"/>
          </a:p>
          <a:p>
            <a:endParaRPr lang="tr-TR" sz="2400" dirty="0"/>
          </a:p>
          <a:p>
            <a:r>
              <a:rPr lang="tr-TR" sz="2400" dirty="0"/>
              <a:t>şeklinde gerçekleştirilmektedir</a:t>
            </a:r>
          </a:p>
          <a:p>
            <a:endParaRPr lang="tr-TR" dirty="0"/>
          </a:p>
        </p:txBody>
      </p:sp>
      <p:pic>
        <p:nvPicPr>
          <p:cNvPr id="4" name="Resim 3">
            <a:extLst>
              <a:ext uri="{FF2B5EF4-FFF2-40B4-BE49-F238E27FC236}">
                <a16:creationId xmlns:a16="http://schemas.microsoft.com/office/drawing/2014/main" id="{050F53EC-6E4C-A123-772D-A3C3743F400E}"/>
              </a:ext>
            </a:extLst>
          </p:cNvPr>
          <p:cNvPicPr>
            <a:picLocks noChangeAspect="1"/>
          </p:cNvPicPr>
          <p:nvPr/>
        </p:nvPicPr>
        <p:blipFill>
          <a:blip r:embed="rId2"/>
          <a:stretch>
            <a:fillRect/>
          </a:stretch>
        </p:blipFill>
        <p:spPr>
          <a:xfrm>
            <a:off x="1024128" y="3600474"/>
            <a:ext cx="6369394" cy="697206"/>
          </a:xfrm>
          <a:prstGeom prst="rect">
            <a:avLst/>
          </a:prstGeom>
        </p:spPr>
      </p:pic>
      <p:pic>
        <p:nvPicPr>
          <p:cNvPr id="5" name="Resim 4">
            <a:extLst>
              <a:ext uri="{FF2B5EF4-FFF2-40B4-BE49-F238E27FC236}">
                <a16:creationId xmlns:a16="http://schemas.microsoft.com/office/drawing/2014/main" id="{C83D5B2F-1933-3C12-CE7D-60643874392A}"/>
              </a:ext>
            </a:extLst>
          </p:cNvPr>
          <p:cNvPicPr>
            <a:picLocks noChangeAspect="1"/>
          </p:cNvPicPr>
          <p:nvPr/>
        </p:nvPicPr>
        <p:blipFill>
          <a:blip r:embed="rId3"/>
          <a:stretch>
            <a:fillRect/>
          </a:stretch>
        </p:blipFill>
        <p:spPr>
          <a:xfrm>
            <a:off x="7973820" y="2654713"/>
            <a:ext cx="4587148" cy="4203287"/>
          </a:xfrm>
          <a:prstGeom prst="rect">
            <a:avLst/>
          </a:prstGeom>
        </p:spPr>
      </p:pic>
    </p:spTree>
    <p:extLst>
      <p:ext uri="{BB962C8B-B14F-4D97-AF65-F5344CB8AC3E}">
        <p14:creationId xmlns:p14="http://schemas.microsoft.com/office/powerpoint/2010/main" val="1299603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209268E-D02B-EEC2-BE55-DD6405B15156}"/>
              </a:ext>
            </a:extLst>
          </p:cNvPr>
          <p:cNvSpPr>
            <a:spLocks noGrp="1"/>
          </p:cNvSpPr>
          <p:nvPr>
            <p:ph type="title"/>
          </p:nvPr>
        </p:nvSpPr>
        <p:spPr/>
        <p:txBody>
          <a:bodyPr/>
          <a:lstStyle/>
          <a:p>
            <a:r>
              <a:rPr lang="tr-TR" dirty="0" err="1"/>
              <a:t>Jacckard</a:t>
            </a:r>
            <a:r>
              <a:rPr lang="tr-TR" dirty="0"/>
              <a:t> İndeksi Uzaklık Hesaplaması</a:t>
            </a:r>
          </a:p>
        </p:txBody>
      </p:sp>
      <p:sp>
        <p:nvSpPr>
          <p:cNvPr id="3" name="İçerik Yer Tutucusu 2">
            <a:extLst>
              <a:ext uri="{FF2B5EF4-FFF2-40B4-BE49-F238E27FC236}">
                <a16:creationId xmlns:a16="http://schemas.microsoft.com/office/drawing/2014/main" id="{A0D7EF79-72BC-EFF8-9683-B45B0657888A}"/>
              </a:ext>
            </a:extLst>
          </p:cNvPr>
          <p:cNvSpPr>
            <a:spLocks noGrp="1"/>
          </p:cNvSpPr>
          <p:nvPr>
            <p:ph idx="1"/>
          </p:nvPr>
        </p:nvSpPr>
        <p:spPr/>
        <p:txBody>
          <a:bodyPr/>
          <a:lstStyle/>
          <a:p>
            <a:pPr>
              <a:buFont typeface="Wingdings" panose="05000000000000000000" pitchFamily="2" charset="2"/>
              <a:buChar char="q"/>
            </a:pPr>
            <a:r>
              <a:rPr lang="tr-TR" sz="2400" dirty="0" err="1"/>
              <a:t>Jacckard</a:t>
            </a:r>
            <a:r>
              <a:rPr lang="tr-TR" sz="2400" dirty="0"/>
              <a:t> Uzaklık Hesaplaması; veri setleri üzerindeki benzerlik ya da farklılıkları inceleyip 0 ile 1 arasında bir değer verilerek değerlendirme gerçekleştirilmesi olarak ifade edilmektedir. (Değer mesafe olarak ifadelendirilmiştir.) </a:t>
            </a:r>
          </a:p>
          <a:p>
            <a:pPr>
              <a:buFont typeface="Wingdings" panose="05000000000000000000" pitchFamily="2" charset="2"/>
              <a:buChar char="q"/>
            </a:pPr>
            <a:r>
              <a:rPr lang="tr-TR" sz="2400" dirty="0" err="1"/>
              <a:t>Jacckard</a:t>
            </a:r>
            <a:r>
              <a:rPr lang="tr-TR" sz="2400" dirty="0"/>
              <a:t> Uzaklık hesaplaması;</a:t>
            </a:r>
          </a:p>
          <a:p>
            <a:endParaRPr lang="tr-TR" sz="2400" dirty="0"/>
          </a:p>
          <a:p>
            <a:endParaRPr lang="tr-TR" sz="2400" dirty="0"/>
          </a:p>
          <a:p>
            <a:r>
              <a:rPr lang="tr-TR" sz="2400" dirty="0"/>
              <a:t>şeklinde gerçekleştirilir.</a:t>
            </a:r>
          </a:p>
          <a:p>
            <a:endParaRPr lang="tr-TR" dirty="0"/>
          </a:p>
        </p:txBody>
      </p:sp>
      <p:pic>
        <p:nvPicPr>
          <p:cNvPr id="4" name="Resim 3">
            <a:extLst>
              <a:ext uri="{FF2B5EF4-FFF2-40B4-BE49-F238E27FC236}">
                <a16:creationId xmlns:a16="http://schemas.microsoft.com/office/drawing/2014/main" id="{DE644F0F-7B16-C5AC-EDD9-929C940E4229}"/>
              </a:ext>
            </a:extLst>
          </p:cNvPr>
          <p:cNvPicPr>
            <a:picLocks noChangeAspect="1"/>
          </p:cNvPicPr>
          <p:nvPr/>
        </p:nvPicPr>
        <p:blipFill>
          <a:blip r:embed="rId2"/>
          <a:stretch>
            <a:fillRect/>
          </a:stretch>
        </p:blipFill>
        <p:spPr>
          <a:xfrm>
            <a:off x="1191169" y="4297680"/>
            <a:ext cx="5105365" cy="675373"/>
          </a:xfrm>
          <a:prstGeom prst="rect">
            <a:avLst/>
          </a:prstGeom>
        </p:spPr>
      </p:pic>
      <p:pic>
        <p:nvPicPr>
          <p:cNvPr id="5" name="Resim 4">
            <a:extLst>
              <a:ext uri="{FF2B5EF4-FFF2-40B4-BE49-F238E27FC236}">
                <a16:creationId xmlns:a16="http://schemas.microsoft.com/office/drawing/2014/main" id="{AD721F70-5021-E5A1-9236-58A5992C9E49}"/>
              </a:ext>
            </a:extLst>
          </p:cNvPr>
          <p:cNvPicPr>
            <a:picLocks noChangeAspect="1"/>
          </p:cNvPicPr>
          <p:nvPr/>
        </p:nvPicPr>
        <p:blipFill>
          <a:blip r:embed="rId3"/>
          <a:stretch>
            <a:fillRect/>
          </a:stretch>
        </p:blipFill>
        <p:spPr>
          <a:xfrm>
            <a:off x="7054659" y="3296254"/>
            <a:ext cx="4912752" cy="3561746"/>
          </a:xfrm>
          <a:prstGeom prst="rect">
            <a:avLst/>
          </a:prstGeom>
        </p:spPr>
      </p:pic>
    </p:spTree>
    <p:extLst>
      <p:ext uri="{BB962C8B-B14F-4D97-AF65-F5344CB8AC3E}">
        <p14:creationId xmlns:p14="http://schemas.microsoft.com/office/powerpoint/2010/main" val="380619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2A55B6F-45D8-3B83-0027-26C29381DC2B}"/>
              </a:ext>
            </a:extLst>
          </p:cNvPr>
          <p:cNvSpPr>
            <a:spLocks noGrp="1"/>
          </p:cNvSpPr>
          <p:nvPr>
            <p:ph type="title"/>
          </p:nvPr>
        </p:nvSpPr>
        <p:spPr/>
        <p:txBody>
          <a:bodyPr/>
          <a:lstStyle/>
          <a:p>
            <a:r>
              <a:rPr lang="tr-TR" dirty="0" err="1"/>
              <a:t>Hamming</a:t>
            </a:r>
            <a:r>
              <a:rPr lang="tr-TR" dirty="0"/>
              <a:t> Uzaklık Hesaplaması</a:t>
            </a:r>
          </a:p>
        </p:txBody>
      </p:sp>
      <p:sp>
        <p:nvSpPr>
          <p:cNvPr id="3" name="İçerik Yer Tutucusu 2">
            <a:extLst>
              <a:ext uri="{FF2B5EF4-FFF2-40B4-BE49-F238E27FC236}">
                <a16:creationId xmlns:a16="http://schemas.microsoft.com/office/drawing/2014/main" id="{05EA1152-466D-CB61-6F7E-9E4B84EEA175}"/>
              </a:ext>
            </a:extLst>
          </p:cNvPr>
          <p:cNvSpPr>
            <a:spLocks noGrp="1"/>
          </p:cNvSpPr>
          <p:nvPr>
            <p:ph idx="1"/>
          </p:nvPr>
        </p:nvSpPr>
        <p:spPr>
          <a:xfrm>
            <a:off x="1024128" y="2286000"/>
            <a:ext cx="9720071" cy="4355432"/>
          </a:xfrm>
        </p:spPr>
        <p:txBody>
          <a:bodyPr>
            <a:normAutofit lnSpcReduction="10000"/>
          </a:bodyPr>
          <a:lstStyle/>
          <a:p>
            <a:pPr>
              <a:buFont typeface="Wingdings" panose="05000000000000000000" pitchFamily="2" charset="2"/>
              <a:buChar char="q"/>
            </a:pPr>
            <a:r>
              <a:rPr lang="tr-TR" sz="2400" dirty="0" err="1"/>
              <a:t>Hammign</a:t>
            </a:r>
            <a:r>
              <a:rPr lang="tr-TR" sz="2400" dirty="0"/>
              <a:t> Uzaklık Hesaplaması; Rn içinde (uyarlanabilir) iki vektör arasındaki farklı olan değerlerin sayısı olarak ifade edilmektedir. (Değer sayısı mesafe olarak ifadelendirilir.)</a:t>
            </a:r>
          </a:p>
          <a:p>
            <a:pPr>
              <a:buFont typeface="Wingdings" panose="05000000000000000000" pitchFamily="2" charset="2"/>
              <a:buChar char="q"/>
            </a:pPr>
            <a:r>
              <a:rPr lang="tr-TR" sz="2400" dirty="0"/>
              <a:t>n boyutlu uzayda </a:t>
            </a:r>
            <a:r>
              <a:rPr lang="tr-TR" sz="2400" dirty="0" err="1"/>
              <a:t>Hamming</a:t>
            </a:r>
            <a:r>
              <a:rPr lang="tr-TR" sz="2400" dirty="0"/>
              <a:t> Uzaklık hesaplaması; (algoritmik olarak)</a:t>
            </a:r>
          </a:p>
          <a:p>
            <a:endParaRPr lang="tr-TR" dirty="0"/>
          </a:p>
          <a:p>
            <a:endParaRPr lang="tr-TR" dirty="0"/>
          </a:p>
          <a:p>
            <a:endParaRPr lang="tr-TR" dirty="0"/>
          </a:p>
          <a:p>
            <a:endParaRPr lang="tr-TR" dirty="0"/>
          </a:p>
          <a:p>
            <a:endParaRPr lang="tr-TR" dirty="0"/>
          </a:p>
          <a:p>
            <a:r>
              <a:rPr lang="tr-TR" sz="2400" dirty="0"/>
              <a:t>şeklinde (çözüm) gerçekleştirilir</a:t>
            </a:r>
          </a:p>
          <a:p>
            <a:endParaRPr lang="tr-TR" dirty="0"/>
          </a:p>
        </p:txBody>
      </p:sp>
      <p:pic>
        <p:nvPicPr>
          <p:cNvPr id="6" name="Resim 5">
            <a:extLst>
              <a:ext uri="{FF2B5EF4-FFF2-40B4-BE49-F238E27FC236}">
                <a16:creationId xmlns:a16="http://schemas.microsoft.com/office/drawing/2014/main" id="{25DCE382-E3A5-B424-D81F-D6B5B6C4EE46}"/>
              </a:ext>
            </a:extLst>
          </p:cNvPr>
          <p:cNvPicPr>
            <a:picLocks noChangeAspect="1"/>
          </p:cNvPicPr>
          <p:nvPr/>
        </p:nvPicPr>
        <p:blipFill>
          <a:blip r:embed="rId2"/>
          <a:stretch>
            <a:fillRect/>
          </a:stretch>
        </p:blipFill>
        <p:spPr>
          <a:xfrm>
            <a:off x="1335505" y="3899068"/>
            <a:ext cx="3108157" cy="1891348"/>
          </a:xfrm>
          <a:prstGeom prst="rect">
            <a:avLst/>
          </a:prstGeom>
        </p:spPr>
      </p:pic>
      <p:pic>
        <p:nvPicPr>
          <p:cNvPr id="7" name="Resim 6">
            <a:extLst>
              <a:ext uri="{FF2B5EF4-FFF2-40B4-BE49-F238E27FC236}">
                <a16:creationId xmlns:a16="http://schemas.microsoft.com/office/drawing/2014/main" id="{BC5DFD03-C979-D3A7-0BC6-303696AE4A60}"/>
              </a:ext>
            </a:extLst>
          </p:cNvPr>
          <p:cNvPicPr>
            <a:picLocks noChangeAspect="1"/>
          </p:cNvPicPr>
          <p:nvPr/>
        </p:nvPicPr>
        <p:blipFill>
          <a:blip r:embed="rId3"/>
          <a:stretch>
            <a:fillRect/>
          </a:stretch>
        </p:blipFill>
        <p:spPr>
          <a:xfrm>
            <a:off x="7534437" y="3899068"/>
            <a:ext cx="3935667" cy="2958932"/>
          </a:xfrm>
          <a:prstGeom prst="rect">
            <a:avLst/>
          </a:prstGeom>
        </p:spPr>
      </p:pic>
    </p:spTree>
    <p:extLst>
      <p:ext uri="{BB962C8B-B14F-4D97-AF65-F5344CB8AC3E}">
        <p14:creationId xmlns:p14="http://schemas.microsoft.com/office/powerpoint/2010/main" val="2012736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A92BAAF-A7F2-3BB3-28C9-585653C17170}"/>
              </a:ext>
            </a:extLst>
          </p:cNvPr>
          <p:cNvSpPr>
            <a:spLocks noGrp="1"/>
          </p:cNvSpPr>
          <p:nvPr>
            <p:ph type="title"/>
          </p:nvPr>
        </p:nvSpPr>
        <p:spPr/>
        <p:txBody>
          <a:bodyPr/>
          <a:lstStyle/>
          <a:p>
            <a:r>
              <a:rPr lang="tr-TR" dirty="0" err="1"/>
              <a:t>Chebyshev</a:t>
            </a:r>
            <a:r>
              <a:rPr lang="tr-TR" dirty="0"/>
              <a:t> Uzaklık Hesaplaması</a:t>
            </a:r>
          </a:p>
        </p:txBody>
      </p:sp>
      <p:sp>
        <p:nvSpPr>
          <p:cNvPr id="3" name="İçerik Yer Tutucusu 2">
            <a:extLst>
              <a:ext uri="{FF2B5EF4-FFF2-40B4-BE49-F238E27FC236}">
                <a16:creationId xmlns:a16="http://schemas.microsoft.com/office/drawing/2014/main" id="{49E7E1B2-0432-8C7E-756D-22AB2A694DC1}"/>
              </a:ext>
            </a:extLst>
          </p:cNvPr>
          <p:cNvSpPr>
            <a:spLocks noGrp="1"/>
          </p:cNvSpPr>
          <p:nvPr>
            <p:ph idx="1"/>
          </p:nvPr>
        </p:nvSpPr>
        <p:spPr/>
        <p:txBody>
          <a:bodyPr/>
          <a:lstStyle/>
          <a:p>
            <a:pPr>
              <a:buFont typeface="Wingdings" panose="05000000000000000000" pitchFamily="2" charset="2"/>
              <a:buChar char="q"/>
            </a:pPr>
            <a:r>
              <a:rPr lang="tr-TR" sz="2400" dirty="0" err="1"/>
              <a:t>Chebyshev</a:t>
            </a:r>
            <a:r>
              <a:rPr lang="tr-TR" sz="2400" dirty="0"/>
              <a:t> Uzaklık Hesaplaması; Rn içinde (uyarlanabilir) herhangi bir koordinat boyutu boyunca iki vektör arasındaki en büyük fark içeren mesafe hesaplaması olarak ifade edilmektedir.</a:t>
            </a:r>
          </a:p>
          <a:p>
            <a:pPr>
              <a:buFont typeface="Wingdings" panose="05000000000000000000" pitchFamily="2" charset="2"/>
              <a:buChar char="q"/>
            </a:pPr>
            <a:r>
              <a:rPr lang="tr-TR" sz="2400" dirty="0"/>
              <a:t>n boyutlu uzayda </a:t>
            </a:r>
            <a:r>
              <a:rPr lang="tr-TR" sz="2400" dirty="0" err="1"/>
              <a:t>Chebyshev</a:t>
            </a:r>
            <a:r>
              <a:rPr lang="tr-TR" sz="2400" dirty="0"/>
              <a:t> Uzaklık hesaplaması;</a:t>
            </a:r>
          </a:p>
          <a:p>
            <a:endParaRPr lang="tr-TR" sz="2400" dirty="0"/>
          </a:p>
          <a:p>
            <a:endParaRPr lang="tr-TR" sz="2400" dirty="0"/>
          </a:p>
          <a:p>
            <a:r>
              <a:rPr lang="tr-TR" sz="2400" dirty="0"/>
              <a:t>şeklinde gerçekleştirilir.</a:t>
            </a:r>
          </a:p>
          <a:p>
            <a:endParaRPr lang="tr-TR" dirty="0"/>
          </a:p>
        </p:txBody>
      </p:sp>
      <p:pic>
        <p:nvPicPr>
          <p:cNvPr id="6" name="Resim 5">
            <a:extLst>
              <a:ext uri="{FF2B5EF4-FFF2-40B4-BE49-F238E27FC236}">
                <a16:creationId xmlns:a16="http://schemas.microsoft.com/office/drawing/2014/main" id="{46FDEF40-D109-CDA8-15DE-27C8652CFC4B}"/>
              </a:ext>
            </a:extLst>
          </p:cNvPr>
          <p:cNvPicPr>
            <a:picLocks noChangeAspect="1"/>
          </p:cNvPicPr>
          <p:nvPr/>
        </p:nvPicPr>
        <p:blipFill>
          <a:blip r:embed="rId2"/>
          <a:stretch>
            <a:fillRect/>
          </a:stretch>
        </p:blipFill>
        <p:spPr>
          <a:xfrm>
            <a:off x="1024128" y="4229501"/>
            <a:ext cx="6306207" cy="429295"/>
          </a:xfrm>
          <a:prstGeom prst="rect">
            <a:avLst/>
          </a:prstGeom>
        </p:spPr>
      </p:pic>
      <p:pic>
        <p:nvPicPr>
          <p:cNvPr id="7" name="Resim 6">
            <a:extLst>
              <a:ext uri="{FF2B5EF4-FFF2-40B4-BE49-F238E27FC236}">
                <a16:creationId xmlns:a16="http://schemas.microsoft.com/office/drawing/2014/main" id="{303ECCCD-61CC-F4FB-160B-1251B76F2ECD}"/>
              </a:ext>
            </a:extLst>
          </p:cNvPr>
          <p:cNvPicPr>
            <a:picLocks noChangeAspect="1"/>
          </p:cNvPicPr>
          <p:nvPr/>
        </p:nvPicPr>
        <p:blipFill>
          <a:blip r:embed="rId3"/>
          <a:stretch>
            <a:fillRect/>
          </a:stretch>
        </p:blipFill>
        <p:spPr>
          <a:xfrm>
            <a:off x="7961866" y="3019124"/>
            <a:ext cx="12504748" cy="3909300"/>
          </a:xfrm>
          <a:prstGeom prst="rect">
            <a:avLst/>
          </a:prstGeom>
        </p:spPr>
      </p:pic>
    </p:spTree>
    <p:extLst>
      <p:ext uri="{BB962C8B-B14F-4D97-AF65-F5344CB8AC3E}">
        <p14:creationId xmlns:p14="http://schemas.microsoft.com/office/powerpoint/2010/main" val="1701806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E04E50A-138E-317D-C5BA-0229EDA83024}"/>
              </a:ext>
            </a:extLst>
          </p:cNvPr>
          <p:cNvSpPr>
            <a:spLocks noGrp="1"/>
          </p:cNvSpPr>
          <p:nvPr>
            <p:ph type="title"/>
          </p:nvPr>
        </p:nvSpPr>
        <p:spPr/>
        <p:txBody>
          <a:bodyPr/>
          <a:lstStyle/>
          <a:p>
            <a:r>
              <a:rPr lang="tr-TR" dirty="0"/>
              <a:t>KNN Algoritması</a:t>
            </a:r>
          </a:p>
        </p:txBody>
      </p:sp>
      <p:sp>
        <p:nvSpPr>
          <p:cNvPr id="3" name="İçerik Yer Tutucusu 2">
            <a:extLst>
              <a:ext uri="{FF2B5EF4-FFF2-40B4-BE49-F238E27FC236}">
                <a16:creationId xmlns:a16="http://schemas.microsoft.com/office/drawing/2014/main" id="{FC237794-F38B-ED00-311A-A1DCD816DC78}"/>
              </a:ext>
            </a:extLst>
          </p:cNvPr>
          <p:cNvSpPr>
            <a:spLocks noGrp="1"/>
          </p:cNvSpPr>
          <p:nvPr>
            <p:ph idx="1"/>
          </p:nvPr>
        </p:nvSpPr>
        <p:spPr/>
        <p:txBody>
          <a:bodyPr/>
          <a:lstStyle/>
          <a:p>
            <a:r>
              <a:rPr lang="tr-TR" sz="2800" dirty="0"/>
              <a:t>1.	Verileri yükle</a:t>
            </a:r>
          </a:p>
          <a:p>
            <a:r>
              <a:rPr lang="tr-TR" sz="2800" dirty="0"/>
              <a:t>2.	K değeri seç</a:t>
            </a:r>
          </a:p>
          <a:p>
            <a:r>
              <a:rPr lang="tr-TR" sz="2800" dirty="0"/>
              <a:t>3.	Verilerdeki her veri noktası için:</a:t>
            </a:r>
          </a:p>
          <a:p>
            <a:pPr lvl="1"/>
            <a:endParaRPr lang="tr-TR" sz="2400" dirty="0"/>
          </a:p>
          <a:p>
            <a:pPr lvl="2"/>
            <a:r>
              <a:rPr lang="tr-TR" sz="2400" dirty="0"/>
              <a:t>Tüm eğitim veri örneklerine seçilen metriklerle (Canberra, </a:t>
            </a:r>
            <a:r>
              <a:rPr lang="tr-TR" sz="2400" dirty="0" err="1"/>
              <a:t>Minkowski</a:t>
            </a:r>
            <a:r>
              <a:rPr lang="tr-TR" sz="2400" dirty="0"/>
              <a:t>, </a:t>
            </a:r>
            <a:r>
              <a:rPr lang="tr-TR" sz="2400" dirty="0" err="1"/>
              <a:t>Euclidean</a:t>
            </a:r>
            <a:r>
              <a:rPr lang="tr-TR" sz="2400" dirty="0"/>
              <a:t> vb.) mesafeyi bul</a:t>
            </a:r>
          </a:p>
          <a:p>
            <a:pPr lvl="2"/>
            <a:r>
              <a:rPr lang="tr-TR" sz="2400" dirty="0"/>
              <a:t>Mesafeleri sıralı bir listede sakla ve sırala Sıralanmış listeden en iyi K girişlerini seç</a:t>
            </a:r>
          </a:p>
          <a:p>
            <a:pPr lvl="2"/>
            <a:r>
              <a:rPr lang="tr-TR" sz="2400" dirty="0"/>
              <a:t>Seçilen noktalarda bulunan sınıfların çoğuna göre test noktasını etiketle</a:t>
            </a:r>
          </a:p>
          <a:p>
            <a:endParaRPr lang="tr-TR" dirty="0"/>
          </a:p>
        </p:txBody>
      </p:sp>
    </p:spTree>
    <p:extLst>
      <p:ext uri="{BB962C8B-B14F-4D97-AF65-F5344CB8AC3E}">
        <p14:creationId xmlns:p14="http://schemas.microsoft.com/office/powerpoint/2010/main" val="1691601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43BD95D-CC02-A51F-FA28-4ADA4EEC6E92}"/>
              </a:ext>
            </a:extLst>
          </p:cNvPr>
          <p:cNvSpPr>
            <a:spLocks noGrp="1"/>
          </p:cNvSpPr>
          <p:nvPr>
            <p:ph type="title"/>
          </p:nvPr>
        </p:nvSpPr>
        <p:spPr/>
        <p:txBody>
          <a:bodyPr/>
          <a:lstStyle/>
          <a:p>
            <a:r>
              <a:rPr lang="tr-TR" b="1" i="0" dirty="0" err="1">
                <a:solidFill>
                  <a:srgbClr val="292929"/>
                </a:solidFill>
                <a:effectLst/>
                <a:latin typeface="sohne"/>
              </a:rPr>
              <a:t>Naive</a:t>
            </a:r>
            <a:r>
              <a:rPr lang="tr-TR" b="1" i="0" dirty="0">
                <a:solidFill>
                  <a:srgbClr val="292929"/>
                </a:solidFill>
                <a:effectLst/>
                <a:latin typeface="sohne"/>
              </a:rPr>
              <a:t> </a:t>
            </a:r>
            <a:r>
              <a:rPr lang="tr-TR" b="1" i="0" dirty="0" err="1">
                <a:solidFill>
                  <a:srgbClr val="292929"/>
                </a:solidFill>
                <a:effectLst/>
                <a:latin typeface="sohne"/>
              </a:rPr>
              <a:t>Bayes</a:t>
            </a:r>
            <a:endParaRPr lang="tr-TR" dirty="0"/>
          </a:p>
        </p:txBody>
      </p:sp>
      <p:pic>
        <p:nvPicPr>
          <p:cNvPr id="4" name="İçerik Yer Tutucusu 3">
            <a:extLst>
              <a:ext uri="{FF2B5EF4-FFF2-40B4-BE49-F238E27FC236}">
                <a16:creationId xmlns:a16="http://schemas.microsoft.com/office/drawing/2014/main" id="{69001208-81D2-0727-6240-10E635DA17C8}"/>
              </a:ext>
            </a:extLst>
          </p:cNvPr>
          <p:cNvPicPr>
            <a:picLocks noGrp="1" noChangeAspect="1"/>
          </p:cNvPicPr>
          <p:nvPr>
            <p:ph idx="1"/>
          </p:nvPr>
        </p:nvPicPr>
        <p:blipFill>
          <a:blip r:embed="rId2"/>
          <a:stretch>
            <a:fillRect/>
          </a:stretch>
        </p:blipFill>
        <p:spPr>
          <a:xfrm>
            <a:off x="1708230" y="2286000"/>
            <a:ext cx="8351678" cy="4022725"/>
          </a:xfrm>
          <a:prstGeom prst="rect">
            <a:avLst/>
          </a:prstGeom>
        </p:spPr>
      </p:pic>
    </p:spTree>
    <p:extLst>
      <p:ext uri="{BB962C8B-B14F-4D97-AF65-F5344CB8AC3E}">
        <p14:creationId xmlns:p14="http://schemas.microsoft.com/office/powerpoint/2010/main" val="3916035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4C2A47D-1A20-8149-6BCD-EEE440842C56}"/>
              </a:ext>
            </a:extLst>
          </p:cNvPr>
          <p:cNvSpPr>
            <a:spLocks noGrp="1"/>
          </p:cNvSpPr>
          <p:nvPr>
            <p:ph type="title"/>
          </p:nvPr>
        </p:nvSpPr>
        <p:spPr/>
        <p:txBody>
          <a:bodyPr/>
          <a:lstStyle/>
          <a:p>
            <a:r>
              <a:rPr lang="tr-TR" b="1" i="0" dirty="0" err="1">
                <a:solidFill>
                  <a:srgbClr val="292929"/>
                </a:solidFill>
                <a:effectLst/>
                <a:latin typeface="sohne"/>
              </a:rPr>
              <a:t>Bayes</a:t>
            </a:r>
            <a:r>
              <a:rPr lang="tr-TR" b="1" i="0" dirty="0">
                <a:solidFill>
                  <a:srgbClr val="292929"/>
                </a:solidFill>
                <a:effectLst/>
                <a:latin typeface="sohne"/>
              </a:rPr>
              <a:t> Teoremi</a:t>
            </a:r>
            <a:endParaRPr lang="tr-TR" dirty="0"/>
          </a:p>
        </p:txBody>
      </p:sp>
      <p:sp>
        <p:nvSpPr>
          <p:cNvPr id="3" name="İçerik Yer Tutucusu 2">
            <a:extLst>
              <a:ext uri="{FF2B5EF4-FFF2-40B4-BE49-F238E27FC236}">
                <a16:creationId xmlns:a16="http://schemas.microsoft.com/office/drawing/2014/main" id="{60EF1FEA-A6C4-A5B0-DFF2-AAAB1A9F7709}"/>
              </a:ext>
            </a:extLst>
          </p:cNvPr>
          <p:cNvSpPr>
            <a:spLocks noGrp="1"/>
          </p:cNvSpPr>
          <p:nvPr>
            <p:ph idx="1"/>
          </p:nvPr>
        </p:nvSpPr>
        <p:spPr>
          <a:xfrm>
            <a:off x="1024128" y="1756610"/>
            <a:ext cx="6916713" cy="4981074"/>
          </a:xfrm>
        </p:spPr>
        <p:txBody>
          <a:bodyPr>
            <a:normAutofit/>
          </a:bodyPr>
          <a:lstStyle/>
          <a:p>
            <a:pPr algn="l">
              <a:buFont typeface="Wingdings" panose="05000000000000000000" pitchFamily="2" charset="2"/>
              <a:buChar char="q"/>
            </a:pPr>
            <a:r>
              <a:rPr lang="tr-TR" sz="2400" b="0" dirty="0">
                <a:solidFill>
                  <a:srgbClr val="292929"/>
                </a:solidFill>
                <a:effectLst/>
              </a:rPr>
              <a:t>1812 yılında </a:t>
            </a:r>
            <a:r>
              <a:rPr lang="tr-TR" sz="2400" dirty="0">
                <a:solidFill>
                  <a:srgbClr val="292929"/>
                </a:solidFill>
              </a:rPr>
              <a:t>Thomas </a:t>
            </a:r>
            <a:r>
              <a:rPr lang="tr-TR" sz="2400" dirty="0" err="1">
                <a:solidFill>
                  <a:srgbClr val="292929"/>
                </a:solidFill>
              </a:rPr>
              <a:t>Bayes</a:t>
            </a:r>
            <a:r>
              <a:rPr lang="tr-TR" sz="2400" dirty="0">
                <a:solidFill>
                  <a:srgbClr val="292929"/>
                </a:solidFill>
              </a:rPr>
              <a:t> </a:t>
            </a:r>
            <a:r>
              <a:rPr lang="tr-TR" sz="2400" b="0" dirty="0">
                <a:solidFill>
                  <a:srgbClr val="292929"/>
                </a:solidFill>
                <a:effectLst/>
              </a:rPr>
              <a:t>tarafından bulunan koşullu olasılık hesaplama formülüdür.</a:t>
            </a:r>
          </a:p>
          <a:p>
            <a:pPr algn="l">
              <a:buFont typeface="Wingdings" panose="05000000000000000000" pitchFamily="2" charset="2"/>
              <a:buChar char="q"/>
            </a:pPr>
            <a:r>
              <a:rPr lang="tr-TR" sz="2400" b="1" i="0" dirty="0">
                <a:solidFill>
                  <a:srgbClr val="292929"/>
                </a:solidFill>
                <a:effectLst/>
              </a:rPr>
              <a:t>Tanım : </a:t>
            </a:r>
            <a:r>
              <a:rPr lang="tr-TR" sz="2400" b="1" i="0" dirty="0" err="1">
                <a:solidFill>
                  <a:srgbClr val="292929"/>
                </a:solidFill>
                <a:effectLst/>
              </a:rPr>
              <a:t>Bayes</a:t>
            </a:r>
            <a:r>
              <a:rPr lang="tr-TR" sz="2400" b="1" i="0" dirty="0">
                <a:solidFill>
                  <a:srgbClr val="292929"/>
                </a:solidFill>
                <a:effectLst/>
              </a:rPr>
              <a:t> teoremi</a:t>
            </a:r>
            <a:r>
              <a:rPr lang="tr-TR" sz="2400" b="0" i="0" dirty="0">
                <a:solidFill>
                  <a:srgbClr val="292929"/>
                </a:solidFill>
                <a:effectLst/>
              </a:rPr>
              <a:t>, olasılık kuramı içinde incelenen önemli bir konudur. Bu </a:t>
            </a:r>
            <a:r>
              <a:rPr lang="tr-TR" sz="2400" b="1" i="0" dirty="0">
                <a:solidFill>
                  <a:srgbClr val="292929"/>
                </a:solidFill>
                <a:effectLst/>
              </a:rPr>
              <a:t>teorem</a:t>
            </a:r>
            <a:r>
              <a:rPr lang="tr-TR" sz="2400" b="0" i="0" dirty="0">
                <a:solidFill>
                  <a:srgbClr val="292929"/>
                </a:solidFill>
                <a:effectLst/>
              </a:rPr>
              <a:t> bir </a:t>
            </a:r>
            <a:r>
              <a:rPr lang="tr-TR" sz="2400" b="0" i="0" dirty="0" err="1">
                <a:solidFill>
                  <a:srgbClr val="292929"/>
                </a:solidFill>
                <a:effectLst/>
              </a:rPr>
              <a:t>rassal</a:t>
            </a:r>
            <a:r>
              <a:rPr lang="tr-TR" sz="2400" b="0" i="0" dirty="0">
                <a:solidFill>
                  <a:srgbClr val="292929"/>
                </a:solidFill>
                <a:effectLst/>
              </a:rPr>
              <a:t> değişken için olasılık dağılımı içinde koşullu olasılıklar ile marjinal olasılıklar arasındaki ilişkiyi gösterir.</a:t>
            </a:r>
          </a:p>
          <a:p>
            <a:pPr algn="l">
              <a:buFont typeface="Wingdings" panose="05000000000000000000" pitchFamily="2" charset="2"/>
              <a:buChar char="q"/>
            </a:pPr>
            <a:r>
              <a:rPr lang="tr-TR" sz="2400" b="0" i="0" dirty="0">
                <a:solidFill>
                  <a:srgbClr val="292929"/>
                </a:solidFill>
                <a:effectLst/>
              </a:rPr>
              <a:t>P ( A | B ) = B olayı gerçekleştiğinde A olayının gerçekleşme olasılığı</a:t>
            </a:r>
          </a:p>
          <a:p>
            <a:pPr algn="l">
              <a:buFont typeface="Wingdings" panose="05000000000000000000" pitchFamily="2" charset="2"/>
              <a:buChar char="q"/>
            </a:pPr>
            <a:r>
              <a:rPr lang="tr-TR" sz="2400" b="0" i="0" dirty="0">
                <a:solidFill>
                  <a:srgbClr val="292929"/>
                </a:solidFill>
                <a:effectLst/>
              </a:rPr>
              <a:t>P ( A ) = A olayının gerçekleşme olasılığı</a:t>
            </a:r>
          </a:p>
          <a:p>
            <a:pPr algn="l">
              <a:buFont typeface="Wingdings" panose="05000000000000000000" pitchFamily="2" charset="2"/>
              <a:buChar char="q"/>
            </a:pPr>
            <a:r>
              <a:rPr lang="tr-TR" sz="2400" b="0" i="0" dirty="0">
                <a:solidFill>
                  <a:srgbClr val="292929"/>
                </a:solidFill>
                <a:effectLst/>
              </a:rPr>
              <a:t>P ( B | A ) = A olayı gerçekleştiğinde B olayının gerçekleşme olasılığı</a:t>
            </a:r>
          </a:p>
          <a:p>
            <a:pPr algn="l">
              <a:buFont typeface="Wingdings" panose="05000000000000000000" pitchFamily="2" charset="2"/>
              <a:buChar char="q"/>
            </a:pPr>
            <a:r>
              <a:rPr lang="tr-TR" sz="2400" b="0" i="0" dirty="0">
                <a:solidFill>
                  <a:srgbClr val="292929"/>
                </a:solidFill>
                <a:effectLst/>
              </a:rPr>
              <a:t>P ( B ) = B olayının gerçekleşme olasılığı</a:t>
            </a:r>
          </a:p>
          <a:p>
            <a:pPr algn="l"/>
            <a:endParaRPr lang="tr-TR" b="0" i="0" dirty="0">
              <a:solidFill>
                <a:srgbClr val="292929"/>
              </a:solidFill>
              <a:effectLst/>
              <a:latin typeface="charter"/>
            </a:endParaRPr>
          </a:p>
          <a:p>
            <a:endParaRPr lang="tr-TR" dirty="0"/>
          </a:p>
        </p:txBody>
      </p:sp>
      <p:pic>
        <p:nvPicPr>
          <p:cNvPr id="6146" name="Picture 2">
            <a:extLst>
              <a:ext uri="{FF2B5EF4-FFF2-40B4-BE49-F238E27FC236}">
                <a16:creationId xmlns:a16="http://schemas.microsoft.com/office/drawing/2014/main" id="{FBA0F190-8395-4251-1135-A14DEA0FF6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1794" y="4032584"/>
            <a:ext cx="4457700" cy="2705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2622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a:extLst>
              <a:ext uri="{FF2B5EF4-FFF2-40B4-BE49-F238E27FC236}">
                <a16:creationId xmlns:a16="http://schemas.microsoft.com/office/drawing/2014/main" id="{FFAF1E87-C42F-AF5B-7FF8-853DA33500D8}"/>
              </a:ext>
            </a:extLst>
          </p:cNvPr>
          <p:cNvPicPr>
            <a:picLocks noGrp="1" noChangeAspect="1"/>
          </p:cNvPicPr>
          <p:nvPr>
            <p:ph idx="1"/>
          </p:nvPr>
        </p:nvPicPr>
        <p:blipFill>
          <a:blip r:embed="rId2"/>
          <a:stretch>
            <a:fillRect/>
          </a:stretch>
        </p:blipFill>
        <p:spPr>
          <a:xfrm>
            <a:off x="1855328" y="603500"/>
            <a:ext cx="8481344" cy="5650999"/>
          </a:xfrm>
          <a:prstGeom prst="rect">
            <a:avLst/>
          </a:prstGeom>
        </p:spPr>
      </p:pic>
    </p:spTree>
    <p:extLst>
      <p:ext uri="{BB962C8B-B14F-4D97-AF65-F5344CB8AC3E}">
        <p14:creationId xmlns:p14="http://schemas.microsoft.com/office/powerpoint/2010/main" val="39009449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DC33B13-4280-034B-0B94-640B53E98E56}"/>
              </a:ext>
            </a:extLst>
          </p:cNvPr>
          <p:cNvSpPr>
            <a:spLocks noGrp="1"/>
          </p:cNvSpPr>
          <p:nvPr>
            <p:ph idx="1"/>
          </p:nvPr>
        </p:nvSpPr>
        <p:spPr>
          <a:xfrm>
            <a:off x="1280802" y="1592178"/>
            <a:ext cx="4815198" cy="3673643"/>
          </a:xfrm>
        </p:spPr>
        <p:txBody>
          <a:bodyPr/>
          <a:lstStyle/>
          <a:p>
            <a:pPr>
              <a:buFont typeface="Wingdings" panose="05000000000000000000" pitchFamily="2" charset="2"/>
              <a:buChar char="q"/>
            </a:pPr>
            <a:r>
              <a:rPr lang="tr-TR" sz="2800" dirty="0" err="1"/>
              <a:t>Naive</a:t>
            </a:r>
            <a:r>
              <a:rPr lang="tr-TR" sz="2800" dirty="0"/>
              <a:t> </a:t>
            </a:r>
            <a:r>
              <a:rPr lang="tr-TR" sz="2800" dirty="0" err="1"/>
              <a:t>Bayes</a:t>
            </a:r>
            <a:r>
              <a:rPr lang="tr-TR" sz="2800" dirty="0"/>
              <a:t> sınıflandırıcı, </a:t>
            </a:r>
            <a:r>
              <a:rPr lang="tr-TR" sz="2800" dirty="0" err="1"/>
              <a:t>Bayes‘in</a:t>
            </a:r>
            <a:r>
              <a:rPr lang="tr-TR" sz="2800" dirty="0"/>
              <a:t> teoremine dayanır ve her değeri diğer değerlerden bağımsız olarak sınıflandırır. </a:t>
            </a:r>
          </a:p>
          <a:p>
            <a:pPr>
              <a:buFont typeface="Wingdings" panose="05000000000000000000" pitchFamily="2" charset="2"/>
              <a:buChar char="q"/>
            </a:pPr>
            <a:r>
              <a:rPr lang="tr-TR" sz="2800" dirty="0"/>
              <a:t>Olasılık kullanarak ve belirli bir dizi özelliğe dayanarak bir sınıfı / kategoriyi tahmin etmemizi sağlar.</a:t>
            </a:r>
          </a:p>
          <a:p>
            <a:endParaRPr lang="tr-TR" dirty="0"/>
          </a:p>
        </p:txBody>
      </p:sp>
      <p:pic>
        <p:nvPicPr>
          <p:cNvPr id="4" name="Resim 3">
            <a:extLst>
              <a:ext uri="{FF2B5EF4-FFF2-40B4-BE49-F238E27FC236}">
                <a16:creationId xmlns:a16="http://schemas.microsoft.com/office/drawing/2014/main" id="{64ED9A81-F8A5-FBBC-1F29-481DE495D3B1}"/>
              </a:ext>
            </a:extLst>
          </p:cNvPr>
          <p:cNvPicPr>
            <a:picLocks noChangeAspect="1"/>
          </p:cNvPicPr>
          <p:nvPr/>
        </p:nvPicPr>
        <p:blipFill>
          <a:blip r:embed="rId2"/>
          <a:stretch>
            <a:fillRect/>
          </a:stretch>
        </p:blipFill>
        <p:spPr>
          <a:xfrm>
            <a:off x="6378140" y="1103395"/>
            <a:ext cx="5348889" cy="4651208"/>
          </a:xfrm>
          <a:prstGeom prst="rect">
            <a:avLst/>
          </a:prstGeom>
        </p:spPr>
      </p:pic>
    </p:spTree>
    <p:extLst>
      <p:ext uri="{BB962C8B-B14F-4D97-AF65-F5344CB8AC3E}">
        <p14:creationId xmlns:p14="http://schemas.microsoft.com/office/powerpoint/2010/main" val="22108287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5FB9B51-8C78-377F-90F5-5C6E53505C73}"/>
              </a:ext>
            </a:extLst>
          </p:cNvPr>
          <p:cNvSpPr>
            <a:spLocks noGrp="1"/>
          </p:cNvSpPr>
          <p:nvPr>
            <p:ph type="title"/>
          </p:nvPr>
        </p:nvSpPr>
        <p:spPr/>
        <p:txBody>
          <a:bodyPr/>
          <a:lstStyle/>
          <a:p>
            <a:r>
              <a:rPr lang="tr-TR" dirty="0" err="1"/>
              <a:t>Naive</a:t>
            </a:r>
            <a:r>
              <a:rPr lang="tr-TR" dirty="0"/>
              <a:t> </a:t>
            </a:r>
            <a:r>
              <a:rPr lang="tr-TR" dirty="0" err="1"/>
              <a:t>Bayes</a:t>
            </a:r>
            <a:r>
              <a:rPr lang="tr-TR" dirty="0"/>
              <a:t> Türleri</a:t>
            </a:r>
          </a:p>
        </p:txBody>
      </p:sp>
      <p:sp>
        <p:nvSpPr>
          <p:cNvPr id="3" name="İçerik Yer Tutucusu 2">
            <a:extLst>
              <a:ext uri="{FF2B5EF4-FFF2-40B4-BE49-F238E27FC236}">
                <a16:creationId xmlns:a16="http://schemas.microsoft.com/office/drawing/2014/main" id="{DE9959DC-9C55-4A2C-564B-C0E3A4566119}"/>
              </a:ext>
            </a:extLst>
          </p:cNvPr>
          <p:cNvSpPr>
            <a:spLocks noGrp="1"/>
          </p:cNvSpPr>
          <p:nvPr>
            <p:ph idx="1"/>
          </p:nvPr>
        </p:nvSpPr>
        <p:spPr/>
        <p:txBody>
          <a:bodyPr/>
          <a:lstStyle/>
          <a:p>
            <a:pPr>
              <a:buFont typeface="Wingdings" panose="05000000000000000000" pitchFamily="2" charset="2"/>
              <a:buChar char="q"/>
            </a:pPr>
            <a:r>
              <a:rPr lang="tr-TR" sz="2800" dirty="0" err="1"/>
              <a:t>Gaussian</a:t>
            </a:r>
            <a:r>
              <a:rPr lang="tr-TR" sz="2800" dirty="0"/>
              <a:t> </a:t>
            </a:r>
            <a:r>
              <a:rPr lang="tr-TR" sz="2800" dirty="0" err="1"/>
              <a:t>Naive</a:t>
            </a:r>
            <a:r>
              <a:rPr lang="tr-TR" sz="2800" dirty="0"/>
              <a:t> </a:t>
            </a:r>
            <a:r>
              <a:rPr lang="tr-TR" sz="2800" dirty="0" err="1"/>
              <a:t>Bayes</a:t>
            </a:r>
            <a:r>
              <a:rPr lang="tr-TR" sz="2800" dirty="0"/>
              <a:t>: Eğer özellikler sürekli değerden oluşuyor ise bu değerlerin bir gauss dağılımı veya diğer bir değişle normal dağılımdan örneklendiği varsayılmaktadır.</a:t>
            </a:r>
          </a:p>
          <a:p>
            <a:pPr>
              <a:buFont typeface="Wingdings" panose="05000000000000000000" pitchFamily="2" charset="2"/>
              <a:buChar char="q"/>
            </a:pPr>
            <a:r>
              <a:rPr lang="tr-TR" sz="2800" dirty="0"/>
              <a:t> </a:t>
            </a:r>
            <a:r>
              <a:rPr lang="tr-TR" sz="2800" dirty="0" err="1"/>
              <a:t>Multinominal</a:t>
            </a:r>
            <a:r>
              <a:rPr lang="tr-TR" sz="2800" dirty="0"/>
              <a:t> </a:t>
            </a:r>
            <a:r>
              <a:rPr lang="tr-TR" sz="2800" dirty="0" err="1"/>
              <a:t>Naive</a:t>
            </a:r>
            <a:r>
              <a:rPr lang="tr-TR" sz="2800" dirty="0"/>
              <a:t> </a:t>
            </a:r>
            <a:r>
              <a:rPr lang="tr-TR" sz="2800" dirty="0" err="1"/>
              <a:t>Bayes</a:t>
            </a:r>
            <a:r>
              <a:rPr lang="tr-TR" sz="2800" dirty="0"/>
              <a:t>: Çok sınıflı kategorileri sınıflandırmak için kullanılmaktadır. Negatif değerlerde kullanılamaz. </a:t>
            </a:r>
          </a:p>
          <a:p>
            <a:pPr>
              <a:buFont typeface="Wingdings" panose="05000000000000000000" pitchFamily="2" charset="2"/>
              <a:buChar char="q"/>
            </a:pPr>
            <a:r>
              <a:rPr lang="tr-TR" sz="2800" dirty="0" err="1"/>
              <a:t>Bernoulli</a:t>
            </a:r>
            <a:r>
              <a:rPr lang="tr-TR" sz="2800" dirty="0"/>
              <a:t> </a:t>
            </a:r>
            <a:r>
              <a:rPr lang="tr-TR" sz="2800" dirty="0" err="1"/>
              <a:t>Naive</a:t>
            </a:r>
            <a:r>
              <a:rPr lang="tr-TR" sz="2800" dirty="0"/>
              <a:t> </a:t>
            </a:r>
            <a:r>
              <a:rPr lang="tr-TR" sz="2800" dirty="0" err="1"/>
              <a:t>Bayes</a:t>
            </a:r>
            <a:r>
              <a:rPr lang="tr-TR" sz="2800" dirty="0"/>
              <a:t>: </a:t>
            </a:r>
            <a:r>
              <a:rPr lang="tr-TR" sz="2800" dirty="0" err="1"/>
              <a:t>Multinominal</a:t>
            </a:r>
            <a:r>
              <a:rPr lang="tr-TR" sz="2800" dirty="0"/>
              <a:t> </a:t>
            </a:r>
            <a:r>
              <a:rPr lang="tr-TR" sz="2800" dirty="0" err="1"/>
              <a:t>Naive</a:t>
            </a:r>
            <a:r>
              <a:rPr lang="tr-TR" sz="2800" dirty="0"/>
              <a:t> </a:t>
            </a:r>
            <a:r>
              <a:rPr lang="tr-TR" sz="2800" dirty="0" err="1"/>
              <a:t>Bayes’e</a:t>
            </a:r>
            <a:r>
              <a:rPr lang="tr-TR" sz="2800" dirty="0"/>
              <a:t> benzer şekilde sınıflandırma yapar. Ancak tahminler sadece </a:t>
            </a:r>
            <a:r>
              <a:rPr lang="tr-TR" sz="2800" dirty="0" err="1"/>
              <a:t>boolean</a:t>
            </a:r>
            <a:r>
              <a:rPr lang="tr-TR" sz="2800" dirty="0"/>
              <a:t>(ikili) şekildedir</a:t>
            </a:r>
          </a:p>
          <a:p>
            <a:endParaRPr lang="tr-TR" dirty="0"/>
          </a:p>
        </p:txBody>
      </p:sp>
    </p:spTree>
    <p:extLst>
      <p:ext uri="{BB962C8B-B14F-4D97-AF65-F5344CB8AC3E}">
        <p14:creationId xmlns:p14="http://schemas.microsoft.com/office/powerpoint/2010/main" val="2955091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31A3639-6B32-D9A1-F955-67FD63A8AD0A}"/>
              </a:ext>
            </a:extLst>
          </p:cNvPr>
          <p:cNvSpPr>
            <a:spLocks noGrp="1"/>
          </p:cNvSpPr>
          <p:nvPr>
            <p:ph type="title"/>
          </p:nvPr>
        </p:nvSpPr>
        <p:spPr/>
        <p:txBody>
          <a:bodyPr/>
          <a:lstStyle/>
          <a:p>
            <a:r>
              <a:rPr lang="tr-TR" dirty="0"/>
              <a:t>K-</a:t>
            </a:r>
            <a:r>
              <a:rPr lang="tr-TR" dirty="0" err="1"/>
              <a:t>Nearest</a:t>
            </a:r>
            <a:r>
              <a:rPr lang="tr-TR" dirty="0"/>
              <a:t> </a:t>
            </a:r>
            <a:r>
              <a:rPr lang="tr-TR" dirty="0" err="1"/>
              <a:t>Neighbors</a:t>
            </a:r>
            <a:r>
              <a:rPr lang="tr-TR" dirty="0"/>
              <a:t> </a:t>
            </a:r>
          </a:p>
        </p:txBody>
      </p:sp>
      <p:pic>
        <p:nvPicPr>
          <p:cNvPr id="4" name="İçerik Yer Tutucusu 3">
            <a:extLst>
              <a:ext uri="{FF2B5EF4-FFF2-40B4-BE49-F238E27FC236}">
                <a16:creationId xmlns:a16="http://schemas.microsoft.com/office/drawing/2014/main" id="{82BAA142-1C89-731D-F6C3-EA3792F63629}"/>
              </a:ext>
            </a:extLst>
          </p:cNvPr>
          <p:cNvPicPr>
            <a:picLocks noGrp="1" noChangeAspect="1"/>
          </p:cNvPicPr>
          <p:nvPr>
            <p:ph idx="1"/>
          </p:nvPr>
        </p:nvPicPr>
        <p:blipFill>
          <a:blip r:embed="rId2"/>
          <a:stretch>
            <a:fillRect/>
          </a:stretch>
        </p:blipFill>
        <p:spPr>
          <a:xfrm>
            <a:off x="2634079" y="2116041"/>
            <a:ext cx="6923842" cy="4156743"/>
          </a:xfrm>
          <a:prstGeom prst="rect">
            <a:avLst/>
          </a:prstGeom>
        </p:spPr>
      </p:pic>
    </p:spTree>
    <p:extLst>
      <p:ext uri="{BB962C8B-B14F-4D97-AF65-F5344CB8AC3E}">
        <p14:creationId xmlns:p14="http://schemas.microsoft.com/office/powerpoint/2010/main" val="21553361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0CA081C-88DC-32B1-BAFA-44D6DD631870}"/>
              </a:ext>
            </a:extLst>
          </p:cNvPr>
          <p:cNvSpPr>
            <a:spLocks noGrp="1"/>
          </p:cNvSpPr>
          <p:nvPr>
            <p:ph type="title"/>
          </p:nvPr>
        </p:nvSpPr>
        <p:spPr/>
        <p:txBody>
          <a:bodyPr/>
          <a:lstStyle/>
          <a:p>
            <a:r>
              <a:rPr lang="tr-TR" dirty="0" err="1"/>
              <a:t>Naive</a:t>
            </a:r>
            <a:r>
              <a:rPr lang="tr-TR" dirty="0"/>
              <a:t> </a:t>
            </a:r>
            <a:r>
              <a:rPr lang="tr-TR" dirty="0" err="1"/>
              <a:t>Bayes</a:t>
            </a:r>
            <a:r>
              <a:rPr lang="tr-TR" dirty="0"/>
              <a:t> Algoritması</a:t>
            </a:r>
          </a:p>
        </p:txBody>
      </p:sp>
      <p:sp>
        <p:nvSpPr>
          <p:cNvPr id="3" name="İçerik Yer Tutucusu 2">
            <a:extLst>
              <a:ext uri="{FF2B5EF4-FFF2-40B4-BE49-F238E27FC236}">
                <a16:creationId xmlns:a16="http://schemas.microsoft.com/office/drawing/2014/main" id="{E201785F-7D42-3779-AF69-58F1DA924572}"/>
              </a:ext>
            </a:extLst>
          </p:cNvPr>
          <p:cNvSpPr>
            <a:spLocks noGrp="1"/>
          </p:cNvSpPr>
          <p:nvPr>
            <p:ph idx="1"/>
          </p:nvPr>
        </p:nvSpPr>
        <p:spPr/>
        <p:txBody>
          <a:bodyPr>
            <a:normAutofit lnSpcReduction="10000"/>
          </a:bodyPr>
          <a:lstStyle/>
          <a:p>
            <a:pPr marL="553720" indent="-342900">
              <a:spcBef>
                <a:spcPts val="5"/>
              </a:spcBef>
              <a:spcAft>
                <a:spcPts val="0"/>
              </a:spcAft>
              <a:buFont typeface="Wingdings" panose="05000000000000000000" pitchFamily="2" charset="2"/>
              <a:buChar char="q"/>
            </a:pPr>
            <a:r>
              <a:rPr lang="tr-TR" sz="2400" dirty="0">
                <a:effectLst/>
                <a:latin typeface="Times New Roman" panose="02020603050405020304" pitchFamily="18" charset="0"/>
                <a:ea typeface="Times New Roman" panose="02020603050405020304" pitchFamily="18" charset="0"/>
              </a:rPr>
              <a:t>Adım 1. Verileri yükle</a:t>
            </a:r>
          </a:p>
          <a:p>
            <a:pPr marL="553720" indent="-342900">
              <a:spcBef>
                <a:spcPts val="5"/>
              </a:spcBef>
              <a:spcAft>
                <a:spcPts val="0"/>
              </a:spcAft>
              <a:buFont typeface="Wingdings" panose="05000000000000000000" pitchFamily="2" charset="2"/>
              <a:buChar char="q"/>
            </a:pPr>
            <a:endParaRPr lang="tr-TR" sz="2400" dirty="0">
              <a:effectLst/>
              <a:latin typeface="Times New Roman" panose="02020603050405020304" pitchFamily="18" charset="0"/>
              <a:ea typeface="Times New Roman" panose="02020603050405020304" pitchFamily="18" charset="0"/>
            </a:endParaRPr>
          </a:p>
          <a:p>
            <a:pPr marL="553720" marR="270510" indent="-342900">
              <a:spcBef>
                <a:spcPts val="10"/>
              </a:spcBef>
              <a:spcAft>
                <a:spcPts val="0"/>
              </a:spcAft>
              <a:buFont typeface="Wingdings" panose="05000000000000000000" pitchFamily="2" charset="2"/>
              <a:buChar char="q"/>
            </a:pPr>
            <a:r>
              <a:rPr lang="tr-TR" sz="2400" dirty="0">
                <a:effectLst/>
                <a:latin typeface="Times New Roman" panose="02020603050405020304" pitchFamily="18" charset="0"/>
                <a:ea typeface="Times New Roman" panose="02020603050405020304" pitchFamily="18" charset="0"/>
              </a:rPr>
              <a:t>Adım 2. Her sınıftaki tahmin değişkenlerinin ortalamasını ve standart sapmasını hesapla </a:t>
            </a:r>
          </a:p>
          <a:p>
            <a:pPr marL="553720" marR="270510" indent="-342900">
              <a:spcBef>
                <a:spcPts val="10"/>
              </a:spcBef>
              <a:spcAft>
                <a:spcPts val="0"/>
              </a:spcAft>
              <a:buFont typeface="Wingdings" panose="05000000000000000000" pitchFamily="2" charset="2"/>
              <a:buChar char="q"/>
            </a:pPr>
            <a:endParaRPr lang="tr-TR" sz="2400" dirty="0">
              <a:effectLst/>
              <a:latin typeface="Times New Roman" panose="02020603050405020304" pitchFamily="18" charset="0"/>
              <a:ea typeface="Times New Roman" panose="02020603050405020304" pitchFamily="18" charset="0"/>
            </a:endParaRPr>
          </a:p>
          <a:p>
            <a:pPr marL="553720" marR="270510" indent="-342900">
              <a:spcBef>
                <a:spcPts val="10"/>
              </a:spcBef>
              <a:spcAft>
                <a:spcPts val="0"/>
              </a:spcAft>
              <a:buFont typeface="Wingdings" panose="05000000000000000000" pitchFamily="2" charset="2"/>
              <a:buChar char="q"/>
            </a:pPr>
            <a:r>
              <a:rPr lang="tr-TR" sz="2400" dirty="0">
                <a:effectLst/>
                <a:latin typeface="Times New Roman" panose="02020603050405020304" pitchFamily="18" charset="0"/>
                <a:ea typeface="Times New Roman" panose="02020603050405020304" pitchFamily="18" charset="0"/>
              </a:rPr>
              <a:t>Adım 3. Her sınıfta gauss yoğunluk denklemini kullanarak test değişkenlerindeki tüm değerler dönene kadar tekrarla</a:t>
            </a:r>
          </a:p>
          <a:p>
            <a:pPr marL="553720" marR="3395980" indent="-342900">
              <a:lnSpc>
                <a:spcPct val="100000"/>
              </a:lnSpc>
              <a:spcAft>
                <a:spcPts val="0"/>
              </a:spcAft>
              <a:buFont typeface="Wingdings" panose="05000000000000000000" pitchFamily="2" charset="2"/>
              <a:buChar char="q"/>
            </a:pPr>
            <a:r>
              <a:rPr lang="tr-TR" sz="2400" dirty="0">
                <a:effectLst/>
                <a:latin typeface="Times New Roman" panose="02020603050405020304" pitchFamily="18" charset="0"/>
                <a:ea typeface="Times New Roman" panose="02020603050405020304" pitchFamily="18" charset="0"/>
              </a:rPr>
              <a:t>Adım 4. Her sınıf için olasılığı hesapla</a:t>
            </a:r>
          </a:p>
          <a:p>
            <a:pPr marL="553720" marR="3395980" indent="-342900">
              <a:lnSpc>
                <a:spcPct val="100000"/>
              </a:lnSpc>
              <a:spcAft>
                <a:spcPts val="0"/>
              </a:spcAft>
              <a:buFont typeface="Wingdings" panose="05000000000000000000" pitchFamily="2" charset="2"/>
              <a:buChar char="q"/>
            </a:pPr>
            <a:r>
              <a:rPr lang="tr-TR" sz="2400" dirty="0">
                <a:effectLst/>
                <a:latin typeface="Times New Roman" panose="02020603050405020304" pitchFamily="18" charset="0"/>
                <a:ea typeface="Times New Roman" panose="02020603050405020304" pitchFamily="18" charset="0"/>
              </a:rPr>
              <a:t>Adım 5. </a:t>
            </a:r>
            <a:r>
              <a:rPr lang="tr-TR" sz="2400" dirty="0" err="1">
                <a:effectLst/>
                <a:latin typeface="Times New Roman" panose="02020603050405020304" pitchFamily="18" charset="0"/>
                <a:ea typeface="Times New Roman" panose="02020603050405020304" pitchFamily="18" charset="0"/>
              </a:rPr>
              <a:t>Max</a:t>
            </a:r>
            <a:r>
              <a:rPr lang="tr-TR" sz="2400" dirty="0">
                <a:effectLst/>
                <a:latin typeface="Times New Roman" panose="02020603050405020304" pitchFamily="18" charset="0"/>
                <a:ea typeface="Times New Roman" panose="02020603050405020304" pitchFamily="18" charset="0"/>
              </a:rPr>
              <a:t> skoru elde et</a:t>
            </a:r>
          </a:p>
          <a:p>
            <a:pPr marL="553720" marR="3395980" indent="-342900">
              <a:lnSpc>
                <a:spcPct val="100000"/>
              </a:lnSpc>
              <a:spcAft>
                <a:spcPts val="0"/>
              </a:spcAft>
              <a:buFont typeface="Wingdings" panose="05000000000000000000" pitchFamily="2" charset="2"/>
              <a:buChar char="q"/>
            </a:pPr>
            <a:r>
              <a:rPr lang="tr-TR" sz="2400" dirty="0">
                <a:effectLst/>
                <a:latin typeface="Times New Roman" panose="02020603050405020304" pitchFamily="18" charset="0"/>
                <a:ea typeface="Times New Roman" panose="02020603050405020304" pitchFamily="18" charset="0"/>
              </a:rPr>
              <a:t>Adım 6. Son</a:t>
            </a:r>
          </a:p>
          <a:p>
            <a:pPr>
              <a:spcBef>
                <a:spcPts val="35"/>
              </a:spcBef>
            </a:pPr>
            <a:r>
              <a:rPr lang="tr-TR" sz="2400" dirty="0">
                <a:effectLst/>
                <a:latin typeface="Times New Roman" panose="02020603050405020304" pitchFamily="18" charset="0"/>
                <a:ea typeface="Times New Roman" panose="02020603050405020304" pitchFamily="18" charset="0"/>
              </a:rPr>
              <a:t> </a:t>
            </a:r>
          </a:p>
          <a:p>
            <a:endParaRPr lang="tr-TR" dirty="0"/>
          </a:p>
        </p:txBody>
      </p:sp>
    </p:spTree>
    <p:extLst>
      <p:ext uri="{BB962C8B-B14F-4D97-AF65-F5344CB8AC3E}">
        <p14:creationId xmlns:p14="http://schemas.microsoft.com/office/powerpoint/2010/main" val="28062544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2DE8D11-A4E6-61D1-2803-C1CFA70F36D3}"/>
              </a:ext>
            </a:extLst>
          </p:cNvPr>
          <p:cNvSpPr>
            <a:spLocks noGrp="1"/>
          </p:cNvSpPr>
          <p:nvPr>
            <p:ph type="title"/>
          </p:nvPr>
        </p:nvSpPr>
        <p:spPr/>
        <p:txBody>
          <a:bodyPr/>
          <a:lstStyle/>
          <a:p>
            <a:r>
              <a:rPr lang="tr-TR" dirty="0"/>
              <a:t>Karar Ağaçları </a:t>
            </a:r>
          </a:p>
        </p:txBody>
      </p:sp>
      <p:sp>
        <p:nvSpPr>
          <p:cNvPr id="3" name="İçerik Yer Tutucusu 2">
            <a:extLst>
              <a:ext uri="{FF2B5EF4-FFF2-40B4-BE49-F238E27FC236}">
                <a16:creationId xmlns:a16="http://schemas.microsoft.com/office/drawing/2014/main" id="{AC2C2277-E8A0-519E-ED31-5AC2642BF0B6}"/>
              </a:ext>
            </a:extLst>
          </p:cNvPr>
          <p:cNvSpPr>
            <a:spLocks noGrp="1"/>
          </p:cNvSpPr>
          <p:nvPr>
            <p:ph idx="1"/>
          </p:nvPr>
        </p:nvSpPr>
        <p:spPr>
          <a:xfrm>
            <a:off x="1024128" y="1692442"/>
            <a:ext cx="10975366" cy="4023360"/>
          </a:xfrm>
        </p:spPr>
        <p:txBody>
          <a:bodyPr>
            <a:normAutofit/>
          </a:bodyPr>
          <a:lstStyle/>
          <a:p>
            <a:pPr>
              <a:buFont typeface="Wingdings" panose="05000000000000000000" pitchFamily="2" charset="2"/>
              <a:buChar char="q"/>
            </a:pPr>
            <a:r>
              <a:rPr lang="tr-TR" sz="2400" dirty="0"/>
              <a:t>Bir karar ağacı, bir dizi olası karar yolunu ve her yol için bir sonucu temsil etmek için bir ağaç yapısı kullanır. </a:t>
            </a:r>
          </a:p>
          <a:p>
            <a:pPr>
              <a:buFont typeface="Wingdings" panose="05000000000000000000" pitchFamily="2" charset="2"/>
              <a:buChar char="q"/>
            </a:pPr>
            <a:r>
              <a:rPr lang="tr-TR" sz="2400" dirty="0"/>
              <a:t>Karar ağacı, en sık kullanılan sınıflandırma tekniklerinden biridir. </a:t>
            </a:r>
          </a:p>
          <a:p>
            <a:pPr>
              <a:buFont typeface="Wingdings" panose="05000000000000000000" pitchFamily="2" charset="2"/>
              <a:buChar char="q"/>
            </a:pPr>
            <a:r>
              <a:rPr lang="tr-TR" sz="2400" dirty="0"/>
              <a:t>Anlamak ve yorumlamak çok kolaydır ve bir tahmine ulaşma süreci tamamen şeffaftır.</a:t>
            </a:r>
          </a:p>
        </p:txBody>
      </p:sp>
      <p:pic>
        <p:nvPicPr>
          <p:cNvPr id="6" name="Resim 5">
            <a:extLst>
              <a:ext uri="{FF2B5EF4-FFF2-40B4-BE49-F238E27FC236}">
                <a16:creationId xmlns:a16="http://schemas.microsoft.com/office/drawing/2014/main" id="{09F96BFE-DD9F-E062-8D0D-1DDCB11CAD2D}"/>
              </a:ext>
            </a:extLst>
          </p:cNvPr>
          <p:cNvPicPr>
            <a:picLocks noChangeAspect="1"/>
          </p:cNvPicPr>
          <p:nvPr/>
        </p:nvPicPr>
        <p:blipFill>
          <a:blip r:embed="rId2"/>
          <a:stretch>
            <a:fillRect/>
          </a:stretch>
        </p:blipFill>
        <p:spPr>
          <a:xfrm>
            <a:off x="3466898" y="3429000"/>
            <a:ext cx="5258203" cy="3079066"/>
          </a:xfrm>
          <a:prstGeom prst="rect">
            <a:avLst/>
          </a:prstGeom>
        </p:spPr>
      </p:pic>
    </p:spTree>
    <p:extLst>
      <p:ext uri="{BB962C8B-B14F-4D97-AF65-F5344CB8AC3E}">
        <p14:creationId xmlns:p14="http://schemas.microsoft.com/office/powerpoint/2010/main" val="3110775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06BAB5E-C15D-F555-D01E-57A6A7253978}"/>
              </a:ext>
            </a:extLst>
          </p:cNvPr>
          <p:cNvSpPr>
            <a:spLocks noGrp="1"/>
          </p:cNvSpPr>
          <p:nvPr>
            <p:ph type="title"/>
          </p:nvPr>
        </p:nvSpPr>
        <p:spPr/>
        <p:txBody>
          <a:bodyPr/>
          <a:lstStyle/>
          <a:p>
            <a:r>
              <a:rPr lang="tr-TR" dirty="0"/>
              <a:t>Karar Ağaçlarının Yapısı </a:t>
            </a:r>
          </a:p>
        </p:txBody>
      </p:sp>
      <p:sp>
        <p:nvSpPr>
          <p:cNvPr id="3" name="İçerik Yer Tutucusu 2">
            <a:extLst>
              <a:ext uri="{FF2B5EF4-FFF2-40B4-BE49-F238E27FC236}">
                <a16:creationId xmlns:a16="http://schemas.microsoft.com/office/drawing/2014/main" id="{7B783F0A-4E57-E5D2-68CC-EB24477E2E2E}"/>
              </a:ext>
            </a:extLst>
          </p:cNvPr>
          <p:cNvSpPr>
            <a:spLocks noGrp="1"/>
          </p:cNvSpPr>
          <p:nvPr>
            <p:ph idx="1"/>
          </p:nvPr>
        </p:nvSpPr>
        <p:spPr>
          <a:xfrm>
            <a:off x="1024129" y="1844842"/>
            <a:ext cx="4831240" cy="4828674"/>
          </a:xfrm>
        </p:spPr>
        <p:txBody>
          <a:bodyPr>
            <a:normAutofit/>
          </a:bodyPr>
          <a:lstStyle/>
          <a:p>
            <a:pPr>
              <a:buFont typeface="Wingdings" panose="05000000000000000000" pitchFamily="2" charset="2"/>
              <a:buChar char="q"/>
            </a:pPr>
            <a:r>
              <a:rPr lang="tr-TR" sz="2400" b="1" dirty="0" err="1"/>
              <a:t>Root</a:t>
            </a:r>
            <a:r>
              <a:rPr lang="tr-TR" sz="2400" dirty="0"/>
              <a:t>: Karar ağaçlarının ilk hücrelerine kök (</a:t>
            </a:r>
            <a:r>
              <a:rPr lang="tr-TR" sz="2400" dirty="0" err="1"/>
              <a:t>root</a:t>
            </a:r>
            <a:r>
              <a:rPr lang="tr-TR" sz="2400" dirty="0"/>
              <a:t> veya </a:t>
            </a:r>
            <a:r>
              <a:rPr lang="tr-TR" sz="2400" dirty="0" err="1"/>
              <a:t>root</a:t>
            </a:r>
            <a:r>
              <a:rPr lang="tr-TR" sz="2400" dirty="0"/>
              <a:t> </a:t>
            </a:r>
            <a:r>
              <a:rPr lang="tr-TR" sz="2400" dirty="0" err="1"/>
              <a:t>node</a:t>
            </a:r>
            <a:r>
              <a:rPr lang="tr-TR" sz="2400" dirty="0"/>
              <a:t>) denir. Her bir gözlem kökteki koşula göre “Evet” veya “Hayır” olarak sınıflandırılır. </a:t>
            </a:r>
          </a:p>
          <a:p>
            <a:pPr>
              <a:buFont typeface="Wingdings" panose="05000000000000000000" pitchFamily="2" charset="2"/>
              <a:buChar char="q"/>
            </a:pPr>
            <a:r>
              <a:rPr lang="tr-TR" sz="2400" b="1" dirty="0" err="1"/>
              <a:t>Node</a:t>
            </a:r>
            <a:r>
              <a:rPr lang="tr-TR" sz="2400" dirty="0"/>
              <a:t>: Kök hücrelerinin altında düğümler (interval </a:t>
            </a:r>
            <a:r>
              <a:rPr lang="tr-TR" sz="2400" dirty="0" err="1"/>
              <a:t>nodes</a:t>
            </a:r>
            <a:r>
              <a:rPr lang="tr-TR" sz="2400" dirty="0"/>
              <a:t> veya </a:t>
            </a:r>
            <a:r>
              <a:rPr lang="tr-TR" sz="2400" dirty="0" err="1"/>
              <a:t>nodes</a:t>
            </a:r>
            <a:r>
              <a:rPr lang="tr-TR" sz="2400" dirty="0"/>
              <a:t>) bulunur. Her bir gözlem düğümler yardımıyla sınıflandırılır. Düğüm sayısı arttıkça modelin karmaşıklığı da artar. </a:t>
            </a:r>
          </a:p>
          <a:p>
            <a:pPr>
              <a:buFont typeface="Wingdings" panose="05000000000000000000" pitchFamily="2" charset="2"/>
              <a:buChar char="q"/>
            </a:pPr>
            <a:r>
              <a:rPr lang="tr-TR" sz="2400" b="1" dirty="0" err="1"/>
              <a:t>Leaf</a:t>
            </a:r>
            <a:r>
              <a:rPr lang="tr-TR" sz="2400" dirty="0"/>
              <a:t>: Karar ağacının en altında yapraklar (</a:t>
            </a:r>
            <a:r>
              <a:rPr lang="tr-TR" sz="2400" dirty="0" err="1"/>
              <a:t>leaf</a:t>
            </a:r>
            <a:r>
              <a:rPr lang="tr-TR" sz="2400" dirty="0"/>
              <a:t> </a:t>
            </a:r>
            <a:r>
              <a:rPr lang="tr-TR" sz="2400" dirty="0" err="1"/>
              <a:t>nodes</a:t>
            </a:r>
            <a:r>
              <a:rPr lang="tr-TR" sz="2400" dirty="0"/>
              <a:t> veya </a:t>
            </a:r>
            <a:r>
              <a:rPr lang="tr-TR" sz="2400" dirty="0" err="1"/>
              <a:t>leaves</a:t>
            </a:r>
            <a:r>
              <a:rPr lang="tr-TR" sz="2400" dirty="0"/>
              <a:t>) bulunur. Yapraklar, bize sonucu verir. </a:t>
            </a:r>
          </a:p>
        </p:txBody>
      </p:sp>
      <p:pic>
        <p:nvPicPr>
          <p:cNvPr id="5" name="Resim 4">
            <a:extLst>
              <a:ext uri="{FF2B5EF4-FFF2-40B4-BE49-F238E27FC236}">
                <a16:creationId xmlns:a16="http://schemas.microsoft.com/office/drawing/2014/main" id="{00835D52-F453-4DFA-43AD-B7D8BF5C505A}"/>
              </a:ext>
            </a:extLst>
          </p:cNvPr>
          <p:cNvPicPr>
            <a:picLocks noChangeAspect="1"/>
          </p:cNvPicPr>
          <p:nvPr/>
        </p:nvPicPr>
        <p:blipFill>
          <a:blip r:embed="rId2"/>
          <a:stretch>
            <a:fillRect/>
          </a:stretch>
        </p:blipFill>
        <p:spPr>
          <a:xfrm>
            <a:off x="5884164" y="2469273"/>
            <a:ext cx="6077662" cy="3579811"/>
          </a:xfrm>
          <a:prstGeom prst="rect">
            <a:avLst/>
          </a:prstGeom>
        </p:spPr>
      </p:pic>
    </p:spTree>
    <p:extLst>
      <p:ext uri="{BB962C8B-B14F-4D97-AF65-F5344CB8AC3E}">
        <p14:creationId xmlns:p14="http://schemas.microsoft.com/office/powerpoint/2010/main" val="377791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a:extLst>
              <a:ext uri="{FF2B5EF4-FFF2-40B4-BE49-F238E27FC236}">
                <a16:creationId xmlns:a16="http://schemas.microsoft.com/office/drawing/2014/main" id="{8A6AAD4D-9D64-936F-F201-6924898E22A8}"/>
              </a:ext>
            </a:extLst>
          </p:cNvPr>
          <p:cNvPicPr>
            <a:picLocks noGrp="1" noChangeAspect="1"/>
          </p:cNvPicPr>
          <p:nvPr>
            <p:ph idx="1"/>
          </p:nvPr>
        </p:nvPicPr>
        <p:blipFill>
          <a:blip r:embed="rId2"/>
          <a:stretch>
            <a:fillRect/>
          </a:stretch>
        </p:blipFill>
        <p:spPr>
          <a:xfrm>
            <a:off x="2243109" y="657727"/>
            <a:ext cx="7705781" cy="5779336"/>
          </a:xfrm>
          <a:prstGeom prst="rect">
            <a:avLst/>
          </a:prstGeom>
        </p:spPr>
      </p:pic>
    </p:spTree>
    <p:extLst>
      <p:ext uri="{BB962C8B-B14F-4D97-AF65-F5344CB8AC3E}">
        <p14:creationId xmlns:p14="http://schemas.microsoft.com/office/powerpoint/2010/main" val="33372435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9DC3895-F06F-CACF-EB79-3E09063E4A87}"/>
              </a:ext>
            </a:extLst>
          </p:cNvPr>
          <p:cNvSpPr>
            <a:spLocks noGrp="1"/>
          </p:cNvSpPr>
          <p:nvPr>
            <p:ph type="title"/>
          </p:nvPr>
        </p:nvSpPr>
        <p:spPr/>
        <p:txBody>
          <a:bodyPr/>
          <a:lstStyle/>
          <a:p>
            <a:r>
              <a:rPr lang="tr-TR" dirty="0"/>
              <a:t>Karar Ağacı Uygulama </a:t>
            </a:r>
          </a:p>
        </p:txBody>
      </p:sp>
      <p:sp>
        <p:nvSpPr>
          <p:cNvPr id="3" name="İçerik Yer Tutucusu 2">
            <a:extLst>
              <a:ext uri="{FF2B5EF4-FFF2-40B4-BE49-F238E27FC236}">
                <a16:creationId xmlns:a16="http://schemas.microsoft.com/office/drawing/2014/main" id="{83039E0A-3A94-AC67-6036-B734101250DC}"/>
              </a:ext>
            </a:extLst>
          </p:cNvPr>
          <p:cNvSpPr>
            <a:spLocks noGrp="1"/>
          </p:cNvSpPr>
          <p:nvPr>
            <p:ph idx="1"/>
          </p:nvPr>
        </p:nvSpPr>
        <p:spPr>
          <a:xfrm>
            <a:off x="1024128" y="2286000"/>
            <a:ext cx="10542230" cy="4023360"/>
          </a:xfrm>
        </p:spPr>
        <p:txBody>
          <a:bodyPr/>
          <a:lstStyle/>
          <a:p>
            <a:pPr>
              <a:buFont typeface="Wingdings" panose="05000000000000000000" pitchFamily="2" charset="2"/>
              <a:buChar char="q"/>
            </a:pPr>
            <a:r>
              <a:rPr lang="tr-TR" sz="2800" dirty="0"/>
              <a:t>Dört sınıf etiketine sahip olan aşağıdaki iki boyutlu verileri inceleyelim.</a:t>
            </a:r>
          </a:p>
          <a:p>
            <a:endParaRPr lang="tr-TR" dirty="0"/>
          </a:p>
        </p:txBody>
      </p:sp>
      <p:pic>
        <p:nvPicPr>
          <p:cNvPr id="5" name="Resim 4">
            <a:extLst>
              <a:ext uri="{FF2B5EF4-FFF2-40B4-BE49-F238E27FC236}">
                <a16:creationId xmlns:a16="http://schemas.microsoft.com/office/drawing/2014/main" id="{397545BC-1A94-7188-CFA0-71F00285B496}"/>
              </a:ext>
            </a:extLst>
          </p:cNvPr>
          <p:cNvPicPr>
            <a:picLocks noChangeAspect="1"/>
          </p:cNvPicPr>
          <p:nvPr/>
        </p:nvPicPr>
        <p:blipFill rotWithShape="1">
          <a:blip r:embed="rId2"/>
          <a:srcRect l="56448" t="27135" r="10263" b="30399"/>
          <a:stretch/>
        </p:blipFill>
        <p:spPr>
          <a:xfrm>
            <a:off x="3469105" y="2852969"/>
            <a:ext cx="5253790" cy="3769854"/>
          </a:xfrm>
          <a:prstGeom prst="rect">
            <a:avLst/>
          </a:prstGeom>
        </p:spPr>
      </p:pic>
    </p:spTree>
    <p:extLst>
      <p:ext uri="{BB962C8B-B14F-4D97-AF65-F5344CB8AC3E}">
        <p14:creationId xmlns:p14="http://schemas.microsoft.com/office/powerpoint/2010/main" val="21591537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83777C4-C163-AA2B-F3C4-5F023B5B550E}"/>
              </a:ext>
            </a:extLst>
          </p:cNvPr>
          <p:cNvSpPr>
            <a:spLocks noGrp="1"/>
          </p:cNvSpPr>
          <p:nvPr>
            <p:ph idx="1"/>
          </p:nvPr>
        </p:nvSpPr>
        <p:spPr>
          <a:xfrm>
            <a:off x="911834" y="810126"/>
            <a:ext cx="10429934" cy="1740569"/>
          </a:xfrm>
        </p:spPr>
        <p:txBody>
          <a:bodyPr>
            <a:noAutofit/>
          </a:bodyPr>
          <a:lstStyle/>
          <a:p>
            <a:pPr>
              <a:buFont typeface="Wingdings" panose="05000000000000000000" pitchFamily="2" charset="2"/>
              <a:buChar char="q"/>
            </a:pPr>
            <a:r>
              <a:rPr lang="tr-TR" sz="2800" dirty="0"/>
              <a:t>Bu veriler üzerine inşa edilen basit bir karar ağacı, verileri bazı nicel kriterlere göre bir veya diğer eksen boyunca yinelemeli olarak bölecek ve her düzeyde, içindeki puanların çoğunluk oyu ile yeni bölgenin etiketini atayacaktır. </a:t>
            </a:r>
          </a:p>
          <a:p>
            <a:pPr>
              <a:buFont typeface="Wingdings" panose="05000000000000000000" pitchFamily="2" charset="2"/>
              <a:buChar char="q"/>
            </a:pPr>
            <a:endParaRPr lang="tr-TR" sz="2800" dirty="0"/>
          </a:p>
          <a:p>
            <a:pPr>
              <a:buFont typeface="Wingdings" panose="05000000000000000000" pitchFamily="2" charset="2"/>
              <a:buChar char="q"/>
            </a:pPr>
            <a:endParaRPr lang="tr-TR" sz="2800" dirty="0"/>
          </a:p>
          <a:p>
            <a:pPr>
              <a:buFont typeface="Wingdings" panose="05000000000000000000" pitchFamily="2" charset="2"/>
              <a:buChar char="q"/>
            </a:pPr>
            <a:endParaRPr lang="tr-TR" sz="2800" dirty="0"/>
          </a:p>
          <a:p>
            <a:pPr>
              <a:buFont typeface="Wingdings" panose="05000000000000000000" pitchFamily="2" charset="2"/>
              <a:buChar char="q"/>
            </a:pPr>
            <a:endParaRPr lang="tr-TR" sz="2800" dirty="0"/>
          </a:p>
          <a:p>
            <a:pPr>
              <a:buFont typeface="Wingdings" panose="05000000000000000000" pitchFamily="2" charset="2"/>
              <a:buChar char="q"/>
            </a:pPr>
            <a:r>
              <a:rPr lang="tr-TR" sz="2800" dirty="0"/>
              <a:t>İlk bölmeden sonra, üst daldaki her noktanın değişmeden kaldığına dikkat edin, bu nedenle bu dalı daha fazla alt bölümlere ayırmaya gerek yoktur. Bir rengin tamamını içeren düğümler dışında, her seviyede her bölge iki özellikten biri boyunca tekrar bölünür</a:t>
            </a:r>
          </a:p>
        </p:txBody>
      </p:sp>
      <p:pic>
        <p:nvPicPr>
          <p:cNvPr id="5" name="Resim 4">
            <a:extLst>
              <a:ext uri="{FF2B5EF4-FFF2-40B4-BE49-F238E27FC236}">
                <a16:creationId xmlns:a16="http://schemas.microsoft.com/office/drawing/2014/main" id="{DE7B528A-5FDE-1538-8896-3B0D51589138}"/>
              </a:ext>
            </a:extLst>
          </p:cNvPr>
          <p:cNvPicPr>
            <a:picLocks noChangeAspect="1"/>
          </p:cNvPicPr>
          <p:nvPr/>
        </p:nvPicPr>
        <p:blipFill rotWithShape="1">
          <a:blip r:embed="rId2"/>
          <a:srcRect l="6053" t="58947" r="8400" b="11813"/>
          <a:stretch/>
        </p:blipFill>
        <p:spPr>
          <a:xfrm>
            <a:off x="721894" y="2550695"/>
            <a:ext cx="10429935" cy="2005264"/>
          </a:xfrm>
          <a:prstGeom prst="rect">
            <a:avLst/>
          </a:prstGeom>
        </p:spPr>
      </p:pic>
    </p:spTree>
    <p:extLst>
      <p:ext uri="{BB962C8B-B14F-4D97-AF65-F5344CB8AC3E}">
        <p14:creationId xmlns:p14="http://schemas.microsoft.com/office/powerpoint/2010/main" val="35476179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76AC3BC-4A49-4817-9C15-7A9AD58C29A1}"/>
              </a:ext>
            </a:extLst>
          </p:cNvPr>
          <p:cNvSpPr>
            <a:spLocks noGrp="1"/>
          </p:cNvSpPr>
          <p:nvPr>
            <p:ph type="title"/>
          </p:nvPr>
        </p:nvSpPr>
        <p:spPr/>
        <p:txBody>
          <a:bodyPr/>
          <a:lstStyle/>
          <a:p>
            <a:r>
              <a:rPr lang="tr-TR" dirty="0"/>
              <a:t>Karar Ağaçları Avantajları </a:t>
            </a:r>
          </a:p>
        </p:txBody>
      </p:sp>
      <p:sp>
        <p:nvSpPr>
          <p:cNvPr id="3" name="İçerik Yer Tutucusu 2">
            <a:extLst>
              <a:ext uri="{FF2B5EF4-FFF2-40B4-BE49-F238E27FC236}">
                <a16:creationId xmlns:a16="http://schemas.microsoft.com/office/drawing/2014/main" id="{ED16CBFE-6F14-0B14-37A5-4D7E3ACE47FE}"/>
              </a:ext>
            </a:extLst>
          </p:cNvPr>
          <p:cNvSpPr>
            <a:spLocks noGrp="1"/>
          </p:cNvSpPr>
          <p:nvPr>
            <p:ph idx="1"/>
          </p:nvPr>
        </p:nvSpPr>
        <p:spPr>
          <a:xfrm>
            <a:off x="895791" y="2249424"/>
            <a:ext cx="5697514" cy="4023360"/>
          </a:xfrm>
        </p:spPr>
        <p:txBody>
          <a:bodyPr>
            <a:normAutofit fontScale="92500" lnSpcReduction="10000"/>
          </a:bodyPr>
          <a:lstStyle/>
          <a:p>
            <a:pPr>
              <a:buFont typeface="Wingdings" panose="05000000000000000000" pitchFamily="2" charset="2"/>
              <a:buChar char="q"/>
            </a:pPr>
            <a:r>
              <a:rPr lang="tr-TR" sz="2800" dirty="0"/>
              <a:t>Hem sürekli hem de ayrık veriler ile çalışabilir </a:t>
            </a:r>
          </a:p>
          <a:p>
            <a:pPr>
              <a:buFont typeface="Wingdings" panose="05000000000000000000" pitchFamily="2" charset="2"/>
              <a:buChar char="q"/>
            </a:pPr>
            <a:r>
              <a:rPr lang="tr-TR" sz="2800" dirty="0"/>
              <a:t>Veri </a:t>
            </a:r>
            <a:r>
              <a:rPr lang="tr-TR" sz="2800" dirty="0" err="1"/>
              <a:t>önişlemeye</a:t>
            </a:r>
            <a:r>
              <a:rPr lang="tr-TR" sz="2800" dirty="0"/>
              <a:t> daha az ihtiyaç duyar. Aykırı değer analizi veya normalizasyon gerektirmez </a:t>
            </a:r>
          </a:p>
          <a:p>
            <a:pPr>
              <a:buFont typeface="Wingdings" panose="05000000000000000000" pitchFamily="2" charset="2"/>
              <a:buChar char="q"/>
            </a:pPr>
            <a:r>
              <a:rPr lang="tr-TR" sz="2800" dirty="0"/>
              <a:t>Karar ağaçları kolaylıkla görselleştirilebilir ve sınıflandırma kuralları açıkça görülebilir bu yüzden anlaması ve yorumlaması kolaydır </a:t>
            </a:r>
          </a:p>
          <a:p>
            <a:pPr>
              <a:buFont typeface="Wingdings" panose="05000000000000000000" pitchFamily="2" charset="2"/>
              <a:buChar char="q"/>
            </a:pPr>
            <a:r>
              <a:rPr lang="tr-TR" sz="2800" dirty="0"/>
              <a:t>Çoklu çıktı için kullanılabilir.</a:t>
            </a:r>
          </a:p>
        </p:txBody>
      </p:sp>
      <p:pic>
        <p:nvPicPr>
          <p:cNvPr id="4" name="Resim 3">
            <a:extLst>
              <a:ext uri="{FF2B5EF4-FFF2-40B4-BE49-F238E27FC236}">
                <a16:creationId xmlns:a16="http://schemas.microsoft.com/office/drawing/2014/main" id="{401E2212-3956-6D6E-02F8-EDE34262D7AB}"/>
              </a:ext>
            </a:extLst>
          </p:cNvPr>
          <p:cNvPicPr>
            <a:picLocks noChangeAspect="1"/>
          </p:cNvPicPr>
          <p:nvPr/>
        </p:nvPicPr>
        <p:blipFill>
          <a:blip r:embed="rId2"/>
          <a:stretch>
            <a:fillRect/>
          </a:stretch>
        </p:blipFill>
        <p:spPr>
          <a:xfrm>
            <a:off x="6593305" y="2551082"/>
            <a:ext cx="5417514" cy="2901727"/>
          </a:xfrm>
          <a:prstGeom prst="rect">
            <a:avLst/>
          </a:prstGeom>
        </p:spPr>
      </p:pic>
    </p:spTree>
    <p:extLst>
      <p:ext uri="{BB962C8B-B14F-4D97-AF65-F5344CB8AC3E}">
        <p14:creationId xmlns:p14="http://schemas.microsoft.com/office/powerpoint/2010/main" val="2619570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C624D8F-B139-EB0E-843F-5E45D7A1E0AB}"/>
              </a:ext>
            </a:extLst>
          </p:cNvPr>
          <p:cNvSpPr>
            <a:spLocks noGrp="1"/>
          </p:cNvSpPr>
          <p:nvPr>
            <p:ph type="title"/>
          </p:nvPr>
        </p:nvSpPr>
        <p:spPr/>
        <p:txBody>
          <a:bodyPr/>
          <a:lstStyle/>
          <a:p>
            <a:r>
              <a:rPr lang="tr-TR" dirty="0"/>
              <a:t>K-NN</a:t>
            </a:r>
          </a:p>
        </p:txBody>
      </p:sp>
      <p:sp>
        <p:nvSpPr>
          <p:cNvPr id="3" name="İçerik Yer Tutucusu 2">
            <a:extLst>
              <a:ext uri="{FF2B5EF4-FFF2-40B4-BE49-F238E27FC236}">
                <a16:creationId xmlns:a16="http://schemas.microsoft.com/office/drawing/2014/main" id="{F59AC54C-D9EC-4617-51CC-3F0DE2EC0B15}"/>
              </a:ext>
            </a:extLst>
          </p:cNvPr>
          <p:cNvSpPr>
            <a:spLocks noGrp="1"/>
          </p:cNvSpPr>
          <p:nvPr>
            <p:ph idx="1"/>
          </p:nvPr>
        </p:nvSpPr>
        <p:spPr>
          <a:xfrm>
            <a:off x="1024129" y="2286000"/>
            <a:ext cx="5071872" cy="4023360"/>
          </a:xfrm>
        </p:spPr>
        <p:txBody>
          <a:bodyPr>
            <a:normAutofit/>
          </a:bodyPr>
          <a:lstStyle/>
          <a:p>
            <a:pPr>
              <a:buFont typeface="Wingdings" panose="05000000000000000000" pitchFamily="2" charset="2"/>
              <a:buChar char="q"/>
            </a:pPr>
            <a:r>
              <a:rPr lang="tr-TR" sz="2800" dirty="0"/>
              <a:t>Birbirine benzer özelliklerin mesafe olarak birbirilerine yakın olduğunu varsayan Denetimli Öğrenme algoritmasıdır. </a:t>
            </a:r>
          </a:p>
          <a:p>
            <a:pPr>
              <a:buFont typeface="Wingdings" panose="05000000000000000000" pitchFamily="2" charset="2"/>
              <a:buChar char="q"/>
            </a:pPr>
            <a:r>
              <a:rPr lang="tr-TR" sz="2800" dirty="0"/>
              <a:t>Bir gözlemin, en yakın komşularına bakarak en büyük orana sahip olan sınıfa ait olduğu tahmin eder. </a:t>
            </a:r>
          </a:p>
        </p:txBody>
      </p:sp>
      <p:pic>
        <p:nvPicPr>
          <p:cNvPr id="4" name="Resim 3">
            <a:extLst>
              <a:ext uri="{FF2B5EF4-FFF2-40B4-BE49-F238E27FC236}">
                <a16:creationId xmlns:a16="http://schemas.microsoft.com/office/drawing/2014/main" id="{030C6BA1-FA82-754E-1A49-2E1133D9BFF9}"/>
              </a:ext>
            </a:extLst>
          </p:cNvPr>
          <p:cNvPicPr>
            <a:picLocks noChangeAspect="1"/>
          </p:cNvPicPr>
          <p:nvPr/>
        </p:nvPicPr>
        <p:blipFill>
          <a:blip r:embed="rId2"/>
          <a:stretch>
            <a:fillRect/>
          </a:stretch>
        </p:blipFill>
        <p:spPr>
          <a:xfrm>
            <a:off x="6096000" y="1673894"/>
            <a:ext cx="5248275" cy="4857750"/>
          </a:xfrm>
          <a:prstGeom prst="rect">
            <a:avLst/>
          </a:prstGeom>
        </p:spPr>
      </p:pic>
    </p:spTree>
    <p:extLst>
      <p:ext uri="{BB962C8B-B14F-4D97-AF65-F5344CB8AC3E}">
        <p14:creationId xmlns:p14="http://schemas.microsoft.com/office/powerpoint/2010/main" val="4213965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A3C15B5-8F44-6AC6-C3EF-B82B628AB854}"/>
              </a:ext>
            </a:extLst>
          </p:cNvPr>
          <p:cNvSpPr>
            <a:spLocks noGrp="1"/>
          </p:cNvSpPr>
          <p:nvPr>
            <p:ph idx="1"/>
          </p:nvPr>
        </p:nvSpPr>
        <p:spPr>
          <a:xfrm>
            <a:off x="1232676" y="834189"/>
            <a:ext cx="4025354" cy="5651634"/>
          </a:xfrm>
        </p:spPr>
        <p:txBody>
          <a:bodyPr>
            <a:normAutofit/>
          </a:bodyPr>
          <a:lstStyle/>
          <a:p>
            <a:pPr>
              <a:buFont typeface="Wingdings" panose="05000000000000000000" pitchFamily="2" charset="2"/>
              <a:buChar char="q"/>
            </a:pPr>
            <a:r>
              <a:rPr lang="tr-TR" sz="2800" dirty="0"/>
              <a:t>K-NN sınıflandırma problemleri için kullanılan denetimli bir makine öğrenmesi algoritmasıdır.</a:t>
            </a:r>
          </a:p>
          <a:p>
            <a:pPr>
              <a:buFont typeface="Wingdings" panose="05000000000000000000" pitchFamily="2" charset="2"/>
              <a:buChar char="q"/>
            </a:pPr>
            <a:r>
              <a:rPr lang="tr-TR" sz="2800" dirty="0"/>
              <a:t>K-NN sınıflandırmasında, çıktı sınıf üyeliğidir. Bir nesne, komşularının çoğunluk oyuyla sınıflandırılır; nesne, en yakın komşuları arasında en yaygın olan sınıfa verilir.</a:t>
            </a:r>
          </a:p>
        </p:txBody>
      </p:sp>
      <p:pic>
        <p:nvPicPr>
          <p:cNvPr id="4" name="Resim 3">
            <a:extLst>
              <a:ext uri="{FF2B5EF4-FFF2-40B4-BE49-F238E27FC236}">
                <a16:creationId xmlns:a16="http://schemas.microsoft.com/office/drawing/2014/main" id="{93A0DB0D-779A-232F-5A80-A723EE41D1CB}"/>
              </a:ext>
            </a:extLst>
          </p:cNvPr>
          <p:cNvPicPr>
            <a:picLocks noChangeAspect="1"/>
          </p:cNvPicPr>
          <p:nvPr/>
        </p:nvPicPr>
        <p:blipFill>
          <a:blip r:embed="rId2"/>
          <a:stretch>
            <a:fillRect/>
          </a:stretch>
        </p:blipFill>
        <p:spPr>
          <a:xfrm>
            <a:off x="5551077" y="1038526"/>
            <a:ext cx="5873469" cy="4780948"/>
          </a:xfrm>
          <a:prstGeom prst="rect">
            <a:avLst/>
          </a:prstGeom>
        </p:spPr>
      </p:pic>
    </p:spTree>
    <p:extLst>
      <p:ext uri="{BB962C8B-B14F-4D97-AF65-F5344CB8AC3E}">
        <p14:creationId xmlns:p14="http://schemas.microsoft.com/office/powerpoint/2010/main" val="3630634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a:extLst>
              <a:ext uri="{FF2B5EF4-FFF2-40B4-BE49-F238E27FC236}">
                <a16:creationId xmlns:a16="http://schemas.microsoft.com/office/drawing/2014/main" id="{4CAF0F1E-797A-2D67-3770-C486A6C724B9}"/>
              </a:ext>
            </a:extLst>
          </p:cNvPr>
          <p:cNvPicPr>
            <a:picLocks noGrp="1" noChangeAspect="1"/>
          </p:cNvPicPr>
          <p:nvPr>
            <p:ph idx="1"/>
          </p:nvPr>
        </p:nvPicPr>
        <p:blipFill>
          <a:blip r:embed="rId2"/>
          <a:stretch>
            <a:fillRect/>
          </a:stretch>
        </p:blipFill>
        <p:spPr>
          <a:xfrm>
            <a:off x="2843651" y="579509"/>
            <a:ext cx="6504698" cy="5698981"/>
          </a:xfrm>
          <a:prstGeom prst="rect">
            <a:avLst/>
          </a:prstGeom>
        </p:spPr>
      </p:pic>
    </p:spTree>
    <p:extLst>
      <p:ext uri="{BB962C8B-B14F-4D97-AF65-F5344CB8AC3E}">
        <p14:creationId xmlns:p14="http://schemas.microsoft.com/office/powerpoint/2010/main" val="351722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CA55F43-D8C2-A335-9541-9ADB98FBCB24}"/>
              </a:ext>
            </a:extLst>
          </p:cNvPr>
          <p:cNvSpPr>
            <a:spLocks noGrp="1"/>
          </p:cNvSpPr>
          <p:nvPr>
            <p:ph idx="1"/>
          </p:nvPr>
        </p:nvSpPr>
        <p:spPr>
          <a:xfrm>
            <a:off x="1008086" y="729916"/>
            <a:ext cx="9720071" cy="1756611"/>
          </a:xfrm>
        </p:spPr>
        <p:txBody>
          <a:bodyPr/>
          <a:lstStyle/>
          <a:p>
            <a:pPr>
              <a:buFont typeface="Wingdings" panose="05000000000000000000" pitchFamily="2" charset="2"/>
              <a:buChar char="q"/>
            </a:pPr>
            <a:r>
              <a:rPr lang="tr-TR" sz="2800" dirty="0">
                <a:effectLst/>
                <a:latin typeface="Times New Roman" panose="02020603050405020304" pitchFamily="18" charset="0"/>
                <a:ea typeface="Times New Roman" panose="02020603050405020304" pitchFamily="18" charset="0"/>
              </a:rPr>
              <a:t>Eğer k = 1 ise, nesne basitçe o en yakın komşunun sınıfına atanır. Aşağıda </a:t>
            </a:r>
            <a:r>
              <a:rPr lang="tr-TR" sz="2800" dirty="0" err="1">
                <a:effectLst/>
                <a:latin typeface="Times New Roman" panose="02020603050405020304" pitchFamily="18" charset="0"/>
                <a:ea typeface="Times New Roman" panose="02020603050405020304" pitchFamily="18" charset="0"/>
              </a:rPr>
              <a:t>Banknote</a:t>
            </a:r>
            <a:r>
              <a:rPr lang="tr-TR" sz="2800" dirty="0">
                <a:effectLst/>
                <a:latin typeface="Times New Roman" panose="02020603050405020304" pitchFamily="18" charset="0"/>
                <a:ea typeface="Times New Roman" panose="02020603050405020304" pitchFamily="18" charset="0"/>
              </a:rPr>
              <a:t> veri seti üzerinde k=5 için K-NN örneği verilmiştir. </a:t>
            </a:r>
          </a:p>
          <a:p>
            <a:endParaRPr lang="tr-TR" dirty="0"/>
          </a:p>
        </p:txBody>
      </p:sp>
      <p:pic>
        <p:nvPicPr>
          <p:cNvPr id="4" name="Resim 3">
            <a:extLst>
              <a:ext uri="{FF2B5EF4-FFF2-40B4-BE49-F238E27FC236}">
                <a16:creationId xmlns:a16="http://schemas.microsoft.com/office/drawing/2014/main" id="{DDEFD822-D32C-638D-1E8C-F72906D96B30}"/>
              </a:ext>
            </a:extLst>
          </p:cNvPr>
          <p:cNvPicPr>
            <a:picLocks noChangeAspect="1"/>
          </p:cNvPicPr>
          <p:nvPr/>
        </p:nvPicPr>
        <p:blipFill>
          <a:blip r:embed="rId2"/>
          <a:stretch>
            <a:fillRect/>
          </a:stretch>
        </p:blipFill>
        <p:spPr>
          <a:xfrm>
            <a:off x="2761366" y="2212298"/>
            <a:ext cx="6669267" cy="4318351"/>
          </a:xfrm>
          <a:prstGeom prst="rect">
            <a:avLst/>
          </a:prstGeom>
        </p:spPr>
      </p:pic>
    </p:spTree>
    <p:extLst>
      <p:ext uri="{BB962C8B-B14F-4D97-AF65-F5344CB8AC3E}">
        <p14:creationId xmlns:p14="http://schemas.microsoft.com/office/powerpoint/2010/main" val="3120879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7BCDCE0-73FE-05C4-4BE1-F1EBE16C46AD}"/>
              </a:ext>
            </a:extLst>
          </p:cNvPr>
          <p:cNvSpPr>
            <a:spLocks noGrp="1"/>
          </p:cNvSpPr>
          <p:nvPr>
            <p:ph type="title"/>
          </p:nvPr>
        </p:nvSpPr>
        <p:spPr/>
        <p:txBody>
          <a:bodyPr/>
          <a:lstStyle/>
          <a:p>
            <a:r>
              <a:rPr lang="tr-TR" dirty="0"/>
              <a:t>K-NN Algoritmalarında Kullanılan Metrikler</a:t>
            </a:r>
          </a:p>
        </p:txBody>
      </p:sp>
      <p:pic>
        <p:nvPicPr>
          <p:cNvPr id="4" name="İçerik Yer Tutucusu 3">
            <a:extLst>
              <a:ext uri="{FF2B5EF4-FFF2-40B4-BE49-F238E27FC236}">
                <a16:creationId xmlns:a16="http://schemas.microsoft.com/office/drawing/2014/main" id="{2325F01A-015A-108B-621B-57A44911800C}"/>
              </a:ext>
            </a:extLst>
          </p:cNvPr>
          <p:cNvPicPr>
            <a:picLocks noGrp="1" noChangeAspect="1"/>
          </p:cNvPicPr>
          <p:nvPr>
            <p:ph idx="1"/>
          </p:nvPr>
        </p:nvPicPr>
        <p:blipFill>
          <a:blip r:embed="rId2"/>
          <a:stretch>
            <a:fillRect/>
          </a:stretch>
        </p:blipFill>
        <p:spPr>
          <a:xfrm>
            <a:off x="3864751" y="1957137"/>
            <a:ext cx="4462498" cy="4495967"/>
          </a:xfrm>
          <a:prstGeom prst="rect">
            <a:avLst/>
          </a:prstGeom>
        </p:spPr>
      </p:pic>
    </p:spTree>
    <p:extLst>
      <p:ext uri="{BB962C8B-B14F-4D97-AF65-F5344CB8AC3E}">
        <p14:creationId xmlns:p14="http://schemas.microsoft.com/office/powerpoint/2010/main" val="3209109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EBF83C9-20B9-A3F6-881D-B90F74A6CF95}"/>
              </a:ext>
            </a:extLst>
          </p:cNvPr>
          <p:cNvSpPr>
            <a:spLocks noGrp="1"/>
          </p:cNvSpPr>
          <p:nvPr>
            <p:ph type="title"/>
          </p:nvPr>
        </p:nvSpPr>
        <p:spPr/>
        <p:txBody>
          <a:bodyPr/>
          <a:lstStyle/>
          <a:p>
            <a:r>
              <a:rPr lang="tr-TR" dirty="0" err="1"/>
              <a:t>Minkowski</a:t>
            </a:r>
            <a:r>
              <a:rPr lang="tr-TR" dirty="0"/>
              <a:t> Uzaklık Hesaplaması</a:t>
            </a:r>
          </a:p>
        </p:txBody>
      </p:sp>
      <p:sp>
        <p:nvSpPr>
          <p:cNvPr id="3" name="İçerik Yer Tutucusu 2">
            <a:extLst>
              <a:ext uri="{FF2B5EF4-FFF2-40B4-BE49-F238E27FC236}">
                <a16:creationId xmlns:a16="http://schemas.microsoft.com/office/drawing/2014/main" id="{801236B5-C44F-ED2F-CCEF-C240C19CA780}"/>
              </a:ext>
            </a:extLst>
          </p:cNvPr>
          <p:cNvSpPr>
            <a:spLocks noGrp="1"/>
          </p:cNvSpPr>
          <p:nvPr>
            <p:ph idx="1"/>
          </p:nvPr>
        </p:nvSpPr>
        <p:spPr>
          <a:xfrm>
            <a:off x="959961" y="1773756"/>
            <a:ext cx="9720071" cy="4023360"/>
          </a:xfrm>
        </p:spPr>
        <p:txBody>
          <a:bodyPr/>
          <a:lstStyle/>
          <a:p>
            <a:pPr>
              <a:buFont typeface="Wingdings" panose="05000000000000000000" pitchFamily="2" charset="2"/>
              <a:buChar char="q"/>
            </a:pPr>
            <a:r>
              <a:rPr lang="tr-TR" sz="2400" dirty="0" err="1"/>
              <a:t>Minkowski</a:t>
            </a:r>
            <a:r>
              <a:rPr lang="tr-TR" sz="2400" dirty="0"/>
              <a:t> Uzaklık Hesaplaması; Rn içinde (uyarlanabilir) normlu kullanılan bir metrik* mesafe hesaplaması olarak ifade edilmektedir.</a:t>
            </a:r>
          </a:p>
          <a:p>
            <a:pPr>
              <a:buFont typeface="Wingdings" panose="05000000000000000000" pitchFamily="2" charset="2"/>
              <a:buChar char="q"/>
            </a:pPr>
            <a:r>
              <a:rPr lang="tr-TR" sz="2400" dirty="0"/>
              <a:t>*Uzaklık kavramının (mesafe) vektör olarak temsil edilmesi. (Genel temsili tanım olarak.) n boyutlu uzayda </a:t>
            </a:r>
            <a:r>
              <a:rPr lang="tr-TR" sz="2400" dirty="0" err="1"/>
              <a:t>Minkowski</a:t>
            </a:r>
            <a:r>
              <a:rPr lang="tr-TR" sz="2400" dirty="0"/>
              <a:t> Uzaklık hesaplaması;</a:t>
            </a:r>
          </a:p>
          <a:p>
            <a:endParaRPr lang="tr-TR" dirty="0"/>
          </a:p>
        </p:txBody>
      </p:sp>
      <p:pic>
        <p:nvPicPr>
          <p:cNvPr id="4" name="Resim 3">
            <a:extLst>
              <a:ext uri="{FF2B5EF4-FFF2-40B4-BE49-F238E27FC236}">
                <a16:creationId xmlns:a16="http://schemas.microsoft.com/office/drawing/2014/main" id="{AD3C1C26-063B-9433-6723-38E9F1CD469D}"/>
              </a:ext>
            </a:extLst>
          </p:cNvPr>
          <p:cNvPicPr>
            <a:picLocks noChangeAspect="1"/>
          </p:cNvPicPr>
          <p:nvPr/>
        </p:nvPicPr>
        <p:blipFill>
          <a:blip r:embed="rId2"/>
          <a:stretch>
            <a:fillRect/>
          </a:stretch>
        </p:blipFill>
        <p:spPr>
          <a:xfrm>
            <a:off x="1024128" y="4045624"/>
            <a:ext cx="4157472" cy="1239247"/>
          </a:xfrm>
          <a:prstGeom prst="rect">
            <a:avLst/>
          </a:prstGeom>
        </p:spPr>
      </p:pic>
      <p:sp>
        <p:nvSpPr>
          <p:cNvPr id="6" name="Metin kutusu 5">
            <a:extLst>
              <a:ext uri="{FF2B5EF4-FFF2-40B4-BE49-F238E27FC236}">
                <a16:creationId xmlns:a16="http://schemas.microsoft.com/office/drawing/2014/main" id="{E0EBC701-06A2-4091-3DCB-D0C1C8801B0D}"/>
              </a:ext>
            </a:extLst>
          </p:cNvPr>
          <p:cNvSpPr txBox="1"/>
          <p:nvPr/>
        </p:nvSpPr>
        <p:spPr>
          <a:xfrm>
            <a:off x="802106" y="5486039"/>
            <a:ext cx="6096000" cy="461665"/>
          </a:xfrm>
          <a:prstGeom prst="rect">
            <a:avLst/>
          </a:prstGeom>
          <a:noFill/>
        </p:spPr>
        <p:txBody>
          <a:bodyPr wrap="square">
            <a:spAutoFit/>
          </a:bodyPr>
          <a:lstStyle/>
          <a:p>
            <a:pPr marL="302260">
              <a:spcBef>
                <a:spcPts val="255"/>
              </a:spcBef>
              <a:spcAft>
                <a:spcPts val="0"/>
              </a:spcAft>
            </a:pPr>
            <a:r>
              <a:rPr lang="tr-TR" sz="2400" dirty="0">
                <a:effectLst/>
                <a:latin typeface="Times New Roman" panose="02020603050405020304" pitchFamily="18" charset="0"/>
                <a:ea typeface="Times New Roman" panose="02020603050405020304" pitchFamily="18" charset="0"/>
              </a:rPr>
              <a:t>şeklinde gerçekleştirilir.</a:t>
            </a:r>
          </a:p>
        </p:txBody>
      </p:sp>
      <p:pic>
        <p:nvPicPr>
          <p:cNvPr id="7" name="Resim 6">
            <a:extLst>
              <a:ext uri="{FF2B5EF4-FFF2-40B4-BE49-F238E27FC236}">
                <a16:creationId xmlns:a16="http://schemas.microsoft.com/office/drawing/2014/main" id="{F2BBB041-264A-7260-AF4B-7D40BAEC1537}"/>
              </a:ext>
            </a:extLst>
          </p:cNvPr>
          <p:cNvPicPr>
            <a:picLocks noChangeAspect="1"/>
          </p:cNvPicPr>
          <p:nvPr/>
        </p:nvPicPr>
        <p:blipFill>
          <a:blip r:embed="rId3"/>
          <a:stretch>
            <a:fillRect/>
          </a:stretch>
        </p:blipFill>
        <p:spPr>
          <a:xfrm>
            <a:off x="7896625" y="3260343"/>
            <a:ext cx="3781926" cy="3495646"/>
          </a:xfrm>
          <a:prstGeom prst="rect">
            <a:avLst/>
          </a:prstGeom>
        </p:spPr>
      </p:pic>
    </p:spTree>
    <p:extLst>
      <p:ext uri="{BB962C8B-B14F-4D97-AF65-F5344CB8AC3E}">
        <p14:creationId xmlns:p14="http://schemas.microsoft.com/office/powerpoint/2010/main" val="3174447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1652E11-B8D0-44B9-6A19-E18C1EA3FD5D}"/>
              </a:ext>
            </a:extLst>
          </p:cNvPr>
          <p:cNvSpPr>
            <a:spLocks noGrp="1"/>
          </p:cNvSpPr>
          <p:nvPr>
            <p:ph type="title"/>
          </p:nvPr>
        </p:nvSpPr>
        <p:spPr/>
        <p:txBody>
          <a:bodyPr/>
          <a:lstStyle/>
          <a:p>
            <a:r>
              <a:rPr lang="tr-TR" dirty="0"/>
              <a:t>Canberra Uzaklık Hesaplaması</a:t>
            </a:r>
          </a:p>
        </p:txBody>
      </p:sp>
      <p:sp>
        <p:nvSpPr>
          <p:cNvPr id="3" name="İçerik Yer Tutucusu 2">
            <a:extLst>
              <a:ext uri="{FF2B5EF4-FFF2-40B4-BE49-F238E27FC236}">
                <a16:creationId xmlns:a16="http://schemas.microsoft.com/office/drawing/2014/main" id="{8CCDAF84-7C2D-4B1E-E1F7-10A1F7197F69}"/>
              </a:ext>
            </a:extLst>
          </p:cNvPr>
          <p:cNvSpPr>
            <a:spLocks noGrp="1"/>
          </p:cNvSpPr>
          <p:nvPr>
            <p:ph idx="1"/>
          </p:nvPr>
        </p:nvSpPr>
        <p:spPr/>
        <p:txBody>
          <a:bodyPr/>
          <a:lstStyle/>
          <a:p>
            <a:pPr>
              <a:buFont typeface="Wingdings" panose="05000000000000000000" pitchFamily="2" charset="2"/>
              <a:buChar char="q"/>
            </a:pPr>
            <a:r>
              <a:rPr lang="tr-TR" dirty="0"/>
              <a:t>Bulanık Kümeleme, sınıflandırma, bilgisayar güvenliği ve spam algılama sistemleri gibi Kümelemede kullanılan Manhattan mesafesinin ağırlıklı bir versiyonudur Manhattan metriğe kıyasla aykırı değerlere karşı daha sağlamdır.</a:t>
            </a:r>
          </a:p>
          <a:p>
            <a:pPr>
              <a:buFont typeface="Wingdings" panose="05000000000000000000" pitchFamily="2" charset="2"/>
              <a:buChar char="q"/>
            </a:pPr>
            <a:r>
              <a:rPr lang="tr-TR" dirty="0"/>
              <a:t>n boyutlu uzayda </a:t>
            </a:r>
            <a:r>
              <a:rPr lang="tr-TR" dirty="0" err="1"/>
              <a:t>Minkowski</a:t>
            </a:r>
            <a:r>
              <a:rPr lang="tr-TR" dirty="0"/>
              <a:t> Uzaklık hesaplaması;</a:t>
            </a:r>
          </a:p>
          <a:p>
            <a:r>
              <a:rPr lang="tr-TR" dirty="0"/>
              <a:t> </a:t>
            </a:r>
          </a:p>
          <a:p>
            <a:endParaRPr lang="tr-TR" dirty="0"/>
          </a:p>
          <a:p>
            <a:r>
              <a:rPr lang="tr-TR" dirty="0"/>
              <a:t> şeklinde gerçekleştirilir.</a:t>
            </a:r>
          </a:p>
          <a:p>
            <a:endParaRPr lang="tr-TR" dirty="0"/>
          </a:p>
          <a:p>
            <a:endParaRPr lang="tr-TR" dirty="0"/>
          </a:p>
          <a:p>
            <a:endParaRPr lang="tr-TR" dirty="0"/>
          </a:p>
        </p:txBody>
      </p:sp>
      <p:pic>
        <p:nvPicPr>
          <p:cNvPr id="8" name="Resim 7">
            <a:extLst>
              <a:ext uri="{FF2B5EF4-FFF2-40B4-BE49-F238E27FC236}">
                <a16:creationId xmlns:a16="http://schemas.microsoft.com/office/drawing/2014/main" id="{BBF465F3-F189-F354-96DF-C3EC263FA5F2}"/>
              </a:ext>
            </a:extLst>
          </p:cNvPr>
          <p:cNvPicPr>
            <a:picLocks noChangeAspect="1"/>
          </p:cNvPicPr>
          <p:nvPr/>
        </p:nvPicPr>
        <p:blipFill>
          <a:blip r:embed="rId2"/>
          <a:stretch>
            <a:fillRect/>
          </a:stretch>
        </p:blipFill>
        <p:spPr>
          <a:xfrm>
            <a:off x="1232676" y="3904228"/>
            <a:ext cx="4045177" cy="786904"/>
          </a:xfrm>
          <a:prstGeom prst="rect">
            <a:avLst/>
          </a:prstGeom>
        </p:spPr>
      </p:pic>
      <p:pic>
        <p:nvPicPr>
          <p:cNvPr id="9" name="Resim 8">
            <a:extLst>
              <a:ext uri="{FF2B5EF4-FFF2-40B4-BE49-F238E27FC236}">
                <a16:creationId xmlns:a16="http://schemas.microsoft.com/office/drawing/2014/main" id="{05DAFBA3-6BE8-EA18-F698-5AAC01E859DF}"/>
              </a:ext>
            </a:extLst>
          </p:cNvPr>
          <p:cNvPicPr>
            <a:picLocks noChangeAspect="1"/>
          </p:cNvPicPr>
          <p:nvPr/>
        </p:nvPicPr>
        <p:blipFill>
          <a:blip r:embed="rId3"/>
          <a:stretch>
            <a:fillRect/>
          </a:stretch>
        </p:blipFill>
        <p:spPr>
          <a:xfrm>
            <a:off x="7846967" y="3044911"/>
            <a:ext cx="3542928" cy="3456515"/>
          </a:xfrm>
          <a:prstGeom prst="rect">
            <a:avLst/>
          </a:prstGeom>
        </p:spPr>
      </p:pic>
    </p:spTree>
    <p:extLst>
      <p:ext uri="{BB962C8B-B14F-4D97-AF65-F5344CB8AC3E}">
        <p14:creationId xmlns:p14="http://schemas.microsoft.com/office/powerpoint/2010/main" val="174705258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1_İntegral">
  <a:themeElements>
    <a:clrScheme name="Sıcak Mavi">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docProps/app.xml><?xml version="1.0" encoding="utf-8"?>
<Properties xmlns="http://schemas.openxmlformats.org/officeDocument/2006/extended-properties" xmlns:vt="http://schemas.openxmlformats.org/officeDocument/2006/docPropsVTypes">
  <TotalTime>121</TotalTime>
  <Words>944</Words>
  <Application>Microsoft Office PowerPoint</Application>
  <PresentationFormat>Geniş ekran</PresentationFormat>
  <Paragraphs>101</Paragraphs>
  <Slides>26</Slides>
  <Notes>0</Notes>
  <HiddenSlides>0</HiddenSlides>
  <MMClips>0</MMClips>
  <ScaleCrop>false</ScaleCrop>
  <HeadingPairs>
    <vt:vector size="6" baseType="variant">
      <vt:variant>
        <vt:lpstr>Kullanılan Yazı Tipleri</vt:lpstr>
      </vt:variant>
      <vt:variant>
        <vt:i4>8</vt:i4>
      </vt:variant>
      <vt:variant>
        <vt:lpstr>Tema</vt:lpstr>
      </vt:variant>
      <vt:variant>
        <vt:i4>1</vt:i4>
      </vt:variant>
      <vt:variant>
        <vt:lpstr>Slayt Başlıkları</vt:lpstr>
      </vt:variant>
      <vt:variant>
        <vt:i4>26</vt:i4>
      </vt:variant>
    </vt:vector>
  </HeadingPairs>
  <TitlesOfParts>
    <vt:vector size="35" baseType="lpstr">
      <vt:lpstr>Arial</vt:lpstr>
      <vt:lpstr>charter</vt:lpstr>
      <vt:lpstr>sohne</vt:lpstr>
      <vt:lpstr>Times New Roman</vt:lpstr>
      <vt:lpstr>Tw Cen MT</vt:lpstr>
      <vt:lpstr>Tw Cen MT Condensed</vt:lpstr>
      <vt:lpstr>Wingdings</vt:lpstr>
      <vt:lpstr>Wingdings 3</vt:lpstr>
      <vt:lpstr>1_İntegral</vt:lpstr>
      <vt:lpstr>MAKİNE ÖĞRENMESİ</vt:lpstr>
      <vt:lpstr>K-Nearest Neighbors </vt:lpstr>
      <vt:lpstr>K-NN</vt:lpstr>
      <vt:lpstr>PowerPoint Sunusu</vt:lpstr>
      <vt:lpstr>PowerPoint Sunusu</vt:lpstr>
      <vt:lpstr>PowerPoint Sunusu</vt:lpstr>
      <vt:lpstr>K-NN Algoritmalarında Kullanılan Metrikler</vt:lpstr>
      <vt:lpstr>Minkowski Uzaklık Hesaplaması</vt:lpstr>
      <vt:lpstr>Canberra Uzaklık Hesaplaması</vt:lpstr>
      <vt:lpstr>Euclidean (Öklid) Uzaklık Hesaplaması</vt:lpstr>
      <vt:lpstr>Jacckard İndeksi Uzaklık Hesaplaması</vt:lpstr>
      <vt:lpstr>Hamming Uzaklık Hesaplaması</vt:lpstr>
      <vt:lpstr>Chebyshev Uzaklık Hesaplaması</vt:lpstr>
      <vt:lpstr>KNN Algoritması</vt:lpstr>
      <vt:lpstr>Naive Bayes</vt:lpstr>
      <vt:lpstr>Bayes Teoremi</vt:lpstr>
      <vt:lpstr>PowerPoint Sunusu</vt:lpstr>
      <vt:lpstr>PowerPoint Sunusu</vt:lpstr>
      <vt:lpstr>Naive Bayes Türleri</vt:lpstr>
      <vt:lpstr>Naive Bayes Algoritması</vt:lpstr>
      <vt:lpstr>Karar Ağaçları </vt:lpstr>
      <vt:lpstr>Karar Ağaçlarının Yapısı </vt:lpstr>
      <vt:lpstr>PowerPoint Sunusu</vt:lpstr>
      <vt:lpstr>Karar Ağacı Uygulama </vt:lpstr>
      <vt:lpstr>PowerPoint Sunusu</vt:lpstr>
      <vt:lpstr>Karar Ağaçları Avantajları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MAKİNE ÖĞRENMESİ</dc:title>
  <dc:creator>ayşenur yıldız</dc:creator>
  <cp:lastModifiedBy>ayşenur yıldız</cp:lastModifiedBy>
  <cp:revision>1</cp:revision>
  <dcterms:created xsi:type="dcterms:W3CDTF">2022-09-05T08:28:53Z</dcterms:created>
  <dcterms:modified xsi:type="dcterms:W3CDTF">2022-09-05T10:30:38Z</dcterms:modified>
</cp:coreProperties>
</file>