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9" r:id="rId4"/>
    <p:sldId id="258" r:id="rId5"/>
    <p:sldId id="261" r:id="rId6"/>
    <p:sldId id="271" r:id="rId7"/>
    <p:sldId id="292" r:id="rId8"/>
    <p:sldId id="293" r:id="rId9"/>
    <p:sldId id="294" r:id="rId10"/>
    <p:sldId id="295" r:id="rId11"/>
    <p:sldId id="286" r:id="rId12"/>
    <p:sldId id="287" r:id="rId13"/>
    <p:sldId id="288" r:id="rId14"/>
    <p:sldId id="28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5A244F-88FC-430D-B47B-EE34B57DF18C}"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tr-TR"/>
        </a:p>
      </dgm:t>
    </dgm:pt>
    <dgm:pt modelId="{C3130777-D672-4392-9EFA-8727B95680CD}">
      <dgm:prSet phldrT="[Metin]"/>
      <dgm:spPr>
        <a:solidFill>
          <a:schemeClr val="accent1">
            <a:lumMod val="50000"/>
          </a:schemeClr>
        </a:solidFill>
      </dgm:spPr>
      <dgm:t>
        <a:bodyPr/>
        <a:lstStyle/>
        <a:p>
          <a:r>
            <a:rPr lang="tr-TR" dirty="0"/>
            <a:t>YAPAY ZEKA</a:t>
          </a:r>
        </a:p>
      </dgm:t>
    </dgm:pt>
    <dgm:pt modelId="{0109D499-D03F-4A14-BD23-3A5D5B800BE4}" type="parTrans" cxnId="{603F442F-7DDA-4EF0-9694-CB87C9C07ED7}">
      <dgm:prSet/>
      <dgm:spPr/>
      <dgm:t>
        <a:bodyPr/>
        <a:lstStyle/>
        <a:p>
          <a:endParaRPr lang="tr-TR"/>
        </a:p>
      </dgm:t>
    </dgm:pt>
    <dgm:pt modelId="{7382B136-3AF6-4175-B251-5C61915A9E7B}" type="sibTrans" cxnId="{603F442F-7DDA-4EF0-9694-CB87C9C07ED7}">
      <dgm:prSet/>
      <dgm:spPr/>
      <dgm:t>
        <a:bodyPr/>
        <a:lstStyle/>
        <a:p>
          <a:endParaRPr lang="tr-TR"/>
        </a:p>
      </dgm:t>
    </dgm:pt>
    <dgm:pt modelId="{B7F95028-25B7-4777-9DF6-CE4AA7EC61EE}">
      <dgm:prSet phldrT="[Metin]"/>
      <dgm:spPr>
        <a:solidFill>
          <a:schemeClr val="accent1">
            <a:lumMod val="75000"/>
          </a:schemeClr>
        </a:solidFill>
      </dgm:spPr>
      <dgm:t>
        <a:bodyPr/>
        <a:lstStyle/>
        <a:p>
          <a:r>
            <a:rPr lang="tr-TR" dirty="0"/>
            <a:t>MAKİNE ÖĞRENMESİ</a:t>
          </a:r>
        </a:p>
      </dgm:t>
    </dgm:pt>
    <dgm:pt modelId="{86449CCE-BA51-4DA1-9FF2-F053FFECC385}" type="parTrans" cxnId="{2281AC72-8B81-47EF-BC20-50C82414BF59}">
      <dgm:prSet/>
      <dgm:spPr/>
      <dgm:t>
        <a:bodyPr/>
        <a:lstStyle/>
        <a:p>
          <a:endParaRPr lang="tr-TR"/>
        </a:p>
      </dgm:t>
    </dgm:pt>
    <dgm:pt modelId="{142EF17D-500C-4FAE-A973-11846A943107}" type="sibTrans" cxnId="{2281AC72-8B81-47EF-BC20-50C82414BF59}">
      <dgm:prSet/>
      <dgm:spPr/>
      <dgm:t>
        <a:bodyPr/>
        <a:lstStyle/>
        <a:p>
          <a:endParaRPr lang="tr-TR"/>
        </a:p>
      </dgm:t>
    </dgm:pt>
    <dgm:pt modelId="{A3659034-4D06-4490-BA87-596AEBB6F188}">
      <dgm:prSet phldrT="[Metin]"/>
      <dgm:spPr>
        <a:solidFill>
          <a:schemeClr val="accent1">
            <a:lumMod val="60000"/>
            <a:lumOff val="40000"/>
          </a:schemeClr>
        </a:solidFill>
      </dgm:spPr>
      <dgm:t>
        <a:bodyPr/>
        <a:lstStyle/>
        <a:p>
          <a:r>
            <a:rPr lang="tr-TR" dirty="0"/>
            <a:t>DERİN ÖĞRENME</a:t>
          </a:r>
        </a:p>
        <a:p>
          <a:endParaRPr lang="tr-TR" dirty="0"/>
        </a:p>
      </dgm:t>
    </dgm:pt>
    <dgm:pt modelId="{5803EDB2-DF47-4A34-BA94-F9D00EF96E8E}" type="parTrans" cxnId="{CF4D3600-BA2F-4D9E-9DD7-B9757737F0C2}">
      <dgm:prSet/>
      <dgm:spPr/>
      <dgm:t>
        <a:bodyPr/>
        <a:lstStyle/>
        <a:p>
          <a:endParaRPr lang="tr-TR"/>
        </a:p>
      </dgm:t>
    </dgm:pt>
    <dgm:pt modelId="{58873F7F-6E0A-470C-9CF7-F7170CCEAD85}" type="sibTrans" cxnId="{CF4D3600-BA2F-4D9E-9DD7-B9757737F0C2}">
      <dgm:prSet/>
      <dgm:spPr/>
      <dgm:t>
        <a:bodyPr/>
        <a:lstStyle/>
        <a:p>
          <a:endParaRPr lang="tr-TR"/>
        </a:p>
      </dgm:t>
    </dgm:pt>
    <dgm:pt modelId="{B2F96888-A20E-4714-AA85-1E74F7E899B8}" type="pres">
      <dgm:prSet presAssocID="{4A5A244F-88FC-430D-B47B-EE34B57DF18C}" presName="Name0" presStyleCnt="0">
        <dgm:presLayoutVars>
          <dgm:chMax val="7"/>
          <dgm:resizeHandles val="exact"/>
        </dgm:presLayoutVars>
      </dgm:prSet>
      <dgm:spPr/>
    </dgm:pt>
    <dgm:pt modelId="{B161F751-B93A-4278-A7AA-FAAD78C1801C}" type="pres">
      <dgm:prSet presAssocID="{4A5A244F-88FC-430D-B47B-EE34B57DF18C}" presName="comp1" presStyleCnt="0"/>
      <dgm:spPr/>
    </dgm:pt>
    <dgm:pt modelId="{B7E4CAF5-5AA8-4D40-BD2E-4C5382E99ECC}" type="pres">
      <dgm:prSet presAssocID="{4A5A244F-88FC-430D-B47B-EE34B57DF18C}" presName="circle1" presStyleLbl="node1" presStyleIdx="0" presStyleCnt="3" custLinFactNeighborX="2" custLinFactNeighborY="-136"/>
      <dgm:spPr/>
    </dgm:pt>
    <dgm:pt modelId="{E151DDE7-9561-4C6D-8473-9D4950DAE0DB}" type="pres">
      <dgm:prSet presAssocID="{4A5A244F-88FC-430D-B47B-EE34B57DF18C}" presName="c1text" presStyleLbl="node1" presStyleIdx="0" presStyleCnt="3">
        <dgm:presLayoutVars>
          <dgm:bulletEnabled val="1"/>
        </dgm:presLayoutVars>
      </dgm:prSet>
      <dgm:spPr/>
    </dgm:pt>
    <dgm:pt modelId="{CD07780C-B5E8-477E-BA81-28F1911478A3}" type="pres">
      <dgm:prSet presAssocID="{4A5A244F-88FC-430D-B47B-EE34B57DF18C}" presName="comp2" presStyleCnt="0"/>
      <dgm:spPr/>
    </dgm:pt>
    <dgm:pt modelId="{49AA895D-A093-4F2C-9828-4A49064D0478}" type="pres">
      <dgm:prSet presAssocID="{4A5A244F-88FC-430D-B47B-EE34B57DF18C}" presName="circle2" presStyleLbl="node1" presStyleIdx="1" presStyleCnt="3"/>
      <dgm:spPr/>
    </dgm:pt>
    <dgm:pt modelId="{4BDA3B83-676F-4DE9-9952-68C53BB6A830}" type="pres">
      <dgm:prSet presAssocID="{4A5A244F-88FC-430D-B47B-EE34B57DF18C}" presName="c2text" presStyleLbl="node1" presStyleIdx="1" presStyleCnt="3">
        <dgm:presLayoutVars>
          <dgm:bulletEnabled val="1"/>
        </dgm:presLayoutVars>
      </dgm:prSet>
      <dgm:spPr/>
    </dgm:pt>
    <dgm:pt modelId="{3F8957EA-0BEF-45D1-877F-93854F7C6B8A}" type="pres">
      <dgm:prSet presAssocID="{4A5A244F-88FC-430D-B47B-EE34B57DF18C}" presName="comp3" presStyleCnt="0"/>
      <dgm:spPr/>
    </dgm:pt>
    <dgm:pt modelId="{AAAC3649-FBC2-4DA2-8B45-C07591D637AB}" type="pres">
      <dgm:prSet presAssocID="{4A5A244F-88FC-430D-B47B-EE34B57DF18C}" presName="circle3" presStyleLbl="node1" presStyleIdx="2" presStyleCnt="3"/>
      <dgm:spPr/>
    </dgm:pt>
    <dgm:pt modelId="{26A9CAE4-C6AF-4149-AFB1-F80189AC3B51}" type="pres">
      <dgm:prSet presAssocID="{4A5A244F-88FC-430D-B47B-EE34B57DF18C}" presName="c3text" presStyleLbl="node1" presStyleIdx="2" presStyleCnt="3">
        <dgm:presLayoutVars>
          <dgm:bulletEnabled val="1"/>
        </dgm:presLayoutVars>
      </dgm:prSet>
      <dgm:spPr/>
    </dgm:pt>
  </dgm:ptLst>
  <dgm:cxnLst>
    <dgm:cxn modelId="{CF4D3600-BA2F-4D9E-9DD7-B9757737F0C2}" srcId="{4A5A244F-88FC-430D-B47B-EE34B57DF18C}" destId="{A3659034-4D06-4490-BA87-596AEBB6F188}" srcOrd="2" destOrd="0" parTransId="{5803EDB2-DF47-4A34-BA94-F9D00EF96E8E}" sibTransId="{58873F7F-6E0A-470C-9CF7-F7170CCEAD85}"/>
    <dgm:cxn modelId="{C5AFED04-2984-45A6-A2CB-4755849BEF6C}" type="presOf" srcId="{A3659034-4D06-4490-BA87-596AEBB6F188}" destId="{AAAC3649-FBC2-4DA2-8B45-C07591D637AB}" srcOrd="0" destOrd="0" presId="urn:microsoft.com/office/officeart/2005/8/layout/venn2"/>
    <dgm:cxn modelId="{A7385814-2ED1-4C7F-BB6E-B2566C34AC82}" type="presOf" srcId="{4A5A244F-88FC-430D-B47B-EE34B57DF18C}" destId="{B2F96888-A20E-4714-AA85-1E74F7E899B8}" srcOrd="0" destOrd="0" presId="urn:microsoft.com/office/officeart/2005/8/layout/venn2"/>
    <dgm:cxn modelId="{91717420-D372-47DA-85A9-997635BCBF29}" type="presOf" srcId="{C3130777-D672-4392-9EFA-8727B95680CD}" destId="{E151DDE7-9561-4C6D-8473-9D4950DAE0DB}" srcOrd="1" destOrd="0" presId="urn:microsoft.com/office/officeart/2005/8/layout/venn2"/>
    <dgm:cxn modelId="{603F442F-7DDA-4EF0-9694-CB87C9C07ED7}" srcId="{4A5A244F-88FC-430D-B47B-EE34B57DF18C}" destId="{C3130777-D672-4392-9EFA-8727B95680CD}" srcOrd="0" destOrd="0" parTransId="{0109D499-D03F-4A14-BD23-3A5D5B800BE4}" sibTransId="{7382B136-3AF6-4175-B251-5C61915A9E7B}"/>
    <dgm:cxn modelId="{29EA8251-356F-4ABB-87FA-657FA0C7390A}" type="presOf" srcId="{B7F95028-25B7-4777-9DF6-CE4AA7EC61EE}" destId="{4BDA3B83-676F-4DE9-9952-68C53BB6A830}" srcOrd="1" destOrd="0" presId="urn:microsoft.com/office/officeart/2005/8/layout/venn2"/>
    <dgm:cxn modelId="{2281AC72-8B81-47EF-BC20-50C82414BF59}" srcId="{4A5A244F-88FC-430D-B47B-EE34B57DF18C}" destId="{B7F95028-25B7-4777-9DF6-CE4AA7EC61EE}" srcOrd="1" destOrd="0" parTransId="{86449CCE-BA51-4DA1-9FF2-F053FFECC385}" sibTransId="{142EF17D-500C-4FAE-A973-11846A943107}"/>
    <dgm:cxn modelId="{7E8A8FD2-4977-4FEF-A7B0-214A31AF78FC}" type="presOf" srcId="{B7F95028-25B7-4777-9DF6-CE4AA7EC61EE}" destId="{49AA895D-A093-4F2C-9828-4A49064D0478}" srcOrd="0" destOrd="0" presId="urn:microsoft.com/office/officeart/2005/8/layout/venn2"/>
    <dgm:cxn modelId="{2209EFD5-ED4C-42F4-B190-299C8B0A4B01}" type="presOf" srcId="{A3659034-4D06-4490-BA87-596AEBB6F188}" destId="{26A9CAE4-C6AF-4149-AFB1-F80189AC3B51}" srcOrd="1" destOrd="0" presId="urn:microsoft.com/office/officeart/2005/8/layout/venn2"/>
    <dgm:cxn modelId="{A06BCEFA-6697-4ADF-8B40-A74BC11402B5}" type="presOf" srcId="{C3130777-D672-4392-9EFA-8727B95680CD}" destId="{B7E4CAF5-5AA8-4D40-BD2E-4C5382E99ECC}" srcOrd="0" destOrd="0" presId="urn:microsoft.com/office/officeart/2005/8/layout/venn2"/>
    <dgm:cxn modelId="{853F8875-7AD3-462B-B23D-4D011EF53B57}" type="presParOf" srcId="{B2F96888-A20E-4714-AA85-1E74F7E899B8}" destId="{B161F751-B93A-4278-A7AA-FAAD78C1801C}" srcOrd="0" destOrd="0" presId="urn:microsoft.com/office/officeart/2005/8/layout/venn2"/>
    <dgm:cxn modelId="{7769392E-9D79-497C-A1D8-A4A668F27837}" type="presParOf" srcId="{B161F751-B93A-4278-A7AA-FAAD78C1801C}" destId="{B7E4CAF5-5AA8-4D40-BD2E-4C5382E99ECC}" srcOrd="0" destOrd="0" presId="urn:microsoft.com/office/officeart/2005/8/layout/venn2"/>
    <dgm:cxn modelId="{7A5C0499-9417-4936-81AD-C65B987308CE}" type="presParOf" srcId="{B161F751-B93A-4278-A7AA-FAAD78C1801C}" destId="{E151DDE7-9561-4C6D-8473-9D4950DAE0DB}" srcOrd="1" destOrd="0" presId="urn:microsoft.com/office/officeart/2005/8/layout/venn2"/>
    <dgm:cxn modelId="{6FFFF0D4-69E7-456D-9A04-7C9E22E91A0B}" type="presParOf" srcId="{B2F96888-A20E-4714-AA85-1E74F7E899B8}" destId="{CD07780C-B5E8-477E-BA81-28F1911478A3}" srcOrd="1" destOrd="0" presId="urn:microsoft.com/office/officeart/2005/8/layout/venn2"/>
    <dgm:cxn modelId="{EF7C0060-EB6C-41B1-A925-25A14E6B3310}" type="presParOf" srcId="{CD07780C-B5E8-477E-BA81-28F1911478A3}" destId="{49AA895D-A093-4F2C-9828-4A49064D0478}" srcOrd="0" destOrd="0" presId="urn:microsoft.com/office/officeart/2005/8/layout/venn2"/>
    <dgm:cxn modelId="{F92EAE28-3D07-4686-8163-E027337FE151}" type="presParOf" srcId="{CD07780C-B5E8-477E-BA81-28F1911478A3}" destId="{4BDA3B83-676F-4DE9-9952-68C53BB6A830}" srcOrd="1" destOrd="0" presId="urn:microsoft.com/office/officeart/2005/8/layout/venn2"/>
    <dgm:cxn modelId="{54EECA1E-B737-40CA-8EF8-BB35E12322F4}" type="presParOf" srcId="{B2F96888-A20E-4714-AA85-1E74F7E899B8}" destId="{3F8957EA-0BEF-45D1-877F-93854F7C6B8A}" srcOrd="2" destOrd="0" presId="urn:microsoft.com/office/officeart/2005/8/layout/venn2"/>
    <dgm:cxn modelId="{B09837A9-B5CE-4C01-84AD-AAE85645198A}" type="presParOf" srcId="{3F8957EA-0BEF-45D1-877F-93854F7C6B8A}" destId="{AAAC3649-FBC2-4DA2-8B45-C07591D637AB}" srcOrd="0" destOrd="0" presId="urn:microsoft.com/office/officeart/2005/8/layout/venn2"/>
    <dgm:cxn modelId="{3DCCFB51-1D34-49A5-AD14-39C9A40CCDFB}" type="presParOf" srcId="{3F8957EA-0BEF-45D1-877F-93854F7C6B8A}" destId="{26A9CAE4-C6AF-4149-AFB1-F80189AC3B51}"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DE2FAE-0B7A-4F3A-B478-7548A0B1129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tr-TR"/>
        </a:p>
      </dgm:t>
    </dgm:pt>
    <dgm:pt modelId="{68F3128F-0823-4602-BFBF-2A9F386A40E7}">
      <dgm:prSet phldrT="[Metin]"/>
      <dgm:spPr/>
      <dgm:t>
        <a:bodyPr/>
        <a:lstStyle/>
        <a:p>
          <a:r>
            <a:rPr lang="tr-TR" dirty="0"/>
            <a:t>DENETİMLİ ÖĞRENME</a:t>
          </a:r>
        </a:p>
      </dgm:t>
    </dgm:pt>
    <dgm:pt modelId="{D85F8717-72F4-47AF-930D-D64164E9B994}" type="parTrans" cxnId="{5D6837AC-7A11-48F3-A17D-E4FDE9A3D08F}">
      <dgm:prSet/>
      <dgm:spPr/>
      <dgm:t>
        <a:bodyPr/>
        <a:lstStyle/>
        <a:p>
          <a:endParaRPr lang="tr-TR"/>
        </a:p>
      </dgm:t>
    </dgm:pt>
    <dgm:pt modelId="{844C502D-B605-40FB-AB40-04A310F3A621}" type="sibTrans" cxnId="{5D6837AC-7A11-48F3-A17D-E4FDE9A3D08F}">
      <dgm:prSet/>
      <dgm:spPr/>
      <dgm:t>
        <a:bodyPr/>
        <a:lstStyle/>
        <a:p>
          <a:endParaRPr lang="tr-TR"/>
        </a:p>
      </dgm:t>
    </dgm:pt>
    <dgm:pt modelId="{3F7EF704-8246-477C-94B7-9717BF2A06D3}">
      <dgm:prSet phldrT="[Metin]"/>
      <dgm:spPr/>
      <dgm:t>
        <a:bodyPr/>
        <a:lstStyle/>
        <a:p>
          <a:r>
            <a:rPr lang="tr-TR" dirty="0"/>
            <a:t>Makine öğrenmesi modelinin etiketlenmiş veriyle eğitildiği öğrenme türüdür.</a:t>
          </a:r>
        </a:p>
      </dgm:t>
    </dgm:pt>
    <dgm:pt modelId="{1D4AA199-AF41-4AE3-A156-A51A6FD7EA4B}" type="parTrans" cxnId="{EE80CEE6-8FB2-4F6D-82F4-9A6ACDABFCE3}">
      <dgm:prSet/>
      <dgm:spPr/>
      <dgm:t>
        <a:bodyPr/>
        <a:lstStyle/>
        <a:p>
          <a:endParaRPr lang="tr-TR"/>
        </a:p>
      </dgm:t>
    </dgm:pt>
    <dgm:pt modelId="{30192DFA-8BB3-4DF2-A8EC-671E16731BE0}" type="sibTrans" cxnId="{EE80CEE6-8FB2-4F6D-82F4-9A6ACDABFCE3}">
      <dgm:prSet/>
      <dgm:spPr/>
      <dgm:t>
        <a:bodyPr/>
        <a:lstStyle/>
        <a:p>
          <a:endParaRPr lang="tr-TR"/>
        </a:p>
      </dgm:t>
    </dgm:pt>
    <dgm:pt modelId="{F637B11C-CBA4-449C-8AD1-25A9041B39A2}">
      <dgm:prSet phldrT="[Metin]"/>
      <dgm:spPr/>
      <dgm:t>
        <a:bodyPr/>
        <a:lstStyle/>
        <a:p>
          <a:r>
            <a:rPr lang="tr-TR" dirty="0"/>
            <a:t>DENETİMSİZ ÖĞRENME</a:t>
          </a:r>
        </a:p>
      </dgm:t>
    </dgm:pt>
    <dgm:pt modelId="{85A63742-D805-4F1D-B058-06406B62DD01}" type="parTrans" cxnId="{DAAB3C8F-3ACD-48F8-B997-79D7779CEFCF}">
      <dgm:prSet/>
      <dgm:spPr/>
      <dgm:t>
        <a:bodyPr/>
        <a:lstStyle/>
        <a:p>
          <a:endParaRPr lang="tr-TR"/>
        </a:p>
      </dgm:t>
    </dgm:pt>
    <dgm:pt modelId="{07AFE335-10A6-41CD-BF2E-1E961A194C8D}" type="sibTrans" cxnId="{DAAB3C8F-3ACD-48F8-B997-79D7779CEFCF}">
      <dgm:prSet/>
      <dgm:spPr/>
      <dgm:t>
        <a:bodyPr/>
        <a:lstStyle/>
        <a:p>
          <a:endParaRPr lang="tr-TR"/>
        </a:p>
      </dgm:t>
    </dgm:pt>
    <dgm:pt modelId="{03FAF142-FB7C-49E1-9AF3-B7251F6F4AD6}">
      <dgm:prSet phldrT="[Metin]"/>
      <dgm:spPr/>
      <dgm:t>
        <a:bodyPr/>
        <a:lstStyle/>
        <a:p>
          <a:r>
            <a:rPr lang="tr-TR" dirty="0"/>
            <a:t>Makine öğrenmesini modelinin etiketsiz verileriyle eğitildiği ve modelin karakteristik çıkarması gereken öğrenme türüdür.</a:t>
          </a:r>
        </a:p>
      </dgm:t>
    </dgm:pt>
    <dgm:pt modelId="{89E9C7F3-EBEF-4369-822C-B51DBE4257FD}" type="parTrans" cxnId="{2B7C6387-E171-4498-9607-DD3FAB38CE41}">
      <dgm:prSet/>
      <dgm:spPr/>
      <dgm:t>
        <a:bodyPr/>
        <a:lstStyle/>
        <a:p>
          <a:endParaRPr lang="tr-TR"/>
        </a:p>
      </dgm:t>
    </dgm:pt>
    <dgm:pt modelId="{7AA875ED-3B58-4487-B1E4-5D80DF369762}" type="sibTrans" cxnId="{2B7C6387-E171-4498-9607-DD3FAB38CE41}">
      <dgm:prSet/>
      <dgm:spPr/>
      <dgm:t>
        <a:bodyPr/>
        <a:lstStyle/>
        <a:p>
          <a:endParaRPr lang="tr-TR"/>
        </a:p>
      </dgm:t>
    </dgm:pt>
    <dgm:pt modelId="{D8F4652D-C703-458E-9BC7-37B5AD3B4046}">
      <dgm:prSet phldrT="[Metin]"/>
      <dgm:spPr/>
      <dgm:t>
        <a:bodyPr/>
        <a:lstStyle/>
        <a:p>
          <a:r>
            <a:rPr lang="tr-TR" dirty="0"/>
            <a:t>Kümeleme gibi alanlarda kullanılmaktadır.</a:t>
          </a:r>
        </a:p>
      </dgm:t>
    </dgm:pt>
    <dgm:pt modelId="{9AF17B9E-280D-452E-B669-A1593C62C608}" type="parTrans" cxnId="{9FE17B75-B917-4A60-9E07-0CD46C0A886E}">
      <dgm:prSet/>
      <dgm:spPr/>
      <dgm:t>
        <a:bodyPr/>
        <a:lstStyle/>
        <a:p>
          <a:endParaRPr lang="tr-TR"/>
        </a:p>
      </dgm:t>
    </dgm:pt>
    <dgm:pt modelId="{567D6795-80D4-41B4-B642-05F999EEA180}" type="sibTrans" cxnId="{9FE17B75-B917-4A60-9E07-0CD46C0A886E}">
      <dgm:prSet/>
      <dgm:spPr/>
      <dgm:t>
        <a:bodyPr/>
        <a:lstStyle/>
        <a:p>
          <a:endParaRPr lang="tr-TR"/>
        </a:p>
      </dgm:t>
    </dgm:pt>
    <dgm:pt modelId="{A7E546EB-093E-45B5-9797-949AE06B1FAA}">
      <dgm:prSet phldrT="[Metin]"/>
      <dgm:spPr/>
      <dgm:t>
        <a:bodyPr/>
        <a:lstStyle/>
        <a:p>
          <a:r>
            <a:rPr lang="tr-TR" dirty="0"/>
            <a:t>PEKİŞTİRMELİ ÖĞRENME</a:t>
          </a:r>
        </a:p>
      </dgm:t>
    </dgm:pt>
    <dgm:pt modelId="{AD631296-C15F-47AA-B6F3-1B047AAE5C77}" type="parTrans" cxnId="{E8A2EF4A-D489-45F9-8835-0EF79C3487FF}">
      <dgm:prSet/>
      <dgm:spPr/>
      <dgm:t>
        <a:bodyPr/>
        <a:lstStyle/>
        <a:p>
          <a:endParaRPr lang="tr-TR"/>
        </a:p>
      </dgm:t>
    </dgm:pt>
    <dgm:pt modelId="{7044E7E0-76AA-4FB9-A8BE-63CFF405101A}" type="sibTrans" cxnId="{E8A2EF4A-D489-45F9-8835-0EF79C3487FF}">
      <dgm:prSet/>
      <dgm:spPr/>
      <dgm:t>
        <a:bodyPr/>
        <a:lstStyle/>
        <a:p>
          <a:endParaRPr lang="tr-TR"/>
        </a:p>
      </dgm:t>
    </dgm:pt>
    <dgm:pt modelId="{B6E7BD5F-FBD7-4416-8899-7DB04E8E4719}">
      <dgm:prSet phldrT="[Metin]"/>
      <dgm:spPr/>
      <dgm:t>
        <a:bodyPr/>
        <a:lstStyle/>
        <a:p>
          <a:r>
            <a:rPr lang="tr-TR" dirty="0"/>
            <a:t>Makine öğrenmesi modelinin ödül-ceza yöntemi ile eğitildiği öğrenme türüdür. </a:t>
          </a:r>
        </a:p>
      </dgm:t>
    </dgm:pt>
    <dgm:pt modelId="{B73EFBB4-0138-4679-8A37-177884F7A637}" type="parTrans" cxnId="{2F0104C7-11FA-4817-965A-D0E57ABF20D8}">
      <dgm:prSet/>
      <dgm:spPr/>
      <dgm:t>
        <a:bodyPr/>
        <a:lstStyle/>
        <a:p>
          <a:endParaRPr lang="tr-TR"/>
        </a:p>
      </dgm:t>
    </dgm:pt>
    <dgm:pt modelId="{371EF0E9-8D68-4E1F-B8C5-7D35F573FC11}" type="sibTrans" cxnId="{2F0104C7-11FA-4817-965A-D0E57ABF20D8}">
      <dgm:prSet/>
      <dgm:spPr/>
      <dgm:t>
        <a:bodyPr/>
        <a:lstStyle/>
        <a:p>
          <a:endParaRPr lang="tr-TR"/>
        </a:p>
      </dgm:t>
    </dgm:pt>
    <dgm:pt modelId="{C935877E-350B-4B3D-9488-A4867B2976D8}">
      <dgm:prSet phldrT="[Metin]"/>
      <dgm:spPr/>
      <dgm:t>
        <a:bodyPr/>
        <a:lstStyle/>
        <a:p>
          <a:r>
            <a:rPr lang="tr-TR" dirty="0"/>
            <a:t>Bu yöntem genellikle bilgisayar oyunlarında kullanılır. hamle sonucundaki kazanç ya da kayba göre artı puan ve eksi puan gibi ödül ve ceza alan model en yüksek puanı elde etmeye çalışarak öğrenmeyi sağlar.</a:t>
          </a:r>
        </a:p>
      </dgm:t>
    </dgm:pt>
    <dgm:pt modelId="{4A378AA5-3CF7-46BF-BE46-A1D24FC45808}" type="parTrans" cxnId="{16CDF41A-A14E-415E-8C39-E20E896A3F59}">
      <dgm:prSet/>
      <dgm:spPr/>
      <dgm:t>
        <a:bodyPr/>
        <a:lstStyle/>
        <a:p>
          <a:endParaRPr lang="tr-TR"/>
        </a:p>
      </dgm:t>
    </dgm:pt>
    <dgm:pt modelId="{401046FE-193C-481F-A3F9-D47A8A9D288A}" type="sibTrans" cxnId="{16CDF41A-A14E-415E-8C39-E20E896A3F59}">
      <dgm:prSet/>
      <dgm:spPr/>
      <dgm:t>
        <a:bodyPr/>
        <a:lstStyle/>
        <a:p>
          <a:endParaRPr lang="tr-TR"/>
        </a:p>
      </dgm:t>
    </dgm:pt>
    <dgm:pt modelId="{9CB8A1D5-67B0-43D3-BF64-508E908631E0}">
      <dgm:prSet phldrT="[Metin]"/>
      <dgm:spPr/>
      <dgm:t>
        <a:bodyPr/>
        <a:lstStyle/>
        <a:p>
          <a:r>
            <a:rPr lang="tr-TR" dirty="0"/>
            <a:t>Sınıflandırma, doğal dil işleme, bilgisayarlı görü gibi alanlarda kullanılmaktadır.</a:t>
          </a:r>
        </a:p>
      </dgm:t>
    </dgm:pt>
    <dgm:pt modelId="{94ECC986-D87E-49F4-A15F-C38D697C3507}" type="parTrans" cxnId="{AECEB983-C7EF-48F6-B300-70945B6B2052}">
      <dgm:prSet/>
      <dgm:spPr/>
    </dgm:pt>
    <dgm:pt modelId="{F9EC0E51-71B9-4AD0-BAE5-B188FEA19A99}" type="sibTrans" cxnId="{AECEB983-C7EF-48F6-B300-70945B6B2052}">
      <dgm:prSet/>
      <dgm:spPr/>
    </dgm:pt>
    <dgm:pt modelId="{5F7D4CB3-3685-4F2E-AF3E-E18217CFE7F6}" type="pres">
      <dgm:prSet presAssocID="{67DE2FAE-0B7A-4F3A-B478-7548A0B11293}" presName="Name0" presStyleCnt="0">
        <dgm:presLayoutVars>
          <dgm:dir/>
          <dgm:animLvl val="lvl"/>
          <dgm:resizeHandles val="exact"/>
        </dgm:presLayoutVars>
      </dgm:prSet>
      <dgm:spPr/>
    </dgm:pt>
    <dgm:pt modelId="{A1F145D7-6F46-4A7C-AA34-050EDF1718B9}" type="pres">
      <dgm:prSet presAssocID="{68F3128F-0823-4602-BFBF-2A9F386A40E7}" presName="composite" presStyleCnt="0"/>
      <dgm:spPr/>
    </dgm:pt>
    <dgm:pt modelId="{96E645BF-07BD-4C8F-A2FA-9D410ABD6667}" type="pres">
      <dgm:prSet presAssocID="{68F3128F-0823-4602-BFBF-2A9F386A40E7}" presName="parTx" presStyleLbl="alignNode1" presStyleIdx="0" presStyleCnt="3">
        <dgm:presLayoutVars>
          <dgm:chMax val="0"/>
          <dgm:chPref val="0"/>
          <dgm:bulletEnabled val="1"/>
        </dgm:presLayoutVars>
      </dgm:prSet>
      <dgm:spPr/>
    </dgm:pt>
    <dgm:pt modelId="{DE90FB52-56C5-4365-962C-B9728F103ED4}" type="pres">
      <dgm:prSet presAssocID="{68F3128F-0823-4602-BFBF-2A9F386A40E7}" presName="desTx" presStyleLbl="alignAccFollowNode1" presStyleIdx="0" presStyleCnt="3">
        <dgm:presLayoutVars>
          <dgm:bulletEnabled val="1"/>
        </dgm:presLayoutVars>
      </dgm:prSet>
      <dgm:spPr/>
    </dgm:pt>
    <dgm:pt modelId="{2763DA9B-2C5A-4A29-B82A-D50E85386033}" type="pres">
      <dgm:prSet presAssocID="{844C502D-B605-40FB-AB40-04A310F3A621}" presName="space" presStyleCnt="0"/>
      <dgm:spPr/>
    </dgm:pt>
    <dgm:pt modelId="{F2C73925-1944-4A8E-A818-F0848ACB38F6}" type="pres">
      <dgm:prSet presAssocID="{F637B11C-CBA4-449C-8AD1-25A9041B39A2}" presName="composite" presStyleCnt="0"/>
      <dgm:spPr/>
    </dgm:pt>
    <dgm:pt modelId="{DDA42828-9195-43B2-B5C8-D5C33CCC32E8}" type="pres">
      <dgm:prSet presAssocID="{F637B11C-CBA4-449C-8AD1-25A9041B39A2}" presName="parTx" presStyleLbl="alignNode1" presStyleIdx="1" presStyleCnt="3">
        <dgm:presLayoutVars>
          <dgm:chMax val="0"/>
          <dgm:chPref val="0"/>
          <dgm:bulletEnabled val="1"/>
        </dgm:presLayoutVars>
      </dgm:prSet>
      <dgm:spPr/>
    </dgm:pt>
    <dgm:pt modelId="{0552F6F2-27D5-41F0-819C-607601C7DDDD}" type="pres">
      <dgm:prSet presAssocID="{F637B11C-CBA4-449C-8AD1-25A9041B39A2}" presName="desTx" presStyleLbl="alignAccFollowNode1" presStyleIdx="1" presStyleCnt="3">
        <dgm:presLayoutVars>
          <dgm:bulletEnabled val="1"/>
        </dgm:presLayoutVars>
      </dgm:prSet>
      <dgm:spPr/>
    </dgm:pt>
    <dgm:pt modelId="{32EFD506-A1DF-42D2-BDE3-70F64BFD7AC2}" type="pres">
      <dgm:prSet presAssocID="{07AFE335-10A6-41CD-BF2E-1E961A194C8D}" presName="space" presStyleCnt="0"/>
      <dgm:spPr/>
    </dgm:pt>
    <dgm:pt modelId="{A25147CE-B25B-4724-949D-9AFCAE2A63EC}" type="pres">
      <dgm:prSet presAssocID="{A7E546EB-093E-45B5-9797-949AE06B1FAA}" presName="composite" presStyleCnt="0"/>
      <dgm:spPr/>
    </dgm:pt>
    <dgm:pt modelId="{590D7FFB-8ACE-4836-9430-5778115E49B1}" type="pres">
      <dgm:prSet presAssocID="{A7E546EB-093E-45B5-9797-949AE06B1FAA}" presName="parTx" presStyleLbl="alignNode1" presStyleIdx="2" presStyleCnt="3">
        <dgm:presLayoutVars>
          <dgm:chMax val="0"/>
          <dgm:chPref val="0"/>
          <dgm:bulletEnabled val="1"/>
        </dgm:presLayoutVars>
      </dgm:prSet>
      <dgm:spPr/>
    </dgm:pt>
    <dgm:pt modelId="{628F232C-6EB6-42F5-B8ED-569A3AC9540A}" type="pres">
      <dgm:prSet presAssocID="{A7E546EB-093E-45B5-9797-949AE06B1FAA}" presName="desTx" presStyleLbl="alignAccFollowNode1" presStyleIdx="2" presStyleCnt="3">
        <dgm:presLayoutVars>
          <dgm:bulletEnabled val="1"/>
        </dgm:presLayoutVars>
      </dgm:prSet>
      <dgm:spPr/>
    </dgm:pt>
  </dgm:ptLst>
  <dgm:cxnLst>
    <dgm:cxn modelId="{16CDF41A-A14E-415E-8C39-E20E896A3F59}" srcId="{A7E546EB-093E-45B5-9797-949AE06B1FAA}" destId="{C935877E-350B-4B3D-9488-A4867B2976D8}" srcOrd="1" destOrd="0" parTransId="{4A378AA5-3CF7-46BF-BE46-A1D24FC45808}" sibTransId="{401046FE-193C-481F-A3F9-D47A8A9D288A}"/>
    <dgm:cxn modelId="{34A6221C-56EB-4B14-A663-C7661BEDF189}" type="presOf" srcId="{F637B11C-CBA4-449C-8AD1-25A9041B39A2}" destId="{DDA42828-9195-43B2-B5C8-D5C33CCC32E8}" srcOrd="0" destOrd="0" presId="urn:microsoft.com/office/officeart/2005/8/layout/hList1"/>
    <dgm:cxn modelId="{E8A2EF4A-D489-45F9-8835-0EF79C3487FF}" srcId="{67DE2FAE-0B7A-4F3A-B478-7548A0B11293}" destId="{A7E546EB-093E-45B5-9797-949AE06B1FAA}" srcOrd="2" destOrd="0" parTransId="{AD631296-C15F-47AA-B6F3-1B047AAE5C77}" sibTransId="{7044E7E0-76AA-4FB9-A8BE-63CFF405101A}"/>
    <dgm:cxn modelId="{05326675-7B69-4F73-89FD-B1177724414F}" type="presOf" srcId="{C935877E-350B-4B3D-9488-A4867B2976D8}" destId="{628F232C-6EB6-42F5-B8ED-569A3AC9540A}" srcOrd="0" destOrd="1" presId="urn:microsoft.com/office/officeart/2005/8/layout/hList1"/>
    <dgm:cxn modelId="{9FE17B75-B917-4A60-9E07-0CD46C0A886E}" srcId="{F637B11C-CBA4-449C-8AD1-25A9041B39A2}" destId="{D8F4652D-C703-458E-9BC7-37B5AD3B4046}" srcOrd="1" destOrd="0" parTransId="{9AF17B9E-280D-452E-B669-A1593C62C608}" sibTransId="{567D6795-80D4-41B4-B642-05F999EEA180}"/>
    <dgm:cxn modelId="{5D63F382-21F2-4F38-B770-2C67A6D2E189}" type="presOf" srcId="{68F3128F-0823-4602-BFBF-2A9F386A40E7}" destId="{96E645BF-07BD-4C8F-A2FA-9D410ABD6667}" srcOrd="0" destOrd="0" presId="urn:microsoft.com/office/officeart/2005/8/layout/hList1"/>
    <dgm:cxn modelId="{08625283-D8E8-4A17-BA14-1BA3B9314ABC}" type="presOf" srcId="{D8F4652D-C703-458E-9BC7-37B5AD3B4046}" destId="{0552F6F2-27D5-41F0-819C-607601C7DDDD}" srcOrd="0" destOrd="1" presId="urn:microsoft.com/office/officeart/2005/8/layout/hList1"/>
    <dgm:cxn modelId="{AECEB983-C7EF-48F6-B300-70945B6B2052}" srcId="{68F3128F-0823-4602-BFBF-2A9F386A40E7}" destId="{9CB8A1D5-67B0-43D3-BF64-508E908631E0}" srcOrd="1" destOrd="0" parTransId="{94ECC986-D87E-49F4-A15F-C38D697C3507}" sibTransId="{F9EC0E51-71B9-4AD0-BAE5-B188FEA19A99}"/>
    <dgm:cxn modelId="{2B7C6387-E171-4498-9607-DD3FAB38CE41}" srcId="{F637B11C-CBA4-449C-8AD1-25A9041B39A2}" destId="{03FAF142-FB7C-49E1-9AF3-B7251F6F4AD6}" srcOrd="0" destOrd="0" parTransId="{89E9C7F3-EBEF-4369-822C-B51DBE4257FD}" sibTransId="{7AA875ED-3B58-4487-B1E4-5D80DF369762}"/>
    <dgm:cxn modelId="{84BCA787-F34C-45B3-A748-D13324C1428E}" type="presOf" srcId="{9CB8A1D5-67B0-43D3-BF64-508E908631E0}" destId="{DE90FB52-56C5-4365-962C-B9728F103ED4}" srcOrd="0" destOrd="1" presId="urn:microsoft.com/office/officeart/2005/8/layout/hList1"/>
    <dgm:cxn modelId="{DAAB3C8F-3ACD-48F8-B997-79D7779CEFCF}" srcId="{67DE2FAE-0B7A-4F3A-B478-7548A0B11293}" destId="{F637B11C-CBA4-449C-8AD1-25A9041B39A2}" srcOrd="1" destOrd="0" parTransId="{85A63742-D805-4F1D-B058-06406B62DD01}" sibTransId="{07AFE335-10A6-41CD-BF2E-1E961A194C8D}"/>
    <dgm:cxn modelId="{6E7B5896-F655-4670-971E-64A915DD3027}" type="presOf" srcId="{B6E7BD5F-FBD7-4416-8899-7DB04E8E4719}" destId="{628F232C-6EB6-42F5-B8ED-569A3AC9540A}" srcOrd="0" destOrd="0" presId="urn:microsoft.com/office/officeart/2005/8/layout/hList1"/>
    <dgm:cxn modelId="{7E711A97-E01E-4171-9E6C-097B050A49DD}" type="presOf" srcId="{03FAF142-FB7C-49E1-9AF3-B7251F6F4AD6}" destId="{0552F6F2-27D5-41F0-819C-607601C7DDDD}" srcOrd="0" destOrd="0" presId="urn:microsoft.com/office/officeart/2005/8/layout/hList1"/>
    <dgm:cxn modelId="{5D6837AC-7A11-48F3-A17D-E4FDE9A3D08F}" srcId="{67DE2FAE-0B7A-4F3A-B478-7548A0B11293}" destId="{68F3128F-0823-4602-BFBF-2A9F386A40E7}" srcOrd="0" destOrd="0" parTransId="{D85F8717-72F4-47AF-930D-D64164E9B994}" sibTransId="{844C502D-B605-40FB-AB40-04A310F3A621}"/>
    <dgm:cxn modelId="{2F0104C7-11FA-4817-965A-D0E57ABF20D8}" srcId="{A7E546EB-093E-45B5-9797-949AE06B1FAA}" destId="{B6E7BD5F-FBD7-4416-8899-7DB04E8E4719}" srcOrd="0" destOrd="0" parTransId="{B73EFBB4-0138-4679-8A37-177884F7A637}" sibTransId="{371EF0E9-8D68-4E1F-B8C5-7D35F573FC11}"/>
    <dgm:cxn modelId="{286F60CD-BFE2-4305-B1C1-D6AC754CD6CF}" type="presOf" srcId="{3F7EF704-8246-477C-94B7-9717BF2A06D3}" destId="{DE90FB52-56C5-4365-962C-B9728F103ED4}" srcOrd="0" destOrd="0" presId="urn:microsoft.com/office/officeart/2005/8/layout/hList1"/>
    <dgm:cxn modelId="{830A72E0-BE63-4D1F-8D2A-760A1A1CBE8D}" type="presOf" srcId="{67DE2FAE-0B7A-4F3A-B478-7548A0B11293}" destId="{5F7D4CB3-3685-4F2E-AF3E-E18217CFE7F6}" srcOrd="0" destOrd="0" presId="urn:microsoft.com/office/officeart/2005/8/layout/hList1"/>
    <dgm:cxn modelId="{EE80CEE6-8FB2-4F6D-82F4-9A6ACDABFCE3}" srcId="{68F3128F-0823-4602-BFBF-2A9F386A40E7}" destId="{3F7EF704-8246-477C-94B7-9717BF2A06D3}" srcOrd="0" destOrd="0" parTransId="{1D4AA199-AF41-4AE3-A156-A51A6FD7EA4B}" sibTransId="{30192DFA-8BB3-4DF2-A8EC-671E16731BE0}"/>
    <dgm:cxn modelId="{48D1F4EE-EEFD-4507-94B2-8121F6BADAAD}" type="presOf" srcId="{A7E546EB-093E-45B5-9797-949AE06B1FAA}" destId="{590D7FFB-8ACE-4836-9430-5778115E49B1}" srcOrd="0" destOrd="0" presId="urn:microsoft.com/office/officeart/2005/8/layout/hList1"/>
    <dgm:cxn modelId="{135462C7-2BCD-4931-B703-B4F7A08F9D3E}" type="presParOf" srcId="{5F7D4CB3-3685-4F2E-AF3E-E18217CFE7F6}" destId="{A1F145D7-6F46-4A7C-AA34-050EDF1718B9}" srcOrd="0" destOrd="0" presId="urn:microsoft.com/office/officeart/2005/8/layout/hList1"/>
    <dgm:cxn modelId="{CF29E8B5-6984-4BA6-99F4-871B6B55681B}" type="presParOf" srcId="{A1F145D7-6F46-4A7C-AA34-050EDF1718B9}" destId="{96E645BF-07BD-4C8F-A2FA-9D410ABD6667}" srcOrd="0" destOrd="0" presId="urn:microsoft.com/office/officeart/2005/8/layout/hList1"/>
    <dgm:cxn modelId="{4800CDAA-2225-4314-82B8-31D0369A3311}" type="presParOf" srcId="{A1F145D7-6F46-4A7C-AA34-050EDF1718B9}" destId="{DE90FB52-56C5-4365-962C-B9728F103ED4}" srcOrd="1" destOrd="0" presId="urn:microsoft.com/office/officeart/2005/8/layout/hList1"/>
    <dgm:cxn modelId="{719777EE-ACB8-4F5D-9C20-34B876FECB22}" type="presParOf" srcId="{5F7D4CB3-3685-4F2E-AF3E-E18217CFE7F6}" destId="{2763DA9B-2C5A-4A29-B82A-D50E85386033}" srcOrd="1" destOrd="0" presId="urn:microsoft.com/office/officeart/2005/8/layout/hList1"/>
    <dgm:cxn modelId="{75B81147-06C6-4347-94AA-458F285567C2}" type="presParOf" srcId="{5F7D4CB3-3685-4F2E-AF3E-E18217CFE7F6}" destId="{F2C73925-1944-4A8E-A818-F0848ACB38F6}" srcOrd="2" destOrd="0" presId="urn:microsoft.com/office/officeart/2005/8/layout/hList1"/>
    <dgm:cxn modelId="{F936F905-6204-44B0-A750-C245816B762C}" type="presParOf" srcId="{F2C73925-1944-4A8E-A818-F0848ACB38F6}" destId="{DDA42828-9195-43B2-B5C8-D5C33CCC32E8}" srcOrd="0" destOrd="0" presId="urn:microsoft.com/office/officeart/2005/8/layout/hList1"/>
    <dgm:cxn modelId="{F25C56BA-AD1A-49C1-B0E7-2520A673CE4C}" type="presParOf" srcId="{F2C73925-1944-4A8E-A818-F0848ACB38F6}" destId="{0552F6F2-27D5-41F0-819C-607601C7DDDD}" srcOrd="1" destOrd="0" presId="urn:microsoft.com/office/officeart/2005/8/layout/hList1"/>
    <dgm:cxn modelId="{B78E87FC-5337-4FF8-8DD3-AA4F62D6C195}" type="presParOf" srcId="{5F7D4CB3-3685-4F2E-AF3E-E18217CFE7F6}" destId="{32EFD506-A1DF-42D2-BDE3-70F64BFD7AC2}" srcOrd="3" destOrd="0" presId="urn:microsoft.com/office/officeart/2005/8/layout/hList1"/>
    <dgm:cxn modelId="{B913D730-D40A-4F34-8BEA-542468A3FEAA}" type="presParOf" srcId="{5F7D4CB3-3685-4F2E-AF3E-E18217CFE7F6}" destId="{A25147CE-B25B-4724-949D-9AFCAE2A63EC}" srcOrd="4" destOrd="0" presId="urn:microsoft.com/office/officeart/2005/8/layout/hList1"/>
    <dgm:cxn modelId="{45D320CC-626A-4C44-832A-2F4602315B3C}" type="presParOf" srcId="{A25147CE-B25B-4724-949D-9AFCAE2A63EC}" destId="{590D7FFB-8ACE-4836-9430-5778115E49B1}" srcOrd="0" destOrd="0" presId="urn:microsoft.com/office/officeart/2005/8/layout/hList1"/>
    <dgm:cxn modelId="{F1029307-52F5-41C5-9AB9-F090302F5E36}" type="presParOf" srcId="{A25147CE-B25B-4724-949D-9AFCAE2A63EC}" destId="{628F232C-6EB6-42F5-B8ED-569A3AC9540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4CAF5-5AA8-4D40-BD2E-4C5382E99ECC}">
      <dsp:nvSpPr>
        <dsp:cNvPr id="0" name=""/>
        <dsp:cNvSpPr/>
      </dsp:nvSpPr>
      <dsp:spPr>
        <a:xfrm>
          <a:off x="2848848" y="0"/>
          <a:ext cx="4022725" cy="4022725"/>
        </a:xfrm>
        <a:prstGeom prst="ellipse">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dirty="0"/>
            <a:t>YAPAY ZEKA</a:t>
          </a:r>
        </a:p>
      </dsp:txBody>
      <dsp:txXfrm>
        <a:off x="4157240" y="201136"/>
        <a:ext cx="1405942" cy="603408"/>
      </dsp:txXfrm>
    </dsp:sp>
    <dsp:sp modelId="{49AA895D-A093-4F2C-9828-4A49064D0478}">
      <dsp:nvSpPr>
        <dsp:cNvPr id="0" name=""/>
        <dsp:cNvSpPr/>
      </dsp:nvSpPr>
      <dsp:spPr>
        <a:xfrm>
          <a:off x="3351609" y="1005681"/>
          <a:ext cx="3017043" cy="3017043"/>
        </a:xfrm>
        <a:prstGeom prst="ellipse">
          <a:avLst/>
        </a:prstGeom>
        <a:solidFill>
          <a:schemeClr val="accent1">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dirty="0"/>
            <a:t>MAKİNE ÖĞRENMESİ</a:t>
          </a:r>
        </a:p>
      </dsp:txBody>
      <dsp:txXfrm>
        <a:off x="4157159" y="1194246"/>
        <a:ext cx="1405942" cy="565695"/>
      </dsp:txXfrm>
    </dsp:sp>
    <dsp:sp modelId="{AAAC3649-FBC2-4DA2-8B45-C07591D637AB}">
      <dsp:nvSpPr>
        <dsp:cNvPr id="0" name=""/>
        <dsp:cNvSpPr/>
      </dsp:nvSpPr>
      <dsp:spPr>
        <a:xfrm>
          <a:off x="3854449" y="2011362"/>
          <a:ext cx="2011362" cy="2011362"/>
        </a:xfrm>
        <a:prstGeom prst="ellipse">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tr-TR" sz="1300" kern="1200" dirty="0"/>
            <a:t>DERİN ÖĞRENME</a:t>
          </a:r>
        </a:p>
        <a:p>
          <a:pPr marL="0" lvl="0" indent="0" algn="ctr" defTabSz="577850">
            <a:lnSpc>
              <a:spcPct val="90000"/>
            </a:lnSpc>
            <a:spcBef>
              <a:spcPct val="0"/>
            </a:spcBef>
            <a:spcAft>
              <a:spcPct val="35000"/>
            </a:spcAft>
            <a:buNone/>
          </a:pPr>
          <a:endParaRPr lang="tr-TR" sz="1300" kern="1200" dirty="0"/>
        </a:p>
      </dsp:txBody>
      <dsp:txXfrm>
        <a:off x="4149006" y="2514203"/>
        <a:ext cx="1422248" cy="1005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45BF-07BD-4C8F-A2FA-9D410ABD6667}">
      <dsp:nvSpPr>
        <dsp:cNvPr id="0" name=""/>
        <dsp:cNvSpPr/>
      </dsp:nvSpPr>
      <dsp:spPr>
        <a:xfrm>
          <a:off x="3037" y="333555"/>
          <a:ext cx="2961642" cy="5184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kern="1200" dirty="0"/>
            <a:t>DENETİMLİ ÖĞRENME</a:t>
          </a:r>
        </a:p>
      </dsp:txBody>
      <dsp:txXfrm>
        <a:off x="3037" y="333555"/>
        <a:ext cx="2961642" cy="518400"/>
      </dsp:txXfrm>
    </dsp:sp>
    <dsp:sp modelId="{DE90FB52-56C5-4365-962C-B9728F103ED4}">
      <dsp:nvSpPr>
        <dsp:cNvPr id="0" name=""/>
        <dsp:cNvSpPr/>
      </dsp:nvSpPr>
      <dsp:spPr>
        <a:xfrm>
          <a:off x="3037" y="851955"/>
          <a:ext cx="2961642" cy="283721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tr-TR" sz="1800" kern="1200" dirty="0"/>
            <a:t>Makine öğrenmesi modelinin etiketlenmiş veriyle eğitildiği öğrenme türüdür.</a:t>
          </a:r>
        </a:p>
        <a:p>
          <a:pPr marL="171450" lvl="1" indent="-171450" algn="l" defTabSz="800100">
            <a:lnSpc>
              <a:spcPct val="90000"/>
            </a:lnSpc>
            <a:spcBef>
              <a:spcPct val="0"/>
            </a:spcBef>
            <a:spcAft>
              <a:spcPct val="15000"/>
            </a:spcAft>
            <a:buChar char="•"/>
          </a:pPr>
          <a:r>
            <a:rPr lang="tr-TR" sz="1800" kern="1200" dirty="0"/>
            <a:t>Sınıflandırma, doğal dil işleme, bilgisayarlı görü gibi alanlarda kullanılmaktadır.</a:t>
          </a:r>
        </a:p>
      </dsp:txBody>
      <dsp:txXfrm>
        <a:off x="3037" y="851955"/>
        <a:ext cx="2961642" cy="2837214"/>
      </dsp:txXfrm>
    </dsp:sp>
    <dsp:sp modelId="{DDA42828-9195-43B2-B5C8-D5C33CCC32E8}">
      <dsp:nvSpPr>
        <dsp:cNvPr id="0" name=""/>
        <dsp:cNvSpPr/>
      </dsp:nvSpPr>
      <dsp:spPr>
        <a:xfrm>
          <a:off x="3379309" y="333555"/>
          <a:ext cx="2961642" cy="518400"/>
        </a:xfrm>
        <a:prstGeom prst="rect">
          <a:avLst/>
        </a:prstGeom>
        <a:solidFill>
          <a:schemeClr val="accent2">
            <a:hueOff val="56720"/>
            <a:satOff val="6519"/>
            <a:lumOff val="-5196"/>
            <a:alphaOff val="0"/>
          </a:schemeClr>
        </a:solidFill>
        <a:ln w="15875" cap="flat" cmpd="sng" algn="ctr">
          <a:solidFill>
            <a:schemeClr val="accent2">
              <a:hueOff val="56720"/>
              <a:satOff val="6519"/>
              <a:lumOff val="-5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kern="1200" dirty="0"/>
            <a:t>DENETİMSİZ ÖĞRENME</a:t>
          </a:r>
        </a:p>
      </dsp:txBody>
      <dsp:txXfrm>
        <a:off x="3379309" y="333555"/>
        <a:ext cx="2961642" cy="518400"/>
      </dsp:txXfrm>
    </dsp:sp>
    <dsp:sp modelId="{0552F6F2-27D5-41F0-819C-607601C7DDDD}">
      <dsp:nvSpPr>
        <dsp:cNvPr id="0" name=""/>
        <dsp:cNvSpPr/>
      </dsp:nvSpPr>
      <dsp:spPr>
        <a:xfrm>
          <a:off x="3379309" y="851955"/>
          <a:ext cx="2961642" cy="2837214"/>
        </a:xfrm>
        <a:prstGeom prst="rect">
          <a:avLst/>
        </a:prstGeom>
        <a:solidFill>
          <a:schemeClr val="accent2">
            <a:tint val="40000"/>
            <a:alpha val="90000"/>
            <a:hueOff val="214651"/>
            <a:satOff val="3964"/>
            <a:lumOff val="-442"/>
            <a:alphaOff val="0"/>
          </a:schemeClr>
        </a:solidFill>
        <a:ln w="15875" cap="flat" cmpd="sng" algn="ctr">
          <a:solidFill>
            <a:schemeClr val="accent2">
              <a:tint val="40000"/>
              <a:alpha val="90000"/>
              <a:hueOff val="214651"/>
              <a:satOff val="3964"/>
              <a:lumOff val="-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tr-TR" sz="1800" kern="1200" dirty="0"/>
            <a:t>Makine öğrenmesini modelinin etiketsiz verileriyle eğitildiği ve modelin karakteristik çıkarması gereken öğrenme türüdür.</a:t>
          </a:r>
        </a:p>
        <a:p>
          <a:pPr marL="171450" lvl="1" indent="-171450" algn="l" defTabSz="800100">
            <a:lnSpc>
              <a:spcPct val="90000"/>
            </a:lnSpc>
            <a:spcBef>
              <a:spcPct val="0"/>
            </a:spcBef>
            <a:spcAft>
              <a:spcPct val="15000"/>
            </a:spcAft>
            <a:buChar char="•"/>
          </a:pPr>
          <a:r>
            <a:rPr lang="tr-TR" sz="1800" kern="1200" dirty="0"/>
            <a:t>Kümeleme gibi alanlarda kullanılmaktadır.</a:t>
          </a:r>
        </a:p>
      </dsp:txBody>
      <dsp:txXfrm>
        <a:off x="3379309" y="851955"/>
        <a:ext cx="2961642" cy="2837214"/>
      </dsp:txXfrm>
    </dsp:sp>
    <dsp:sp modelId="{590D7FFB-8ACE-4836-9430-5778115E49B1}">
      <dsp:nvSpPr>
        <dsp:cNvPr id="0" name=""/>
        <dsp:cNvSpPr/>
      </dsp:nvSpPr>
      <dsp:spPr>
        <a:xfrm>
          <a:off x="6755582" y="333555"/>
          <a:ext cx="2961642" cy="518400"/>
        </a:xfrm>
        <a:prstGeom prst="rect">
          <a:avLst/>
        </a:prstGeom>
        <a:solidFill>
          <a:schemeClr val="accent2">
            <a:hueOff val="113439"/>
            <a:satOff val="13039"/>
            <a:lumOff val="-10393"/>
            <a:alphaOff val="0"/>
          </a:schemeClr>
        </a:solidFill>
        <a:ln w="1587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kern="1200" dirty="0"/>
            <a:t>PEKİŞTİRMELİ ÖĞRENME</a:t>
          </a:r>
        </a:p>
      </dsp:txBody>
      <dsp:txXfrm>
        <a:off x="6755582" y="333555"/>
        <a:ext cx="2961642" cy="518400"/>
      </dsp:txXfrm>
    </dsp:sp>
    <dsp:sp modelId="{628F232C-6EB6-42F5-B8ED-569A3AC9540A}">
      <dsp:nvSpPr>
        <dsp:cNvPr id="0" name=""/>
        <dsp:cNvSpPr/>
      </dsp:nvSpPr>
      <dsp:spPr>
        <a:xfrm>
          <a:off x="6755582" y="851955"/>
          <a:ext cx="2961642" cy="2837214"/>
        </a:xfrm>
        <a:prstGeom prst="rect">
          <a:avLst/>
        </a:prstGeom>
        <a:solidFill>
          <a:schemeClr val="accent2">
            <a:tint val="40000"/>
            <a:alpha val="90000"/>
            <a:hueOff val="429303"/>
            <a:satOff val="7928"/>
            <a:lumOff val="-885"/>
            <a:alphaOff val="0"/>
          </a:schemeClr>
        </a:solidFill>
        <a:ln w="15875" cap="flat" cmpd="sng" algn="ctr">
          <a:solidFill>
            <a:schemeClr val="accent2">
              <a:tint val="40000"/>
              <a:alpha val="90000"/>
              <a:hueOff val="429303"/>
              <a:satOff val="7928"/>
              <a:lumOff val="-8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tr-TR" sz="1800" kern="1200" dirty="0"/>
            <a:t>Makine öğrenmesi modelinin ödül-ceza yöntemi ile eğitildiği öğrenme türüdür. </a:t>
          </a:r>
        </a:p>
        <a:p>
          <a:pPr marL="171450" lvl="1" indent="-171450" algn="l" defTabSz="800100">
            <a:lnSpc>
              <a:spcPct val="90000"/>
            </a:lnSpc>
            <a:spcBef>
              <a:spcPct val="0"/>
            </a:spcBef>
            <a:spcAft>
              <a:spcPct val="15000"/>
            </a:spcAft>
            <a:buChar char="•"/>
          </a:pPr>
          <a:r>
            <a:rPr lang="tr-TR" sz="1800" kern="1200" dirty="0"/>
            <a:t>Bu yöntem genellikle bilgisayar oyunlarında kullanılır. hamle sonucundaki kazanç ya da kayba göre artı puan ve eksi puan gibi ödül ve ceza alan model en yüksek puanı elde etmeye çalışarak öğrenmeyi sağlar.</a:t>
          </a:r>
        </a:p>
      </dsp:txBody>
      <dsp:txXfrm>
        <a:off x="6755582" y="851955"/>
        <a:ext cx="2961642" cy="2837214"/>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E6A17F03-25D5-45A7-827D-6D7184C3BDD8}"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EDDF902-78FF-4498-9ED7-5E71401B4EAE}"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52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A17F03-25D5-45A7-827D-6D7184C3BDD8}"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92716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A17F03-25D5-45A7-827D-6D7184C3BDD8}"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EDDF902-78FF-4498-9ED7-5E71401B4EAE}"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A17F03-25D5-45A7-827D-6D7184C3BDD8}"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183887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6A17F03-25D5-45A7-827D-6D7184C3BDD8}"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EDDF902-78FF-4498-9ED7-5E71401B4EAE}"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8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6A17F03-25D5-45A7-827D-6D7184C3BDD8}"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20871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6A17F03-25D5-45A7-827D-6D7184C3BDD8}" type="datetimeFigureOut">
              <a:rPr lang="tr-TR" smtClean="0"/>
              <a:t>24.08.2022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266785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6A17F03-25D5-45A7-827D-6D7184C3BDD8}" type="datetimeFigureOut">
              <a:rPr lang="tr-TR" smtClean="0"/>
              <a:t>24.08.2022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326008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17F03-25D5-45A7-827D-6D7184C3BDD8}" type="datetimeFigureOut">
              <a:rPr lang="tr-TR" smtClean="0"/>
              <a:t>24.08.2022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10884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6A17F03-25D5-45A7-827D-6D7184C3BDD8}"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EDDF902-78FF-4498-9ED7-5E71401B4EAE}" type="slidenum">
              <a:rPr lang="tr-TR" smtClean="0"/>
              <a:t>‹#›</a:t>
            </a:fld>
            <a:endParaRPr lang="tr-TR"/>
          </a:p>
        </p:txBody>
      </p:sp>
    </p:spTree>
    <p:extLst>
      <p:ext uri="{BB962C8B-B14F-4D97-AF65-F5344CB8AC3E}">
        <p14:creationId xmlns:p14="http://schemas.microsoft.com/office/powerpoint/2010/main" val="59797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6A17F03-25D5-45A7-827D-6D7184C3BDD8}"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EDDF902-78FF-4498-9ED7-5E71401B4EAE}" type="slidenum">
              <a:rPr lang="tr-TR" smtClean="0"/>
              <a:t>‹#›</a:t>
            </a:fld>
            <a:endParaRPr lang="tr-TR"/>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6A17F03-25D5-45A7-827D-6D7184C3BDD8}" type="datetimeFigureOut">
              <a:rPr lang="tr-TR" smtClean="0"/>
              <a:t>24.08.2022</a:t>
            </a:fld>
            <a:endParaRPr lang="tr-T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tr-T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EDDF902-78FF-4498-9ED7-5E71401B4EAE}"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712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FE95B4-9131-F0E2-8C17-7D046CA3FCB2}"/>
              </a:ext>
            </a:extLst>
          </p:cNvPr>
          <p:cNvSpPr>
            <a:spLocks noGrp="1"/>
          </p:cNvSpPr>
          <p:nvPr>
            <p:ph type="ctrTitle"/>
          </p:nvPr>
        </p:nvSpPr>
        <p:spPr/>
        <p:txBody>
          <a:bodyPr/>
          <a:lstStyle/>
          <a:p>
            <a:r>
              <a:rPr lang="tr-TR" dirty="0">
                <a:latin typeface="Times New Roman" panose="02020603050405020304" pitchFamily="18" charset="0"/>
                <a:cs typeface="Times New Roman" panose="02020603050405020304" pitchFamily="18" charset="0"/>
              </a:rPr>
              <a:t>MAKİNE ÖĞRENMESİ</a:t>
            </a:r>
          </a:p>
        </p:txBody>
      </p:sp>
      <p:sp>
        <p:nvSpPr>
          <p:cNvPr id="3" name="Alt Başlık 2">
            <a:extLst>
              <a:ext uri="{FF2B5EF4-FFF2-40B4-BE49-F238E27FC236}">
                <a16:creationId xmlns:a16="http://schemas.microsoft.com/office/drawing/2014/main" id="{55253D34-0FA8-E609-A75E-360E05C4EFEE}"/>
              </a:ext>
            </a:extLst>
          </p:cNvPr>
          <p:cNvSpPr>
            <a:spLocks noGrp="1"/>
          </p:cNvSpPr>
          <p:nvPr>
            <p:ph type="subTitle" idx="1"/>
          </p:nvPr>
        </p:nvSpPr>
        <p:spPr/>
        <p:txBody>
          <a:bodyPr/>
          <a:lstStyle/>
          <a:p>
            <a:r>
              <a:rPr lang="tr-TR" dirty="0"/>
              <a:t>AYŞENUR YILDIZ</a:t>
            </a:r>
          </a:p>
        </p:txBody>
      </p:sp>
      <p:pic>
        <p:nvPicPr>
          <p:cNvPr id="4" name="Resim 3">
            <a:extLst>
              <a:ext uri="{FF2B5EF4-FFF2-40B4-BE49-F238E27FC236}">
                <a16:creationId xmlns:a16="http://schemas.microsoft.com/office/drawing/2014/main" id="{470CB1EA-D8FE-8008-80B2-5C6254F384D3}"/>
              </a:ext>
            </a:extLst>
          </p:cNvPr>
          <p:cNvPicPr>
            <a:picLocks noChangeAspect="1"/>
          </p:cNvPicPr>
          <p:nvPr/>
        </p:nvPicPr>
        <p:blipFill>
          <a:blip r:embed="rId2"/>
          <a:stretch>
            <a:fillRect/>
          </a:stretch>
        </p:blipFill>
        <p:spPr>
          <a:xfrm>
            <a:off x="3803705" y="12502"/>
            <a:ext cx="4584589" cy="4590686"/>
          </a:xfrm>
          <a:prstGeom prst="rect">
            <a:avLst/>
          </a:prstGeom>
        </p:spPr>
      </p:pic>
    </p:spTree>
    <p:extLst>
      <p:ext uri="{BB962C8B-B14F-4D97-AF65-F5344CB8AC3E}">
        <p14:creationId xmlns:p14="http://schemas.microsoft.com/office/powerpoint/2010/main" val="895985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ACBAB5-4BF9-1B4A-4F58-5081C9F48820}"/>
              </a:ext>
            </a:extLst>
          </p:cNvPr>
          <p:cNvSpPr>
            <a:spLocks noGrp="1"/>
          </p:cNvSpPr>
          <p:nvPr>
            <p:ph type="title"/>
          </p:nvPr>
        </p:nvSpPr>
        <p:spPr/>
        <p:txBody>
          <a:bodyPr/>
          <a:lstStyle/>
          <a:p>
            <a:r>
              <a:rPr lang="tr-TR" dirty="0"/>
              <a:t>4. Eğitim </a:t>
            </a:r>
          </a:p>
        </p:txBody>
      </p:sp>
      <p:sp>
        <p:nvSpPr>
          <p:cNvPr id="3" name="İçerik Yer Tutucusu 2">
            <a:extLst>
              <a:ext uri="{FF2B5EF4-FFF2-40B4-BE49-F238E27FC236}">
                <a16:creationId xmlns:a16="http://schemas.microsoft.com/office/drawing/2014/main" id="{B1723C13-E768-B393-5B9A-C25F0FFFA3DC}"/>
              </a:ext>
            </a:extLst>
          </p:cNvPr>
          <p:cNvSpPr>
            <a:spLocks noGrp="1"/>
          </p:cNvSpPr>
          <p:nvPr>
            <p:ph idx="1"/>
          </p:nvPr>
        </p:nvSpPr>
        <p:spPr>
          <a:xfrm>
            <a:off x="1024128" y="2286000"/>
            <a:ext cx="4654777" cy="4023360"/>
          </a:xfrm>
        </p:spPr>
        <p:txBody>
          <a:bodyPr>
            <a:normAutofit/>
          </a:bodyPr>
          <a:lstStyle/>
          <a:p>
            <a:pPr>
              <a:buFont typeface="Wingdings" panose="05000000000000000000" pitchFamily="2" charset="2"/>
              <a:buChar char="q"/>
            </a:pPr>
            <a:r>
              <a:rPr lang="tr-TR" sz="2400" dirty="0"/>
              <a:t>Bir modeli eğitmek, etiketlenmiş örnekleri kullanarak en iyi ağırlık ve </a:t>
            </a:r>
            <a:r>
              <a:rPr lang="tr-TR" sz="2400" dirty="0" err="1"/>
              <a:t>bias</a:t>
            </a:r>
            <a:r>
              <a:rPr lang="tr-TR" sz="2400" dirty="0"/>
              <a:t> değerlerini öğrenmek (belirlemek) anlamına gelir.</a:t>
            </a:r>
          </a:p>
        </p:txBody>
      </p:sp>
      <p:pic>
        <p:nvPicPr>
          <p:cNvPr id="4" name="Resim 3">
            <a:extLst>
              <a:ext uri="{FF2B5EF4-FFF2-40B4-BE49-F238E27FC236}">
                <a16:creationId xmlns:a16="http://schemas.microsoft.com/office/drawing/2014/main" id="{C8E07471-CE71-C939-9A21-C5A7A08B5863}"/>
              </a:ext>
            </a:extLst>
          </p:cNvPr>
          <p:cNvPicPr>
            <a:picLocks noChangeAspect="1"/>
          </p:cNvPicPr>
          <p:nvPr/>
        </p:nvPicPr>
        <p:blipFill>
          <a:blip r:embed="rId2"/>
          <a:stretch>
            <a:fillRect/>
          </a:stretch>
        </p:blipFill>
        <p:spPr>
          <a:xfrm>
            <a:off x="6096000" y="1897299"/>
            <a:ext cx="6000750" cy="4162425"/>
          </a:xfrm>
          <a:prstGeom prst="rect">
            <a:avLst/>
          </a:prstGeom>
        </p:spPr>
      </p:pic>
      <p:pic>
        <p:nvPicPr>
          <p:cNvPr id="6" name="Resim 5">
            <a:extLst>
              <a:ext uri="{FF2B5EF4-FFF2-40B4-BE49-F238E27FC236}">
                <a16:creationId xmlns:a16="http://schemas.microsoft.com/office/drawing/2014/main" id="{DA1A9E82-B1E9-6780-8EA4-83FC7EB19730}"/>
              </a:ext>
            </a:extLst>
          </p:cNvPr>
          <p:cNvPicPr>
            <a:picLocks noChangeAspect="1"/>
          </p:cNvPicPr>
          <p:nvPr/>
        </p:nvPicPr>
        <p:blipFill rotWithShape="1">
          <a:blip r:embed="rId3"/>
          <a:srcRect l="13553" t="55673" r="56316" b="22460"/>
          <a:stretch/>
        </p:blipFill>
        <p:spPr>
          <a:xfrm>
            <a:off x="1514694" y="3978512"/>
            <a:ext cx="3673643" cy="1499616"/>
          </a:xfrm>
          <a:prstGeom prst="rect">
            <a:avLst/>
          </a:prstGeom>
        </p:spPr>
      </p:pic>
    </p:spTree>
    <p:extLst>
      <p:ext uri="{BB962C8B-B14F-4D97-AF65-F5344CB8AC3E}">
        <p14:creationId xmlns:p14="http://schemas.microsoft.com/office/powerpoint/2010/main" val="263992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B1645F-0D33-D329-441F-0D006E21D8BF}"/>
              </a:ext>
            </a:extLst>
          </p:cNvPr>
          <p:cNvSpPr>
            <a:spLocks noGrp="1"/>
          </p:cNvSpPr>
          <p:nvPr>
            <p:ph type="title"/>
          </p:nvPr>
        </p:nvSpPr>
        <p:spPr/>
        <p:txBody>
          <a:bodyPr/>
          <a:lstStyle/>
          <a:p>
            <a:r>
              <a:rPr lang="tr-TR" dirty="0"/>
              <a:t>Verileri Özniteliklere ve Etikete Bölme </a:t>
            </a:r>
          </a:p>
        </p:txBody>
      </p:sp>
      <p:sp>
        <p:nvSpPr>
          <p:cNvPr id="3" name="İçerik Yer Tutucusu 2">
            <a:extLst>
              <a:ext uri="{FF2B5EF4-FFF2-40B4-BE49-F238E27FC236}">
                <a16:creationId xmlns:a16="http://schemas.microsoft.com/office/drawing/2014/main" id="{3C6AFF39-8B0F-7F1D-64D3-7B4A38491F19}"/>
              </a:ext>
            </a:extLst>
          </p:cNvPr>
          <p:cNvSpPr>
            <a:spLocks noGrp="1"/>
          </p:cNvSpPr>
          <p:nvPr>
            <p:ph idx="1"/>
          </p:nvPr>
        </p:nvSpPr>
        <p:spPr>
          <a:xfrm>
            <a:off x="1024128" y="1788695"/>
            <a:ext cx="9720071" cy="1884947"/>
          </a:xfrm>
        </p:spPr>
        <p:txBody>
          <a:bodyPr>
            <a:normAutofit lnSpcReduction="10000"/>
          </a:bodyPr>
          <a:lstStyle/>
          <a:p>
            <a:pPr>
              <a:buFont typeface="Wingdings" panose="05000000000000000000" pitchFamily="2" charset="2"/>
              <a:buChar char="q"/>
            </a:pPr>
            <a:r>
              <a:rPr lang="tr-TR" sz="2400" dirty="0"/>
              <a:t>Bir modeli eğitmek için önce verileri özellikler ve etiketler olarak ayırmak gerekir.</a:t>
            </a:r>
          </a:p>
          <a:p>
            <a:pPr>
              <a:buFont typeface="Wingdings" panose="05000000000000000000" pitchFamily="2" charset="2"/>
              <a:buChar char="q"/>
            </a:pPr>
            <a:r>
              <a:rPr lang="tr-TR" sz="2400" dirty="0"/>
              <a:t>Modeli test ederken verileri eğitim ve test olarak bölmek faydalı olabilir, algoritmanın henüz görmediği verileri kullanmak, farklı problemleri belirlemek için faydalıdır.</a:t>
            </a:r>
          </a:p>
        </p:txBody>
      </p:sp>
      <p:pic>
        <p:nvPicPr>
          <p:cNvPr id="4" name="Resim 3">
            <a:extLst>
              <a:ext uri="{FF2B5EF4-FFF2-40B4-BE49-F238E27FC236}">
                <a16:creationId xmlns:a16="http://schemas.microsoft.com/office/drawing/2014/main" id="{826C0E34-2CDB-BD03-EB8D-AFFE98F42535}"/>
              </a:ext>
            </a:extLst>
          </p:cNvPr>
          <p:cNvPicPr>
            <a:picLocks noChangeAspect="1"/>
          </p:cNvPicPr>
          <p:nvPr/>
        </p:nvPicPr>
        <p:blipFill>
          <a:blip r:embed="rId2"/>
          <a:stretch>
            <a:fillRect/>
          </a:stretch>
        </p:blipFill>
        <p:spPr>
          <a:xfrm>
            <a:off x="3048423" y="3673642"/>
            <a:ext cx="6095154" cy="2969781"/>
          </a:xfrm>
          <a:prstGeom prst="rect">
            <a:avLst/>
          </a:prstGeom>
        </p:spPr>
      </p:pic>
    </p:spTree>
    <p:extLst>
      <p:ext uri="{BB962C8B-B14F-4D97-AF65-F5344CB8AC3E}">
        <p14:creationId xmlns:p14="http://schemas.microsoft.com/office/powerpoint/2010/main" val="147037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5641C6-B34E-FF41-C294-CB058369E19B}"/>
              </a:ext>
            </a:extLst>
          </p:cNvPr>
          <p:cNvSpPr>
            <a:spLocks noGrp="1"/>
          </p:cNvSpPr>
          <p:nvPr>
            <p:ph type="title"/>
          </p:nvPr>
        </p:nvSpPr>
        <p:spPr/>
        <p:txBody>
          <a:bodyPr/>
          <a:lstStyle/>
          <a:p>
            <a:r>
              <a:rPr lang="tr-TR" dirty="0" err="1"/>
              <a:t>Gradient</a:t>
            </a:r>
            <a:r>
              <a:rPr lang="tr-TR" dirty="0"/>
              <a:t> </a:t>
            </a:r>
            <a:r>
              <a:rPr lang="tr-TR" dirty="0" err="1"/>
              <a:t>Boosting</a:t>
            </a:r>
            <a:r>
              <a:rPr lang="tr-TR" dirty="0"/>
              <a:t> Modeli Kullanmak </a:t>
            </a:r>
          </a:p>
        </p:txBody>
      </p:sp>
      <p:sp>
        <p:nvSpPr>
          <p:cNvPr id="3" name="İçerik Yer Tutucusu 2">
            <a:extLst>
              <a:ext uri="{FF2B5EF4-FFF2-40B4-BE49-F238E27FC236}">
                <a16:creationId xmlns:a16="http://schemas.microsoft.com/office/drawing/2014/main" id="{A51E679A-83F2-4A08-01FC-C3B4AF099772}"/>
              </a:ext>
            </a:extLst>
          </p:cNvPr>
          <p:cNvSpPr>
            <a:spLocks noGrp="1"/>
          </p:cNvSpPr>
          <p:nvPr>
            <p:ph idx="1"/>
          </p:nvPr>
        </p:nvSpPr>
        <p:spPr>
          <a:xfrm>
            <a:off x="1024127" y="2084832"/>
            <a:ext cx="4478315" cy="4315968"/>
          </a:xfrm>
        </p:spPr>
        <p:txBody>
          <a:bodyPr>
            <a:normAutofit/>
          </a:bodyPr>
          <a:lstStyle/>
          <a:p>
            <a:pPr>
              <a:buFont typeface="Wingdings" panose="05000000000000000000" pitchFamily="2" charset="2"/>
              <a:buChar char="q"/>
            </a:pPr>
            <a:r>
              <a:rPr lang="tr-TR" sz="2400" dirty="0" err="1"/>
              <a:t>Gradient</a:t>
            </a:r>
            <a:r>
              <a:rPr lang="tr-TR" sz="2400" dirty="0"/>
              <a:t> </a:t>
            </a:r>
            <a:r>
              <a:rPr lang="tr-TR" sz="2400" dirty="0" err="1"/>
              <a:t>Boosting</a:t>
            </a:r>
            <a:r>
              <a:rPr lang="tr-TR" sz="2400" dirty="0"/>
              <a:t> algoritması, yalnızca sürekli hedef değişkeni (</a:t>
            </a:r>
            <a:r>
              <a:rPr lang="tr-TR" sz="2400" dirty="0" err="1"/>
              <a:t>Regressor</a:t>
            </a:r>
            <a:r>
              <a:rPr lang="tr-TR" sz="2400" dirty="0"/>
              <a:t> olarak) değil, aynı zamanda kategorik hedef değişkeni de (Sınıflandırıcı olarak) tahmin etmek için kullanılabilir. </a:t>
            </a:r>
          </a:p>
          <a:p>
            <a:pPr>
              <a:buFont typeface="Wingdings" panose="05000000000000000000" pitchFamily="2" charset="2"/>
              <a:buChar char="q"/>
            </a:pPr>
            <a:r>
              <a:rPr lang="tr-TR" sz="2400" dirty="0" err="1"/>
              <a:t>Regresör</a:t>
            </a:r>
            <a:r>
              <a:rPr lang="tr-TR" sz="2400" dirty="0"/>
              <a:t> olarak kullanıldığında hata fonksiyonu Ortalama Kare Hatası (MSE) ve sınıflandırıcı olarak kullanıldığında maliyet fonksiyonu Log </a:t>
            </a:r>
            <a:r>
              <a:rPr lang="tr-TR" sz="2400" dirty="0" err="1"/>
              <a:t>Loss’tur</a:t>
            </a:r>
            <a:endParaRPr lang="tr-TR" sz="2400" dirty="0"/>
          </a:p>
        </p:txBody>
      </p:sp>
      <p:pic>
        <p:nvPicPr>
          <p:cNvPr id="4" name="Resim 3">
            <a:extLst>
              <a:ext uri="{FF2B5EF4-FFF2-40B4-BE49-F238E27FC236}">
                <a16:creationId xmlns:a16="http://schemas.microsoft.com/office/drawing/2014/main" id="{7DAC2D46-6134-0620-BE0C-38EE32C49A2C}"/>
              </a:ext>
            </a:extLst>
          </p:cNvPr>
          <p:cNvPicPr>
            <a:picLocks noChangeAspect="1"/>
          </p:cNvPicPr>
          <p:nvPr/>
        </p:nvPicPr>
        <p:blipFill>
          <a:blip r:embed="rId2"/>
          <a:stretch>
            <a:fillRect/>
          </a:stretch>
        </p:blipFill>
        <p:spPr>
          <a:xfrm>
            <a:off x="5916247" y="2700686"/>
            <a:ext cx="5585941" cy="3082242"/>
          </a:xfrm>
          <a:prstGeom prst="rect">
            <a:avLst/>
          </a:prstGeom>
        </p:spPr>
      </p:pic>
    </p:spTree>
    <p:extLst>
      <p:ext uri="{BB962C8B-B14F-4D97-AF65-F5344CB8AC3E}">
        <p14:creationId xmlns:p14="http://schemas.microsoft.com/office/powerpoint/2010/main" val="27429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EB0FE-3DC5-41C1-B1FD-31D6BFB4F51F}"/>
              </a:ext>
            </a:extLst>
          </p:cNvPr>
          <p:cNvSpPr>
            <a:spLocks noGrp="1"/>
          </p:cNvSpPr>
          <p:nvPr>
            <p:ph type="title"/>
          </p:nvPr>
        </p:nvSpPr>
        <p:spPr/>
        <p:txBody>
          <a:bodyPr/>
          <a:lstStyle/>
          <a:p>
            <a:r>
              <a:rPr lang="tr-TR" dirty="0"/>
              <a:t>5. ML Modellerini Kıyaslama</a:t>
            </a:r>
          </a:p>
        </p:txBody>
      </p:sp>
      <p:pic>
        <p:nvPicPr>
          <p:cNvPr id="4" name="İçerik Yer Tutucusu 3">
            <a:extLst>
              <a:ext uri="{FF2B5EF4-FFF2-40B4-BE49-F238E27FC236}">
                <a16:creationId xmlns:a16="http://schemas.microsoft.com/office/drawing/2014/main" id="{6BC3A652-ABAD-009D-5A62-38F4859F8818}"/>
              </a:ext>
            </a:extLst>
          </p:cNvPr>
          <p:cNvPicPr>
            <a:picLocks noGrp="1" noChangeAspect="1"/>
          </p:cNvPicPr>
          <p:nvPr>
            <p:ph idx="1"/>
          </p:nvPr>
        </p:nvPicPr>
        <p:blipFill>
          <a:blip r:embed="rId2"/>
          <a:stretch>
            <a:fillRect/>
          </a:stretch>
        </p:blipFill>
        <p:spPr>
          <a:xfrm>
            <a:off x="2296060" y="1905154"/>
            <a:ext cx="7599880" cy="4367630"/>
          </a:xfrm>
          <a:prstGeom prst="rect">
            <a:avLst/>
          </a:prstGeom>
        </p:spPr>
      </p:pic>
    </p:spTree>
    <p:extLst>
      <p:ext uri="{BB962C8B-B14F-4D97-AF65-F5344CB8AC3E}">
        <p14:creationId xmlns:p14="http://schemas.microsoft.com/office/powerpoint/2010/main" val="1598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A22CEE-2F94-A6AE-96C2-A0C90EE03695}"/>
              </a:ext>
            </a:extLst>
          </p:cNvPr>
          <p:cNvSpPr>
            <a:spLocks noGrp="1"/>
          </p:cNvSpPr>
          <p:nvPr>
            <p:ph type="title"/>
          </p:nvPr>
        </p:nvSpPr>
        <p:spPr/>
        <p:txBody>
          <a:bodyPr/>
          <a:lstStyle/>
          <a:p>
            <a:r>
              <a:rPr lang="tr-TR" dirty="0"/>
              <a:t>6. Tahmin </a:t>
            </a:r>
          </a:p>
        </p:txBody>
      </p:sp>
      <p:sp>
        <p:nvSpPr>
          <p:cNvPr id="3" name="İçerik Yer Tutucusu 2">
            <a:extLst>
              <a:ext uri="{FF2B5EF4-FFF2-40B4-BE49-F238E27FC236}">
                <a16:creationId xmlns:a16="http://schemas.microsoft.com/office/drawing/2014/main" id="{32CF3F81-631B-78B4-514A-FD996E5E0E39}"/>
              </a:ext>
            </a:extLst>
          </p:cNvPr>
          <p:cNvSpPr>
            <a:spLocks noGrp="1"/>
          </p:cNvSpPr>
          <p:nvPr>
            <p:ph idx="1"/>
          </p:nvPr>
        </p:nvSpPr>
        <p:spPr>
          <a:xfrm>
            <a:off x="1137706" y="2084832"/>
            <a:ext cx="9916587" cy="947126"/>
          </a:xfrm>
        </p:spPr>
        <p:txBody>
          <a:bodyPr>
            <a:noAutofit/>
          </a:bodyPr>
          <a:lstStyle/>
          <a:p>
            <a:pPr>
              <a:buFont typeface="Wingdings" panose="05000000000000000000" pitchFamily="2" charset="2"/>
              <a:buChar char="q"/>
            </a:pPr>
            <a:r>
              <a:rPr lang="tr-TR" sz="2400" dirty="0"/>
              <a:t>Tahmin, bir algoritmanın geçmiş bir veri kümesi üzerinde eğitildikten ve belirli bir sonucun olasılığını tahmin ederken yeni verilere uygulandıktan sonra çıktısını ifade eder.</a:t>
            </a:r>
          </a:p>
        </p:txBody>
      </p:sp>
      <p:pic>
        <p:nvPicPr>
          <p:cNvPr id="4" name="Resim 3">
            <a:extLst>
              <a:ext uri="{FF2B5EF4-FFF2-40B4-BE49-F238E27FC236}">
                <a16:creationId xmlns:a16="http://schemas.microsoft.com/office/drawing/2014/main" id="{FCF99745-0D38-DC3D-141B-D7AFAB0318D1}"/>
              </a:ext>
            </a:extLst>
          </p:cNvPr>
          <p:cNvPicPr>
            <a:picLocks noChangeAspect="1"/>
          </p:cNvPicPr>
          <p:nvPr/>
        </p:nvPicPr>
        <p:blipFill>
          <a:blip r:embed="rId2"/>
          <a:stretch>
            <a:fillRect/>
          </a:stretch>
        </p:blipFill>
        <p:spPr>
          <a:xfrm>
            <a:off x="3183293" y="3220453"/>
            <a:ext cx="5825412" cy="3213446"/>
          </a:xfrm>
          <a:prstGeom prst="rect">
            <a:avLst/>
          </a:prstGeom>
        </p:spPr>
      </p:pic>
    </p:spTree>
    <p:extLst>
      <p:ext uri="{BB962C8B-B14F-4D97-AF65-F5344CB8AC3E}">
        <p14:creationId xmlns:p14="http://schemas.microsoft.com/office/powerpoint/2010/main" val="197184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1CAFC8-AD18-FBF8-2CD5-1E1D7F0C8C7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Makine öğrenmesi nedir?</a:t>
            </a:r>
          </a:p>
        </p:txBody>
      </p:sp>
      <p:sp>
        <p:nvSpPr>
          <p:cNvPr id="3" name="İçerik Yer Tutucusu 2">
            <a:extLst>
              <a:ext uri="{FF2B5EF4-FFF2-40B4-BE49-F238E27FC236}">
                <a16:creationId xmlns:a16="http://schemas.microsoft.com/office/drawing/2014/main" id="{2E8846FF-9674-225A-C7FB-2D0C1C06F74F}"/>
              </a:ext>
            </a:extLst>
          </p:cNvPr>
          <p:cNvSpPr>
            <a:spLocks noGrp="1"/>
          </p:cNvSpPr>
          <p:nvPr>
            <p:ph idx="1"/>
          </p:nvPr>
        </p:nvSpPr>
        <p:spPr>
          <a:xfrm>
            <a:off x="1024128" y="2465110"/>
            <a:ext cx="4650808" cy="2939883"/>
          </a:xfrm>
        </p:spPr>
        <p:txBody>
          <a:bodyPr/>
          <a:lstStyle/>
          <a:p>
            <a:pPr>
              <a:buFont typeface="Wingdings" panose="05000000000000000000" pitchFamily="2" charset="2"/>
              <a:buChar char="q"/>
            </a:pPr>
            <a:r>
              <a:rPr lang="tr-TR" dirty="0"/>
              <a:t>Bir veri kümesindeki kalıpları bulmak için deneyimlerden öğrenebilen sistemler aracılığıyla Yapay Zeka elde etmek için geliştirilen bir yaklaşımdır.</a:t>
            </a:r>
          </a:p>
          <a:p>
            <a:pPr>
              <a:buFont typeface="Wingdings" panose="05000000000000000000" pitchFamily="2" charset="2"/>
              <a:buChar char="q"/>
            </a:pPr>
            <a:r>
              <a:rPr lang="tr-TR" dirty="0"/>
              <a:t>Makine öğrenmesinin amacı:</a:t>
            </a:r>
          </a:p>
          <a:p>
            <a:pPr marL="0" indent="0">
              <a:buNone/>
            </a:pPr>
            <a:r>
              <a:rPr lang="tr-TR" dirty="0"/>
              <a:t>Verilerden karmaşık işlevleri   öğrenerek bunlar üzerinden tahminler yapmaktır.</a:t>
            </a:r>
          </a:p>
          <a:p>
            <a:pPr marL="0" indent="0">
              <a:buNone/>
            </a:pPr>
            <a:endParaRPr lang="tr-TR" dirty="0"/>
          </a:p>
        </p:txBody>
      </p:sp>
      <p:pic>
        <p:nvPicPr>
          <p:cNvPr id="4" name="Resim 3">
            <a:extLst>
              <a:ext uri="{FF2B5EF4-FFF2-40B4-BE49-F238E27FC236}">
                <a16:creationId xmlns:a16="http://schemas.microsoft.com/office/drawing/2014/main" id="{5E9CBD9E-32F5-84DF-7B7C-12CDCB8C2EEC}"/>
              </a:ext>
            </a:extLst>
          </p:cNvPr>
          <p:cNvPicPr>
            <a:picLocks noChangeAspect="1"/>
          </p:cNvPicPr>
          <p:nvPr/>
        </p:nvPicPr>
        <p:blipFill>
          <a:blip r:embed="rId2"/>
          <a:stretch>
            <a:fillRect/>
          </a:stretch>
        </p:blipFill>
        <p:spPr>
          <a:xfrm>
            <a:off x="6517066" y="2265544"/>
            <a:ext cx="5041837" cy="3339014"/>
          </a:xfrm>
          <a:prstGeom prst="rect">
            <a:avLst/>
          </a:prstGeom>
        </p:spPr>
      </p:pic>
    </p:spTree>
    <p:extLst>
      <p:ext uri="{BB962C8B-B14F-4D97-AF65-F5344CB8AC3E}">
        <p14:creationId xmlns:p14="http://schemas.microsoft.com/office/powerpoint/2010/main" val="228814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39DC22-572A-4CDF-C4F4-930FDA040F26}"/>
              </a:ext>
            </a:extLst>
          </p:cNvPr>
          <p:cNvSpPr>
            <a:spLocks noGrp="1"/>
          </p:cNvSpPr>
          <p:nvPr>
            <p:ph type="title"/>
          </p:nvPr>
        </p:nvSpPr>
        <p:spPr>
          <a:xfrm>
            <a:off x="1024128" y="585216"/>
            <a:ext cx="9995806" cy="1499616"/>
          </a:xfrm>
        </p:spPr>
        <p:txBody>
          <a:bodyPr/>
          <a:lstStyle/>
          <a:p>
            <a:r>
              <a:rPr lang="tr-TR" dirty="0">
                <a:latin typeface="Times New Roman" panose="02020603050405020304" pitchFamily="18" charset="0"/>
                <a:cs typeface="Times New Roman" panose="02020603050405020304" pitchFamily="18" charset="0"/>
              </a:rPr>
              <a:t>YAPAY ZEKA VE MAKİNE ÖĞRENMESİ</a:t>
            </a:r>
          </a:p>
        </p:txBody>
      </p:sp>
      <p:graphicFrame>
        <p:nvGraphicFramePr>
          <p:cNvPr id="6" name="İçerik Yer Tutucusu 5">
            <a:extLst>
              <a:ext uri="{FF2B5EF4-FFF2-40B4-BE49-F238E27FC236}">
                <a16:creationId xmlns:a16="http://schemas.microsoft.com/office/drawing/2014/main" id="{72455297-CE79-7759-77EC-9CF0B4437D58}"/>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CF7F1321-0E9A-0FD7-B604-6D98639AD6BC}"/>
              </a:ext>
            </a:extLst>
          </p:cNvPr>
          <p:cNvSpPr/>
          <p:nvPr/>
        </p:nvSpPr>
        <p:spPr>
          <a:xfrm>
            <a:off x="6441440" y="3271520"/>
            <a:ext cx="2794000" cy="2717800"/>
          </a:xfrm>
          <a:prstGeom prst="ellipse">
            <a:avLst/>
          </a:prstGeom>
          <a:solidFill>
            <a:schemeClr val="accent1">
              <a:lumMod val="20000"/>
              <a:lumOff val="80000"/>
              <a:alpha val="6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VERİ BİLİMİ</a:t>
            </a:r>
          </a:p>
        </p:txBody>
      </p:sp>
    </p:spTree>
    <p:extLst>
      <p:ext uri="{BB962C8B-B14F-4D97-AF65-F5344CB8AC3E}">
        <p14:creationId xmlns:p14="http://schemas.microsoft.com/office/powerpoint/2010/main" val="321014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1E39E-D8AF-9948-8491-6FF8FF56430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Öğrenme Türleri</a:t>
            </a:r>
          </a:p>
        </p:txBody>
      </p:sp>
      <p:graphicFrame>
        <p:nvGraphicFramePr>
          <p:cNvPr id="4" name="İçerik Yer Tutucusu 3">
            <a:extLst>
              <a:ext uri="{FF2B5EF4-FFF2-40B4-BE49-F238E27FC236}">
                <a16:creationId xmlns:a16="http://schemas.microsoft.com/office/drawing/2014/main" id="{433D95A3-14FE-03AD-F4C1-58641214FDF4}"/>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14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E0F2CE-BE38-8EC2-C995-8DE665EE591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Makine öğrenmesi algoritmaları</a:t>
            </a:r>
          </a:p>
        </p:txBody>
      </p:sp>
      <p:pic>
        <p:nvPicPr>
          <p:cNvPr id="12" name="İçerik Yer Tutucusu 11">
            <a:extLst>
              <a:ext uri="{FF2B5EF4-FFF2-40B4-BE49-F238E27FC236}">
                <a16:creationId xmlns:a16="http://schemas.microsoft.com/office/drawing/2014/main" id="{33D032A4-78E9-A9A5-20CA-455D999BA549}"/>
              </a:ext>
            </a:extLst>
          </p:cNvPr>
          <p:cNvPicPr>
            <a:picLocks noGrp="1" noChangeAspect="1"/>
          </p:cNvPicPr>
          <p:nvPr>
            <p:ph idx="1"/>
          </p:nvPr>
        </p:nvPicPr>
        <p:blipFill>
          <a:blip r:embed="rId2"/>
          <a:stretch>
            <a:fillRect/>
          </a:stretch>
        </p:blipFill>
        <p:spPr>
          <a:xfrm>
            <a:off x="3002926" y="2084832"/>
            <a:ext cx="6186147" cy="4423096"/>
          </a:xfrm>
          <a:prstGeom prst="rect">
            <a:avLst/>
          </a:prstGeom>
        </p:spPr>
      </p:pic>
    </p:spTree>
    <p:extLst>
      <p:ext uri="{BB962C8B-B14F-4D97-AF65-F5344CB8AC3E}">
        <p14:creationId xmlns:p14="http://schemas.microsoft.com/office/powerpoint/2010/main" val="312207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2752DC-F45E-E67A-6847-A8F196D3E5B8}"/>
              </a:ext>
            </a:extLst>
          </p:cNvPr>
          <p:cNvSpPr>
            <a:spLocks noGrp="1"/>
          </p:cNvSpPr>
          <p:nvPr>
            <p:ph type="title"/>
          </p:nvPr>
        </p:nvSpPr>
        <p:spPr/>
        <p:txBody>
          <a:bodyPr>
            <a:normAutofit/>
          </a:bodyPr>
          <a:lstStyle/>
          <a:p>
            <a:r>
              <a:rPr lang="tr-TR" dirty="0"/>
              <a:t>Uçtan Uca Makine Öğrenmesi Projesi Proje Adımları</a:t>
            </a:r>
          </a:p>
        </p:txBody>
      </p:sp>
      <p:sp>
        <p:nvSpPr>
          <p:cNvPr id="3" name="İçerik Yer Tutucusu 2">
            <a:extLst>
              <a:ext uri="{FF2B5EF4-FFF2-40B4-BE49-F238E27FC236}">
                <a16:creationId xmlns:a16="http://schemas.microsoft.com/office/drawing/2014/main" id="{439EC5EF-BABE-CAD6-C212-6A6AE9D118E9}"/>
              </a:ext>
            </a:extLst>
          </p:cNvPr>
          <p:cNvSpPr>
            <a:spLocks noGrp="1"/>
          </p:cNvSpPr>
          <p:nvPr>
            <p:ph idx="1"/>
          </p:nvPr>
        </p:nvSpPr>
        <p:spPr>
          <a:xfrm>
            <a:off x="6819256" y="2545487"/>
            <a:ext cx="4009785" cy="3076720"/>
          </a:xfrm>
        </p:spPr>
        <p:txBody>
          <a:bodyPr/>
          <a:lstStyle/>
          <a:p>
            <a:r>
              <a:rPr lang="tr-TR" dirty="0"/>
              <a:t>1. Problem Tanımı</a:t>
            </a:r>
          </a:p>
          <a:p>
            <a:r>
              <a:rPr lang="tr-TR" dirty="0"/>
              <a:t>2. Veriyi Toplamak</a:t>
            </a:r>
          </a:p>
          <a:p>
            <a:r>
              <a:rPr lang="tr-TR" dirty="0"/>
              <a:t>3. EDA &amp; Ön işleme</a:t>
            </a:r>
          </a:p>
          <a:p>
            <a:r>
              <a:rPr lang="tr-TR" dirty="0"/>
              <a:t>4. Eğitim</a:t>
            </a:r>
          </a:p>
          <a:p>
            <a:r>
              <a:rPr lang="tr-TR" dirty="0"/>
              <a:t>5. ML Modellerini Kıyaslama</a:t>
            </a:r>
          </a:p>
          <a:p>
            <a:r>
              <a:rPr lang="tr-TR" dirty="0"/>
              <a:t>6. Tahmin</a:t>
            </a:r>
          </a:p>
        </p:txBody>
      </p:sp>
      <p:pic>
        <p:nvPicPr>
          <p:cNvPr id="4" name="Resim 3">
            <a:extLst>
              <a:ext uri="{FF2B5EF4-FFF2-40B4-BE49-F238E27FC236}">
                <a16:creationId xmlns:a16="http://schemas.microsoft.com/office/drawing/2014/main" id="{7BFE353C-0654-5BE1-1F2B-01A4C7C38391}"/>
              </a:ext>
            </a:extLst>
          </p:cNvPr>
          <p:cNvPicPr>
            <a:picLocks noChangeAspect="1"/>
          </p:cNvPicPr>
          <p:nvPr/>
        </p:nvPicPr>
        <p:blipFill>
          <a:blip r:embed="rId2"/>
          <a:stretch>
            <a:fillRect/>
          </a:stretch>
        </p:blipFill>
        <p:spPr>
          <a:xfrm>
            <a:off x="1362959" y="2249423"/>
            <a:ext cx="4887963" cy="3668847"/>
          </a:xfrm>
          <a:prstGeom prst="rect">
            <a:avLst/>
          </a:prstGeom>
        </p:spPr>
      </p:pic>
    </p:spTree>
    <p:extLst>
      <p:ext uri="{BB962C8B-B14F-4D97-AF65-F5344CB8AC3E}">
        <p14:creationId xmlns:p14="http://schemas.microsoft.com/office/powerpoint/2010/main" val="293726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B2C80C-1E1E-2FE0-CA39-D907A9DDC4BF}"/>
              </a:ext>
            </a:extLst>
          </p:cNvPr>
          <p:cNvSpPr>
            <a:spLocks noGrp="1"/>
          </p:cNvSpPr>
          <p:nvPr>
            <p:ph type="title"/>
          </p:nvPr>
        </p:nvSpPr>
        <p:spPr/>
        <p:txBody>
          <a:bodyPr/>
          <a:lstStyle/>
          <a:p>
            <a:r>
              <a:rPr lang="tr-TR" dirty="0"/>
              <a:t>1.Problem Tanımı</a:t>
            </a:r>
          </a:p>
        </p:txBody>
      </p:sp>
      <p:sp>
        <p:nvSpPr>
          <p:cNvPr id="3" name="İçerik Yer Tutucusu 2">
            <a:extLst>
              <a:ext uri="{FF2B5EF4-FFF2-40B4-BE49-F238E27FC236}">
                <a16:creationId xmlns:a16="http://schemas.microsoft.com/office/drawing/2014/main" id="{D69AE6EC-4124-082F-E2FA-DBD54B3FA554}"/>
              </a:ext>
            </a:extLst>
          </p:cNvPr>
          <p:cNvSpPr>
            <a:spLocks noGrp="1"/>
          </p:cNvSpPr>
          <p:nvPr>
            <p:ph idx="1"/>
          </p:nvPr>
        </p:nvSpPr>
        <p:spPr>
          <a:xfrm>
            <a:off x="1024128" y="2719633"/>
            <a:ext cx="5071872" cy="2945876"/>
          </a:xfrm>
        </p:spPr>
        <p:txBody>
          <a:bodyPr>
            <a:normAutofit/>
          </a:bodyPr>
          <a:lstStyle/>
          <a:p>
            <a:pPr>
              <a:buFont typeface="Wingdings" panose="05000000000000000000" pitchFamily="2" charset="2"/>
              <a:buChar char="q"/>
            </a:pPr>
            <a:r>
              <a:rPr lang="tr-TR" sz="2400" dirty="0"/>
              <a:t>İlk adım problemin tanımlanmasıdır </a:t>
            </a:r>
          </a:p>
          <a:p>
            <a:pPr>
              <a:buFont typeface="Wingdings" panose="05000000000000000000" pitchFamily="2" charset="2"/>
              <a:buChar char="q"/>
            </a:pPr>
            <a:r>
              <a:rPr lang="tr-TR" sz="2400" dirty="0"/>
              <a:t> İkinci adım, sorunun neden çözülmesini istediğinizi veya buna ihtiyaç duyduğunuzu derinlemesine düşünmektir </a:t>
            </a:r>
          </a:p>
          <a:p>
            <a:pPr>
              <a:buFont typeface="Wingdings" panose="05000000000000000000" pitchFamily="2" charset="2"/>
              <a:buChar char="q"/>
            </a:pPr>
            <a:r>
              <a:rPr lang="tr-TR" sz="2400" dirty="0"/>
              <a:t> Sorun tanımının üçüncü ve son adımında, sorunu manuel olarak nasıl çözeceğinizi keşfedin</a:t>
            </a:r>
          </a:p>
        </p:txBody>
      </p:sp>
      <p:pic>
        <p:nvPicPr>
          <p:cNvPr id="4" name="Resim 3">
            <a:extLst>
              <a:ext uri="{FF2B5EF4-FFF2-40B4-BE49-F238E27FC236}">
                <a16:creationId xmlns:a16="http://schemas.microsoft.com/office/drawing/2014/main" id="{6A7D293E-E133-7233-9B02-9A97ADFDACE1}"/>
              </a:ext>
            </a:extLst>
          </p:cNvPr>
          <p:cNvPicPr>
            <a:picLocks noChangeAspect="1"/>
          </p:cNvPicPr>
          <p:nvPr/>
        </p:nvPicPr>
        <p:blipFill>
          <a:blip r:embed="rId2"/>
          <a:stretch>
            <a:fillRect/>
          </a:stretch>
        </p:blipFill>
        <p:spPr>
          <a:xfrm>
            <a:off x="6344652" y="2061090"/>
            <a:ext cx="5684921" cy="3979445"/>
          </a:xfrm>
          <a:prstGeom prst="rect">
            <a:avLst/>
          </a:prstGeom>
        </p:spPr>
      </p:pic>
    </p:spTree>
    <p:extLst>
      <p:ext uri="{BB962C8B-B14F-4D97-AF65-F5344CB8AC3E}">
        <p14:creationId xmlns:p14="http://schemas.microsoft.com/office/powerpoint/2010/main" val="129778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1E4D1D-F3D4-79E2-82D5-F579DD7A0E1D}"/>
              </a:ext>
            </a:extLst>
          </p:cNvPr>
          <p:cNvSpPr>
            <a:spLocks noGrp="1"/>
          </p:cNvSpPr>
          <p:nvPr>
            <p:ph type="title"/>
          </p:nvPr>
        </p:nvSpPr>
        <p:spPr/>
        <p:txBody>
          <a:bodyPr/>
          <a:lstStyle/>
          <a:p>
            <a:r>
              <a:rPr lang="tr-TR" dirty="0"/>
              <a:t>2.Veriyi Toplamak </a:t>
            </a:r>
          </a:p>
        </p:txBody>
      </p:sp>
      <p:pic>
        <p:nvPicPr>
          <p:cNvPr id="4" name="İçerik Yer Tutucusu 3">
            <a:extLst>
              <a:ext uri="{FF2B5EF4-FFF2-40B4-BE49-F238E27FC236}">
                <a16:creationId xmlns:a16="http://schemas.microsoft.com/office/drawing/2014/main" id="{2862B9D6-FB84-96EA-21DD-B1AC70B747C4}"/>
              </a:ext>
            </a:extLst>
          </p:cNvPr>
          <p:cNvPicPr>
            <a:picLocks noGrp="1" noChangeAspect="1"/>
          </p:cNvPicPr>
          <p:nvPr>
            <p:ph idx="1"/>
          </p:nvPr>
        </p:nvPicPr>
        <p:blipFill>
          <a:blip r:embed="rId2"/>
          <a:stretch>
            <a:fillRect/>
          </a:stretch>
        </p:blipFill>
        <p:spPr>
          <a:xfrm>
            <a:off x="3308747" y="1856766"/>
            <a:ext cx="5574506" cy="4416018"/>
          </a:xfrm>
          <a:prstGeom prst="rect">
            <a:avLst/>
          </a:prstGeom>
        </p:spPr>
      </p:pic>
    </p:spTree>
    <p:extLst>
      <p:ext uri="{BB962C8B-B14F-4D97-AF65-F5344CB8AC3E}">
        <p14:creationId xmlns:p14="http://schemas.microsoft.com/office/powerpoint/2010/main" val="154713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97A167-C568-CFB2-BD5F-D52193774F2E}"/>
              </a:ext>
            </a:extLst>
          </p:cNvPr>
          <p:cNvSpPr>
            <a:spLocks noGrp="1"/>
          </p:cNvSpPr>
          <p:nvPr>
            <p:ph type="title"/>
          </p:nvPr>
        </p:nvSpPr>
        <p:spPr/>
        <p:txBody>
          <a:bodyPr/>
          <a:lstStyle/>
          <a:p>
            <a:r>
              <a:rPr lang="tr-TR" dirty="0"/>
              <a:t>3. EDA &amp; Veriyi Ön İşlemek </a:t>
            </a:r>
          </a:p>
        </p:txBody>
      </p:sp>
      <p:pic>
        <p:nvPicPr>
          <p:cNvPr id="4" name="İçerik Yer Tutucusu 3">
            <a:extLst>
              <a:ext uri="{FF2B5EF4-FFF2-40B4-BE49-F238E27FC236}">
                <a16:creationId xmlns:a16="http://schemas.microsoft.com/office/drawing/2014/main" id="{FB3DF961-B3B1-C039-F747-E642272C7608}"/>
              </a:ext>
            </a:extLst>
          </p:cNvPr>
          <p:cNvPicPr>
            <a:picLocks noGrp="1" noChangeAspect="1"/>
          </p:cNvPicPr>
          <p:nvPr>
            <p:ph idx="1"/>
          </p:nvPr>
        </p:nvPicPr>
        <p:blipFill>
          <a:blip r:embed="rId2"/>
          <a:stretch>
            <a:fillRect/>
          </a:stretch>
        </p:blipFill>
        <p:spPr>
          <a:xfrm>
            <a:off x="2263616" y="2286000"/>
            <a:ext cx="7240905" cy="4022725"/>
          </a:xfrm>
          <a:prstGeom prst="rect">
            <a:avLst/>
          </a:prstGeom>
        </p:spPr>
      </p:pic>
    </p:spTree>
    <p:extLst>
      <p:ext uri="{BB962C8B-B14F-4D97-AF65-F5344CB8AC3E}">
        <p14:creationId xmlns:p14="http://schemas.microsoft.com/office/powerpoint/2010/main" val="14040432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2</TotalTime>
  <Words>377</Words>
  <Application>Microsoft Office PowerPoint</Application>
  <PresentationFormat>Geniş ekran</PresentationFormat>
  <Paragraphs>46</Paragraphs>
  <Slides>14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Times New Roman</vt:lpstr>
      <vt:lpstr>Tw Cen MT</vt:lpstr>
      <vt:lpstr>Tw Cen MT Condensed</vt:lpstr>
      <vt:lpstr>Wingdings</vt:lpstr>
      <vt:lpstr>Wingdings 3</vt:lpstr>
      <vt:lpstr>İntegral</vt:lpstr>
      <vt:lpstr>MAKİNE ÖĞRENMESİ</vt:lpstr>
      <vt:lpstr>Makine öğrenmesi nedir?</vt:lpstr>
      <vt:lpstr>YAPAY ZEKA VE MAKİNE ÖĞRENMESİ</vt:lpstr>
      <vt:lpstr>Öğrenme Türleri</vt:lpstr>
      <vt:lpstr>Makine öğrenmesi algoritmaları</vt:lpstr>
      <vt:lpstr>Uçtan Uca Makine Öğrenmesi Projesi Proje Adımları</vt:lpstr>
      <vt:lpstr>1.Problem Tanımı</vt:lpstr>
      <vt:lpstr>2.Veriyi Toplamak </vt:lpstr>
      <vt:lpstr>3. EDA &amp; Veriyi Ön İşlemek </vt:lpstr>
      <vt:lpstr>4. Eğitim </vt:lpstr>
      <vt:lpstr>Verileri Özniteliklere ve Etikete Bölme </vt:lpstr>
      <vt:lpstr>Gradient Boosting Modeli Kullanmak </vt:lpstr>
      <vt:lpstr>5. ML Modellerini Kıyaslama</vt:lpstr>
      <vt:lpstr>6. Tahmin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dc:title>
  <dc:creator>ayşenur yıldız</dc:creator>
  <cp:lastModifiedBy>ayşenur yıldız</cp:lastModifiedBy>
  <cp:revision>1</cp:revision>
  <dcterms:created xsi:type="dcterms:W3CDTF">2022-08-24T10:23:52Z</dcterms:created>
  <dcterms:modified xsi:type="dcterms:W3CDTF">2022-08-24T10:26:21Z</dcterms:modified>
</cp:coreProperties>
</file>