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0"/>
  </p:notesMasterIdLst>
  <p:sldIdLst>
    <p:sldId id="256" r:id="rId2"/>
    <p:sldId id="260" r:id="rId3"/>
    <p:sldId id="261" r:id="rId4"/>
    <p:sldId id="271" r:id="rId5"/>
    <p:sldId id="279" r:id="rId6"/>
    <p:sldId id="281" r:id="rId7"/>
    <p:sldId id="282" r:id="rId8"/>
    <p:sldId id="341" r:id="rId9"/>
    <p:sldId id="342" r:id="rId10"/>
    <p:sldId id="283" r:id="rId11"/>
    <p:sldId id="284" r:id="rId12"/>
    <p:sldId id="272" r:id="rId13"/>
    <p:sldId id="273" r:id="rId14"/>
    <p:sldId id="274" r:id="rId15"/>
    <p:sldId id="275" r:id="rId16"/>
    <p:sldId id="276" r:id="rId17"/>
    <p:sldId id="277" r:id="rId18"/>
    <p:sldId id="299" r:id="rId19"/>
    <p:sldId id="300" r:id="rId20"/>
    <p:sldId id="301" r:id="rId21"/>
    <p:sldId id="302" r:id="rId22"/>
    <p:sldId id="290" r:id="rId23"/>
    <p:sldId id="291" r:id="rId24"/>
    <p:sldId id="292" r:id="rId25"/>
    <p:sldId id="293" r:id="rId26"/>
    <p:sldId id="294" r:id="rId27"/>
    <p:sldId id="295" r:id="rId28"/>
    <p:sldId id="266" r:id="rId29"/>
    <p:sldId id="312" r:id="rId30"/>
    <p:sldId id="343" r:id="rId31"/>
    <p:sldId id="313" r:id="rId32"/>
    <p:sldId id="314" r:id="rId33"/>
    <p:sldId id="316" r:id="rId34"/>
    <p:sldId id="344" r:id="rId35"/>
    <p:sldId id="315" r:id="rId36"/>
    <p:sldId id="317" r:id="rId37"/>
    <p:sldId id="318" r:id="rId38"/>
    <p:sldId id="345" r:id="rId39"/>
    <p:sldId id="319" r:id="rId40"/>
    <p:sldId id="320" r:id="rId41"/>
    <p:sldId id="321" r:id="rId42"/>
    <p:sldId id="322" r:id="rId43"/>
    <p:sldId id="324" r:id="rId44"/>
    <p:sldId id="326" r:id="rId45"/>
    <p:sldId id="325" r:id="rId46"/>
    <p:sldId id="346" r:id="rId47"/>
    <p:sldId id="347" r:id="rId48"/>
    <p:sldId id="348" r:id="rId49"/>
    <p:sldId id="336" r:id="rId50"/>
    <p:sldId id="330" r:id="rId51"/>
    <p:sldId id="329" r:id="rId52"/>
    <p:sldId id="311" r:id="rId53"/>
    <p:sldId id="334" r:id="rId54"/>
    <p:sldId id="350" r:id="rId55"/>
    <p:sldId id="351" r:id="rId56"/>
    <p:sldId id="263" r:id="rId57"/>
    <p:sldId id="309" r:id="rId58"/>
    <p:sldId id="27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od Sundar" initials="SS" lastIdx="1" clrIdx="0">
    <p:extLst>
      <p:ext uri="{19B8F6BF-5375-455C-9EA6-DF929625EA0E}">
        <p15:presenceInfo xmlns:p15="http://schemas.microsoft.com/office/powerpoint/2012/main" userId="eba589445854da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710" autoAdjust="0"/>
  </p:normalViewPr>
  <p:slideViewPr>
    <p:cSldViewPr snapToGrid="0">
      <p:cViewPr varScale="1">
        <p:scale>
          <a:sx n="75" d="100"/>
          <a:sy n="75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TECH\S4.M.TECH\FINAL%20PROJECT\PROJECT%20WORKS-sample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EXPERIMENTAL</a:t>
            </a:r>
            <a:r>
              <a:rPr lang="en-US" sz="1600" b="1" baseline="0" dirty="0"/>
              <a:t> RESULTS of INSDN DATASET </a:t>
            </a:r>
            <a:endParaRPr lang="en-US" sz="1600" b="1" baseline="0" dirty="0" smtClean="0"/>
          </a:p>
          <a:p>
            <a:pPr>
              <a:defRPr/>
            </a:pPr>
            <a:r>
              <a:rPr lang="en-US" sz="1600" b="1" dirty="0" smtClean="0"/>
              <a:t>Accuracy</a:t>
            </a:r>
            <a:r>
              <a:rPr lang="en-US" sz="1600" b="1" dirty="0"/>
              <a:t>(%)</a:t>
            </a:r>
          </a:p>
        </c:rich>
      </c:tx>
      <c:layout>
        <c:manualLayout>
          <c:xMode val="edge"/>
          <c:yMode val="edge"/>
          <c:x val="0.28909174595361203"/>
          <c:y val="2.1263023601956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DNN</c:v>
                </c:pt>
                <c:pt idx="1">
                  <c:v>Auto Encoder and XGBoost</c:v>
                </c:pt>
                <c:pt idx="2">
                  <c:v>CNN</c:v>
                </c:pt>
                <c:pt idx="3">
                  <c:v>LSTM</c:v>
                </c:pt>
                <c:pt idx="4">
                  <c:v>BILSTM</c:v>
                </c:pt>
                <c:pt idx="5">
                  <c:v>TabNet</c:v>
                </c:pt>
                <c:pt idx="6">
                  <c:v>TCN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99.95</c:v>
                </c:pt>
                <c:pt idx="1">
                  <c:v>99.93</c:v>
                </c:pt>
                <c:pt idx="2">
                  <c:v>99.96</c:v>
                </c:pt>
                <c:pt idx="3">
                  <c:v>99.61</c:v>
                </c:pt>
                <c:pt idx="4">
                  <c:v>99.62</c:v>
                </c:pt>
                <c:pt idx="5">
                  <c:v>99.98</c:v>
                </c:pt>
                <c:pt idx="6">
                  <c:v>99.96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9-4955-9E88-6B5D8F08B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515168671"/>
        <c:axId val="1515156607"/>
      </c:barChart>
      <c:catAx>
        <c:axId val="1515168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156607"/>
        <c:crosses val="autoZero"/>
        <c:auto val="1"/>
        <c:lblAlgn val="ctr"/>
        <c:lblOffset val="100"/>
        <c:noMultiLvlLbl val="0"/>
      </c:catAx>
      <c:valAx>
        <c:axId val="1515156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16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EXPERIMENTAL</a:t>
            </a:r>
            <a:r>
              <a:rPr lang="en-US" sz="1600" b="1" baseline="0" dirty="0" smtClean="0"/>
              <a:t> RESULT</a:t>
            </a:r>
            <a:r>
              <a:rPr lang="en-US" sz="1600" b="1" dirty="0" smtClean="0"/>
              <a:t> </a:t>
            </a:r>
            <a:r>
              <a:rPr lang="en-US" sz="1600" b="1" dirty="0"/>
              <a:t>of SDN </a:t>
            </a:r>
            <a:r>
              <a:rPr lang="en-US" sz="1600" b="1" dirty="0" err="1"/>
              <a:t>DDoS</a:t>
            </a:r>
            <a:r>
              <a:rPr lang="en-US" sz="1600" b="1" dirty="0"/>
              <a:t> </a:t>
            </a:r>
            <a:r>
              <a:rPr lang="en-US" sz="1600" b="1" dirty="0" smtClean="0"/>
              <a:t>DATASET</a:t>
            </a:r>
            <a:endParaRPr lang="en-US" sz="1600" b="1" dirty="0"/>
          </a:p>
          <a:p>
            <a:pPr>
              <a:defRPr/>
            </a:pPr>
            <a:r>
              <a:rPr lang="en-US" sz="1600" b="1" dirty="0"/>
              <a:t>Accuracy(%)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Sheet1!$N$5</c:f>
              <c:strCache>
                <c:ptCount val="1"/>
                <c:pt idx="0">
                  <c:v>Accuracy(%)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Sheet1!$M$6:$M$12</c:f>
              <c:strCache>
                <c:ptCount val="7"/>
                <c:pt idx="0">
                  <c:v>DNN</c:v>
                </c:pt>
                <c:pt idx="1">
                  <c:v>Auto Encoder and XGBoost</c:v>
                </c:pt>
                <c:pt idx="2">
                  <c:v>CNN</c:v>
                </c:pt>
                <c:pt idx="3">
                  <c:v>LSTM</c:v>
                </c:pt>
                <c:pt idx="4">
                  <c:v>BILSTM</c:v>
                </c:pt>
                <c:pt idx="5">
                  <c:v>TabNet</c:v>
                </c:pt>
                <c:pt idx="6">
                  <c:v>TCN</c:v>
                </c:pt>
              </c:strCache>
            </c:strRef>
          </c:cat>
          <c:val>
            <c:numRef>
              <c:f>Sheet1!$N$6:$N$12</c:f>
              <c:numCache>
                <c:formatCode>General</c:formatCode>
                <c:ptCount val="7"/>
                <c:pt idx="0">
                  <c:v>98.93</c:v>
                </c:pt>
                <c:pt idx="1">
                  <c:v>97.66</c:v>
                </c:pt>
                <c:pt idx="2">
                  <c:v>99.5</c:v>
                </c:pt>
                <c:pt idx="3">
                  <c:v>95.06</c:v>
                </c:pt>
                <c:pt idx="4">
                  <c:v>95.09</c:v>
                </c:pt>
                <c:pt idx="5">
                  <c:v>99</c:v>
                </c:pt>
                <c:pt idx="6">
                  <c:v>99.69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C1-4833-9D1B-FDC13A0A6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834213520"/>
        <c:axId val="1834215184"/>
      </c:barChart>
      <c:catAx>
        <c:axId val="1834213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215184"/>
        <c:crosses val="autoZero"/>
        <c:auto val="1"/>
        <c:lblAlgn val="ctr"/>
        <c:lblOffset val="100"/>
        <c:noMultiLvlLbl val="0"/>
      </c:catAx>
      <c:valAx>
        <c:axId val="183421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21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355B6-0AA8-4F50-A540-D61210447DBA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E56CA-4FFC-485D-B3B7-53935A12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E56CA-4FFC-485D-B3B7-53935A12EE9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4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87A7-E5CC-4535-B3FD-DA91EAC0663B}" type="datetime1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083-F3AC-4408-9344-51A8E236CF62}" type="datetime1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481-08F3-4074-8476-B32584ED5928}" type="datetime1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1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7792-76E2-48A4-9769-04F949872D03}" type="datetime1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DB1-05BC-4448-BA12-74D5850D9555}" type="datetime1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6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020B-A601-4731-B956-F13C4EF80138}" type="datetime1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341-2AE3-42F3-9477-52BC1FB8C984}" type="datetime1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5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C9F8-C738-4A17-B94B-1E3ABF19F66C}" type="datetime1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380E-2453-4A11-A85A-479554E4C780}" type="datetime1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Centre for Artificial Intelligence, TKMCE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0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3A26E8-05C8-48C0-A6D3-AC6993DE34A7}" type="datetime1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Centre for Artificial Intelligence, TKMCE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24E-CE2E-444D-AEAD-61ADD1DEA40C}" type="datetime1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Artificial Intelligence, TKMCE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7B43E3-E01F-43EB-B6D8-49A6F4B8CB70}" type="datetime1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0DD11A-58FD-4152-999A-74F1ED5664A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CD70-FB2B-495C-8F12-CA94B9DE7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b="1" dirty="0"/>
              <a:t>SDN BASED DDoS DETECTION USING ML &amp; DL TECHNIQUES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77A3B-6CC6-438B-9BA4-61496CE21CFF}"/>
              </a:ext>
            </a:extLst>
          </p:cNvPr>
          <p:cNvSpPr txBox="1"/>
          <p:nvPr/>
        </p:nvSpPr>
        <p:spPr>
          <a:xfrm>
            <a:off x="7621092" y="4325112"/>
            <a:ext cx="359139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Presentation by:</a:t>
            </a:r>
            <a:endParaRPr lang="en-US" sz="2000" b="1" dirty="0"/>
          </a:p>
          <a:p>
            <a:pPr algn="r"/>
            <a:r>
              <a:rPr lang="en-US" sz="2000" b="1" dirty="0" err="1"/>
              <a:t>Subuhana.N</a:t>
            </a:r>
            <a:endParaRPr lang="en-US" sz="2000" b="1" dirty="0"/>
          </a:p>
          <a:p>
            <a:pPr algn="r"/>
            <a:r>
              <a:rPr lang="en-US" sz="2000" b="1" dirty="0" smtClean="0"/>
              <a:t>Intern ID: 2170619</a:t>
            </a:r>
            <a:endParaRPr lang="en-US" sz="2000" b="1" dirty="0"/>
          </a:p>
          <a:p>
            <a:pPr algn="r">
              <a:defRPr/>
            </a:pPr>
            <a:r>
              <a:rPr lang="en-US" dirty="0" err="1">
                <a:solidFill>
                  <a:srgbClr val="000000"/>
                </a:solidFill>
                <a:latin typeface="Calibri" panose="020F0502020204030204"/>
              </a:rPr>
              <a:t>M.Tech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 in Artificial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/>
              </a:rPr>
              <a:t>Intelligence</a:t>
            </a: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KMCE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BAEEF6-5E79-4EFD-982A-5630EE8F5E92}"/>
              </a:ext>
            </a:extLst>
          </p:cNvPr>
          <p:cNvSpPr txBox="1"/>
          <p:nvPr/>
        </p:nvSpPr>
        <p:spPr>
          <a:xfrm>
            <a:off x="1354866" y="4714087"/>
            <a:ext cx="4026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Project  </a:t>
            </a:r>
            <a:r>
              <a:rPr lang="en-US" sz="2000" b="1" dirty="0" smtClean="0"/>
              <a:t>Presentation</a:t>
            </a:r>
            <a:endParaRPr lang="en-US" sz="2000" b="1" dirty="0"/>
          </a:p>
          <a:p>
            <a:pPr algn="ctr"/>
            <a:r>
              <a:rPr lang="en-US" sz="2000" b="1" dirty="0" smtClean="0"/>
              <a:t>13-05-2022</a:t>
            </a:r>
            <a:endParaRPr lang="en-US" sz="2000" b="1" dirty="0"/>
          </a:p>
          <a:p>
            <a:pPr algn="ctr"/>
            <a:endParaRPr lang="en-IN" sz="2000" b="1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7FECDBC-21C7-48B3-9748-1B8DE597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z="1400" smtClean="0"/>
              <a:t>1</a:t>
            </a:fld>
            <a:endParaRPr lang="en-IN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1EA5C2-0829-44F8-801A-CC5B1E246F5B}"/>
              </a:ext>
            </a:extLst>
          </p:cNvPr>
          <p:cNvCxnSpPr/>
          <p:nvPr/>
        </p:nvCxnSpPr>
        <p:spPr>
          <a:xfrm>
            <a:off x="6558449" y="4632889"/>
            <a:ext cx="0" cy="15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F6BE-A6E0-44CD-AFBF-2EB6AA8B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EXPERIMENTS USING SUPERVISED MACHINE LEARNING ALGORITHMS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92D4-15DD-4F6D-90A1-BD8B2325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Machine Learning methods are used to  </a:t>
            </a:r>
            <a:r>
              <a:rPr lang="en-US" dirty="0">
                <a:solidFill>
                  <a:schemeClr val="accent2"/>
                </a:solidFill>
              </a:rPr>
              <a:t>detect unusual events  that are not consistent with normal network behavior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Load the dataset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into features and label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 to training and testing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Machine Learning models using supervised ML algorithms such as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Logistic regression, Gaussian NB, SVM, Decision Tree</a:t>
            </a:r>
            <a:r>
              <a:rPr lang="en-US" dirty="0">
                <a:solidFill>
                  <a:schemeClr val="accent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Random Forest and Gradient Boosting</a:t>
            </a:r>
            <a:endParaRPr lang="en-US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the models on the dataset and test the model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Evaluate the performance of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ML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models for DDoS detection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678AA-012F-4DCC-B62B-3BA8937D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200D9-CB87-4910-85E3-0217947D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D744-E76F-413C-915A-ACC53B60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4050196"/>
          </a:xfrm>
        </p:spPr>
        <p:txBody>
          <a:bodyPr numCol="1">
            <a:norm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Logistic regression is a useful analysis method for classification problems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where  trying to determine if a new sample fits best into a category as aspects of cyber security problems such as attack detection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Machine Learning model using </a:t>
            </a:r>
            <a:r>
              <a:rPr lang="en-US" b="1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US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endParaRPr lang="en-US" dirty="0">
              <a:solidFill>
                <a:srgbClr val="FFFFFF"/>
              </a:solidFill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Train the  model in the dataset and test the model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Evaluate the performance of  model for DDoS detection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D11CA6E-0ED7-4D91-8354-D1F46947B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83" y="800100"/>
            <a:ext cx="3969326" cy="24963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C9499-B113-41D5-90F0-C5BFF380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7008" y="648010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IN">
              <a:solidFill>
                <a:schemeClr val="tx2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28" y="3937035"/>
            <a:ext cx="4083944" cy="16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17407-3927-4D5A-A849-171E4E14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GAUSSIAN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3A6A-383F-4530-B7EF-26918DD3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4223481"/>
          </a:xfrm>
        </p:spPr>
        <p:txBody>
          <a:bodyPr numCol="1">
            <a:norm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i="0" dirty="0">
                <a:solidFill>
                  <a:srgbClr val="FFFFFF"/>
                </a:solidFill>
                <a:effectLst/>
              </a:rPr>
              <a:t>Naive Bayes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are a group of supervised machine learning classification algorithms based on the </a:t>
            </a:r>
            <a:r>
              <a:rPr lang="en-US" b="1" i="0" dirty="0">
                <a:solidFill>
                  <a:srgbClr val="FFFFFF"/>
                </a:solidFill>
                <a:effectLst/>
              </a:rPr>
              <a:t>Bayes theorem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FFFFFF"/>
              </a:solidFill>
              <a:effectLst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Gaussian </a:t>
            </a:r>
            <a:r>
              <a:rPr lang="en-US" b="1" dirty="0">
                <a:solidFill>
                  <a:srgbClr val="FFFFFF"/>
                </a:solidFill>
              </a:rPr>
              <a:t>Naive Bayes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is a variant of </a:t>
            </a:r>
            <a:r>
              <a:rPr lang="en-US" dirty="0">
                <a:solidFill>
                  <a:srgbClr val="FFFFFF"/>
                </a:solidFill>
              </a:rPr>
              <a:t>Naive Bayes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that follows Gaussian normal distribution and supports continuous data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At every data point Z score between the point and each class mean is calculated</a:t>
            </a:r>
            <a:endParaRPr lang="en-US" b="0" i="0" dirty="0">
              <a:solidFill>
                <a:srgbClr val="FFFFFF"/>
              </a:solidFill>
              <a:effectLst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FFFFFF"/>
              </a:solidFill>
              <a:effectLst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Train, test and evaluated the Gaussian NB model for DDoS detection</a:t>
            </a:r>
            <a:endParaRPr lang="en-US" b="0" i="0" dirty="0">
              <a:solidFill>
                <a:srgbClr val="FFFFFF"/>
              </a:solidFill>
              <a:effectLst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B3D8732-57D8-4B2D-8183-2A011EFD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59" y="251209"/>
            <a:ext cx="4114973" cy="35068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E32BA-C81A-4E7E-9464-709F30DB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IN">
              <a:solidFill>
                <a:schemeClr val="tx2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58" y="4328160"/>
            <a:ext cx="4227961" cy="15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1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3C5CB-3B8C-45F0-B84B-C39C2914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SUPPORT VECTOR </a:t>
            </a:r>
            <a:r>
              <a:rPr lang="en-US" sz="4000" b="1" dirty="0" smtClean="0">
                <a:solidFill>
                  <a:srgbClr val="FFFFFF"/>
                </a:solidFill>
              </a:rPr>
              <a:t>MACHINE (</a:t>
            </a:r>
            <a:r>
              <a:rPr lang="en-US" sz="4000" b="1" dirty="0">
                <a:solidFill>
                  <a:srgbClr val="FFFFFF"/>
                </a:solidFill>
              </a:rPr>
              <a:t>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2609-8C82-46C1-9D60-F4108E80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This best decision boundary is called a hyperplane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SVM chooses the extreme points that help in creating the hyperplane, these are support vectors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Train the dataset using SVM model and make predictions using the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Evaluated the performance of SVM for DDoS detection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6D1279D-0CDF-4A31-8289-C2729443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74" y="506788"/>
            <a:ext cx="3927762" cy="32966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880C6-05C5-4A0A-9EF7-865B761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>
              <a:solidFill>
                <a:schemeClr val="tx2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81" y="4438132"/>
            <a:ext cx="3825065" cy="14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D2506-9149-4581-AF96-BE5E3F12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6677-783B-464B-8970-387FA6D3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2183336"/>
            <a:ext cx="7303778" cy="43380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It is a </a:t>
            </a:r>
            <a:r>
              <a:rPr lang="en-US" b="1" i="0" dirty="0">
                <a:solidFill>
                  <a:srgbClr val="FFFFFF"/>
                </a:solidFill>
                <a:effectLst/>
              </a:rPr>
              <a:t>tree structured classifier</a:t>
            </a:r>
            <a:r>
              <a:rPr lang="en-US" b="0" i="0" dirty="0">
                <a:solidFill>
                  <a:srgbClr val="FFFFFF"/>
                </a:solidFill>
                <a:effectLst/>
              </a:rPr>
              <a:t>; </a:t>
            </a:r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b="0" dirty="0">
                <a:solidFill>
                  <a:srgbClr val="FFFFFF"/>
                </a:solidFill>
                <a:effectLst/>
              </a:rPr>
              <a:t> decision tree is drawn upside down with its root at the top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In a Decision tree, there are two nodes, which are the </a:t>
            </a:r>
            <a:r>
              <a:rPr lang="en-US" b="1" i="0" dirty="0">
                <a:solidFill>
                  <a:srgbClr val="FFFFFF"/>
                </a:solidFill>
                <a:effectLst/>
              </a:rPr>
              <a:t>Decision Node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and</a:t>
            </a:r>
            <a:r>
              <a:rPr lang="en-US" b="1" i="0" dirty="0">
                <a:solidFill>
                  <a:srgbClr val="FFFFFF"/>
                </a:solidFill>
                <a:effectLst/>
              </a:rPr>
              <a:t> Leaf Node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FF"/>
                </a:solidFill>
              </a:rPr>
              <a:t> Internal nodes represent the features of a dataset, branches represent the decision rules,</a:t>
            </a:r>
            <a:r>
              <a:rPr lang="en-US" dirty="0">
                <a:solidFill>
                  <a:srgbClr val="FFFFFF"/>
                </a:solidFill>
              </a:rPr>
              <a:t> and </a:t>
            </a:r>
            <a:r>
              <a:rPr lang="en-US" b="1" dirty="0">
                <a:solidFill>
                  <a:srgbClr val="FFFFFF"/>
                </a:solidFill>
              </a:rPr>
              <a:t>each leaf node represents the outcome</a:t>
            </a:r>
            <a:endParaRPr lang="en-US" b="1" i="0" dirty="0">
              <a:solidFill>
                <a:srgbClr val="FFFFFF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</a:rPr>
              <a:t> Decision nodes are used to make any decision and have multiple branches, whereas Leaf nodes are the output of those decisions and do not contain any further branches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</a:rPr>
              <a:t> This methodology is more commonly known as </a:t>
            </a:r>
            <a:r>
              <a:rPr lang="en-US" b="1" i="0" dirty="0">
                <a:solidFill>
                  <a:srgbClr val="FFFFFF"/>
                </a:solidFill>
                <a:effectLst/>
              </a:rPr>
              <a:t>learning decision tree from data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and the tree is called </a:t>
            </a:r>
            <a:r>
              <a:rPr lang="en-US" b="1" i="0" dirty="0">
                <a:solidFill>
                  <a:srgbClr val="FFFFFF"/>
                </a:solidFill>
                <a:effectLst/>
              </a:rPr>
              <a:t>Classification tree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as the target is to classify whether the traffic is Normal or DDoS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149127B-24DB-4AB5-ACC8-A3E59FEF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74" y="270507"/>
            <a:ext cx="4208318" cy="34913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903F3-1AEC-4BC6-B255-16C10CEB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IN">
              <a:solidFill>
                <a:schemeClr val="tx2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9E6AB9A-8CCF-457F-9E2D-49AAB91D9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79" y="4903009"/>
            <a:ext cx="3253740" cy="137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22C46-135A-46D9-9712-55B6BA3B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BC4A-0F1C-4938-BD40-7E8B5B45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effectLst/>
              </a:rPr>
              <a:t>Random Forest is a classifier that contains a number of decision trees on various subsets of the given dataset and takes the average to improve the predictive accuracy of that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R</a:t>
            </a:r>
            <a:r>
              <a:rPr lang="en-US" b="0" i="0" dirty="0">
                <a:solidFill>
                  <a:srgbClr val="FFFFFF"/>
                </a:solidFill>
                <a:effectLst/>
              </a:rPr>
              <a:t>andom forest takes the prediction from each tree and based on the majority votes of predictions it predicts the final output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i="0" dirty="0">
                <a:solidFill>
                  <a:srgbClr val="FFFFFF"/>
                </a:solidFill>
                <a:effectLst/>
              </a:rPr>
              <a:t>The greater number of trees in the forest leads to higher accuracy and prevents the problem of overfitting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EBCC767-8E84-4106-B7BB-34FE989EB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76" y="152857"/>
            <a:ext cx="4156364" cy="40609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46F23-6E6C-4285-902B-2F618109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IN">
              <a:solidFill>
                <a:schemeClr val="tx2"/>
              </a:solidFill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9D76309-9875-4C0B-B108-154227F7F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67" y="4673030"/>
            <a:ext cx="3215640" cy="14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8448-8A7D-41BC-8582-CBBE333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6787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Gradient Boosting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9576A3-80E8-4F0E-A5A4-D09C347C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P</a:t>
            </a:r>
            <a:r>
              <a:rPr lang="en-US" b="0" i="0" dirty="0">
                <a:solidFill>
                  <a:srgbClr val="FFFFFF"/>
                </a:solidFill>
                <a:effectLst/>
              </a:rPr>
              <a:t>owerful ensemble machine learning algorithm that uses decision trees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Gradient boosting </a:t>
            </a:r>
            <a:r>
              <a:rPr lang="en-US" dirty="0">
                <a:solidFill>
                  <a:srgbClr val="FFFFFF"/>
                </a:solidFill>
              </a:rPr>
              <a:t>classifier consist of weak learner, additive component and loss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The decision trees are the weak learners, and the loss function has to be differentiable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The objective is to minimize the loss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</a:rPr>
              <a:t> W</a:t>
            </a:r>
            <a:r>
              <a:rPr lang="en-US" dirty="0">
                <a:solidFill>
                  <a:srgbClr val="FFFFFF"/>
                </a:solidFill>
              </a:rPr>
              <a:t>orks like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gradient </a:t>
            </a:r>
            <a:r>
              <a:rPr lang="en-US" dirty="0">
                <a:solidFill>
                  <a:srgbClr val="FFFFFF"/>
                </a:solidFill>
              </a:rPr>
              <a:t>descent optimization algorithm</a:t>
            </a:r>
            <a:endParaRPr lang="en-US" b="0" i="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B35060E-CB2D-4712-9890-133E3F2D0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36" y="198463"/>
            <a:ext cx="4094019" cy="39302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9BE72-538F-4B05-9047-07303353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IN">
              <a:solidFill>
                <a:schemeClr val="tx2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36" y="4561840"/>
            <a:ext cx="4252328" cy="1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9BAC-D389-4436-B490-D155ACF7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EXPERIMENTS USING UNSUPERVISED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1E22A-962A-4CBA-932C-1CF80894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</a:rPr>
              <a:t>The goal of this unsupervised machine learning technique is to </a:t>
            </a:r>
            <a:r>
              <a:rPr lang="en-US" b="0" i="0" dirty="0">
                <a:solidFill>
                  <a:schemeClr val="accent2"/>
                </a:solidFill>
                <a:effectLst/>
              </a:rPr>
              <a:t>find similarities in the data point and group similar data points together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92929"/>
                </a:solidFill>
              </a:rPr>
              <a:t> “</a:t>
            </a:r>
            <a:r>
              <a:rPr lang="en-US" dirty="0">
                <a:solidFill>
                  <a:schemeClr val="accent2"/>
                </a:solidFill>
              </a:rPr>
              <a:t>Clustering</a:t>
            </a:r>
            <a:r>
              <a:rPr lang="en-US" dirty="0">
                <a:solidFill>
                  <a:srgbClr val="292929"/>
                </a:solidFill>
              </a:rPr>
              <a:t>” is the process of grouping similar entities together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</a:rPr>
              <a:t> Automatically split the dataset into group based on similarities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92929"/>
                </a:solidFill>
              </a:rPr>
              <a:t> T</a:t>
            </a:r>
            <a:r>
              <a:rPr lang="en-US" b="0" i="0" dirty="0">
                <a:solidFill>
                  <a:srgbClr val="292929"/>
                </a:solidFill>
                <a:effectLst/>
              </a:rPr>
              <a:t>his will give us insight into underlying patterns of different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92929"/>
                </a:solidFill>
              </a:rPr>
              <a:t> I</a:t>
            </a:r>
            <a:r>
              <a:rPr lang="en-US" b="0" i="0" dirty="0">
                <a:solidFill>
                  <a:srgbClr val="292929"/>
                </a:solidFill>
                <a:effectLst/>
              </a:rPr>
              <a:t>dentify different groups of network traffic such as Normal and DDoS attack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/>
              <a:t>Clustering is also used to reduces the dimensionality of the data when dealing with a copious number of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 means clustering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/>
              <a:t>employed for DDoS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C8092-B96D-4EDE-91FE-B3D5729D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F80-5F36-4A84-851F-BB8E9E2B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EXPERIMENTS USING K MEANS CLUSTERING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125C-08C4-4C6F-B5AF-A8E26938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pc="-5" dirty="0">
                <a:solidFill>
                  <a:srgbClr val="292929"/>
                </a:solidFill>
                <a:effectLst/>
                <a:ea typeface="Calibri" panose="020F0502020204030204" pitchFamily="34" charset="0"/>
              </a:rPr>
              <a:t>The goal of K Means is to identify similar data points and cluster them together while trying to distance each cluster as far as possible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</a:rPr>
              <a:t> </a:t>
            </a:r>
            <a:r>
              <a:rPr lang="en-US" spc="-5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Compare PCA and t-SNE data reduction techniques prior to running K-Means clustering algorithm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</a:rPr>
              <a:t> </a:t>
            </a:r>
            <a:r>
              <a:rPr lang="en-US" spc="-5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Principal component analysis or (PCA) </a:t>
            </a:r>
            <a:r>
              <a:rPr lang="en-US" spc="-5" dirty="0">
                <a:solidFill>
                  <a:srgbClr val="292929"/>
                </a:solidFill>
                <a:effectLst/>
                <a:ea typeface="Calibri" panose="020F0502020204030204" pitchFamily="34" charset="0"/>
              </a:rPr>
              <a:t>is a classic method we can use to reduce high-dimensional data to a low-dimensional space</a:t>
            </a:r>
            <a:endParaRPr lang="en-US" spc="-5" dirty="0">
              <a:solidFill>
                <a:srgbClr val="292929"/>
              </a:solidFill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rPr>
              <a:t>T-Distributed Stochastic Neighbor Embedding (t-SNE) </a:t>
            </a:r>
            <a:r>
              <a:rPr lang="en-US" spc="-5" dirty="0">
                <a:solidFill>
                  <a:srgbClr val="292929"/>
                </a:solidFill>
                <a:effectLst/>
                <a:ea typeface="Calibri" panose="020F0502020204030204" pitchFamily="34" charset="0"/>
              </a:rPr>
              <a:t>is also a great dimensionality reduction technique. Unlike PCA, t-SNE can reduce dimensions with non-linear relationships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</a:rPr>
              <a:t> </a:t>
            </a:r>
            <a:r>
              <a:rPr lang="en-US" spc="-5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Silhouette Method: </a:t>
            </a:r>
            <a:r>
              <a:rPr lang="en-US" spc="-5" dirty="0">
                <a:solidFill>
                  <a:srgbClr val="292929"/>
                </a:solidFill>
                <a:effectLst/>
                <a:ea typeface="Calibri" panose="020F0502020204030204" pitchFamily="34" charset="0"/>
              </a:rPr>
              <a:t>This technique measures the separability between clusters. </a:t>
            </a:r>
            <a:r>
              <a:rPr lang="en-US" spc="-5" dirty="0">
                <a:solidFill>
                  <a:srgbClr val="292929"/>
                </a:solidFill>
                <a:ea typeface="Calibri" panose="020F0502020204030204" pitchFamily="34" charset="0"/>
              </a:rPr>
              <a:t>If the silhouette score is close to one indicates the clusters are well separated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2F23-3170-4EAF-85E6-64B59285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BC02-003B-4B72-9415-13402875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 MEANS –PCA-TSNE-STEPS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809A-4151-474C-8E57-FC208637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pc="-5" dirty="0">
              <a:solidFill>
                <a:srgbClr val="292929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Load the dataset</a:t>
            </a:r>
            <a:endParaRPr lang="en-US" spc="-5" dirty="0">
              <a:solidFill>
                <a:srgbClr val="292929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Standardize the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  <a:latin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Applying K Means on the original dataset </a:t>
            </a:r>
            <a:endParaRPr lang="en-US" spc="-5" dirty="0">
              <a:solidFill>
                <a:srgbClr val="292929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  <a:latin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Feature Reduction via PCA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  <a:latin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Applying K Means to PCA principal components </a:t>
            </a:r>
            <a:endParaRPr lang="en-US" spc="-5" dirty="0">
              <a:solidFill>
                <a:srgbClr val="292929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  <a:latin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Feature Reduction via t-SNE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  <a:latin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Applying K Means to t-SNE clusters </a:t>
            </a:r>
            <a:endParaRPr lang="en-US" spc="-5" dirty="0">
              <a:solidFill>
                <a:srgbClr val="292929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pc="-5" dirty="0">
                <a:solidFill>
                  <a:srgbClr val="292929"/>
                </a:solidFill>
                <a:latin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Comparing PCA and t-SNE K Means derived clusters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FB3E2-CBC2-4895-9D16-568E5746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C7D3-F839-44CE-BC8C-7BDE815A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  <a:r>
              <a:rPr lang="en-US" dirty="0"/>
              <a:t>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7501-819A-458F-91C3-EE82EB2A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INTRODUCTION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DATASET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 FEATURES IN </a:t>
            </a:r>
            <a:r>
              <a:rPr lang="en-IN" dirty="0" smtClean="0"/>
              <a:t>DATASET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INSDN DATASET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EXPERIMENTS USING SUPERVISED ML TECHNIQUES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EXPERIMENTS USING UNSUPERVISED ML TECHNIQUES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EXPERIMENTS USING DEEP LEARNING </a:t>
            </a:r>
            <a:r>
              <a:rPr lang="en-IN" dirty="0" smtClean="0"/>
              <a:t>TECHNIQUES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RESULTS and DISCUSSION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REFERENCES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87CC7-1398-426E-81D5-41E058AB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5B6B0-B952-4FF4-AE72-DF42DE66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60277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 MEANS CLUSTER VISUALIZATION</a:t>
            </a:r>
          </a:p>
        </p:txBody>
      </p:sp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4D5A74EC-A171-43D2-9B53-AE2BB040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27" y="513636"/>
            <a:ext cx="4744759" cy="4024068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88A26848-6622-4C49-B865-ED28B12B3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" y="301450"/>
            <a:ext cx="4637773" cy="415214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5A89F-A99E-4DB8-BDFD-7B1ADF4F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83926-1E92-4DFF-8EBF-29C94A78D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58" y="4484582"/>
            <a:ext cx="3795089" cy="58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350E2-B50C-4D24-8120-04351B8B4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65" y="4690872"/>
            <a:ext cx="3939881" cy="6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E418-3312-4FEC-A787-0ACA9DE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MEANS WITH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TSNE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449E6-5D5D-47A1-8277-5C438E3D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3C1F9-1761-4A18-9806-E991BFA0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54" y="5586884"/>
            <a:ext cx="4099915" cy="697463"/>
          </a:xfrm>
          <a:prstGeom prst="rect">
            <a:avLst/>
          </a:prstGeom>
        </p:spPr>
      </p:pic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C26FD8BF-42A5-465B-8CAE-BE290418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76" y="1912798"/>
            <a:ext cx="5044272" cy="34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4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8F4C-0EE0-4843-A484-D92AF682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using</a:t>
            </a:r>
            <a:br>
              <a:rPr lang="en-US" b="1" dirty="0"/>
            </a:br>
            <a:r>
              <a:rPr lang="en-US" b="1" dirty="0"/>
              <a:t>DEEP 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7A0D-534E-4569-A6BC-5EAE7194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Deep Learning  is capable of automatically finding correlations in raw data, and it has the advantage of supervised and unsupervised learning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Deep </a:t>
            </a:r>
            <a:r>
              <a:rPr lang="en-US" dirty="0"/>
              <a:t>Learning techniques can significantly improve the performance of DDoS detection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goal is to tackle the problem of binary classification in the DDoS Detection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Classify the network traffic into normal and DDOS attack traffic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DNN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</a:rPr>
              <a:t>Auto Encoder and XGBOOST </a:t>
            </a:r>
            <a:r>
              <a:rPr lang="en-US" dirty="0" smtClean="0">
                <a:solidFill>
                  <a:schemeClr val="accent2"/>
                </a:solidFill>
              </a:rPr>
              <a:t>classifier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CNN, LSTM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accent2"/>
                </a:solidFill>
              </a:rPr>
              <a:t> BiLSTM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accent2"/>
                </a:solidFill>
              </a:rPr>
              <a:t> Tab Net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accent2"/>
                </a:solidFill>
              </a:rPr>
              <a:t>  TCN </a:t>
            </a:r>
            <a:r>
              <a:rPr lang="en-US" dirty="0" smtClean="0">
                <a:solidFill>
                  <a:schemeClr val="tx1"/>
                </a:solidFill>
              </a:rPr>
              <a:t>are employed for DDOS detection 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BCEF1-CCA7-4075-9083-0AFB5473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E4FE-2E94-4AA2-9E64-C9E7D67C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F944-F6B8-45E8-BCCE-AAD2A13D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48276" cy="4313906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dataset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into features and label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 to training and testing (20% for testing and 80% for training)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Feature Scaling or Standardization using Standard Scaler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DNN with sequential model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having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 layer, 3 hidden layer and output layer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 layer consist of </a:t>
            </a:r>
            <a:r>
              <a:rPr lang="en-US" dirty="0" smtClean="0">
                <a:solidFill>
                  <a:schemeClr val="accent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dirty="0" smtClean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neurons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corresponds to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features selected and </a:t>
            </a:r>
            <a:r>
              <a:rPr lang="en-US" dirty="0" err="1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activation function used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hidden layers consist of equal number of </a:t>
            </a:r>
            <a:r>
              <a:rPr lang="en-US" dirty="0" smtClean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30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neurons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activation function is used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There are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also two dropout layers with dropout ratio 0.2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layer consists of 2 neurons with 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it is a binary classification problem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label ‘0’ indicates the network traffic is normal and ‘1’ indicates the traffic is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attack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4485E-1D4A-4270-BCD1-D8E08181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23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05774E-B151-420C-975A-9A5A830EAD31}"/>
              </a:ext>
            </a:extLst>
          </p:cNvPr>
          <p:cNvCxnSpPr/>
          <p:nvPr/>
        </p:nvCxnSpPr>
        <p:spPr>
          <a:xfrm>
            <a:off x="381837" y="3195376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C3F54-C1D7-4381-B3BD-FEE660ED5B9F}"/>
              </a:ext>
            </a:extLst>
          </p:cNvPr>
          <p:cNvCxnSpPr/>
          <p:nvPr/>
        </p:nvCxnSpPr>
        <p:spPr>
          <a:xfrm>
            <a:off x="289727" y="5478027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7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A630-5292-48E7-A71D-E5C2620D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NEURAL NETWORK (Contd…)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2DDA-824B-480B-9995-6047121D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Compile the model using </a:t>
            </a:r>
            <a:r>
              <a:rPr lang="en-US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‘Sparse categorical cross entropy’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loss function, </a:t>
            </a:r>
            <a:r>
              <a:rPr lang="en-US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and </a:t>
            </a:r>
            <a:r>
              <a:rPr lang="en-US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‘ADAM’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Fit the model with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batch size selected is 16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Plot the training and validation accuracy values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Plot the training and validation loss values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Make predictions on the test 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Evaluate the model and obtain the accuracy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obtained is </a:t>
            </a:r>
            <a:r>
              <a:rPr lang="en-US" b="1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98.93 </a:t>
            </a:r>
            <a:r>
              <a:rPr lang="en-US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9EF01-FFAC-4F83-A14E-68ADEC91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24</a:t>
            </a:fld>
            <a:endParaRPr lang="en-IN"/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80" y="1954743"/>
            <a:ext cx="50190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4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B1F0-CEFF-400A-A0C0-E4DFCE40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6506"/>
            <a:ext cx="10058400" cy="1450757"/>
          </a:xfrm>
        </p:spPr>
        <p:txBody>
          <a:bodyPr/>
          <a:lstStyle/>
          <a:p>
            <a:r>
              <a:rPr lang="en-US" b="1" dirty="0"/>
              <a:t>EXPERIMENTAL RESULTS of DNN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CD18A-AF5E-4637-A7D2-0AA83824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25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04" y="1983914"/>
            <a:ext cx="5329776" cy="364744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8" y="2065194"/>
            <a:ext cx="4898970" cy="3265980"/>
          </a:xfrm>
        </p:spPr>
      </p:pic>
    </p:spTree>
    <p:extLst>
      <p:ext uri="{BB962C8B-B14F-4D97-AF65-F5344CB8AC3E}">
        <p14:creationId xmlns:p14="http://schemas.microsoft.com/office/powerpoint/2010/main" val="20256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CC64-4D55-4101-8517-BD27E358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AUTO ENCODER &amp; 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D832-5013-4145-A477-0325FAF2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6479178" cy="444237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 Encoder 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is a type of neural network that can be used to learn a compressed representation of raw data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The encoder compresses the input, and the decoder attempts to recreate the input from the compressed version provided by the encoder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After training, the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encoder model is saved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and the decoder is discarded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The encoder can then be used as a data preparation technique to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perform feature extraction on raw data 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that can be used to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train the XGBOOST classifier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which stands for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extreme Gradient Boosting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is a scalable, distributed gradient boosted decision tree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 a decision-tree-based ensemble Machine Learning algorithm that uses a gradient boosting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BAB086D-3139-4396-9958-D333AAB0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18" y="1949380"/>
            <a:ext cx="3989195" cy="35973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E22DE-F4C1-41BD-A2BD-7C80B4C4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IN" smtClean="0"/>
              <a:pPr>
                <a:spcAft>
                  <a:spcPts val="600"/>
                </a:spcAft>
              </a:pPr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DCD4-6169-49EB-9240-51A8A5FA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EXPERIMENTAL RESULT OF AUTOENCODER&amp; XGBOOST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45C6-4C83-4DCB-81F7-8A3E9E69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Split the dataset in to train and test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Scale the dataset using Min Max scaler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Define the Auto Encoder model with encoder model, bottleneck, and decoder model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Fit the autoencoder model to reconstruct input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Define and save the encoder model without decoder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Compress the input data using encoder model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the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classifier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Encode the train data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Encode the test data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Fit the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classifier model on the training set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 predictions on the test data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Evaluate the performance of the model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DC05A-D3A5-4062-8958-126CC06C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5397A3-29BC-4A95-85C2-DAD2BA2E4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648881"/>
              </p:ext>
            </p:extLst>
          </p:nvPr>
        </p:nvGraphicFramePr>
        <p:xfrm>
          <a:off x="6394549" y="3675538"/>
          <a:ext cx="4528009" cy="2301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0205">
                  <a:extLst>
                    <a:ext uri="{9D8B030D-6E8A-4147-A177-3AD203B41FA5}">
                      <a16:colId xmlns:a16="http://schemas.microsoft.com/office/drawing/2014/main" val="2302068059"/>
                    </a:ext>
                  </a:extLst>
                </a:gridCol>
                <a:gridCol w="2127804">
                  <a:extLst>
                    <a:ext uri="{9D8B030D-6E8A-4147-A177-3AD203B41FA5}">
                      <a16:colId xmlns:a16="http://schemas.microsoft.com/office/drawing/2014/main" val="634732459"/>
                    </a:ext>
                  </a:extLst>
                </a:gridCol>
              </a:tblGrid>
              <a:tr h="460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Evaluation Metric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Obtained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818617"/>
                  </a:ext>
                </a:extLst>
              </a:tr>
              <a:tr h="460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97.58 %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91471"/>
                  </a:ext>
                </a:extLst>
              </a:tr>
              <a:tr h="460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97.41 %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262773"/>
                  </a:ext>
                </a:extLst>
              </a:tr>
              <a:tr h="460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96.25 %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634643"/>
                  </a:ext>
                </a:extLst>
              </a:tr>
              <a:tr h="460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97.43 %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33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3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CA2E-3218-4CFB-858C-2203F8DC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CONVOLUTIONAL NEURAL NETWORK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E039-0661-476E-96DC-0E7E8B56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CNN has proven to be effective in many various studies and applications specifically in image classification field.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CNN </a:t>
            </a:r>
            <a:r>
              <a:rPr lang="en-US" dirty="0"/>
              <a:t>consists of multiples layers: input layer, convolutional layers, pooling layers, fully connected layer and output </a:t>
            </a:r>
            <a:r>
              <a:rPr lang="en-US" dirty="0" smtClean="0"/>
              <a:t>layer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</a:t>
            </a:r>
            <a:r>
              <a:rPr lang="en-US" dirty="0" smtClean="0"/>
              <a:t>eepness </a:t>
            </a:r>
            <a:r>
              <a:rPr lang="en-US" dirty="0"/>
              <a:t>of the CNN dependence on the number of layers </a:t>
            </a:r>
            <a:r>
              <a:rPr lang="en-US" dirty="0" smtClean="0"/>
              <a:t>used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1D </a:t>
            </a:r>
            <a:r>
              <a:rPr lang="en-US" dirty="0"/>
              <a:t>CNN is used for the </a:t>
            </a:r>
            <a:r>
              <a:rPr lang="en-US" dirty="0" err="1"/>
              <a:t>DDoS</a:t>
            </a:r>
            <a:r>
              <a:rPr lang="en-US" dirty="0"/>
              <a:t> detection in SDN </a:t>
            </a:r>
            <a:r>
              <a:rPr lang="en-US" dirty="0" smtClean="0"/>
              <a:t>environment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1452562" indent="0">
              <a:buNone/>
            </a:pPr>
            <a:endParaRPr lang="en-US" dirty="0"/>
          </a:p>
          <a:p>
            <a:pPr marL="1452562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AEFB6-3500-4348-84F1-74B4D426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38" y="2037716"/>
            <a:ext cx="5014912" cy="32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E4FE-2E94-4AA2-9E64-C9E7D67C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CONVOLUTIONAL </a:t>
            </a:r>
            <a:r>
              <a:rPr lang="en-US" b="1" dirty="0"/>
              <a:t>NEURAL NETWORK 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F944-F6B8-45E8-BCCE-AAD2A13D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48276" cy="4313906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dataset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Splitting the dataset into features and label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Splitting the dataset in to training and testing (20% for testing and 80% for training)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Feature Scaling or Standardization using Standard Scaler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dirty="0">
                <a:solidFill>
                  <a:schemeClr val="accent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NN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sequential model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having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 layer, </a:t>
            </a:r>
            <a:r>
              <a:rPr lang="en-US" dirty="0" smtClean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convolution layer, batch normalization layer, max pooling layer, 2 dropout layer, flatten layer and 2 dense layer</a:t>
            </a:r>
            <a:endParaRPr lang="en-US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 layer consist of </a:t>
            </a:r>
            <a:r>
              <a:rPr lang="en-US" dirty="0" smtClean="0">
                <a:solidFill>
                  <a:schemeClr val="accent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dirty="0" smtClean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neurons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corresponds to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features selected and </a:t>
            </a:r>
            <a:r>
              <a:rPr lang="en-US" dirty="0" err="1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activation function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endParaRPr lang="en-US" dirty="0">
              <a:solidFill>
                <a:schemeClr val="accent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layer consists of 2 neurons with </a:t>
            </a:r>
            <a:r>
              <a:rPr lang="en-US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 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it is a binary classification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 model is compiled with 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Sparse categorical cross entropy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Adam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optimizer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model is fitted with 20 epochs and plot the training and validation loss and accuracy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obtained is </a:t>
            </a:r>
            <a:r>
              <a:rPr lang="en-US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99.50%</a:t>
            </a:r>
            <a:endParaRPr lang="en-US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4485E-1D4A-4270-BCD1-D8E08181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29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05774E-B151-420C-975A-9A5A830EAD31}"/>
              </a:ext>
            </a:extLst>
          </p:cNvPr>
          <p:cNvCxnSpPr/>
          <p:nvPr/>
        </p:nvCxnSpPr>
        <p:spPr>
          <a:xfrm>
            <a:off x="381837" y="3195376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C3F54-C1D7-4381-B3BD-FEE660ED5B9F}"/>
              </a:ext>
            </a:extLst>
          </p:cNvPr>
          <p:cNvCxnSpPr/>
          <p:nvPr/>
        </p:nvCxnSpPr>
        <p:spPr>
          <a:xfrm>
            <a:off x="289727" y="5478027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3875-899A-4168-B41F-0DE7EF4A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F615-AF4A-436D-905C-6C19B68F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71547" cy="43842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dirty="0">
                <a:solidFill>
                  <a:schemeClr val="accent2"/>
                </a:solidFill>
              </a:rPr>
              <a:t>Software-Defined </a:t>
            </a:r>
            <a:r>
              <a:rPr lang="en-US" dirty="0">
                <a:solidFill>
                  <a:srgbClr val="0070C0"/>
                </a:solidFill>
              </a:rPr>
              <a:t>Network</a:t>
            </a:r>
            <a:r>
              <a:rPr lang="en-US" dirty="0">
                <a:solidFill>
                  <a:schemeClr val="accent2"/>
                </a:solidFill>
              </a:rPr>
              <a:t> (SDN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is a new network paradigm that promises more dynamic and efficiently manageable network architecture for new-generation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Distributed Denial of Service (DDoS) </a:t>
            </a:r>
            <a:r>
              <a:rPr lang="en-US" dirty="0"/>
              <a:t>attacks are the most effective attack vector to the SDN, targeting the varied and emerging computational network infrastructures across the globe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Attackers use </a:t>
            </a:r>
            <a:r>
              <a:rPr lang="en-US" dirty="0">
                <a:solidFill>
                  <a:srgbClr val="0070C0"/>
                </a:solidFill>
              </a:rPr>
              <a:t>botnets</a:t>
            </a:r>
            <a:r>
              <a:rPr lang="en-US" dirty="0"/>
              <a:t> to concurrently launch DDoS attack that exhaust the target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Many companies such as Amazon, Twitter, Facebook, GitHub suffered from DDoS attack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 Accurate Detection and Prevention of DDoS Attack is necessary </a:t>
            </a:r>
            <a:r>
              <a:rPr lang="en-US" dirty="0" smtClean="0">
                <a:cs typeface="Times New Roman" panose="02020603050405020304" pitchFamily="18" charset="0"/>
              </a:rPr>
              <a:t>  for </a:t>
            </a:r>
            <a:r>
              <a:rPr lang="en-US" dirty="0">
                <a:cs typeface="Times New Roman" panose="02020603050405020304" pitchFamily="18" charset="0"/>
              </a:rPr>
              <a:t>protecting the network Systems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368C2E22-ACA1-4197-8BF5-14042346C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33" y="2210637"/>
            <a:ext cx="3494841" cy="31853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052E8-47B1-43CB-8B54-CC536504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2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CONVOLUTIONAL NEURAL NETWORK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30</a:t>
            </a:fld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0" y="1886903"/>
            <a:ext cx="4823831" cy="4022725"/>
          </a:xfrm>
        </p:spPr>
      </p:pic>
    </p:spTree>
    <p:extLst>
      <p:ext uri="{BB962C8B-B14F-4D97-AF65-F5344CB8AC3E}">
        <p14:creationId xmlns:p14="http://schemas.microsoft.com/office/powerpoint/2010/main" val="42281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RESULTS of </a:t>
            </a:r>
            <a:r>
              <a:rPr lang="en-US" b="1" dirty="0" smtClean="0"/>
              <a:t>CNN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85572"/>
            <a:ext cx="4657735" cy="37986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80" y="2185572"/>
            <a:ext cx="4653280" cy="37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LONG SHORT TERM MEMORY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1737359"/>
            <a:ext cx="10058400" cy="4463415"/>
          </a:xfrm>
        </p:spPr>
        <p:txBody>
          <a:bodyPr numCol="2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Long-term and short-term memory model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special RNN model, which is proposed to solve the problem of gradient dispersion of RNN </a:t>
            </a:r>
            <a:r>
              <a:rPr lang="en-US" dirty="0" smtClean="0"/>
              <a:t>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</a:t>
            </a:r>
            <a:r>
              <a:rPr lang="en-US" dirty="0" smtClean="0"/>
              <a:t>ntention </a:t>
            </a:r>
            <a:r>
              <a:rPr lang="en-US" dirty="0"/>
              <a:t>of LSTM design is to solve the problem of long-term dependence in </a:t>
            </a:r>
            <a:r>
              <a:rPr lang="en-US" dirty="0" smtClean="0"/>
              <a:t>RNN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LSTM model replaces RNN cells in the hidden layer with LSTM cells to make them have long-term memory </a:t>
            </a:r>
            <a:r>
              <a:rPr lang="en-US" dirty="0" smtClean="0"/>
              <a:t>ability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765425"/>
            <a:ext cx="5926454" cy="4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8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E4FE-2E94-4AA2-9E64-C9E7D67C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LONG SHORT TERM MEMORY </a:t>
            </a:r>
            <a:r>
              <a:rPr lang="en-US" b="1" dirty="0"/>
              <a:t>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F944-F6B8-45E8-BCCE-AAD2A13D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313906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dataset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into features and label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 to training and testing (20% for testing and 80% for training)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Feature Scaling or Standardization using Standard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Scaler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Reshape </a:t>
            </a:r>
            <a:r>
              <a:rPr lang="en-US" dirty="0"/>
              <a:t>the inputs for LSTM (samples, time steps, features</a:t>
            </a:r>
            <a:r>
              <a:rPr lang="en-US" dirty="0" smtClean="0"/>
              <a:t>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Create the </a:t>
            </a:r>
            <a:r>
              <a:rPr lang="en-US" dirty="0">
                <a:solidFill>
                  <a:srgbClr val="0070C0"/>
                </a:solidFill>
              </a:rPr>
              <a:t>LSTM with sequential model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The LSTM architecture consist of one </a:t>
            </a:r>
            <a:r>
              <a:rPr lang="en-US" dirty="0">
                <a:solidFill>
                  <a:srgbClr val="0070C0"/>
                </a:solidFill>
              </a:rPr>
              <a:t>LSTM layer with 22 neurons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tanh</a:t>
            </a:r>
            <a:r>
              <a:rPr lang="en-US" dirty="0">
                <a:solidFill>
                  <a:srgbClr val="0070C0"/>
                </a:solidFill>
              </a:rPr>
              <a:t> activation function</a:t>
            </a:r>
            <a:r>
              <a:rPr lang="en-US" dirty="0"/>
              <a:t>, the </a:t>
            </a:r>
            <a:r>
              <a:rPr lang="en-US" dirty="0" smtClean="0">
                <a:solidFill>
                  <a:srgbClr val="0070C0"/>
                </a:solidFill>
              </a:rPr>
              <a:t>kernel </a:t>
            </a:r>
            <a:r>
              <a:rPr lang="en-US" dirty="0" err="1" smtClean="0">
                <a:solidFill>
                  <a:srgbClr val="0070C0"/>
                </a:solidFill>
              </a:rPr>
              <a:t>regularizer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is </a:t>
            </a:r>
            <a:r>
              <a:rPr lang="en-US" dirty="0" smtClean="0">
                <a:solidFill>
                  <a:srgbClr val="0070C0"/>
                </a:solidFill>
              </a:rPr>
              <a:t>l2</a:t>
            </a:r>
            <a:endParaRPr lang="en-US" dirty="0">
              <a:solidFill>
                <a:srgbClr val="0070C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The Dense layer having </a:t>
            </a:r>
            <a:r>
              <a:rPr lang="en-US" dirty="0" err="1">
                <a:solidFill>
                  <a:srgbClr val="0070C0"/>
                </a:solidFill>
              </a:rPr>
              <a:t>relu</a:t>
            </a:r>
            <a:r>
              <a:rPr lang="en-US" dirty="0"/>
              <a:t> activation function and l2 </a:t>
            </a:r>
            <a:r>
              <a:rPr lang="en-US" dirty="0" err="1"/>
              <a:t>regularizer</a:t>
            </a:r>
            <a:endParaRPr lang="en-US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The output layer having </a:t>
            </a:r>
            <a:r>
              <a:rPr lang="en-US" dirty="0" smtClean="0">
                <a:solidFill>
                  <a:srgbClr val="0070C0"/>
                </a:solidFill>
              </a:rPr>
              <a:t>softmax </a:t>
            </a:r>
            <a:r>
              <a:rPr lang="en-US" dirty="0">
                <a:solidFill>
                  <a:srgbClr val="0070C0"/>
                </a:solidFill>
              </a:rPr>
              <a:t>activation </a:t>
            </a:r>
            <a:r>
              <a:rPr lang="en-US" dirty="0" smtClean="0">
                <a:solidFill>
                  <a:srgbClr val="0070C0"/>
                </a:solidFill>
              </a:rPr>
              <a:t>function</a:t>
            </a:r>
            <a:endParaRPr lang="en-US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Compile the model with </a:t>
            </a:r>
            <a:r>
              <a:rPr lang="en-US" dirty="0" smtClean="0">
                <a:solidFill>
                  <a:srgbClr val="0070C0"/>
                </a:solidFill>
              </a:rPr>
              <a:t>sparse categorical </a:t>
            </a:r>
            <a:r>
              <a:rPr lang="en-US" dirty="0">
                <a:solidFill>
                  <a:srgbClr val="0070C0"/>
                </a:solidFill>
              </a:rPr>
              <a:t>cross entropy loss function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dam optimizer</a:t>
            </a:r>
            <a:endParaRPr lang="en-US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model is fitted with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epochs and plot the training and validation loss and accuracy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obtained is </a:t>
            </a:r>
            <a:r>
              <a:rPr lang="en-US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95.06%</a:t>
            </a:r>
            <a:endParaRPr lang="en-US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4485E-1D4A-4270-BCD1-D8E08181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33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05774E-B151-420C-975A-9A5A830EAD31}"/>
              </a:ext>
            </a:extLst>
          </p:cNvPr>
          <p:cNvCxnSpPr/>
          <p:nvPr/>
        </p:nvCxnSpPr>
        <p:spPr>
          <a:xfrm>
            <a:off x="381837" y="3195376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C3F54-C1D7-4381-B3BD-FEE660ED5B9F}"/>
              </a:ext>
            </a:extLst>
          </p:cNvPr>
          <p:cNvCxnSpPr/>
          <p:nvPr/>
        </p:nvCxnSpPr>
        <p:spPr>
          <a:xfrm>
            <a:off x="289727" y="5478027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 SHORT TERM MEMORY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846263"/>
            <a:ext cx="7366000" cy="437165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 EXPERIMENTAL RESULTS of LONG </a:t>
            </a:r>
            <a:r>
              <a:rPr lang="en-US" sz="4400" b="1" dirty="0"/>
              <a:t>SHORT TERM MEMORY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35</a:t>
            </a:fld>
            <a:endParaRPr lang="en-IN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25" y="1838960"/>
            <a:ext cx="4282440" cy="3810000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41" y="1838960"/>
            <a:ext cx="4310379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BIDIRECTIONAL</a:t>
            </a:r>
            <a:r>
              <a:rPr lang="en-US" sz="4400" dirty="0" smtClean="0"/>
              <a:t> </a:t>
            </a:r>
            <a:r>
              <a:rPr lang="en-US" sz="4400" b="1" dirty="0"/>
              <a:t>LONG SHORT TERM MEMORY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dirty="0"/>
              <a:t>Bidirectional LSTMs are an extension of traditional LSTMs that can improve model performance on sequence classification problems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In </a:t>
            </a:r>
            <a:r>
              <a:rPr lang="en-US" sz="1800" dirty="0"/>
              <a:t>bi-directional, we can make the input flow in both directions to preserve the future and the past </a:t>
            </a:r>
            <a:r>
              <a:rPr lang="en-US" sz="1800" dirty="0" smtClean="0"/>
              <a:t>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 Bidirectional LSTMs train two instead of one LSTMs on the input sequence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dirty="0"/>
              <a:t>The first on the input sequence as-is and the second on a reversed copy of the input </a:t>
            </a:r>
            <a:r>
              <a:rPr lang="en-US" sz="1800" dirty="0" smtClean="0"/>
              <a:t>sequence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dirty="0"/>
              <a:t>This can provide additional context </a:t>
            </a:r>
            <a:r>
              <a:rPr lang="en-US" sz="1800" dirty="0" smtClean="0"/>
              <a:t>to </a:t>
            </a:r>
            <a:r>
              <a:rPr lang="en-US" sz="1800" dirty="0"/>
              <a:t>the network and result in faster and even fuller learning on the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700713" cy="42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E4FE-2E94-4AA2-9E64-C9E7D67C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BIDIRECTIONAL LONG SHORT TERM MEMORY </a:t>
            </a:r>
            <a:r>
              <a:rPr lang="en-US" sz="4400" b="1" dirty="0"/>
              <a:t>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F944-F6B8-45E8-BCCE-AAD2A13D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313906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dataset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into features and label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 to training and testing (20% for testing and 80% for training)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Feature Scaling or Standardization using Standard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Scaler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Reshape </a:t>
            </a:r>
            <a:r>
              <a:rPr lang="en-US" dirty="0"/>
              <a:t>the inputs for </a:t>
            </a:r>
            <a:r>
              <a:rPr lang="en-US" dirty="0" smtClean="0"/>
              <a:t>BiLSTM </a:t>
            </a:r>
            <a:r>
              <a:rPr lang="en-US" dirty="0"/>
              <a:t>(samples, time steps, features</a:t>
            </a:r>
            <a:r>
              <a:rPr lang="en-US" dirty="0" smtClean="0"/>
              <a:t>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Create the </a:t>
            </a:r>
            <a:r>
              <a:rPr lang="en-US" dirty="0" smtClean="0">
                <a:solidFill>
                  <a:srgbClr val="0070C0"/>
                </a:solidFill>
              </a:rPr>
              <a:t>BiLSTM </a:t>
            </a:r>
            <a:r>
              <a:rPr lang="en-US" dirty="0">
                <a:solidFill>
                  <a:srgbClr val="0070C0"/>
                </a:solidFill>
              </a:rPr>
              <a:t>with sequential model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The </a:t>
            </a:r>
            <a:r>
              <a:rPr lang="en-US" dirty="0" err="1" smtClean="0"/>
              <a:t>BiLSTM</a:t>
            </a:r>
            <a:r>
              <a:rPr lang="en-US" dirty="0" smtClean="0"/>
              <a:t> </a:t>
            </a:r>
            <a:r>
              <a:rPr lang="en-US" dirty="0"/>
              <a:t>architecture consist of one </a:t>
            </a:r>
            <a:r>
              <a:rPr lang="en-US" dirty="0" smtClean="0">
                <a:solidFill>
                  <a:srgbClr val="0070C0"/>
                </a:solidFill>
              </a:rPr>
              <a:t>BiLSTM </a:t>
            </a:r>
            <a:r>
              <a:rPr lang="en-US" dirty="0">
                <a:solidFill>
                  <a:srgbClr val="0070C0"/>
                </a:solidFill>
              </a:rPr>
              <a:t>layer with 22 neurons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tanh</a:t>
            </a:r>
            <a:r>
              <a:rPr lang="en-US" dirty="0">
                <a:solidFill>
                  <a:srgbClr val="0070C0"/>
                </a:solidFill>
              </a:rPr>
              <a:t> activation function</a:t>
            </a:r>
            <a:r>
              <a:rPr lang="en-US" dirty="0"/>
              <a:t>, the </a:t>
            </a:r>
            <a:r>
              <a:rPr lang="en-US" dirty="0" smtClean="0">
                <a:solidFill>
                  <a:srgbClr val="0070C0"/>
                </a:solidFill>
              </a:rPr>
              <a:t>kernel </a:t>
            </a:r>
            <a:r>
              <a:rPr lang="en-US" dirty="0" err="1" smtClean="0">
                <a:solidFill>
                  <a:srgbClr val="0070C0"/>
                </a:solidFill>
              </a:rPr>
              <a:t>regularizer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is </a:t>
            </a:r>
            <a:r>
              <a:rPr lang="en-US" dirty="0" smtClean="0">
                <a:solidFill>
                  <a:srgbClr val="0070C0"/>
                </a:solidFill>
              </a:rPr>
              <a:t>l2</a:t>
            </a:r>
            <a:endParaRPr lang="en-US" dirty="0">
              <a:solidFill>
                <a:srgbClr val="0070C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The Dense layer having </a:t>
            </a:r>
            <a:r>
              <a:rPr lang="en-US" dirty="0" err="1">
                <a:solidFill>
                  <a:srgbClr val="0070C0"/>
                </a:solidFill>
              </a:rPr>
              <a:t>relu</a:t>
            </a:r>
            <a:r>
              <a:rPr lang="en-US" dirty="0"/>
              <a:t> activation function and l2 </a:t>
            </a:r>
            <a:r>
              <a:rPr lang="en-US" dirty="0" err="1"/>
              <a:t>regularizer</a:t>
            </a:r>
            <a:endParaRPr lang="en-US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The output layer having </a:t>
            </a:r>
            <a:r>
              <a:rPr lang="en-US" dirty="0" smtClean="0">
                <a:solidFill>
                  <a:srgbClr val="0070C0"/>
                </a:solidFill>
              </a:rPr>
              <a:t>softmax </a:t>
            </a:r>
            <a:r>
              <a:rPr lang="en-US" dirty="0">
                <a:solidFill>
                  <a:srgbClr val="0070C0"/>
                </a:solidFill>
              </a:rPr>
              <a:t>activation </a:t>
            </a:r>
            <a:r>
              <a:rPr lang="en-US" dirty="0" smtClean="0">
                <a:solidFill>
                  <a:srgbClr val="0070C0"/>
                </a:solidFill>
              </a:rPr>
              <a:t>function</a:t>
            </a:r>
            <a:endParaRPr lang="en-US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Compile the model with </a:t>
            </a:r>
            <a:r>
              <a:rPr lang="en-US" dirty="0" smtClean="0">
                <a:solidFill>
                  <a:srgbClr val="0070C0"/>
                </a:solidFill>
              </a:rPr>
              <a:t>sparse categorical cross </a:t>
            </a:r>
            <a:r>
              <a:rPr lang="en-US" dirty="0">
                <a:solidFill>
                  <a:srgbClr val="0070C0"/>
                </a:solidFill>
              </a:rPr>
              <a:t>entropy loss function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dam optimizer</a:t>
            </a:r>
            <a:endParaRPr lang="en-US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model is fitted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epochs and plot the training and validation loss and accuracy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obtained is </a:t>
            </a:r>
            <a:r>
              <a:rPr lang="en-US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95.09%</a:t>
            </a:r>
            <a:endParaRPr lang="en-US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4485E-1D4A-4270-BCD1-D8E08181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37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05774E-B151-420C-975A-9A5A830EAD31}"/>
              </a:ext>
            </a:extLst>
          </p:cNvPr>
          <p:cNvCxnSpPr/>
          <p:nvPr/>
        </p:nvCxnSpPr>
        <p:spPr>
          <a:xfrm>
            <a:off x="381837" y="3195376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C3F54-C1D7-4381-B3BD-FEE660ED5B9F}"/>
              </a:ext>
            </a:extLst>
          </p:cNvPr>
          <p:cNvCxnSpPr/>
          <p:nvPr/>
        </p:nvCxnSpPr>
        <p:spPr>
          <a:xfrm>
            <a:off x="289727" y="5478027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BIDIRECTIONAL </a:t>
            </a:r>
            <a:r>
              <a:rPr lang="en-US" b="1" dirty="0"/>
              <a:t>LONG SHORT TERM MEMORY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93" y="1952466"/>
            <a:ext cx="5656573" cy="42922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EXPERIMENTAL RESULTS of </a:t>
            </a:r>
            <a:r>
              <a:rPr lang="en-US" b="1" dirty="0" smtClean="0"/>
              <a:t>BIDIRECTIONAL LONG </a:t>
            </a:r>
            <a:r>
              <a:rPr lang="en-US" b="1" dirty="0"/>
              <a:t>SHORT TERM MEMORY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39</a:t>
            </a:fld>
            <a:endParaRPr lang="en-IN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1" y="2113280"/>
            <a:ext cx="4204504" cy="3647440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284782"/>
            <a:ext cx="4094710" cy="33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F4E-9D5D-4D6D-B917-A7DAECC3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3D9F-AC75-43CD-AC06-B4C052E6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085223"/>
            <a:ext cx="10115203" cy="4923692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Supervised </a:t>
            </a:r>
            <a:r>
              <a:rPr lang="en-US" dirty="0"/>
              <a:t>Machine Learning Algorithms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Logistic regression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Gaussian Naïve Bayes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SVM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Decision Tree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Random Forest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Gradient Boosting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60325" lvl="1" indent="111125">
              <a:buFont typeface="Wingdings" panose="05000000000000000000" pitchFamily="2" charset="2"/>
              <a:buChar char="q"/>
            </a:pPr>
            <a:r>
              <a:rPr lang="en-US" sz="2000" dirty="0" smtClean="0"/>
              <a:t> Unsupervised </a:t>
            </a:r>
            <a:r>
              <a:rPr lang="en-US" sz="2000" dirty="0"/>
              <a:t>Machine Learning Algorithms</a:t>
            </a:r>
          </a:p>
          <a:p>
            <a:pPr marL="60325" lvl="1" indent="0">
              <a:buNone/>
            </a:pPr>
            <a:endParaRPr lang="en-US" sz="2000" dirty="0"/>
          </a:p>
          <a:p>
            <a:pPr marL="528955" lvl="2" indent="-285750">
              <a:buFont typeface="Wingdings" panose="05000000000000000000" pitchFamily="2" charset="2"/>
              <a:buChar char="v"/>
            </a:pPr>
            <a:r>
              <a:rPr lang="en-US" sz="2000" dirty="0"/>
              <a:t> K Means Clustering</a:t>
            </a:r>
          </a:p>
          <a:p>
            <a:pPr marL="243205" lvl="2" indent="0">
              <a:buNone/>
            </a:pPr>
            <a:endParaRPr lang="en-US" sz="2000" dirty="0"/>
          </a:p>
          <a:p>
            <a:pPr marL="243205" lvl="2" indent="0">
              <a:buNone/>
            </a:pPr>
            <a:endParaRPr lang="en-US" sz="2000" dirty="0"/>
          </a:p>
          <a:p>
            <a:pPr marL="243205" lvl="2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60325" lvl="1" indent="0">
              <a:buNone/>
            </a:pPr>
            <a:endParaRPr lang="en-US" sz="2000" dirty="0"/>
          </a:p>
          <a:p>
            <a:pPr marL="243205" lvl="2" indent="0">
              <a:buNone/>
            </a:pPr>
            <a:endParaRPr lang="en-US" sz="2000" dirty="0"/>
          </a:p>
          <a:p>
            <a:pPr marL="243205" lvl="2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Deep Learning Techniques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DNN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Auto Encoder </a:t>
            </a:r>
            <a:r>
              <a:rPr lang="en-US" sz="2000" dirty="0"/>
              <a:t>and </a:t>
            </a:r>
            <a:r>
              <a:rPr lang="en-US" sz="2000" dirty="0" smtClean="0"/>
              <a:t>XGBOOST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CNN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LSTM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BiLSTM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 smtClean="0"/>
              <a:t>TabNet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TCN</a:t>
            </a: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43205" lvl="2" indent="0">
              <a:buNone/>
            </a:pPr>
            <a:endParaRPr lang="en-US" sz="2000" dirty="0"/>
          </a:p>
          <a:p>
            <a:pPr marL="243205" lvl="2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39174-0E47-4247-924A-A615922B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TABNET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TabNet</a:t>
            </a:r>
            <a:r>
              <a:rPr lang="en-US" dirty="0"/>
              <a:t> is a deep neural network specifically designed to learn from tabular </a:t>
            </a:r>
            <a:r>
              <a:rPr lang="en-US" dirty="0" smtClean="0"/>
              <a:t>data,  </a:t>
            </a:r>
            <a:r>
              <a:rPr lang="en-US" dirty="0"/>
              <a:t>developed by the research team at Google Cloud </a:t>
            </a:r>
            <a:r>
              <a:rPr lang="en-US" dirty="0" smtClean="0"/>
              <a:t>AI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TabNet</a:t>
            </a:r>
            <a:r>
              <a:rPr lang="en-US" dirty="0"/>
              <a:t> inputs raw tabular </a:t>
            </a:r>
            <a:r>
              <a:rPr lang="en-US" dirty="0" smtClean="0"/>
              <a:t>data </a:t>
            </a:r>
            <a:r>
              <a:rPr lang="en-US" dirty="0"/>
              <a:t>and is trained using gradient descent-based optimization, enabling flexible integration into end-to-end </a:t>
            </a:r>
            <a:r>
              <a:rPr lang="en-US" dirty="0" smtClean="0"/>
              <a:t>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/>
              <a:t>sequential attention to choose which </a:t>
            </a:r>
            <a:r>
              <a:rPr lang="en-US" dirty="0" smtClean="0"/>
              <a:t>features </a:t>
            </a:r>
            <a:r>
              <a:rPr lang="en-US" dirty="0"/>
              <a:t>to reason from at each decision step, enabling </a:t>
            </a:r>
            <a:r>
              <a:rPr lang="en-US" dirty="0" smtClean="0"/>
              <a:t>interpretability </a:t>
            </a:r>
            <a:r>
              <a:rPr lang="en-US" dirty="0"/>
              <a:t>and better learning as the learning capacity is used for the most salient </a:t>
            </a:r>
            <a:r>
              <a:rPr lang="en-US" dirty="0" smtClean="0"/>
              <a:t>features.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TabNet</a:t>
            </a:r>
            <a:r>
              <a:rPr lang="en-US" dirty="0" smtClean="0"/>
              <a:t> </a:t>
            </a:r>
            <a:r>
              <a:rPr lang="en-US" dirty="0"/>
              <a:t>employs a single deep learning architecture for feature selection and </a:t>
            </a:r>
            <a:r>
              <a:rPr lang="en-US" dirty="0" smtClean="0"/>
              <a:t>reasoning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TabNet</a:t>
            </a:r>
            <a:r>
              <a:rPr lang="en-US" dirty="0"/>
              <a:t> enables two kinds of interpretability: </a:t>
            </a:r>
            <a:r>
              <a:rPr lang="en-US" dirty="0">
                <a:solidFill>
                  <a:srgbClr val="0070C0"/>
                </a:solidFill>
              </a:rPr>
              <a:t>local interpretability </a:t>
            </a:r>
            <a:r>
              <a:rPr lang="en-US" dirty="0"/>
              <a:t>that visualizes the importance of features and how they are combined, and </a:t>
            </a:r>
            <a:r>
              <a:rPr lang="en-US" dirty="0">
                <a:solidFill>
                  <a:srgbClr val="0070C0"/>
                </a:solidFill>
              </a:rPr>
              <a:t>global interpretability </a:t>
            </a:r>
            <a:r>
              <a:rPr lang="en-US" dirty="0"/>
              <a:t>which quantifies the contribution of each feature to the trained model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TABNET ENCODER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5" y="1791232"/>
            <a:ext cx="10058400" cy="4023360"/>
          </a:xfrm>
        </p:spPr>
        <p:txBody>
          <a:bodyPr numCol="2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/>
              <a:t>TabNet</a:t>
            </a:r>
            <a:r>
              <a:rPr lang="en-US" dirty="0"/>
              <a:t> </a:t>
            </a:r>
            <a:r>
              <a:rPr lang="en-US" dirty="0" smtClean="0"/>
              <a:t>encoder, </a:t>
            </a:r>
            <a:r>
              <a:rPr lang="en-US" dirty="0"/>
              <a:t>consists of </a:t>
            </a:r>
            <a:r>
              <a:rPr lang="en-US" b="1" dirty="0"/>
              <a:t>sequential decision steps </a:t>
            </a:r>
            <a:r>
              <a:rPr lang="en-US" dirty="0"/>
              <a:t>which encodes and selects features via a learnable </a:t>
            </a:r>
            <a:r>
              <a:rPr lang="en-US" dirty="0" smtClean="0"/>
              <a:t>mask.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TabNet</a:t>
            </a:r>
            <a:r>
              <a:rPr lang="en-US" dirty="0" smtClean="0"/>
              <a:t> </a:t>
            </a:r>
            <a:r>
              <a:rPr lang="en-US" dirty="0"/>
              <a:t>trains on each row from a table, </a:t>
            </a:r>
            <a:r>
              <a:rPr lang="en-US" dirty="0" smtClean="0"/>
              <a:t>selects the </a:t>
            </a:r>
            <a:r>
              <a:rPr lang="en-US" dirty="0"/>
              <a:t>relevant features in each step using a sparse learnable mask, and aggregates the predictions from each step to emulate an ensemble-like effect when making </a:t>
            </a:r>
            <a:r>
              <a:rPr lang="en-US" dirty="0" smtClean="0"/>
              <a:t>predictions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More steps in the encoder means that more ensembles are constructed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55" y="1737360"/>
            <a:ext cx="6247033" cy="40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TABNET </a:t>
            </a:r>
            <a:r>
              <a:rPr lang="en-US" b="1" dirty="0" smtClean="0"/>
              <a:t>ENCODER </a:t>
            </a:r>
            <a:r>
              <a:rPr lang="en-US" b="1" dirty="0"/>
              <a:t>(Contd…)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two main components of the </a:t>
            </a:r>
            <a:r>
              <a:rPr lang="en-US" dirty="0" smtClean="0"/>
              <a:t>encoder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F</a:t>
            </a:r>
            <a:r>
              <a:rPr lang="en-US" b="1" dirty="0" smtClean="0"/>
              <a:t>eature </a:t>
            </a:r>
            <a:r>
              <a:rPr lang="en-US" b="1" dirty="0"/>
              <a:t>transformer</a:t>
            </a:r>
            <a:r>
              <a:rPr lang="en-US" dirty="0"/>
              <a:t>: where the feature processing and engineering </a:t>
            </a:r>
            <a:r>
              <a:rPr lang="en-US" dirty="0" smtClean="0"/>
              <a:t>happens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There </a:t>
            </a:r>
            <a:r>
              <a:rPr lang="en-US" dirty="0"/>
              <a:t>are two shared feature blocks to allow processed features to be shared between decision steps, and two decision step-dependent </a:t>
            </a:r>
            <a:r>
              <a:rPr lang="en-US" dirty="0" smtClean="0"/>
              <a:t>feature processors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42</a:t>
            </a:fld>
            <a:endParaRPr lang="en-IN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2328051"/>
            <a:ext cx="5857875" cy="34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TABNET </a:t>
            </a:r>
            <a:r>
              <a:rPr lang="en-US" b="1" dirty="0" smtClean="0"/>
              <a:t>ENCODER </a:t>
            </a:r>
            <a:r>
              <a:rPr lang="en-US" b="1" dirty="0"/>
              <a:t>(Contd…)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/>
              <a:t>Attentive transformer:</a:t>
            </a:r>
            <a:r>
              <a:rPr lang="en-US" dirty="0"/>
              <a:t> where the learning of the sparse mask takes place.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A </a:t>
            </a:r>
            <a:r>
              <a:rPr lang="en-US" sz="2000" dirty="0" err="1"/>
              <a:t>sparsemax</a:t>
            </a:r>
            <a:r>
              <a:rPr lang="en-US" sz="2000" dirty="0"/>
              <a:t> layer is used to promote sparsity in the learnable mask while it learns to attend to certain </a:t>
            </a:r>
            <a:r>
              <a:rPr lang="en-US" sz="2000" dirty="0" smtClean="0"/>
              <a:t>features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Feeding back information of </a:t>
            </a:r>
            <a:r>
              <a:rPr lang="en-US" sz="2000" i="1" dirty="0"/>
              <a:t>prior scales</a:t>
            </a:r>
            <a:r>
              <a:rPr lang="en-US" sz="2000" dirty="0"/>
              <a:t> allows </a:t>
            </a:r>
            <a:r>
              <a:rPr lang="en-US" sz="2000" dirty="0" err="1"/>
              <a:t>TabNet</a:t>
            </a:r>
            <a:r>
              <a:rPr lang="en-US" sz="2000" dirty="0"/>
              <a:t> to learn and control how much a feature has been used before in prior decision step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A </a:t>
            </a:r>
            <a:r>
              <a:rPr lang="en-US" sz="2000" dirty="0" smtClean="0"/>
              <a:t>hyper parameter </a:t>
            </a:r>
            <a:r>
              <a:rPr lang="en-US" sz="2000" dirty="0"/>
              <a:t>can be </a:t>
            </a:r>
            <a:r>
              <a:rPr lang="en-US" sz="2000" dirty="0" smtClean="0"/>
              <a:t>specified </a:t>
            </a:r>
            <a:r>
              <a:rPr lang="en-US" sz="2000" dirty="0"/>
              <a:t>to control the amount of feature reuse between decision steps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43</a:t>
            </a:fld>
            <a:endParaRPr lang="en-IN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71" y="2028014"/>
            <a:ext cx="4459692" cy="34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E4FE-2E94-4AA2-9E64-C9E7D67C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TABNET (Contd</a:t>
            </a:r>
            <a:r>
              <a:rPr lang="en-US" b="1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F944-F6B8-45E8-BCCE-AAD2A13D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48276" cy="4313906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dataset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into features and label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 to training and testing (20% for testing and 80% for training)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Feature Scaling or Standardization using Standard Scaler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the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TabNet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 from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pytorch.tabnet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Define the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TabNet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 model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the model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Visualize the feature importance of each decision step and plot the masks for the aggregated masks and mask for decision steps 1, 2 &amp; 3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predictions on the test 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accuracy Obtained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</a:t>
            </a:r>
            <a:r>
              <a:rPr lang="en-US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98.95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4485E-1D4A-4270-BCD1-D8E08181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44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05774E-B151-420C-975A-9A5A830EAD31}"/>
              </a:ext>
            </a:extLst>
          </p:cNvPr>
          <p:cNvCxnSpPr/>
          <p:nvPr/>
        </p:nvCxnSpPr>
        <p:spPr>
          <a:xfrm>
            <a:off x="381837" y="3195376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C3F54-C1D7-4381-B3BD-FEE660ED5B9F}"/>
              </a:ext>
            </a:extLst>
          </p:cNvPr>
          <p:cNvCxnSpPr/>
          <p:nvPr/>
        </p:nvCxnSpPr>
        <p:spPr>
          <a:xfrm>
            <a:off x="198287" y="4837947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EXPERIMENTAL RESULTS of </a:t>
            </a:r>
            <a:r>
              <a:rPr lang="en-US" b="1" dirty="0" smtClean="0"/>
              <a:t>TABNET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45</a:t>
            </a:fld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3" y="2174240"/>
            <a:ext cx="4815840" cy="3411001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0" y="2174240"/>
            <a:ext cx="4602480" cy="32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TEMPORAL CONVOLUTIONAL NETWORK (TCN)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160" y="1818640"/>
            <a:ext cx="10186323" cy="423672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TCN is a variation of Convolutional Neural Networks for sequence modelling tasks, by </a:t>
            </a:r>
            <a:r>
              <a:rPr lang="en-US" dirty="0">
                <a:solidFill>
                  <a:srgbClr val="0070C0"/>
                </a:solidFill>
              </a:rPr>
              <a:t>combining aspects of RNN and CNN architectures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employs technique like multiple layers of dilated convolutions and padding of input sequences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 different sequence lengths and detect dependencies between items that are not next to each other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causal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convolutions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are used, where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at time 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is convolved only with elements from time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and earlier in the previous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layer,that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</a:t>
            </a:r>
            <a:r>
              <a:rPr lang="en-US" dirty="0">
                <a:solidFill>
                  <a:srgbClr val="0070C0"/>
                </a:solidFill>
              </a:rPr>
              <a:t>no information leakage from future to past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The </a:t>
            </a:r>
            <a:r>
              <a:rPr lang="en-US" dirty="0"/>
              <a:t>TCN has two main constraints: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output of the network should have the same length as its input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Network can only use the information from past time </a:t>
            </a:r>
            <a:r>
              <a:rPr lang="en-US" dirty="0" smtClean="0">
                <a:solidFill>
                  <a:srgbClr val="0070C0"/>
                </a:solidFill>
              </a:rPr>
              <a:t>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0" y="3362960"/>
            <a:ext cx="429768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TEMPORAL CONVOLUTIONAL NETWORK (TCN</a:t>
            </a:r>
            <a:r>
              <a:rPr lang="en-US" sz="4400" b="1" dirty="0" smtClean="0"/>
              <a:t>)  (</a:t>
            </a:r>
            <a:r>
              <a:rPr lang="en-US" sz="4400" b="1" dirty="0" err="1" smtClean="0"/>
              <a:t>Contd</a:t>
            </a:r>
            <a:r>
              <a:rPr lang="en-US" sz="4400" b="1" dirty="0" smtClean="0"/>
              <a:t>…)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TCN uses a </a:t>
            </a:r>
            <a:r>
              <a:rPr lang="en-US" dirty="0">
                <a:solidFill>
                  <a:srgbClr val="0070C0"/>
                </a:solidFill>
              </a:rPr>
              <a:t>1D fully-convolutional network (FCN) architecture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 each hidden layer is the same length as the input layer, and zero padding of length (kernel size − 1) is added to keep subsequent layers the same length as previous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/>
              <a:t>causal </a:t>
            </a:r>
            <a:r>
              <a:rPr lang="en-US" dirty="0" smtClean="0"/>
              <a:t>convolution </a:t>
            </a:r>
            <a:r>
              <a:rPr lang="en-US" dirty="0"/>
              <a:t>the receptive field sizes are limited unless stacking lots of </a:t>
            </a:r>
            <a:r>
              <a:rPr lang="en-US" dirty="0" smtClean="0"/>
              <a:t>layers, </a:t>
            </a:r>
            <a:r>
              <a:rPr lang="en-US" dirty="0"/>
              <a:t>This makes problems when applying the casual convolution on sequence task for its heavy calculating </a:t>
            </a:r>
            <a:r>
              <a:rPr lang="en-US" dirty="0" smtClean="0"/>
              <a:t>cost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overcome the problems, </a:t>
            </a:r>
            <a:r>
              <a:rPr lang="en-US" dirty="0">
                <a:solidFill>
                  <a:srgbClr val="0070C0"/>
                </a:solidFill>
              </a:rPr>
              <a:t>dilated convolutions </a:t>
            </a:r>
            <a:r>
              <a:rPr lang="en-US" dirty="0" smtClean="0"/>
              <a:t> </a:t>
            </a:r>
            <a:r>
              <a:rPr lang="en-US" dirty="0"/>
              <a:t>are employed to enable an exponentially large receptive field with limit </a:t>
            </a:r>
            <a:r>
              <a:rPr lang="en-US" dirty="0" smtClean="0"/>
              <a:t>layers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dirty="0"/>
              <a:t>TCNs possess very long effective history sizes using a combination of very deep networks and dilated </a:t>
            </a:r>
            <a:r>
              <a:rPr lang="en-US" dirty="0" smtClean="0"/>
              <a:t>convolutions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Dilation </a:t>
            </a:r>
            <a:r>
              <a:rPr lang="en-US" dirty="0"/>
              <a:t>of a convolutional layer refers to the distance between the elements of the input sequence that are used to compute one entry of the output sequence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TEMPORAL CONVOLUTIONAL NETWORK (TCN)  (</a:t>
            </a:r>
            <a:r>
              <a:rPr lang="en-US" sz="4400" b="1" dirty="0" err="1"/>
              <a:t>Contd</a:t>
            </a:r>
            <a:r>
              <a:rPr lang="en-US" sz="4400" b="1" dirty="0"/>
              <a:t>…)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dilated convolution is a convolution where filter is applied over a region larger than its size by skipping input values with a given step.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When using dilated convolutions, it is common to increase the dilated factor d exponentially with the depth of the network.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ensures the receptive field covering each input in the history, and enabled to get an extremely large receptive field as effective history by using deep networks.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48</a:t>
            </a:fld>
            <a:endParaRPr lang="en-IN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1845734"/>
            <a:ext cx="5557575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TEMPORAL CONVOLUTIONAL </a:t>
            </a:r>
            <a:r>
              <a:rPr lang="en-US" sz="4400" b="1" dirty="0" smtClean="0"/>
              <a:t>NETWORK(TCN) </a:t>
            </a:r>
            <a:r>
              <a:rPr lang="en-US" sz="4400" b="1" dirty="0"/>
              <a:t>(</a:t>
            </a:r>
            <a:r>
              <a:rPr lang="en-US" sz="4400" b="1" dirty="0" err="1"/>
              <a:t>Contd</a:t>
            </a:r>
            <a:r>
              <a:rPr lang="en-US" sz="4400" b="1" dirty="0"/>
              <a:t>…)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For the receptive field size of the TCN depends on the network depth n as well as filter size k and dilation factor d, making the TCN deeper and larger is important to obtain large enough receptive </a:t>
            </a:r>
            <a:r>
              <a:rPr lang="en-US" dirty="0" smtClean="0"/>
              <a:t>field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Making </a:t>
            </a:r>
            <a:r>
              <a:rPr lang="en-US" dirty="0"/>
              <a:t>network deep and narrow, which means stacking a large amount layers and choosing a thin filter size, is an effective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Residual </a:t>
            </a:r>
            <a:r>
              <a:rPr lang="en-US" dirty="0">
                <a:solidFill>
                  <a:srgbClr val="0070C0"/>
                </a:solidFill>
              </a:rPr>
              <a:t>connections </a:t>
            </a:r>
            <a:r>
              <a:rPr lang="en-US" dirty="0" smtClean="0"/>
              <a:t>have </a:t>
            </a:r>
            <a:r>
              <a:rPr lang="en-US" dirty="0"/>
              <a:t>proven to be very effective in training deep </a:t>
            </a:r>
            <a:r>
              <a:rPr lang="en-US" dirty="0" smtClean="0"/>
              <a:t>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 a residual network, </a:t>
            </a:r>
            <a:r>
              <a:rPr lang="en-US" dirty="0">
                <a:solidFill>
                  <a:srgbClr val="0070C0"/>
                </a:solidFill>
              </a:rPr>
              <a:t>skip connections </a:t>
            </a:r>
            <a:r>
              <a:rPr lang="en-US" dirty="0"/>
              <a:t>are used throughout the network, to speed up training process and avoid vanishing gradient problem in deep </a:t>
            </a:r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Centre for Artificial Intelligence, TKMCE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6E2C-CEE9-49E3-82D0-CB00E360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6E80-53C3-4F0E-8D4D-627E3907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DDoS Attack SDN Dataset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DDoS attack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data set generated in SDN environment </a:t>
            </a:r>
            <a:r>
              <a:rPr lang="en-US" sz="2400" dirty="0">
                <a:solidFill>
                  <a:schemeClr val="tx1"/>
                </a:solidFill>
              </a:rPr>
              <a:t>and made publicly accessible to researchers for use in machine learning and deep learning research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dataset consisting of </a:t>
            </a:r>
            <a:r>
              <a:rPr lang="en-US" sz="2400" dirty="0">
                <a:solidFill>
                  <a:schemeClr val="accent2"/>
                </a:solidFill>
              </a:rPr>
              <a:t>TCP, UDP, and ICMP </a:t>
            </a:r>
            <a:r>
              <a:rPr lang="en-US" sz="2400" dirty="0">
                <a:solidFill>
                  <a:schemeClr val="tx1"/>
                </a:solidFill>
              </a:rPr>
              <a:t>traffic is shown using the normal and attack traffic class label</a:t>
            </a:r>
            <a:endParaRPr lang="en-US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Total </a:t>
            </a:r>
            <a:r>
              <a:rPr lang="en-US" sz="2400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23 features  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and </a:t>
            </a:r>
            <a:r>
              <a:rPr lang="en-US" sz="2400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104345 network flows 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are available in the data set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lass label indicates whether the traffic type is benign or malicious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Benign traffic 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has</a:t>
            </a:r>
            <a:r>
              <a:rPr lang="en-US" sz="2400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 label 0 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 </a:t>
            </a:r>
            <a:r>
              <a:rPr lang="en-US" sz="2400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malicious traffic </a:t>
            </a: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has</a:t>
            </a:r>
            <a:r>
              <a:rPr lang="en-US" sz="2400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 label 1</a:t>
            </a:r>
            <a:endParaRPr lang="en-US" sz="2400" dirty="0">
              <a:solidFill>
                <a:schemeClr val="accent2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08E67-A9D7-4BAF-83C7-F06B0039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3B428-BD8E-41BE-BB19-4F6F771E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589" y="33090"/>
            <a:ext cx="2757838" cy="20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E4FE-2E94-4AA2-9E64-C9E7D67C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TEMPORAL CONVOLUTIONAL NETWORK </a:t>
            </a:r>
            <a:r>
              <a:rPr lang="en-US" sz="4400" b="1" dirty="0"/>
              <a:t>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F944-F6B8-45E8-BCCE-AAD2A13D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313906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dataset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into features and label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Splitting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 to training and testing (20% for testing and 80% for training)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Feature Scaling or Standardization using Standard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Scaler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 smtClean="0"/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Load the </a:t>
            </a:r>
            <a:r>
              <a:rPr lang="en-US" dirty="0" err="1" smtClean="0"/>
              <a:t>Keras</a:t>
            </a:r>
            <a:r>
              <a:rPr lang="en-US" dirty="0" smtClean="0"/>
              <a:t> TCN, import compiled TCN from </a:t>
            </a:r>
            <a:r>
              <a:rPr lang="en-US" dirty="0" err="1" smtClean="0"/>
              <a:t>keras</a:t>
            </a:r>
            <a:r>
              <a:rPr lang="en-US" dirty="0" smtClean="0"/>
              <a:t> TCN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Define the TCN model using compiled TCN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model is fitted with 20 epochs and plot the training and validation loss and accuracy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accuracy obtained is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99.67%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2271-4750-4287-A694-A21DADF6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4485E-1D4A-4270-BCD1-D8E08181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50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05774E-B151-420C-975A-9A5A830EAD31}"/>
              </a:ext>
            </a:extLst>
          </p:cNvPr>
          <p:cNvCxnSpPr/>
          <p:nvPr/>
        </p:nvCxnSpPr>
        <p:spPr>
          <a:xfrm>
            <a:off x="438640" y="3357936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C3F54-C1D7-4381-B3BD-FEE660ED5B9F}"/>
              </a:ext>
            </a:extLst>
          </p:cNvPr>
          <p:cNvCxnSpPr/>
          <p:nvPr/>
        </p:nvCxnSpPr>
        <p:spPr>
          <a:xfrm>
            <a:off x="249757" y="4390907"/>
            <a:ext cx="1077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EXPERIMENTAL RESULTS of </a:t>
            </a:r>
            <a:r>
              <a:rPr lang="en-US" b="1" dirty="0" smtClean="0"/>
              <a:t>TCN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6" y="1862792"/>
            <a:ext cx="5268417" cy="4229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84" y="1862792"/>
            <a:ext cx="5487650" cy="40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4775"/>
          </a:xfrm>
        </p:spPr>
        <p:txBody>
          <a:bodyPr/>
          <a:lstStyle/>
          <a:p>
            <a:r>
              <a:rPr lang="en-US" b="1" dirty="0"/>
              <a:t>RESULTS AND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13466"/>
              </p:ext>
            </p:extLst>
          </p:nvPr>
        </p:nvGraphicFramePr>
        <p:xfrm>
          <a:off x="954086" y="2138646"/>
          <a:ext cx="10058720" cy="200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Evaluation Metrics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LR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GNB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SVM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DT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RF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GB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Accuracy (%)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77.11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67.35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78.44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99.95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98.52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Precision (%)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72.68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57.54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76.16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99.93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97.97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Recall (%)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66.29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62.41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65.17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99.95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99.04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F1 score (%)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75.54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66.17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76.67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99.95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99.95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98.46</a:t>
                      </a:r>
                      <a:endParaRPr lang="en-US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886" marR="155886" marT="1594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125553"/>
              </p:ext>
            </p:extLst>
          </p:nvPr>
        </p:nvGraphicFramePr>
        <p:xfrm>
          <a:off x="954087" y="4737134"/>
          <a:ext cx="5058178" cy="1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939">
                <a:tc>
                  <a:txBody>
                    <a:bodyPr/>
                    <a:lstStyle/>
                    <a:p>
                      <a:r>
                        <a:rPr lang="en-US" sz="1400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Sillhoutte</a:t>
                      </a:r>
                      <a:r>
                        <a:rPr lang="en-US" sz="1400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26">
                <a:tc>
                  <a:txBody>
                    <a:bodyPr/>
                    <a:lstStyle/>
                    <a:p>
                      <a:r>
                        <a:rPr lang="en-US" sz="1400" dirty="0" err="1"/>
                        <a:t>Kmeans</a:t>
                      </a:r>
                      <a:r>
                        <a:rPr lang="en-US" sz="1400" baseline="0" dirty="0"/>
                        <a:t> on original dataset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0.1961007339513506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26">
                <a:tc>
                  <a:txBody>
                    <a:bodyPr/>
                    <a:lstStyle/>
                    <a:p>
                      <a:r>
                        <a:rPr lang="en-US" sz="1400" dirty="0" err="1"/>
                        <a:t>Kmeans</a:t>
                      </a:r>
                      <a:r>
                        <a:rPr lang="en-US" sz="1400" dirty="0"/>
                        <a:t> on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0.4613677492070967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26">
                <a:tc>
                  <a:txBody>
                    <a:bodyPr/>
                    <a:lstStyle/>
                    <a:p>
                      <a:r>
                        <a:rPr lang="en-US" sz="1400" dirty="0" err="1"/>
                        <a:t>Kmeans</a:t>
                      </a:r>
                      <a:r>
                        <a:rPr lang="en-US" sz="1400" baseline="0" dirty="0"/>
                        <a:t> on TSNE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0.34130406379699707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26266"/>
              </p:ext>
            </p:extLst>
          </p:nvPr>
        </p:nvGraphicFramePr>
        <p:xfrm>
          <a:off x="978350" y="1809995"/>
          <a:ext cx="412313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Experimental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</a:rPr>
                        <a:t> Results of Supervised ML Algorithms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26958"/>
              </p:ext>
            </p:extLst>
          </p:nvPr>
        </p:nvGraphicFramePr>
        <p:xfrm>
          <a:off x="968777" y="4360341"/>
          <a:ext cx="4312693" cy="34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85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Experimental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</a:rPr>
                        <a:t> Results of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Unsupervised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</a:rPr>
                        <a:t> ML Techniques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2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317" y="215165"/>
            <a:ext cx="10058400" cy="1450757"/>
          </a:xfrm>
        </p:spPr>
        <p:txBody>
          <a:bodyPr/>
          <a:lstStyle/>
          <a:p>
            <a:r>
              <a:rPr lang="en-US" b="1" dirty="0"/>
              <a:t>RESULTS AND </a:t>
            </a:r>
            <a:r>
              <a:rPr lang="en-US" b="1" dirty="0" smtClean="0"/>
              <a:t>DISCUSSION 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55970"/>
              </p:ext>
            </p:extLst>
          </p:nvPr>
        </p:nvGraphicFramePr>
        <p:xfrm>
          <a:off x="1584960" y="2479039"/>
          <a:ext cx="664622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99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r>
                        <a:rPr lang="en-US" dirty="0" smtClean="0"/>
                        <a:t>DNN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r>
                        <a:rPr lang="en-US" dirty="0" smtClean="0"/>
                        <a:t>Auto Encoder and 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r>
                        <a:rPr lang="en-US" dirty="0" smtClean="0"/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r>
                        <a:rPr lang="en-US" dirty="0" smtClean="0"/>
                        <a:t>TCN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Centre for Artificial Intelligence, TKMCE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53</a:t>
            </a:fld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0182"/>
              </p:ext>
            </p:extLst>
          </p:nvPr>
        </p:nvGraphicFramePr>
        <p:xfrm>
          <a:off x="1561177" y="1934060"/>
          <a:ext cx="3411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</a:rPr>
                        <a:t>Expeimental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</a:rPr>
                        <a:t>Results of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DL Techniques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4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317" y="215165"/>
            <a:ext cx="10058400" cy="1450757"/>
          </a:xfrm>
        </p:spPr>
        <p:txBody>
          <a:bodyPr/>
          <a:lstStyle/>
          <a:p>
            <a:r>
              <a:rPr lang="en-US" b="1" dirty="0" smtClean="0"/>
              <a:t>VALIDATION IN INSDN DATASET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60695"/>
              </p:ext>
            </p:extLst>
          </p:nvPr>
        </p:nvGraphicFramePr>
        <p:xfrm>
          <a:off x="1525588" y="2394073"/>
          <a:ext cx="670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 Encoder and 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Centre for Artificial Intelligence, TKMCE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54</a:t>
            </a:fld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61177" y="1934060"/>
          <a:ext cx="3411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</a:rPr>
                        <a:t>Expeimental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</a:rPr>
                        <a:t>Results of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DL Techniques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7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Centre for Artificial Intelligence, TKMCE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55</a:t>
            </a:fld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973098"/>
              </p:ext>
            </p:extLst>
          </p:nvPr>
        </p:nvGraphicFramePr>
        <p:xfrm>
          <a:off x="6390641" y="2011680"/>
          <a:ext cx="5537199" cy="400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10650"/>
              </p:ext>
            </p:extLst>
          </p:nvPr>
        </p:nvGraphicFramePr>
        <p:xfrm>
          <a:off x="629920" y="2143760"/>
          <a:ext cx="5496560" cy="3616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32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95EC-E507-425C-864C-5302C883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 REFERENCES </a:t>
            </a:r>
            <a:endParaRPr lang="en-IN" sz="40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FE01-EA8F-4DD1-9474-3E5A01E3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14284"/>
            <a:ext cx="10548760" cy="4614052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Tonkal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Ö.,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Polat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H.,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Başaran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E.,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Cömert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Z. and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Kocaoğlu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R., 2021. Machine Learning Approach Equipped with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Neighbourhood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Component Analysis for DDoS Attack Detection in Software-Defined Networking. </a:t>
            </a:r>
            <a:r>
              <a:rPr lang="en-US" i="1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Electronics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(11), p.1227.</a:t>
            </a:r>
            <a:endParaRPr lang="en-US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[2]</a:t>
            </a:r>
            <a:r>
              <a:rPr lang="en-US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</a:rPr>
              <a:t>Aamir, M. and Zaidi, S.M.A., 2021. Clustering based semi-supervised machine learning for DDoS attack classification. </a:t>
            </a:r>
            <a:r>
              <a:rPr lang="en-US" i="1" dirty="0">
                <a:solidFill>
                  <a:srgbClr val="222222"/>
                </a:solidFill>
              </a:rPr>
              <a:t>Journal of King Saud University-Computer and Information Sciences</a:t>
            </a:r>
            <a:r>
              <a:rPr lang="en-US" dirty="0">
                <a:solidFill>
                  <a:srgbClr val="222222"/>
                </a:solidFill>
              </a:rPr>
              <a:t>, </a:t>
            </a:r>
            <a:r>
              <a:rPr lang="en-US" i="1" dirty="0">
                <a:solidFill>
                  <a:srgbClr val="222222"/>
                </a:solidFill>
              </a:rPr>
              <a:t>33</a:t>
            </a:r>
            <a:r>
              <a:rPr lang="en-US" dirty="0">
                <a:solidFill>
                  <a:srgbClr val="222222"/>
                </a:solidFill>
              </a:rPr>
              <a:t>(4), pp.436-446.</a:t>
            </a:r>
            <a:endParaRPr lang="en-US" dirty="0">
              <a:solidFill>
                <a:srgbClr val="222222"/>
              </a:solidFill>
              <a:effectLst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</a:rPr>
              <a:t>Cil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</a:rPr>
              <a:t>, A.E.,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</a:rPr>
              <a:t>Yildiz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</a:rPr>
              <a:t>, K. and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</a:rPr>
              <a:t>Buldu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</a:rPr>
              <a:t>, A., 2021. Detection of DDoS attacks with feed forward based deep neural network model. </a:t>
            </a:r>
            <a:r>
              <a:rPr lang="en-US" i="1" dirty="0">
                <a:solidFill>
                  <a:srgbClr val="222222"/>
                </a:solidFill>
                <a:ea typeface="Calibri" panose="020F0502020204030204" pitchFamily="34" charset="0"/>
              </a:rPr>
              <a:t>Expert Systems with Applications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ea typeface="Calibri" panose="020F0502020204030204" pitchFamily="34" charset="0"/>
              </a:rPr>
              <a:t>169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</a:rPr>
              <a:t>, p.114520.</a:t>
            </a:r>
            <a:endParaRPr lang="en-US" dirty="0">
              <a:solidFill>
                <a:srgbClr val="222222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[4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] Haider, S.,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Akhunzada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A., Mustafa, I., Patel, T.B., Fernandez, A., Choo, K.K.R. and Iqbal, J., 2020. A deep CNN ensemble framework for efficient DDoS attack detection in software defined networks. </a:t>
            </a:r>
            <a:r>
              <a:rPr lang="en-US" i="1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Ieee</a:t>
            </a:r>
            <a:r>
              <a:rPr lang="en-US" i="1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Access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pp.53972-53983.</a:t>
            </a:r>
            <a:endParaRPr lang="en-US" dirty="0">
              <a:solidFill>
                <a:srgbClr val="222222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[5]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Novaes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M.P., Carvalho, L.F.,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Lloret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J. and </a:t>
            </a:r>
            <a:r>
              <a:rPr lang="en-US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Proença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Jr, M.L., 2021. Adversarial Deep Learning approach detection and defense against DDoS attacks in SDN environments. </a:t>
            </a:r>
            <a:r>
              <a:rPr lang="en-US" i="1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Future Generation Computer Systems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lang="en-US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pp.156-167.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17DB7-0731-40F5-AC1F-E2327205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9644-B60B-4808-ABDB-35A75EBA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DE0D-C6C0-47BE-8C19-8270A01A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REFERENCES 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B2BD-EF5F-446C-9084-F897B97F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[5]</a:t>
            </a:r>
            <a:r>
              <a:rPr lang="en-US" dirty="0">
                <a:solidFill>
                  <a:srgbClr val="222222"/>
                </a:solidFill>
                <a:cs typeface="Calibri" panose="020F0502020204030204" pitchFamily="34" charset="0"/>
              </a:rPr>
              <a:t> </a:t>
            </a:r>
            <a:r>
              <a:rPr lang="en-US" dirty="0" err="1"/>
              <a:t>Elsayed</a:t>
            </a:r>
            <a:r>
              <a:rPr lang="en-US" dirty="0"/>
              <a:t>, M.S., Le-</a:t>
            </a:r>
            <a:r>
              <a:rPr lang="en-US" dirty="0" err="1"/>
              <a:t>Khac</a:t>
            </a:r>
            <a:r>
              <a:rPr lang="en-US" dirty="0"/>
              <a:t>, N.A., Dev, S. and </a:t>
            </a:r>
            <a:r>
              <a:rPr lang="en-US" dirty="0" err="1"/>
              <a:t>Jurcut</a:t>
            </a:r>
            <a:r>
              <a:rPr lang="en-US" dirty="0"/>
              <a:t>, A.D., 2020, August. </a:t>
            </a:r>
            <a:r>
              <a:rPr lang="en-US" dirty="0" err="1"/>
              <a:t>Ddosnet</a:t>
            </a:r>
            <a:r>
              <a:rPr lang="en-US" dirty="0"/>
              <a:t>: A deep-learning model for detecting network attacks. In </a:t>
            </a:r>
            <a:r>
              <a:rPr lang="en-US" i="1" dirty="0"/>
              <a:t>2020 IEEE 21st International Symposium on" A World of Wireless, Mobile and Multimedia Networks"(</a:t>
            </a:r>
            <a:r>
              <a:rPr lang="en-US" i="1" dirty="0" err="1"/>
              <a:t>WoWMoM</a:t>
            </a:r>
            <a:r>
              <a:rPr lang="en-US" i="1" dirty="0"/>
              <a:t>)</a:t>
            </a:r>
            <a:r>
              <a:rPr lang="en-US" dirty="0"/>
              <a:t> (pp. 391-396). IEEE.</a:t>
            </a:r>
            <a:endParaRPr lang="en-US" dirty="0">
              <a:solidFill>
                <a:srgbClr val="22222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cs typeface="Calibri" panose="020F0502020204030204" pitchFamily="34" charset="0"/>
              </a:rPr>
              <a:t>[6]</a:t>
            </a:r>
            <a:r>
              <a:rPr lang="en-US" dirty="0"/>
              <a:t> Cui, Y., Qian, Q., Guo, C., Shen, G., Tian, Y., Xing, H. and Yan, L., 2021. Towards DDoS detection mechanisms in software-defined networking. </a:t>
            </a:r>
            <a:r>
              <a:rPr lang="en-US" i="1" dirty="0"/>
              <a:t>Journal of Network and Computer Applications</a:t>
            </a:r>
            <a:r>
              <a:rPr lang="en-US" dirty="0"/>
              <a:t>, </a:t>
            </a:r>
            <a:r>
              <a:rPr lang="en-US" i="1" dirty="0"/>
              <a:t>190</a:t>
            </a:r>
            <a:r>
              <a:rPr lang="en-US" dirty="0"/>
              <a:t>, p.103156.</a:t>
            </a:r>
          </a:p>
          <a:p>
            <a:r>
              <a:rPr lang="en-US" dirty="0"/>
              <a:t>[7] Devarajan, D. and Arora, K., 2021. Multiclass DDoS Detection using Machine Learning Ensemble. </a:t>
            </a:r>
            <a:r>
              <a:rPr lang="en-US" i="1" dirty="0"/>
              <a:t>Available at SSRN 3884632</a:t>
            </a:r>
            <a:r>
              <a:rPr lang="en-US" b="0" i="0" dirty="0">
                <a:solidFill>
                  <a:srgbClr val="222222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222222"/>
                </a:solidFill>
              </a:rPr>
              <a:t>[8] </a:t>
            </a:r>
            <a:r>
              <a:rPr lang="en-US" dirty="0"/>
              <a:t>Sahoo, K.S., Panda, S.K., Sahoo, S., Sahoo, B. and Dash, R., 2019. Toward secure software-defined networks against distributed denial of service attack. </a:t>
            </a:r>
            <a:r>
              <a:rPr lang="en-US" i="1" dirty="0"/>
              <a:t>The Journal of Supercomputing</a:t>
            </a:r>
            <a:r>
              <a:rPr lang="en-US" dirty="0"/>
              <a:t>, </a:t>
            </a:r>
            <a:r>
              <a:rPr lang="en-US" i="1" dirty="0"/>
              <a:t>75</a:t>
            </a:r>
            <a:r>
              <a:rPr lang="en-US" dirty="0"/>
              <a:t>(8), pp.4829-4874</a:t>
            </a:r>
            <a:r>
              <a:rPr lang="en-US" b="0" i="0" dirty="0">
                <a:solidFill>
                  <a:srgbClr val="222222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4A5D0-B2FC-4AF1-89EA-44776653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CFAA7-6943-430B-8493-5F458DA3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9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6F78A4-91AD-48D3-8F91-43756359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CD97B-C0EC-44C4-9C91-B831C6A7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E3650-99A1-4421-A8D2-426F2037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0DD11A-58FD-4152-999A-74F1ED5664A0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70F-EC8E-4765-957D-03DF4152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IN DATASET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858C05C-4F46-43FB-97C3-C9BACD74A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13573"/>
              </p:ext>
            </p:extLst>
          </p:nvPr>
        </p:nvGraphicFramePr>
        <p:xfrm>
          <a:off x="1165609" y="1907233"/>
          <a:ext cx="9989754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72088">
                  <a:extLst>
                    <a:ext uri="{9D8B030D-6E8A-4147-A177-3AD203B41FA5}">
                      <a16:colId xmlns:a16="http://schemas.microsoft.com/office/drawing/2014/main" val="2506626984"/>
                    </a:ext>
                  </a:extLst>
                </a:gridCol>
                <a:gridCol w="5917666">
                  <a:extLst>
                    <a:ext uri="{9D8B030D-6E8A-4147-A177-3AD203B41FA5}">
                      <a16:colId xmlns:a16="http://schemas.microsoft.com/office/drawing/2014/main" val="1163656022"/>
                    </a:ext>
                  </a:extLst>
                </a:gridCol>
              </a:tblGrid>
              <a:tr h="364760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77734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/>
                        <a:t>dt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Transmission moment of packets over the network device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00571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/>
                        <a:t>switch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62315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of the sender of the packets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67275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to which the packets was sent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66884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 err="1"/>
                        <a:t>pktcount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packets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3605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 err="1"/>
                        <a:t>bytecount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27601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/>
                        <a:t>dur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72126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 err="1"/>
                        <a:t>dur_nsec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 in nano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2257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 err="1"/>
                        <a:t>tot_dur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duration of network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19407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flow packets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90298"/>
                  </a:ext>
                </a:extLst>
              </a:tr>
              <a:tr h="364760">
                <a:tc>
                  <a:txBody>
                    <a:bodyPr/>
                    <a:lstStyle/>
                    <a:p>
                      <a:r>
                        <a:rPr lang="en-US" dirty="0" err="1"/>
                        <a:t>packetins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flow entries in the switch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5437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4CF1E-E81F-4A1B-9A41-701C9544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7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179C-2FFC-431C-A59D-A520427B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IN DATASET(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61775F-3A3C-4DA5-9F88-87EE91A5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441618"/>
              </p:ext>
            </p:extLst>
          </p:nvPr>
        </p:nvGraphicFramePr>
        <p:xfrm>
          <a:off x="1096963" y="1846263"/>
          <a:ext cx="100584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7358">
                  <a:extLst>
                    <a:ext uri="{9D8B030D-6E8A-4147-A177-3AD203B41FA5}">
                      <a16:colId xmlns:a16="http://schemas.microsoft.com/office/drawing/2014/main" val="3578802312"/>
                    </a:ext>
                  </a:extLst>
                </a:gridCol>
                <a:gridCol w="6101042">
                  <a:extLst>
                    <a:ext uri="{9D8B030D-6E8A-4147-A177-3AD203B41FA5}">
                      <a16:colId xmlns:a16="http://schemas.microsoft.com/office/drawing/2014/main" val="15048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9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pktperflow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 count during a single 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6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byteperflow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count during a single 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pktrate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packets per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Pairflow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flow packets per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2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of communications internet protocols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port_no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number of the sender of the packets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0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tx_bytes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bytes transferred from the switch 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1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rx_bytes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bytes received on the switch 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0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tx_kbps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transfer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rx_kbps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Receiving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2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tot_kbps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of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tx_kbps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rx_kbps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5248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B8EE6-4CEB-4D75-B000-8385C3D2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76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6E2C-CEE9-49E3-82D0-CB00E360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INSDN DATASET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6E80-53C3-4F0E-8D4D-627E3907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Comprehensive </a:t>
            </a:r>
            <a:r>
              <a:rPr lang="en-US" dirty="0">
                <a:solidFill>
                  <a:schemeClr val="tx1"/>
                </a:solidFill>
              </a:rPr>
              <a:t>SDN dataset to verify the performance of intrusion detection </a:t>
            </a:r>
            <a:r>
              <a:rPr lang="en-US" dirty="0" smtClean="0">
                <a:solidFill>
                  <a:schemeClr val="tx1"/>
                </a:solidFill>
              </a:rPr>
              <a:t>systems</a:t>
            </a:r>
            <a:endParaRPr lang="en-US" dirty="0">
              <a:solidFill>
                <a:schemeClr val="tx1"/>
              </a:solidFill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Total </a:t>
            </a:r>
            <a:r>
              <a:rPr lang="en-US" dirty="0" smtClean="0">
                <a:solidFill>
                  <a:schemeClr val="accent2"/>
                </a:solidFill>
                <a:ea typeface="Calibri" panose="020F0502020204030204" pitchFamily="34" charset="0"/>
              </a:rPr>
              <a:t>84</a:t>
            </a:r>
            <a:r>
              <a:rPr lang="en-US" dirty="0" smtClean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features  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and </a:t>
            </a:r>
            <a:r>
              <a:rPr lang="en-US" dirty="0" smtClean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136743 </a:t>
            </a:r>
            <a:r>
              <a:rPr lang="en-US" dirty="0">
                <a:solidFill>
                  <a:schemeClr val="accent2"/>
                </a:solidFill>
                <a:effectLst/>
                <a:ea typeface="Calibri" panose="020F0502020204030204" pitchFamily="34" charset="0"/>
              </a:rPr>
              <a:t>network flows 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are available in the data set </a:t>
            </a:r>
            <a:endParaRPr lang="en-US" dirty="0" smtClean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InSDN</a:t>
            </a:r>
            <a:r>
              <a:rPr lang="en-US" dirty="0">
                <a:solidFill>
                  <a:schemeClr val="tx1"/>
                </a:solidFill>
              </a:rPr>
              <a:t> dataset includes different attacks that can strike the data, control, and application </a:t>
            </a:r>
            <a:r>
              <a:rPr lang="en-US" dirty="0" smtClean="0">
                <a:solidFill>
                  <a:schemeClr val="tx1"/>
                </a:solidFill>
              </a:rPr>
              <a:t>layers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source of attacks in the dataset is classified into two </a:t>
            </a:r>
            <a:r>
              <a:rPr lang="en-US" dirty="0" smtClean="0">
                <a:solidFill>
                  <a:schemeClr val="tx1"/>
                </a:solidFill>
              </a:rPr>
              <a:t>categories </a:t>
            </a:r>
            <a:r>
              <a:rPr lang="en-US" dirty="0" smtClean="0">
                <a:solidFill>
                  <a:srgbClr val="0070C0"/>
                </a:solidFill>
              </a:rPr>
              <a:t>Internal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0070C0"/>
                </a:solidFill>
              </a:rPr>
              <a:t>External</a:t>
            </a:r>
            <a:endParaRPr lang="en-US" dirty="0">
              <a:solidFill>
                <a:srgbClr val="0070C0"/>
              </a:solidFill>
              <a:effectLst/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2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08E67-A9D7-4BAF-83C7-F06B0039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66" y="1978294"/>
            <a:ext cx="5515854" cy="34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INSDN </a:t>
            </a:r>
            <a:r>
              <a:rPr lang="en-US" b="1" dirty="0" smtClean="0"/>
              <a:t>DATASET 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Internal: These attacks come from internal users, </a:t>
            </a:r>
            <a:r>
              <a:rPr lang="en-US" dirty="0" smtClean="0">
                <a:solidFill>
                  <a:schemeClr val="tx1"/>
                </a:solidFill>
              </a:rPr>
              <a:t>who </a:t>
            </a:r>
            <a:r>
              <a:rPr lang="en-US" dirty="0">
                <a:solidFill>
                  <a:schemeClr val="tx1"/>
                </a:solidFill>
              </a:rPr>
              <a:t>have full access to the SDN </a:t>
            </a:r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External: These attacks commonly are launched from the outside </a:t>
            </a:r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attacker is mainly altering the SDN network using different </a:t>
            </a:r>
            <a:r>
              <a:rPr lang="en-US" dirty="0" smtClean="0">
                <a:solidFill>
                  <a:schemeClr val="tx1"/>
                </a:solidFill>
              </a:rPr>
              <a:t>malicious </a:t>
            </a:r>
            <a:r>
              <a:rPr lang="en-US" dirty="0">
                <a:solidFill>
                  <a:schemeClr val="tx1"/>
                </a:solidFill>
              </a:rPr>
              <a:t>activities such as code exploits, </a:t>
            </a:r>
            <a:r>
              <a:rPr lang="en-US" dirty="0" err="1">
                <a:solidFill>
                  <a:schemeClr val="tx1"/>
                </a:solidFill>
              </a:rPr>
              <a:t>DoS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malware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652991"/>
            <a:ext cx="2722880" cy="121610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50720"/>
            <a:ext cx="5557520" cy="39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70C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4486</TotalTime>
  <Words>3523</Words>
  <Application>Microsoft Office PowerPoint</Application>
  <PresentationFormat>Widescreen</PresentationFormat>
  <Paragraphs>578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Calibri Light</vt:lpstr>
      <vt:lpstr>charter</vt:lpstr>
      <vt:lpstr>Times New Roman</vt:lpstr>
      <vt:lpstr>Wingdings</vt:lpstr>
      <vt:lpstr>Retrospect</vt:lpstr>
      <vt:lpstr>SDN BASED DDoS DETECTION USING ML &amp; DL TECHNIQUES</vt:lpstr>
      <vt:lpstr>TABLE OF CONTENTS </vt:lpstr>
      <vt:lpstr>INTRODUCTION</vt:lpstr>
      <vt:lpstr>METHODOLOGY</vt:lpstr>
      <vt:lpstr>DATASET</vt:lpstr>
      <vt:lpstr>FEATURES IN DATASET</vt:lpstr>
      <vt:lpstr>FEATURES IN DATASET(Contd…)</vt:lpstr>
      <vt:lpstr>INSDN DATASET</vt:lpstr>
      <vt:lpstr>INSDN DATASET (Contd…)</vt:lpstr>
      <vt:lpstr>EXPERIMENTS USING SUPERVISED MACHINE LEARNING ALGORITHMS</vt:lpstr>
      <vt:lpstr>LOGISTIC REGRESSION</vt:lpstr>
      <vt:lpstr>GAUSSIAN NAÏVE BAYES</vt:lpstr>
      <vt:lpstr>SUPPORT VECTOR MACHINE (SVM)</vt:lpstr>
      <vt:lpstr>DECISION TREE</vt:lpstr>
      <vt:lpstr>RANDOM FOREST</vt:lpstr>
      <vt:lpstr>Gradient Boosting</vt:lpstr>
      <vt:lpstr>EXPERIMENTS USING UNSUPERVISED MACHINE LEARNING ALGORITHMS</vt:lpstr>
      <vt:lpstr>EXPERIMENTS USING K MEANS CLUSTERING</vt:lpstr>
      <vt:lpstr>K MEANS –PCA-TSNE-STEPS</vt:lpstr>
      <vt:lpstr>K MEANS CLUSTER VISUALIZATION</vt:lpstr>
      <vt:lpstr>K MEANS WITH TSNE</vt:lpstr>
      <vt:lpstr>Experiments using DEEP LEARNING TECHNIQUES</vt:lpstr>
      <vt:lpstr>DEEP NEURAL NETWORK</vt:lpstr>
      <vt:lpstr>DEEP NEURAL NETWORK (Contd…)</vt:lpstr>
      <vt:lpstr>EXPERIMENTAL RESULTS of DNN</vt:lpstr>
      <vt:lpstr>AUTO ENCODER &amp; XGBOOST</vt:lpstr>
      <vt:lpstr>EXPERIMENTAL RESULT OF AUTOENCODER&amp; XGBOOST</vt:lpstr>
      <vt:lpstr>CONVOLUTIONAL NEURAL NETWORK</vt:lpstr>
      <vt:lpstr>CONVOLUTIONAL NEURAL NETWORK (Contd…)</vt:lpstr>
      <vt:lpstr>CONVOLUTIONAL NEURAL NETWORK (Contd…)</vt:lpstr>
      <vt:lpstr>EXPERIMENTAL RESULTS of CNN</vt:lpstr>
      <vt:lpstr>LONG SHORT TERM MEMORY </vt:lpstr>
      <vt:lpstr>LONG SHORT TERM MEMORY (Contd…)</vt:lpstr>
      <vt:lpstr>LONG SHORT TERM MEMORY (Contd…)</vt:lpstr>
      <vt:lpstr> EXPERIMENTAL RESULTS of LONG SHORT TERM MEMORY </vt:lpstr>
      <vt:lpstr>BIDIRECTIONAL LONG SHORT TERM MEMORY </vt:lpstr>
      <vt:lpstr>BIDIRECTIONAL LONG SHORT TERM MEMORY (Contd…)</vt:lpstr>
      <vt:lpstr>BIDIRECTIONAL LONG SHORT TERM MEMORY (Contd…)</vt:lpstr>
      <vt:lpstr> EXPERIMENTAL RESULTS of BIDIRECTIONAL LONG SHORT TERM MEMORY </vt:lpstr>
      <vt:lpstr>TABNET </vt:lpstr>
      <vt:lpstr>TABNET ENCODER </vt:lpstr>
      <vt:lpstr>TABNET ENCODER (Contd…) </vt:lpstr>
      <vt:lpstr>TABNET ENCODER (Contd…) </vt:lpstr>
      <vt:lpstr>TABNET (Contd…)</vt:lpstr>
      <vt:lpstr> EXPERIMENTAL RESULTS of TABNET</vt:lpstr>
      <vt:lpstr>TEMPORAL CONVOLUTIONAL NETWORK (TCN)</vt:lpstr>
      <vt:lpstr>TEMPORAL CONVOLUTIONAL NETWORK (TCN)  (Contd…)</vt:lpstr>
      <vt:lpstr>TEMPORAL CONVOLUTIONAL NETWORK (TCN)  (Contd…)</vt:lpstr>
      <vt:lpstr>TEMPORAL CONVOLUTIONAL NETWORK(TCN) (Contd…)</vt:lpstr>
      <vt:lpstr>TEMPORAL CONVOLUTIONAL NETWORK (Contd…)</vt:lpstr>
      <vt:lpstr> EXPERIMENTAL RESULTS of TCN</vt:lpstr>
      <vt:lpstr>RESULTS AND DISCUSSION</vt:lpstr>
      <vt:lpstr>RESULTS AND DISCUSSION (Contd…)</vt:lpstr>
      <vt:lpstr>VALIDATION IN INSDN DATASET</vt:lpstr>
      <vt:lpstr>CONCLUSION</vt:lpstr>
      <vt:lpstr> REFERENCES </vt:lpstr>
      <vt:lpstr>REFERENCES (Contd…)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Sumod Sundar</dc:creator>
  <cp:lastModifiedBy>Subuhana Muneer</cp:lastModifiedBy>
  <cp:revision>1382</cp:revision>
  <dcterms:created xsi:type="dcterms:W3CDTF">2021-05-30T07:21:45Z</dcterms:created>
  <dcterms:modified xsi:type="dcterms:W3CDTF">2022-05-27T06:45:10Z</dcterms:modified>
</cp:coreProperties>
</file>