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2" r:id="rId7"/>
    <p:sldId id="269" r:id="rId8"/>
    <p:sldId id="263"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9-03T13:32:11.655" idx="1">
    <p:pos x="7033" y="2088"/>
    <p:text>subha. m</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err="1"/>
              <a:t>Subha</a:t>
            </a:r>
            <a:r>
              <a:rPr lang="en-IN" sz="2400" dirty="0"/>
              <a:t>. M</a:t>
            </a:r>
            <a:endParaRPr lang="en-US" sz="2400" dirty="0"/>
          </a:p>
          <a:p>
            <a:r>
              <a:rPr lang="en-US" sz="2400" dirty="0"/>
              <a:t>REGISTER NO:</a:t>
            </a:r>
            <a:r>
              <a:rPr lang="en-IN" sz="2400" dirty="0"/>
              <a:t> 122204061</a:t>
            </a:r>
            <a:endParaRPr lang="en-US" sz="2400" dirty="0"/>
          </a:p>
          <a:p>
            <a:r>
              <a:rPr lang="en-US" sz="2400" dirty="0"/>
              <a:t>DEPARTMENT:</a:t>
            </a:r>
            <a:r>
              <a:rPr lang="en-IN" sz="2400" dirty="0" err="1"/>
              <a:t>B.com</a:t>
            </a:r>
            <a:r>
              <a:rPr lang="en-IN" sz="2400" dirty="0"/>
              <a:t>(</a:t>
            </a:r>
            <a:r>
              <a:rPr lang="en-IN" sz="2400" dirty="0" err="1"/>
              <a:t>cs</a:t>
            </a:r>
            <a:r>
              <a:rPr lang="en-IN" sz="2400" dirty="0"/>
              <a:t>)</a:t>
            </a:r>
            <a:endParaRPr lang="en-US" sz="2400" dirty="0"/>
          </a:p>
          <a:p>
            <a:r>
              <a:rPr lang="en-IN" sz="2400" dirty="0" err="1"/>
              <a:t>COLLEGE:shri</a:t>
            </a:r>
            <a:r>
              <a:rPr lang="en-IN" sz="2400" dirty="0"/>
              <a:t> </a:t>
            </a:r>
            <a:r>
              <a:rPr lang="en-IN" sz="2400" dirty="0" err="1"/>
              <a:t>Krishnaswamy</a:t>
            </a:r>
            <a:r>
              <a:rPr lang="en-IN" sz="2400" dirty="0"/>
              <a:t> college for women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2" name="Picture 1">
            <a:extLst>
              <a:ext uri="{FF2B5EF4-FFF2-40B4-BE49-F238E27FC236}">
                <a16:creationId xmlns:a16="http://schemas.microsoft.com/office/drawing/2014/main" id="{36ACAD15-0A64-A85E-6A2B-C85A9DB330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148" y="2395819"/>
            <a:ext cx="8127810" cy="2819470"/>
          </a:xfrm>
          <a:prstGeom prst="rect">
            <a:avLst/>
          </a:prstGeom>
        </p:spPr>
      </p:pic>
      <p:sp>
        <p:nvSpPr>
          <p:cNvPr id="8" name="TextBox 7">
            <a:extLst>
              <a:ext uri="{FF2B5EF4-FFF2-40B4-BE49-F238E27FC236}">
                <a16:creationId xmlns:a16="http://schemas.microsoft.com/office/drawing/2014/main" id="{1FA66A19-5BEB-3B8C-112B-EE2914086981}"/>
              </a:ext>
            </a:extLst>
          </p:cNvPr>
          <p:cNvSpPr txBox="1"/>
          <p:nvPr/>
        </p:nvSpPr>
        <p:spPr>
          <a:xfrm>
            <a:off x="5192806" y="2522070"/>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9769B8-5F6E-0A84-CD11-9D0E63B18057}"/>
              </a:ext>
            </a:extLst>
          </p:cNvPr>
          <p:cNvSpPr txBox="1"/>
          <p:nvPr/>
        </p:nvSpPr>
        <p:spPr>
          <a:xfrm>
            <a:off x="577103" y="1347310"/>
            <a:ext cx="6107206" cy="341632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GB" b="0" i="0" dirty="0" err="1">
                <a:effectLst/>
                <a:latin typeface="-apple-system"/>
              </a:rPr>
              <a:t>Analyzing</a:t>
            </a:r>
            <a:r>
              <a:rPr lang="en-GB" b="0" i="0" dirty="0">
                <a:effectLst/>
                <a:latin typeface="-apple-system"/>
              </a:rPr>
              <a:t> the Employee Attrition dataset provides a compelling glimpse into the dynamics of employee turnover and retention. By leveraging data analytics techniques—from initial exploration and cleaning to advanced visualization and interpretation—this analysis not only </a:t>
            </a:r>
            <a:r>
              <a:rPr lang="en-GB" b="0" i="0" dirty="0">
                <a:solidFill>
                  <a:schemeClr val="tx2"/>
                </a:solidFill>
                <a:effectLst/>
                <a:latin typeface="-apple-system"/>
              </a:rPr>
              <a:t>uncovers</a:t>
            </a:r>
            <a:r>
              <a:rPr lang="en-GB" b="0" i="0" dirty="0">
                <a:effectLst/>
                <a:latin typeface="-apple-system"/>
              </a:rPr>
              <a:t> actionable insights but also demonstrates the power of data-driven decision-making in enhancing employee retention strategies and overall organizational performance.</a:t>
            </a:r>
          </a:p>
          <a:p>
            <a:pPr algn="l"/>
            <a:r>
              <a:rPr lang="en-GB" b="0" i="0" dirty="0">
                <a:effectLst/>
                <a:latin typeface="-apple-system"/>
              </a:rPr>
              <a:t>Whether you’re an HR professional, manager, or organizational leader, exploring such datasets offers invaluable opportunities to understand and improve the way we approach employee retention, fostering a more engaged and stable workforce.</a:t>
            </a:r>
          </a:p>
        </p:txBody>
      </p:sp>
      <p:sp>
        <p:nvSpPr>
          <p:cNvPr id="8" name="TextBox 7">
            <a:extLst>
              <a:ext uri="{FF2B5EF4-FFF2-40B4-BE49-F238E27FC236}">
                <a16:creationId xmlns:a16="http://schemas.microsoft.com/office/drawing/2014/main" id="{1A4C9827-0F0F-E4C3-C603-E5A4BDC61815}"/>
              </a:ext>
            </a:extLst>
          </p:cNvPr>
          <p:cNvSpPr txBox="1"/>
          <p:nvPr/>
        </p:nvSpPr>
        <p:spPr>
          <a:xfrm>
            <a:off x="931955" y="5144640"/>
            <a:ext cx="6107206" cy="1477328"/>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r>
              <a:rPr lang="en-GB" b="0" i="0" dirty="0">
                <a:solidFill>
                  <a:srgbClr val="BFBFBF"/>
                </a:solidFill>
                <a:effectLst/>
                <a:latin typeface="Google Sans"/>
              </a:rPr>
              <a:t>Your conclusion should </a:t>
            </a:r>
            <a:r>
              <a:rPr lang="en-GB" b="0" i="0" dirty="0">
                <a:solidFill>
                  <a:srgbClr val="FFFFFF"/>
                </a:solidFill>
                <a:effectLst/>
                <a:latin typeface="Google Sans"/>
              </a:rPr>
              <a:t>revisit the purpose of your experiment and hypothesis in light of your data analysis</a:t>
            </a:r>
            <a:r>
              <a:rPr lang="en-GB" b="0" i="0" dirty="0">
                <a:solidFill>
                  <a:srgbClr val="BFBFBF"/>
                </a:solidFill>
                <a:effectLst/>
                <a:latin typeface="Google Sans"/>
              </a:rPr>
              <a:t>. Make sure you address your original question or problem when you interpret your data. Your conclusions should be valid (that is, logical) and limited to the results of the experiment. Evaluate your data.</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pPr marL="342900" indent="-342900">
              <a:buFont typeface="+mj-lt"/>
              <a:buAutoNum type="arabicPeriod"/>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76146" y="1924898"/>
            <a:ext cx="8593228" cy="1446550"/>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400" u="sng" dirty="0">
                <a:solidFill>
                  <a:srgbClr val="0F0F0F"/>
                </a:solidFill>
                <a:latin typeface="Times New Roman" panose="02020603050405020304" pitchFamily="18" charset="0"/>
                <a:cs typeface="Times New Roman" panose="02020603050405020304" pitchFamily="18" charset="0"/>
              </a:rPr>
              <a:t>Employee </a:t>
            </a:r>
            <a:r>
              <a:rPr lang="en-IN" sz="4400" u="sng" dirty="0">
                <a:solidFill>
                  <a:srgbClr val="0F0F0F"/>
                </a:solidFill>
                <a:latin typeface="Times New Roman" panose="02020603050405020304" pitchFamily="18" charset="0"/>
                <a:cs typeface="Times New Roman" panose="02020603050405020304" pitchFamily="18" charset="0"/>
              </a:rPr>
              <a:t>Gender</a:t>
            </a:r>
            <a:r>
              <a:rPr lang="en-US" sz="4400" u="sng" dirty="0">
                <a:solidFill>
                  <a:srgbClr val="0F0F0F"/>
                </a:solidFill>
                <a:latin typeface="Times New Roman" panose="02020603050405020304" pitchFamily="18" charset="0"/>
                <a:cs typeface="Times New Roman" panose="02020603050405020304" pitchFamily="18" charset="0"/>
              </a:rPr>
              <a:t> Analysis using Excel</a:t>
            </a:r>
            <a:endParaRPr lang="en-IN" sz="2800" u="sng" dirty="0">
              <a:solidFill>
                <a:srgbClr val="7030A0"/>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BBA47DB-B564-7795-3BF3-4BB90A943550}"/>
              </a:ext>
            </a:extLst>
          </p:cNvPr>
          <p:cNvSpPr txBox="1"/>
          <p:nvPr/>
        </p:nvSpPr>
        <p:spPr>
          <a:xfrm>
            <a:off x="5192806" y="2522070"/>
            <a:ext cx="1828800" cy="369332"/>
          </a:xfrm>
          <a:prstGeom prst="rect">
            <a:avLst/>
          </a:prstGeom>
          <a:noFill/>
        </p:spPr>
        <p:txBody>
          <a:bodyPr wrap="square" rtlCol="0">
            <a:spAutoFit/>
          </a:bodyPr>
          <a:lstStyle/>
          <a:p>
            <a:pPr algn="l"/>
            <a:endParaRPr lang="en-US" b="1" i="1" u="sng" dirty="0">
              <a:solidFill>
                <a:schemeClr val="tx2"/>
              </a:solidFill>
            </a:endParaRPr>
          </a:p>
        </p:txBody>
      </p:sp>
      <p:sp>
        <p:nvSpPr>
          <p:cNvPr id="15" name="TextBox 14">
            <a:extLst>
              <a:ext uri="{FF2B5EF4-FFF2-40B4-BE49-F238E27FC236}">
                <a16:creationId xmlns:a16="http://schemas.microsoft.com/office/drawing/2014/main" id="{5D8AEF0B-D0FC-DB7D-072B-E9A751C31933}"/>
              </a:ext>
            </a:extLst>
          </p:cNvPr>
          <p:cNvSpPr txBox="1"/>
          <p:nvPr/>
        </p:nvSpPr>
        <p:spPr>
          <a:xfrm>
            <a:off x="5192806" y="2522070"/>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7" name="TextBox 16">
            <a:extLst>
              <a:ext uri="{FF2B5EF4-FFF2-40B4-BE49-F238E27FC236}">
                <a16:creationId xmlns:a16="http://schemas.microsoft.com/office/drawing/2014/main" id="{E6EB2641-D992-ECD1-E855-05E90CC31310}"/>
              </a:ext>
            </a:extLst>
          </p:cNvPr>
          <p:cNvSpPr txBox="1"/>
          <p:nvPr/>
        </p:nvSpPr>
        <p:spPr>
          <a:xfrm>
            <a:off x="598915" y="1667202"/>
            <a:ext cx="6087261" cy="1754326"/>
          </a:xfrm>
          <a:prstGeom prst="rect">
            <a:avLst/>
          </a:prstGeom>
          <a:noFill/>
        </p:spPr>
        <p:txBody>
          <a:bodyPr wrap="square">
            <a:spAutoFit/>
          </a:bodyPr>
          <a:lstStyle/>
          <a:p>
            <a:r>
              <a:rPr lang="en-GB" b="0" i="0" dirty="0">
                <a:solidFill>
                  <a:srgbClr val="131313"/>
                </a:solidFill>
                <a:effectLst/>
                <a:latin typeface="Open Sans" panose="020B0606030504020204" pitchFamily="34" charset="0"/>
              </a:rPr>
              <a:t>Microsoft Excel is the market leader when it comes to data analysis, both in HR and other business functions. While it is no substitute for an HR Information System and does not offer the most advanced people analytics capabilities, it is the all-time </a:t>
            </a:r>
            <a:r>
              <a:rPr lang="en-GB" b="0" i="0" dirty="0" err="1">
                <a:solidFill>
                  <a:srgbClr val="131313"/>
                </a:solidFill>
                <a:effectLst/>
                <a:latin typeface="Open Sans" panose="020B0606030504020204" pitchFamily="34" charset="0"/>
              </a:rPr>
              <a:t>favorite</a:t>
            </a:r>
            <a:r>
              <a:rPr lang="en-GB" b="0" i="0" dirty="0">
                <a:solidFill>
                  <a:srgbClr val="131313"/>
                </a:solidFill>
                <a:effectLst/>
                <a:latin typeface="Open Sans" panose="020B0606030504020204" pitchFamily="34" charset="0"/>
              </a:rPr>
              <a:t> for quick analysis and data visualization.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D2BA052-AF7E-1BF8-72F2-9A24922C93F2}"/>
              </a:ext>
            </a:extLst>
          </p:cNvPr>
          <p:cNvSpPr txBox="1"/>
          <p:nvPr/>
        </p:nvSpPr>
        <p:spPr>
          <a:xfrm>
            <a:off x="824286" y="3617810"/>
            <a:ext cx="6019800" cy="28623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pPr algn="l" fontAlgn="base">
              <a:buFont typeface="+mj-lt"/>
              <a:buAutoNum type="arabicPeriod"/>
            </a:pPr>
            <a:endParaRPr lang="en-IN" b="0" i="0" dirty="0">
              <a:solidFill>
                <a:srgbClr val="D4D2D2"/>
              </a:solidFill>
              <a:effectLst/>
              <a:latin typeface="Open Sans" panose="020B0606030504020204" pitchFamily="34" charset="0"/>
            </a:endParaRPr>
          </a:p>
          <a:p>
            <a:pPr algn="l" fontAlgn="base">
              <a:buFont typeface="+mj-lt"/>
              <a:buAutoNum type="arabicPeriod"/>
            </a:pPr>
            <a:r>
              <a:rPr lang="en-GB" b="0" i="0" dirty="0">
                <a:solidFill>
                  <a:srgbClr val="D4D2D2"/>
                </a:solidFill>
                <a:effectLst/>
                <a:latin typeface="Open Sans" panose="020B0606030504020204" pitchFamily="34" charset="0"/>
              </a:rPr>
              <a:t>Employee Demographics:</a:t>
            </a:r>
            <a:br>
              <a:rPr lang="en-GB" b="0" i="0" dirty="0">
                <a:solidFill>
                  <a:srgbClr val="D4D2D2"/>
                </a:solidFill>
                <a:effectLst/>
                <a:latin typeface="Open Sans" panose="020B0606030504020204" pitchFamily="34" charset="0"/>
              </a:rPr>
            </a:br>
            <a:endParaRPr lang="en-GB" b="0" i="0" dirty="0">
              <a:solidFill>
                <a:srgbClr val="D4D2D2"/>
              </a:solidFill>
              <a:effectLst/>
              <a:latin typeface="Open Sans" panose="020B0606030504020204" pitchFamily="34" charset="0"/>
            </a:endParaRPr>
          </a:p>
          <a:p>
            <a:pPr marL="742950" lvl="1" indent="-285750" algn="l" fontAlgn="base">
              <a:buFont typeface="Arial" panose="020B0604020202020204" pitchFamily="34" charset="0"/>
              <a:buChar char="•"/>
            </a:pPr>
            <a:r>
              <a:rPr lang="en-GB" b="0" i="0" dirty="0">
                <a:solidFill>
                  <a:srgbClr val="D4D2D2"/>
                </a:solidFill>
                <a:effectLst/>
                <a:latin typeface="Open Sans" panose="020B0606030504020204" pitchFamily="34" charset="0"/>
              </a:rPr>
              <a:t>General ethnicity distribution: 629 Asian, 618 Black, 599 White, 572 Hispanic, and 582 Other employees.</a:t>
            </a:r>
            <a:br>
              <a:rPr lang="en-GB" b="0" i="0" dirty="0">
                <a:solidFill>
                  <a:srgbClr val="D4D2D2"/>
                </a:solidFill>
                <a:effectLst/>
                <a:latin typeface="Open Sans" panose="020B0606030504020204" pitchFamily="34" charset="0"/>
              </a:rPr>
            </a:br>
            <a:endParaRPr lang="en-GB" b="0" i="0" dirty="0">
              <a:solidFill>
                <a:srgbClr val="D4D2D2"/>
              </a:solidFill>
              <a:effectLst/>
              <a:latin typeface="Open Sans" panose="020B0606030504020204" pitchFamily="34" charset="0"/>
            </a:endParaRPr>
          </a:p>
          <a:p>
            <a:pPr marL="742950" lvl="1" indent="-285750" algn="l" fontAlgn="base">
              <a:buFont typeface="Arial" panose="020B0604020202020204" pitchFamily="34" charset="0"/>
              <a:buChar char="•"/>
            </a:pPr>
            <a:r>
              <a:rPr lang="en-GB" b="0" i="0" dirty="0">
                <a:solidFill>
                  <a:srgbClr val="D4D2D2"/>
                </a:solidFill>
                <a:effectLst/>
                <a:latin typeface="Open Sans" panose="020B0606030504020204" pitchFamily="34" charset="0"/>
              </a:rPr>
              <a:t>Job roles with highest average years of experience: Data Analyst (20 years), CPO (17 years), and Clerical (15.5 years).</a:t>
            </a:r>
          </a:p>
        </p:txBody>
      </p:sp>
      <p:sp>
        <p:nvSpPr>
          <p:cNvPr id="15" name="TextBox 14">
            <a:extLst>
              <a:ext uri="{FF2B5EF4-FFF2-40B4-BE49-F238E27FC236}">
                <a16:creationId xmlns:a16="http://schemas.microsoft.com/office/drawing/2014/main" id="{13CDDB3B-3916-199F-F573-0FFBE1C9C1B2}"/>
              </a:ext>
            </a:extLst>
          </p:cNvPr>
          <p:cNvSpPr txBox="1"/>
          <p:nvPr/>
        </p:nvSpPr>
        <p:spPr>
          <a:xfrm>
            <a:off x="676275" y="1857375"/>
            <a:ext cx="6107206" cy="1754326"/>
          </a:xfrm>
          <a:prstGeom prst="rect">
            <a:avLst/>
          </a:prstGeom>
          <a:noFill/>
        </p:spPr>
        <p:txBody>
          <a:bodyPr wrap="square">
            <a:spAutoFit/>
          </a:bodyPr>
          <a:lstStyle/>
          <a:p>
            <a:r>
              <a:rPr lang="en-GB" b="1" i="1" u="sng" dirty="0">
                <a:solidFill>
                  <a:schemeClr val="tx2"/>
                </a:solidFill>
                <a:effectLst/>
                <a:latin typeface="Open Sans" panose="020B0606030504020204" pitchFamily="34" charset="0"/>
              </a:rPr>
              <a:t>Project Overview: Employee Data Analysis</a:t>
            </a:r>
            <a:br>
              <a:rPr lang="en-GB" b="1" i="1" u="sng" dirty="0">
                <a:solidFill>
                  <a:schemeClr val="tx2"/>
                </a:solidFill>
              </a:rPr>
            </a:br>
            <a:r>
              <a:rPr lang="en-GB" b="1" i="1" u="sng" dirty="0">
                <a:solidFill>
                  <a:schemeClr val="tx2"/>
                </a:solidFill>
                <a:effectLst/>
                <a:latin typeface="Open Sans" panose="020B0606030504020204" pitchFamily="34" charset="0"/>
              </a:rPr>
              <a:t>In this </a:t>
            </a:r>
            <a:r>
              <a:rPr lang="en-GB" b="1" i="1" u="sng" dirty="0" err="1">
                <a:solidFill>
                  <a:schemeClr val="tx2"/>
                </a:solidFill>
                <a:effectLst/>
                <a:latin typeface="Open Sans" panose="020B0606030504020204" pitchFamily="34" charset="0"/>
              </a:rPr>
              <a:t>comprehen</a:t>
            </a:r>
            <a:endParaRPr lang="en-IN" b="1" i="1" u="sng" dirty="0">
              <a:solidFill>
                <a:schemeClr val="tx2"/>
              </a:solidFill>
              <a:effectLst/>
              <a:latin typeface="Open Sans" panose="020B0606030504020204" pitchFamily="34" charset="0"/>
            </a:endParaRPr>
          </a:p>
          <a:p>
            <a:r>
              <a:rPr lang="en-GB" b="1" i="1" u="sng" dirty="0" err="1">
                <a:solidFill>
                  <a:schemeClr val="tx2"/>
                </a:solidFill>
                <a:effectLst/>
                <a:latin typeface="Open Sans" panose="020B0606030504020204" pitchFamily="34" charset="0"/>
              </a:rPr>
              <a:t>sive</a:t>
            </a:r>
            <a:r>
              <a:rPr lang="en-GB" b="1" i="1" u="sng" dirty="0">
                <a:solidFill>
                  <a:schemeClr val="tx2"/>
                </a:solidFill>
                <a:effectLst/>
                <a:latin typeface="Open Sans" panose="020B0606030504020204" pitchFamily="34" charset="0"/>
              </a:rPr>
              <a:t> Employee Data Analysis project, we delved into key insights reflecting the dynamics within our company of 3000 employees. Here's a snapshot of our findings:</a:t>
            </a:r>
            <a:endParaRPr lang="en-US" b="1" i="1" u="sng" dirty="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C1B51794-955F-02BB-5828-40EDAE667FC0}"/>
              </a:ext>
            </a:extLst>
          </p:cNvPr>
          <p:cNvSpPr txBox="1"/>
          <p:nvPr/>
        </p:nvSpPr>
        <p:spPr>
          <a:xfrm>
            <a:off x="3042397" y="1789690"/>
            <a:ext cx="6107206" cy="1477328"/>
          </a:xfrm>
          <a:prstGeom prst="rect">
            <a:avLst/>
          </a:prstGeom>
          <a:noFill/>
        </p:spPr>
        <p:txBody>
          <a:bodyPr wrap="square">
            <a:spAutoFit/>
          </a:bodyPr>
          <a:lstStyle/>
          <a:p>
            <a:r>
              <a:rPr lang="en-GB" b="0" i="0" dirty="0">
                <a:solidFill>
                  <a:srgbClr val="474747"/>
                </a:solidFill>
                <a:effectLst/>
                <a:latin typeface="Google Sans"/>
              </a:rPr>
              <a:t>A value proposition is </a:t>
            </a:r>
            <a:r>
              <a:rPr lang="en-GB" b="0" i="0" dirty="0">
                <a:solidFill>
                  <a:srgbClr val="040C28"/>
                </a:solidFill>
                <a:effectLst/>
                <a:latin typeface="Google Sans"/>
              </a:rPr>
              <a:t>a core component of a modern, actionable data and analytics strategy</a:t>
            </a:r>
            <a:r>
              <a:rPr lang="en-GB" b="0" i="0" dirty="0">
                <a:solidFill>
                  <a:srgbClr val="474747"/>
                </a:solidFill>
                <a:effectLst/>
                <a:latin typeface="Google Sans"/>
              </a:rPr>
              <a:t>. Most data and analytics strategies define goals and discuss a roadmap but lack an explicit description of their value proposition(s). However, data and analytics initiatives are not necessarily self-evident.</a:t>
            </a:r>
            <a:endParaRPr lang="en-US" dirty="0"/>
          </a:p>
        </p:txBody>
      </p:sp>
      <p:sp>
        <p:nvSpPr>
          <p:cNvPr id="14" name="TextBox 13">
            <a:extLst>
              <a:ext uri="{FF2B5EF4-FFF2-40B4-BE49-F238E27FC236}">
                <a16:creationId xmlns:a16="http://schemas.microsoft.com/office/drawing/2014/main" id="{AC8C4347-280A-18F8-3589-4FC0F5E6B85F}"/>
              </a:ext>
            </a:extLst>
          </p:cNvPr>
          <p:cNvSpPr txBox="1"/>
          <p:nvPr/>
        </p:nvSpPr>
        <p:spPr>
          <a:xfrm>
            <a:off x="3031191" y="1789690"/>
            <a:ext cx="6107206" cy="1477328"/>
          </a:xfrm>
          <a:prstGeom prst="rect">
            <a:avLst/>
          </a:prstGeom>
          <a:noFill/>
        </p:spPr>
        <p:txBody>
          <a:bodyPr wrap="square">
            <a:spAutoFit/>
          </a:bodyPr>
          <a:lstStyle/>
          <a:p>
            <a:r>
              <a:rPr lang="en-GB" b="0" i="0" dirty="0">
                <a:solidFill>
                  <a:srgbClr val="474747"/>
                </a:solidFill>
                <a:effectLst/>
                <a:latin typeface="Google Sans"/>
              </a:rPr>
              <a:t>A value proposition is </a:t>
            </a:r>
            <a:r>
              <a:rPr lang="en-GB" b="0" i="0" dirty="0">
                <a:solidFill>
                  <a:srgbClr val="040C28"/>
                </a:solidFill>
                <a:effectLst/>
                <a:latin typeface="Google Sans"/>
              </a:rPr>
              <a:t>a core component of a modern, actionable data and analytics strategy</a:t>
            </a:r>
            <a:r>
              <a:rPr lang="en-GB" b="0" i="0" dirty="0">
                <a:solidFill>
                  <a:srgbClr val="474747"/>
                </a:solidFill>
                <a:effectLst/>
                <a:latin typeface="Google Sans"/>
              </a:rPr>
              <a:t>. Most data and analytics strategies define goals and discuss a roadmap but lack an explicit description of their value proposition(s). However, data and analytics initiatives are not necessarily self-evident.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0" i="1" dirty="0"/>
              <a:t>Dataset Description</a:t>
            </a:r>
          </a:p>
        </p:txBody>
      </p:sp>
      <p:sp>
        <p:nvSpPr>
          <p:cNvPr id="4" name="TextBox 3">
            <a:extLst>
              <a:ext uri="{FF2B5EF4-FFF2-40B4-BE49-F238E27FC236}">
                <a16:creationId xmlns:a16="http://schemas.microsoft.com/office/drawing/2014/main" id="{051E66FC-8CB6-E575-5A61-585F55B701AC}"/>
              </a:ext>
            </a:extLst>
          </p:cNvPr>
          <p:cNvSpPr txBox="1"/>
          <p:nvPr/>
        </p:nvSpPr>
        <p:spPr>
          <a:xfrm>
            <a:off x="184896" y="1443841"/>
            <a:ext cx="6575986" cy="341632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a:spAutoFit/>
          </a:bodyPr>
          <a:lstStyle/>
          <a:p>
            <a:pPr algn="ctr" fontAlgn="ctr"/>
            <a:r>
              <a:rPr lang="en-GB" b="0" i="0" u="sng" dirty="0">
                <a:solidFill>
                  <a:srgbClr val="001D35"/>
                </a:solidFill>
                <a:effectLst/>
                <a:latin typeface="Google Sans"/>
              </a:rPr>
              <a:t>A dataset description typically includes the following information: </a:t>
            </a:r>
          </a:p>
          <a:p>
            <a:pPr algn="l"/>
            <a:r>
              <a:rPr lang="en-GB" b="0" i="0" u="sng" dirty="0">
                <a:solidFill>
                  <a:srgbClr val="001D35"/>
                </a:solidFill>
                <a:effectLst/>
                <a:latin typeface="Google Sans"/>
              </a:rPr>
              <a:t> </a:t>
            </a:r>
          </a:p>
          <a:p>
            <a:pPr algn="ctr" fontAlgn="ctr">
              <a:buFont typeface="Arial" panose="020B0604020202020204" pitchFamily="34" charset="0"/>
              <a:buChar char="•"/>
            </a:pPr>
            <a:r>
              <a:rPr lang="en-GB" b="0" i="0" u="sng" dirty="0">
                <a:solidFill>
                  <a:srgbClr val="001D35"/>
                </a:solidFill>
                <a:effectLst/>
                <a:latin typeface="Google Sans"/>
              </a:rPr>
              <a:t>Identifier: A number or handle that uniquely identifies the dataset </a:t>
            </a:r>
          </a:p>
          <a:p>
            <a:pPr algn="ctr">
              <a:buFont typeface="Arial" panose="020B0604020202020204" pitchFamily="34" charset="0"/>
              <a:buChar char="•"/>
            </a:pPr>
            <a:r>
              <a:rPr lang="en-GB" b="0" i="0" u="sng" dirty="0">
                <a:solidFill>
                  <a:srgbClr val="001D35"/>
                </a:solidFill>
                <a:effectLst/>
                <a:latin typeface="Google Sans"/>
              </a:rPr>
              <a:t> </a:t>
            </a:r>
          </a:p>
          <a:p>
            <a:pPr algn="ctr" fontAlgn="ctr">
              <a:buFont typeface="Arial" panose="020B0604020202020204" pitchFamily="34" charset="0"/>
              <a:buChar char="•"/>
            </a:pPr>
            <a:r>
              <a:rPr lang="en-GB" b="0" i="0" u="sng" dirty="0">
                <a:solidFill>
                  <a:srgbClr val="001D35"/>
                </a:solidFill>
                <a:effectLst/>
                <a:latin typeface="Google Sans"/>
              </a:rPr>
              <a:t>Creator: The name of the person who created the dataset </a:t>
            </a:r>
          </a:p>
          <a:p>
            <a:pPr algn="ctr">
              <a:buFont typeface="Arial" panose="020B0604020202020204" pitchFamily="34" charset="0"/>
              <a:buChar char="•"/>
            </a:pPr>
            <a:r>
              <a:rPr lang="en-GB" b="0" i="0" u="sng" dirty="0">
                <a:solidFill>
                  <a:srgbClr val="001D35"/>
                </a:solidFill>
                <a:effectLst/>
                <a:latin typeface="Google Sans"/>
              </a:rPr>
              <a:t> </a:t>
            </a:r>
          </a:p>
          <a:p>
            <a:pPr algn="ctr" fontAlgn="ctr">
              <a:buFont typeface="Arial" panose="020B0604020202020204" pitchFamily="34" charset="0"/>
              <a:buChar char="•"/>
            </a:pPr>
            <a:r>
              <a:rPr lang="en-GB" b="0" i="0" u="sng" dirty="0">
                <a:solidFill>
                  <a:srgbClr val="001D35"/>
                </a:solidFill>
                <a:effectLst/>
                <a:latin typeface="Google Sans"/>
              </a:rPr>
              <a:t>Title: A name that describes what the data represents </a:t>
            </a:r>
          </a:p>
          <a:p>
            <a:pPr algn="ctr">
              <a:buFont typeface="Arial" panose="020B0604020202020204" pitchFamily="34" charset="0"/>
              <a:buChar char="•"/>
            </a:pPr>
            <a:r>
              <a:rPr lang="en-GB" b="0" i="0" u="sng" dirty="0">
                <a:solidFill>
                  <a:srgbClr val="001D35"/>
                </a:solidFill>
                <a:effectLst/>
                <a:latin typeface="Google Sans"/>
              </a:rPr>
              <a:t> </a:t>
            </a:r>
          </a:p>
          <a:p>
            <a:pPr algn="l"/>
            <a:r>
              <a:rPr lang="en-IN" b="0" i="0" u="sng" dirty="0">
                <a:solidFill>
                  <a:srgbClr val="001D35"/>
                </a:solidFill>
                <a:effectLst/>
                <a:latin typeface="Google Sans"/>
              </a:rPr>
              <a:t>     </a:t>
            </a:r>
            <a:r>
              <a:rPr lang="en-GB" b="0" i="0" u="sng" dirty="0">
                <a:solidFill>
                  <a:srgbClr val="001D35"/>
                </a:solidFill>
                <a:effectLst/>
                <a:latin typeface="Google Sans"/>
              </a:rPr>
              <a:t>A dataset is a collection of data related to a specific topic, </a:t>
            </a:r>
            <a:r>
              <a:rPr lang="en-IN" u="sng" dirty="0">
                <a:solidFill>
                  <a:srgbClr val="001D35"/>
                </a:solidFill>
                <a:latin typeface="Google Sans"/>
              </a:rPr>
              <a:t>   </a:t>
            </a:r>
            <a:r>
              <a:rPr lang="en-GB" b="0" i="0" u="sng" dirty="0">
                <a:solidFill>
                  <a:srgbClr val="001D35"/>
                </a:solidFill>
                <a:effectLst/>
                <a:latin typeface="Google Sans"/>
              </a:rPr>
              <a:t>theme, or industry. It can include numbers, text, images, </a:t>
            </a:r>
            <a:r>
              <a:rPr lang="en-IN" b="0" i="0" u="sng" dirty="0">
                <a:solidFill>
                  <a:srgbClr val="001D35"/>
                </a:solidFill>
                <a:effectLst/>
                <a:latin typeface="Google Sans"/>
              </a:rPr>
              <a:t>     </a:t>
            </a:r>
          </a:p>
          <a:p>
            <a:pPr algn="l"/>
            <a:r>
              <a:rPr lang="en-GB" b="0" i="0" u="sng" dirty="0">
                <a:solidFill>
                  <a:srgbClr val="001D35"/>
                </a:solidFill>
                <a:effectLst/>
                <a:latin typeface="Google Sans"/>
              </a:rPr>
              <a:t>videos, and audio, and can be stored in a variety of formats, such as CSV, JSON, or SQL</a:t>
            </a:r>
          </a:p>
        </p:txBody>
      </p:sp>
      <p:sp>
        <p:nvSpPr>
          <p:cNvPr id="5" name="TextBox 4">
            <a:extLst>
              <a:ext uri="{FF2B5EF4-FFF2-40B4-BE49-F238E27FC236}">
                <a16:creationId xmlns:a16="http://schemas.microsoft.com/office/drawing/2014/main" id="{E722B7DE-1BD6-A259-EB9A-05288E53C29B}"/>
              </a:ext>
            </a:extLst>
          </p:cNvPr>
          <p:cNvSpPr txBox="1"/>
          <p:nvPr/>
        </p:nvSpPr>
        <p:spPr>
          <a:xfrm>
            <a:off x="5192806" y="252207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9F5F0CB-5360-A144-CE9A-2D0D062337D0}"/>
              </a:ext>
            </a:extLst>
          </p:cNvPr>
          <p:cNvSpPr txBox="1"/>
          <p:nvPr/>
        </p:nvSpPr>
        <p:spPr>
          <a:xfrm>
            <a:off x="2430406" y="1517385"/>
            <a:ext cx="6546103" cy="3139321"/>
          </a:xfrm>
          <a:prstGeom prst="rect">
            <a:avLst/>
          </a:prstGeom>
          <a:noFill/>
        </p:spPr>
        <p:txBody>
          <a:bodyPr wrap="square">
            <a:spAutoFit/>
          </a:bodyPr>
          <a:lstStyle/>
          <a:p>
            <a:r>
              <a:rPr lang="en-US" dirty="0"/>
              <a:t>1. Visualizations: Incorporate interactive and dynamic visualizations to showcase insights and patterns in the data. This could include dashboards, </a:t>
            </a:r>
            <a:r>
              <a:rPr lang="en-US" dirty="0" err="1"/>
              <a:t>heatmaps</a:t>
            </a:r>
            <a:r>
              <a:rPr lang="en-US" dirty="0"/>
              <a:t>, or scatter plots.2. Storytelling: Use narratives to convey the impact and significance of your findings. Highlight how the recommendation engine will improve user experience and drive business growth.3. Personalization: Emphasize how the engine's personalized recommendations will cater to individual user preferences, increasing engagement and </a:t>
            </a:r>
            <a:r>
              <a:rPr lang="en-US" dirty="0" err="1"/>
              <a:t>satisfaction.By</a:t>
            </a:r>
            <a:r>
              <a:rPr lang="en-US" dirty="0"/>
              <a:t> incorporating these "wow" factors, you can create a solution that impresses stakeholders and demonstrates the value of your work.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a16="http://schemas.microsoft.com/office/drawing/2014/main" id="{D7FD091F-5FEA-D1BF-D226-9D82E3F87CC4}"/>
              </a:ext>
            </a:extLst>
          </p:cNvPr>
          <p:cNvSpPr txBox="1"/>
          <p:nvPr/>
        </p:nvSpPr>
        <p:spPr>
          <a:xfrm>
            <a:off x="494927" y="1553923"/>
            <a:ext cx="6153898" cy="2862322"/>
          </a:xfrm>
          <a:prstGeom prst="rect">
            <a:avLst/>
          </a:prstGeom>
          <a:noFill/>
        </p:spPr>
        <p:txBody>
          <a:bodyPr wrap="square">
            <a:spAutoFit/>
          </a:bodyPr>
          <a:lstStyle/>
          <a:p>
            <a:r>
              <a:rPr lang="en-US" dirty="0"/>
              <a:t>Here are some tips for modeling employee data in Excel:</a:t>
            </a:r>
            <a:endParaRPr lang="en-IN" dirty="0"/>
          </a:p>
          <a:p>
            <a:r>
              <a:rPr lang="en-US" dirty="0">
                <a:solidFill>
                  <a:schemeClr val="tx2"/>
                </a:solidFill>
              </a:rPr>
              <a:t>*Employee Data </a:t>
            </a:r>
            <a:r>
              <a:rPr lang="en-IN" dirty="0">
                <a:solidFill>
                  <a:schemeClr val="tx2"/>
                </a:solidFill>
              </a:rPr>
              <a:t>Model*</a:t>
            </a:r>
          </a:p>
          <a:p>
            <a:pPr marL="342900" indent="-342900">
              <a:buAutoNum type="arabicPeriod"/>
            </a:pPr>
            <a:r>
              <a:rPr lang="en-US" dirty="0"/>
              <a:t>Create a table with the following columns:    - Employee ID (unique identifier)    - Name    - Job Title    - Department    - Location    - Hire Date    - Salary    - Benefits (e.g., health insurance, retirement plan)</a:t>
            </a:r>
            <a:endParaRPr lang="en-IN" dirty="0"/>
          </a:p>
          <a:p>
            <a:pPr marL="342900" indent="-342900">
              <a:buAutoNum type="arabicPeriod"/>
            </a:pPr>
            <a:r>
              <a:rPr lang="en-US" dirty="0"/>
              <a:t>2. Consider adding additional columns for:    - Performance ratings    - Training and development programs    - Education and certifications    - Work experience    - Skills and competencies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22</cp:revision>
  <dcterms:created xsi:type="dcterms:W3CDTF">2024-03-29T15:07:22Z</dcterms:created>
  <dcterms:modified xsi:type="dcterms:W3CDTF">2024-09-08T14:38:37Z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