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omments/modernComment_141_A0D7F15E.xml" ContentType="application/vnd.ms-powerpoint.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7.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2.xml" ContentType="application/vnd.openxmlformats-officedocument.drawingml.chartshapes+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17" r:id="rId5"/>
    <p:sldId id="306" r:id="rId6"/>
    <p:sldId id="334" r:id="rId7"/>
    <p:sldId id="335" r:id="rId8"/>
    <p:sldId id="303" r:id="rId9"/>
    <p:sldId id="318" r:id="rId10"/>
    <p:sldId id="319" r:id="rId11"/>
    <p:sldId id="320" r:id="rId12"/>
    <p:sldId id="321" r:id="rId13"/>
    <p:sldId id="322" r:id="rId14"/>
    <p:sldId id="323" r:id="rId15"/>
    <p:sldId id="313" r:id="rId16"/>
    <p:sldId id="336" r:id="rId17"/>
    <p:sldId id="332" r:id="rId18"/>
    <p:sldId id="324" r:id="rId19"/>
    <p:sldId id="290" r:id="rId20"/>
    <p:sldId id="333" r:id="rId21"/>
    <p:sldId id="325" r:id="rId22"/>
    <p:sldId id="330" r:id="rId23"/>
    <p:sldId id="31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1896" userDrawn="1">
          <p15:clr>
            <a:srgbClr val="A4A3A4"/>
          </p15:clr>
        </p15:guide>
        <p15:guide id="6" orient="horz" pos="3504"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6A04AA0A-EB7F-0E01-F517-849C991AC914}" name="DELL" initials="D" userId="DEL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88A6"/>
    <a:srgbClr val="09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3595" autoAdjust="0"/>
  </p:normalViewPr>
  <p:slideViewPr>
    <p:cSldViewPr snapToGrid="0">
      <p:cViewPr varScale="1">
        <p:scale>
          <a:sx n="65" d="100"/>
          <a:sy n="65" d="100"/>
        </p:scale>
        <p:origin x="894" y="72"/>
      </p:cViewPr>
      <p:guideLst>
        <p:guide orient="horz" pos="1896"/>
        <p:guide orient="horz" pos="3504"/>
        <p:guide pos="3840"/>
      </p:guideLst>
    </p:cSldViewPr>
  </p:slideViewPr>
  <p:outlineViewPr>
    <p:cViewPr>
      <p:scale>
        <a:sx n="33" d="100"/>
        <a:sy n="33" d="100"/>
      </p:scale>
      <p:origin x="0" y="-22392"/>
    </p:cViewPr>
  </p:outlineViewPr>
  <p:notesTextViewPr>
    <p:cViewPr>
      <p:scale>
        <a:sx n="1" d="1"/>
        <a:sy n="1" d="1"/>
      </p:scale>
      <p:origin x="0" y="0"/>
    </p:cViewPr>
  </p:notesTextViewPr>
  <p:sorterViewPr>
    <p:cViewPr varScale="1">
      <p:scale>
        <a:sx n="1" d="1"/>
        <a:sy n="1" d="1"/>
      </p:scale>
      <p:origin x="0" y="-4776"/>
    </p:cViewPr>
  </p:sorterViewPr>
  <p:notesViewPr>
    <p:cSldViewPr snapToGrid="0" showGuides="1">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xml"/></Relationships>
</file>

<file path=ppt/charts/_rels/chart13.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Investment%20Banking%20Projects\Subasish_Sinha_Amazon_InvestmentBanking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rgbClr val="002060"/>
                </a:solidFill>
                <a:latin typeface="Calibri" panose="020F0502020204030204" pitchFamily="34" charset="0"/>
                <a:ea typeface="+mn-ea"/>
                <a:cs typeface="Calibri" panose="020F0502020204030204" pitchFamily="34" charset="0"/>
              </a:defRPr>
            </a:pPr>
            <a:r>
              <a:rPr lang="en-US" dirty="0"/>
              <a:t>Market Capitalization (in $ Millions)</a:t>
            </a:r>
          </a:p>
        </c:rich>
      </c:tx>
      <c:overlay val="0"/>
      <c:spPr>
        <a:noFill/>
        <a:ln>
          <a:noFill/>
        </a:ln>
        <a:effectLst/>
      </c:spPr>
      <c:txPr>
        <a:bodyPr rot="0" spcFirstLastPara="1" vertOverflow="ellipsis" vert="horz" wrap="square" anchor="ctr" anchorCtr="1"/>
        <a:lstStyle/>
        <a:p>
          <a:pPr>
            <a:defRPr sz="1800" b="1" i="0" u="none" strike="noStrike" kern="1200" spc="0" baseline="0">
              <a:solidFill>
                <a:srgbClr val="002060"/>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Presentation!$C$3</c:f>
              <c:strCache>
                <c:ptCount val="1"/>
                <c:pt idx="0">
                  <c:v>Market Capitalization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4">
                        <a:lumMod val="50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Presentation!$B$4:$B$10</c:f>
              <c:strCache>
                <c:ptCount val="7"/>
                <c:pt idx="0">
                  <c:v>Amazon.com Inc.</c:v>
                </c:pt>
                <c:pt idx="1">
                  <c:v>Walmart Inc.</c:v>
                </c:pt>
                <c:pt idx="2">
                  <c:v>Costco Wholesale Corp.</c:v>
                </c:pt>
                <c:pt idx="3">
                  <c:v>Alibaba Group Holding Limited</c:v>
                </c:pt>
                <c:pt idx="4">
                  <c:v>Target Corp.</c:v>
                </c:pt>
                <c:pt idx="5">
                  <c:v>eBay Inc.</c:v>
                </c:pt>
                <c:pt idx="6">
                  <c:v>Newegg Commerce Inc.</c:v>
                </c:pt>
              </c:strCache>
            </c:strRef>
          </c:cat>
          <c:val>
            <c:numRef>
              <c:f>Presentation!$C$4:$C$10</c:f>
              <c:numCache>
                <c:formatCode>_ * #,##0_ ;_ * \-#,##0_ ;_ * "-"??_ ;_ @_ </c:formatCode>
                <c:ptCount val="7"/>
                <c:pt idx="0">
                  <c:v>2424979.88</c:v>
                </c:pt>
                <c:pt idx="1">
                  <c:v>783504.36</c:v>
                </c:pt>
                <c:pt idx="2">
                  <c:v>412174.08000000002</c:v>
                </c:pt>
                <c:pt idx="3">
                  <c:v>278309.52</c:v>
                </c:pt>
                <c:pt idx="4">
                  <c:v>47873.7</c:v>
                </c:pt>
                <c:pt idx="5">
                  <c:v>37950.439999999995</c:v>
                </c:pt>
                <c:pt idx="6">
                  <c:v>954.75</c:v>
                </c:pt>
              </c:numCache>
            </c:numRef>
          </c:val>
          <c:extLst>
            <c:ext xmlns:c16="http://schemas.microsoft.com/office/drawing/2014/chart" uri="{C3380CC4-5D6E-409C-BE32-E72D297353CC}">
              <c16:uniqueId val="{00000000-5F7B-4A1D-85FE-E789644E7A5A}"/>
            </c:ext>
          </c:extLst>
        </c:ser>
        <c:dLbls>
          <c:showLegendKey val="0"/>
          <c:showVal val="0"/>
          <c:showCatName val="0"/>
          <c:showSerName val="0"/>
          <c:showPercent val="0"/>
          <c:showBubbleSize val="0"/>
        </c:dLbls>
        <c:gapWidth val="182"/>
        <c:axId val="142133423"/>
        <c:axId val="142151663"/>
      </c:barChart>
      <c:catAx>
        <c:axId val="1421334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accent4">
                    <a:lumMod val="50000"/>
                  </a:schemeClr>
                </a:solidFill>
                <a:latin typeface="Calibri" panose="020F0502020204030204" pitchFamily="34" charset="0"/>
                <a:ea typeface="+mn-ea"/>
                <a:cs typeface="Calibri" panose="020F0502020204030204" pitchFamily="34" charset="0"/>
              </a:defRPr>
            </a:pPr>
            <a:endParaRPr lang="en-US"/>
          </a:p>
        </c:txPr>
        <c:crossAx val="142151663"/>
        <c:crosses val="autoZero"/>
        <c:auto val="1"/>
        <c:lblAlgn val="ctr"/>
        <c:lblOffset val="100"/>
        <c:noMultiLvlLbl val="0"/>
      </c:catAx>
      <c:valAx>
        <c:axId val="142151663"/>
        <c:scaling>
          <c:orientation val="minMax"/>
        </c:scaling>
        <c:delete val="1"/>
        <c:axPos val="b"/>
        <c:numFmt formatCode="_ * #,##0_ ;_ * \-#,##0_ ;_ * &quot;-&quot;??_ ;_ @_ " sourceLinked="1"/>
        <c:majorTickMark val="none"/>
        <c:minorTickMark val="none"/>
        <c:tickLblPos val="nextTo"/>
        <c:crossAx val="1421334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50" normalizeH="0" baseline="0">
                <a:solidFill>
                  <a:schemeClr val="tx1">
                    <a:lumMod val="65000"/>
                    <a:lumOff val="35000"/>
                  </a:schemeClr>
                </a:solidFill>
                <a:latin typeface="Calibri" panose="020F0502020204030204" pitchFamily="34" charset="0"/>
                <a:ea typeface="+mj-ea"/>
                <a:cs typeface="Calibri" panose="020F0502020204030204" pitchFamily="34" charset="0"/>
              </a:defRPr>
            </a:pPr>
            <a:r>
              <a:rPr lang="en-IN" sz="1600" b="1">
                <a:latin typeface="Calibri" panose="020F0502020204030204" pitchFamily="34" charset="0"/>
                <a:cs typeface="Calibri" panose="020F0502020204030204" pitchFamily="34" charset="0"/>
              </a:rPr>
              <a:t>ROE- DuPont Equation </a:t>
            </a:r>
          </a:p>
        </c:rich>
      </c:tx>
      <c:overlay val="0"/>
      <c:spPr>
        <a:noFill/>
        <a:ln>
          <a:noFill/>
        </a:ln>
        <a:effectLst/>
      </c:spPr>
      <c:txPr>
        <a:bodyPr rot="0" spcFirstLastPara="1" vertOverflow="ellipsis" vert="horz" wrap="square" anchor="ctr" anchorCtr="1"/>
        <a:lstStyle/>
        <a:p>
          <a:pPr>
            <a:defRPr sz="1600" b="1" i="0" u="none" strike="noStrike" kern="1200" cap="none" spc="50" normalizeH="0" baseline="0">
              <a:solidFill>
                <a:schemeClr val="tx1">
                  <a:lumMod val="65000"/>
                  <a:lumOff val="35000"/>
                </a:schemeClr>
              </a:solidFill>
              <a:latin typeface="Calibri" panose="020F0502020204030204" pitchFamily="34" charset="0"/>
              <a:ea typeface="+mj-ea"/>
              <a:cs typeface="Calibri" panose="020F0502020204030204" pitchFamily="34" charset="0"/>
            </a:defRPr>
          </a:pPr>
          <a:endParaRPr lang="en-US"/>
        </a:p>
      </c:txPr>
    </c:title>
    <c:autoTitleDeleted val="0"/>
    <c:plotArea>
      <c:layout/>
      <c:barChart>
        <c:barDir val="col"/>
        <c:grouping val="clustered"/>
        <c:varyColors val="0"/>
        <c:ser>
          <c:idx val="0"/>
          <c:order val="0"/>
          <c:tx>
            <c:strRef>
              <c:f>'DuPont Analysis'!$B$23</c:f>
              <c:strCache>
                <c:ptCount val="1"/>
                <c:pt idx="0">
                  <c:v>Return on Equity </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'DuPont Analysis'!$C$3:$J$3</c:f>
              <c:numCache>
                <c:formatCode>0"A"</c:formatCode>
                <c:ptCount val="8"/>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f>'DuPont Analysis'!$C$23:$J$23</c:f>
              <c:numCache>
                <c:formatCode>0.0%;\(0.0%\)</c:formatCode>
                <c:ptCount val="8"/>
                <c:pt idx="1">
                  <c:v>0.17489753332681834</c:v>
                </c:pt>
                <c:pt idx="2">
                  <c:v>0.24289682173641219</c:v>
                </c:pt>
                <c:pt idx="3">
                  <c:v>0.18698582028043279</c:v>
                </c:pt>
                <c:pt idx="4">
                  <c:v>0.16927314719941236</c:v>
                </c:pt>
                <c:pt idx="5">
                  <c:v>0.15642831097506538</c:v>
                </c:pt>
                <c:pt idx="6">
                  <c:v>0.14659780778492129</c:v>
                </c:pt>
                <c:pt idx="7">
                  <c:v>0.13884403348938507</c:v>
                </c:pt>
              </c:numCache>
            </c:numRef>
          </c:val>
          <c:extLst>
            <c:ext xmlns:c16="http://schemas.microsoft.com/office/drawing/2014/chart" uri="{C3380CC4-5D6E-409C-BE32-E72D297353CC}">
              <c16:uniqueId val="{00000000-5C17-4B52-BDC2-ECCA1D045345}"/>
            </c:ext>
          </c:extLst>
        </c:ser>
        <c:dLbls>
          <c:showLegendKey val="0"/>
          <c:showVal val="0"/>
          <c:showCatName val="0"/>
          <c:showSerName val="0"/>
          <c:showPercent val="0"/>
          <c:showBubbleSize val="0"/>
        </c:dLbls>
        <c:gapWidth val="80"/>
        <c:overlap val="25"/>
        <c:axId val="586650751"/>
        <c:axId val="586653151"/>
      </c:barChart>
      <c:catAx>
        <c:axId val="586650751"/>
        <c:scaling>
          <c:orientation val="minMax"/>
        </c:scaling>
        <c:delete val="0"/>
        <c:axPos val="b"/>
        <c:numFmt formatCode="0&quot;A&quot;"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cap="none" spc="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86653151"/>
        <c:crosses val="autoZero"/>
        <c:auto val="1"/>
        <c:lblAlgn val="ctr"/>
        <c:lblOffset val="100"/>
        <c:noMultiLvlLbl val="0"/>
      </c:catAx>
      <c:valAx>
        <c:axId val="586653151"/>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spc="2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866507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50" normalizeH="0" baseline="0">
                <a:solidFill>
                  <a:schemeClr val="tx1">
                    <a:lumMod val="65000"/>
                    <a:lumOff val="35000"/>
                  </a:schemeClr>
                </a:solidFill>
                <a:latin typeface="Calibri" panose="020F0502020204030204" pitchFamily="34" charset="0"/>
                <a:ea typeface="+mj-ea"/>
                <a:cs typeface="Calibri" panose="020F0502020204030204" pitchFamily="34" charset="0"/>
              </a:defRPr>
            </a:pPr>
            <a:r>
              <a:rPr lang="en-US" sz="1600" b="1">
                <a:latin typeface="Calibri" panose="020F0502020204030204" pitchFamily="34" charset="0"/>
                <a:cs typeface="Calibri" panose="020F0502020204030204" pitchFamily="34" charset="0"/>
              </a:rPr>
              <a:t>ROA- DuPont Equation</a:t>
            </a:r>
          </a:p>
        </c:rich>
      </c:tx>
      <c:overlay val="0"/>
      <c:spPr>
        <a:noFill/>
        <a:ln>
          <a:noFill/>
        </a:ln>
        <a:effectLst/>
      </c:spPr>
      <c:txPr>
        <a:bodyPr rot="0" spcFirstLastPara="1" vertOverflow="ellipsis" vert="horz" wrap="square" anchor="ctr" anchorCtr="1"/>
        <a:lstStyle/>
        <a:p>
          <a:pPr>
            <a:defRPr sz="1600" b="1" i="0" u="none" strike="noStrike" kern="1200" cap="none" spc="50" normalizeH="0" baseline="0">
              <a:solidFill>
                <a:schemeClr val="tx1">
                  <a:lumMod val="65000"/>
                  <a:lumOff val="35000"/>
                </a:schemeClr>
              </a:solidFill>
              <a:latin typeface="Calibri" panose="020F0502020204030204" pitchFamily="34" charset="0"/>
              <a:ea typeface="+mj-ea"/>
              <a:cs typeface="Calibri" panose="020F0502020204030204" pitchFamily="34" charset="0"/>
            </a:defRPr>
          </a:pPr>
          <a:endParaRPr lang="en-US"/>
        </a:p>
      </c:txPr>
    </c:title>
    <c:autoTitleDeleted val="0"/>
    <c:plotArea>
      <c:layout/>
      <c:barChart>
        <c:barDir val="col"/>
        <c:grouping val="clustered"/>
        <c:varyColors val="0"/>
        <c:ser>
          <c:idx val="0"/>
          <c:order val="0"/>
          <c:tx>
            <c:strRef>
              <c:f>'DuPont Analysis'!$B$39</c:f>
              <c:strCache>
                <c:ptCount val="1"/>
                <c:pt idx="0">
                  <c:v>Return on Asset</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'DuPont Analysis'!$C$3:$J$3</c:f>
              <c:numCache>
                <c:formatCode>0"A"</c:formatCode>
                <c:ptCount val="8"/>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f>'DuPont Analysis'!$C$39:$J$39</c:f>
              <c:numCache>
                <c:formatCode>0.0%;\(0.0%\)</c:formatCode>
                <c:ptCount val="8"/>
                <c:pt idx="1">
                  <c:v>6.1431820774555806E-2</c:v>
                </c:pt>
                <c:pt idx="2">
                  <c:v>0.10279436615808486</c:v>
                </c:pt>
                <c:pt idx="3">
                  <c:v>9.0902503619061797E-2</c:v>
                </c:pt>
                <c:pt idx="4">
                  <c:v>9.0427966052446795E-2</c:v>
                </c:pt>
                <c:pt idx="5">
                  <c:v>8.9891876123254694E-2</c:v>
                </c:pt>
                <c:pt idx="6">
                  <c:v>8.930601445431445E-2</c:v>
                </c:pt>
                <c:pt idx="7">
                  <c:v>8.8695370919983141E-2</c:v>
                </c:pt>
              </c:numCache>
            </c:numRef>
          </c:val>
          <c:extLst>
            <c:ext xmlns:c16="http://schemas.microsoft.com/office/drawing/2014/chart" uri="{C3380CC4-5D6E-409C-BE32-E72D297353CC}">
              <c16:uniqueId val="{00000000-51DF-404D-9D46-E53ECB2690F8}"/>
            </c:ext>
          </c:extLst>
        </c:ser>
        <c:dLbls>
          <c:showLegendKey val="0"/>
          <c:showVal val="0"/>
          <c:showCatName val="0"/>
          <c:showSerName val="0"/>
          <c:showPercent val="0"/>
          <c:showBubbleSize val="0"/>
        </c:dLbls>
        <c:gapWidth val="80"/>
        <c:overlap val="25"/>
        <c:axId val="542958847"/>
        <c:axId val="542943967"/>
      </c:barChart>
      <c:catAx>
        <c:axId val="542958847"/>
        <c:scaling>
          <c:orientation val="minMax"/>
        </c:scaling>
        <c:delete val="0"/>
        <c:axPos val="b"/>
        <c:numFmt formatCode="0&quot;A&quot;"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cap="none" spc="20" normalizeH="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42943967"/>
        <c:crosses val="autoZero"/>
        <c:auto val="1"/>
        <c:lblAlgn val="ctr"/>
        <c:lblOffset val="100"/>
        <c:noMultiLvlLbl val="0"/>
      </c:catAx>
      <c:valAx>
        <c:axId val="542943967"/>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spc="2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5429588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'Altman Z Score'!$B$32</c:f>
              <c:strCache>
                <c:ptCount val="1"/>
                <c:pt idx="0">
                  <c:v>Final Score</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'Altman Z Score'!$C$3:$J$3</c:f>
              <c:numCache>
                <c:formatCode>0" A"</c:formatCode>
                <c:ptCount val="8"/>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f>'Altman Z Score'!$C$32:$J$32</c:f>
              <c:numCache>
                <c:formatCode>#,##0;\(#,##0\);\-</c:formatCode>
                <c:ptCount val="8"/>
                <c:pt idx="1">
                  <c:v>7.4633887544263384</c:v>
                </c:pt>
                <c:pt idx="2">
                  <c:v>10.351841021109122</c:v>
                </c:pt>
                <c:pt idx="3">
                  <c:v>13.90458919474141</c:v>
                </c:pt>
                <c:pt idx="4">
                  <c:v>14.178310332295958</c:v>
                </c:pt>
                <c:pt idx="5">
                  <c:v>14.439871658145986</c:v>
                </c:pt>
                <c:pt idx="6">
                  <c:v>14.691808604062791</c:v>
                </c:pt>
                <c:pt idx="7">
                  <c:v>14.936524047177947</c:v>
                </c:pt>
              </c:numCache>
            </c:numRef>
          </c:val>
          <c:smooth val="0"/>
          <c:extLst>
            <c:ext xmlns:c16="http://schemas.microsoft.com/office/drawing/2014/chart" uri="{C3380CC4-5D6E-409C-BE32-E72D297353CC}">
              <c16:uniqueId val="{00000000-7C7D-4A69-9AF9-68B29F2333E0}"/>
            </c:ext>
          </c:extLst>
        </c:ser>
        <c:dLbls>
          <c:dLblPos val="t"/>
          <c:showLegendKey val="0"/>
          <c:showVal val="1"/>
          <c:showCatName val="0"/>
          <c:showSerName val="0"/>
          <c:showPercent val="0"/>
          <c:showBubbleSize val="0"/>
        </c:dLbls>
        <c:smooth val="0"/>
        <c:axId val="1528812112"/>
        <c:axId val="1528815472"/>
      </c:lineChart>
      <c:catAx>
        <c:axId val="1528812112"/>
        <c:scaling>
          <c:orientation val="minMax"/>
        </c:scaling>
        <c:delete val="0"/>
        <c:axPos val="b"/>
        <c:numFmt formatCode="0&quot; 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8815472"/>
        <c:crosses val="autoZero"/>
        <c:auto val="1"/>
        <c:lblAlgn val="ctr"/>
        <c:lblOffset val="100"/>
        <c:noMultiLvlLbl val="0"/>
      </c:catAx>
      <c:valAx>
        <c:axId val="1528815472"/>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88121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latin typeface="Calibri" panose="020F0502020204030204" pitchFamily="34" charset="0"/>
                <a:cs typeface="Calibri" panose="020F0502020204030204" pitchFamily="34" charset="0"/>
              </a:rPr>
              <a:t>Free</a:t>
            </a:r>
            <a:r>
              <a:rPr lang="en-US" b="1" baseline="0" dirty="0">
                <a:latin typeface="Calibri" panose="020F0502020204030204" pitchFamily="34" charset="0"/>
                <a:cs typeface="Calibri" panose="020F0502020204030204" pitchFamily="34" charset="0"/>
              </a:rPr>
              <a:t> Cash Flow</a:t>
            </a:r>
            <a:endParaRPr lang="en-IN" b="1"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IN"/>
        </a:p>
      </c:txPr>
    </c:title>
    <c:autoTitleDeleted val="0"/>
    <c:plotArea>
      <c:layout/>
      <c:barChart>
        <c:barDir val="col"/>
        <c:grouping val="clustered"/>
        <c:varyColors val="0"/>
        <c:ser>
          <c:idx val="0"/>
          <c:order val="0"/>
          <c:tx>
            <c:strRef>
              <c:f>Presentation!$B$117</c:f>
              <c:strCache>
                <c:ptCount val="1"/>
                <c:pt idx="0">
                  <c:v>FCF</c:v>
                </c:pt>
              </c:strCache>
            </c:strRef>
          </c:tx>
          <c:spPr>
            <a:solidFill>
              <a:schemeClr val="accent1"/>
            </a:solidFill>
            <a:ln>
              <a:noFill/>
            </a:ln>
            <a:effectLst/>
          </c:spPr>
          <c:invertIfNegative val="0"/>
          <c:dLbls>
            <c:dLbl>
              <c:idx val="2"/>
              <c:layout>
                <c:manualLayout>
                  <c:x val="-1.3888888888888888E-2"/>
                  <c:y val="-6.0185185185185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7DA-468D-9E8E-EF79549043D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Presentation!$C$116:$G$116</c:f>
              <c:strCache>
                <c:ptCount val="5"/>
                <c:pt idx="0">
                  <c:v>2025</c:v>
                </c:pt>
                <c:pt idx="1">
                  <c:v>2026</c:v>
                </c:pt>
                <c:pt idx="2">
                  <c:v>2027</c:v>
                </c:pt>
                <c:pt idx="3">
                  <c:v>2028</c:v>
                </c:pt>
                <c:pt idx="4">
                  <c:v>2029</c:v>
                </c:pt>
              </c:strCache>
            </c:strRef>
          </c:cat>
          <c:val>
            <c:numRef>
              <c:f>Presentation!$C$117:$G$117</c:f>
              <c:numCache>
                <c:formatCode>#,##0.00;\(#,##0.00\);\-</c:formatCode>
                <c:ptCount val="5"/>
                <c:pt idx="0">
                  <c:v>39209.06279620414</c:v>
                </c:pt>
                <c:pt idx="1">
                  <c:v>40198.683569831155</c:v>
                </c:pt>
                <c:pt idx="2">
                  <c:v>44803.071402860849</c:v>
                </c:pt>
                <c:pt idx="3">
                  <c:v>49951.024134105741</c:v>
                </c:pt>
                <c:pt idx="4">
                  <c:v>55709.063301802991</c:v>
                </c:pt>
              </c:numCache>
            </c:numRef>
          </c:val>
          <c:extLst>
            <c:ext xmlns:c16="http://schemas.microsoft.com/office/drawing/2014/chart" uri="{C3380CC4-5D6E-409C-BE32-E72D297353CC}">
              <c16:uniqueId val="{00000000-97DA-468D-9E8E-EF79549043D4}"/>
            </c:ext>
          </c:extLst>
        </c:ser>
        <c:dLbls>
          <c:showLegendKey val="0"/>
          <c:showVal val="1"/>
          <c:showCatName val="0"/>
          <c:showSerName val="0"/>
          <c:showPercent val="0"/>
          <c:showBubbleSize val="0"/>
        </c:dLbls>
        <c:gapWidth val="219"/>
        <c:axId val="1528775152"/>
        <c:axId val="1528754512"/>
      </c:barChart>
      <c:lineChart>
        <c:grouping val="standard"/>
        <c:varyColors val="0"/>
        <c:ser>
          <c:idx val="1"/>
          <c:order val="1"/>
          <c:tx>
            <c:strRef>
              <c:f>Presentation!$B$118</c:f>
              <c:strCache>
                <c:ptCount val="1"/>
                <c:pt idx="0">
                  <c:v>Y-O-Y Growth Rate %</c:v>
                </c:pt>
              </c:strCache>
            </c:strRef>
          </c:tx>
          <c:spPr>
            <a:ln w="28575" cap="rnd">
              <a:solidFill>
                <a:schemeClr val="accent2"/>
              </a:solidFill>
              <a:round/>
            </a:ln>
            <a:effectLst/>
          </c:spPr>
          <c:marker>
            <c:symbol val="none"/>
          </c:marker>
          <c:dLbls>
            <c:dLbl>
              <c:idx val="0"/>
              <c:layout>
                <c:manualLayout>
                  <c:x val="2.2222222222222223E-2"/>
                  <c:y val="-0.1157407407407407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7DA-468D-9E8E-EF79549043D4}"/>
                </c:ext>
              </c:extLst>
            </c:dLbl>
            <c:dLbl>
              <c:idx val="2"/>
              <c:layout>
                <c:manualLayout>
                  <c:x val="1.1111111111111009E-2"/>
                  <c:y val="5.555555555555560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7DA-468D-9E8E-EF79549043D4}"/>
                </c:ext>
              </c:extLst>
            </c:dLbl>
            <c:dLbl>
              <c:idx val="3"/>
              <c:layout>
                <c:manualLayout>
                  <c:x val="5.5555555555555558E-3"/>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7DA-468D-9E8E-EF79549043D4}"/>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Presentation!$C$116:$G$116</c:f>
              <c:strCache>
                <c:ptCount val="5"/>
                <c:pt idx="0">
                  <c:v>2025</c:v>
                </c:pt>
                <c:pt idx="1">
                  <c:v>2026</c:v>
                </c:pt>
                <c:pt idx="2">
                  <c:v>2027</c:v>
                </c:pt>
                <c:pt idx="3">
                  <c:v>2028</c:v>
                </c:pt>
                <c:pt idx="4">
                  <c:v>2029</c:v>
                </c:pt>
              </c:strCache>
            </c:strRef>
          </c:cat>
          <c:val>
            <c:numRef>
              <c:f>Presentation!$C$118:$G$118</c:f>
              <c:numCache>
                <c:formatCode>0.00%;\(0.00%\)</c:formatCode>
                <c:ptCount val="5"/>
                <c:pt idx="0" formatCode="General">
                  <c:v>0</c:v>
                </c:pt>
                <c:pt idx="1">
                  <c:v>2.5239592661796983E-2</c:v>
                </c:pt>
                <c:pt idx="2">
                  <c:v>0.11454076164039506</c:v>
                </c:pt>
                <c:pt idx="3">
                  <c:v>0.11490178173178034</c:v>
                </c:pt>
                <c:pt idx="4">
                  <c:v>0.11527369593541037</c:v>
                </c:pt>
              </c:numCache>
            </c:numRef>
          </c:val>
          <c:smooth val="0"/>
          <c:extLst>
            <c:ext xmlns:c16="http://schemas.microsoft.com/office/drawing/2014/chart" uri="{C3380CC4-5D6E-409C-BE32-E72D297353CC}">
              <c16:uniqueId val="{00000001-97DA-468D-9E8E-EF79549043D4}"/>
            </c:ext>
          </c:extLst>
        </c:ser>
        <c:dLbls>
          <c:showLegendKey val="0"/>
          <c:showVal val="1"/>
          <c:showCatName val="0"/>
          <c:showSerName val="0"/>
          <c:showPercent val="0"/>
          <c:showBubbleSize val="0"/>
        </c:dLbls>
        <c:marker val="1"/>
        <c:smooth val="0"/>
        <c:axId val="1533946544"/>
        <c:axId val="1533934064"/>
      </c:lineChart>
      <c:catAx>
        <c:axId val="152877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8754512"/>
        <c:crosses val="autoZero"/>
        <c:auto val="1"/>
        <c:lblAlgn val="ctr"/>
        <c:lblOffset val="100"/>
        <c:noMultiLvlLbl val="0"/>
      </c:catAx>
      <c:valAx>
        <c:axId val="1528754512"/>
        <c:scaling>
          <c:orientation val="minMax"/>
        </c:scaling>
        <c:delete val="0"/>
        <c:axPos val="l"/>
        <c:numFmt formatCode="#,##0.00;\(#,##0.0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8775152"/>
        <c:crosses val="autoZero"/>
        <c:crossBetween val="between"/>
      </c:valAx>
      <c:valAx>
        <c:axId val="1533934064"/>
        <c:scaling>
          <c:orientation val="minMax"/>
        </c:scaling>
        <c:delete val="0"/>
        <c:axPos val="r"/>
        <c:numFmt formatCode="0.00%;\(0.00%\)" sourceLinked="0"/>
        <c:majorTickMark val="out"/>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33946544"/>
        <c:crosses val="max"/>
        <c:crossBetween val="between"/>
      </c:valAx>
      <c:catAx>
        <c:axId val="1533946544"/>
        <c:scaling>
          <c:orientation val="minMax"/>
        </c:scaling>
        <c:delete val="1"/>
        <c:axPos val="b"/>
        <c:numFmt formatCode="General" sourceLinked="1"/>
        <c:majorTickMark val="out"/>
        <c:minorTickMark val="none"/>
        <c:tickLblPos val="nextTo"/>
        <c:crossAx val="153393406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latin typeface="Calibri" panose="020F0502020204030204" pitchFamily="34" charset="0"/>
                <a:cs typeface="Calibri" panose="020F0502020204030204" pitchFamily="34" charset="0"/>
              </a:rPr>
              <a:t>Valuation</a:t>
            </a:r>
            <a:r>
              <a:rPr lang="en-US" b="1" baseline="0" dirty="0">
                <a:latin typeface="Calibri" panose="020F0502020204030204" pitchFamily="34" charset="0"/>
                <a:cs typeface="Calibri" panose="020F0502020204030204" pitchFamily="34" charset="0"/>
              </a:rPr>
              <a:t> Multiple Comparison</a:t>
            </a:r>
            <a:endParaRPr lang="en-IN" b="1"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IN"/>
        </a:p>
      </c:txPr>
    </c:title>
    <c:autoTitleDeleted val="0"/>
    <c:plotArea>
      <c:layout/>
      <c:barChart>
        <c:barDir val="col"/>
        <c:grouping val="clustered"/>
        <c:varyColors val="0"/>
        <c:ser>
          <c:idx val="0"/>
          <c:order val="0"/>
          <c:tx>
            <c:strRef>
              <c:f>Presentation!$C$135</c:f>
              <c:strCache>
                <c:ptCount val="1"/>
                <c:pt idx="0">
                  <c:v>EV/Revenue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Presentation!$B$136:$B$138</c:f>
              <c:strCache>
                <c:ptCount val="3"/>
                <c:pt idx="0">
                  <c:v>Amazon.Com Inc</c:v>
                </c:pt>
                <c:pt idx="1">
                  <c:v>Peer Average</c:v>
                </c:pt>
                <c:pt idx="2">
                  <c:v>Peer Median</c:v>
                </c:pt>
              </c:strCache>
            </c:strRef>
          </c:cat>
          <c:val>
            <c:numRef>
              <c:f>Presentation!$C$136:$C$138</c:f>
              <c:numCache>
                <c:formatCode>0.0\X;\(0.0\X\)</c:formatCode>
                <c:ptCount val="3"/>
                <c:pt idx="0">
                  <c:v>3.8750570878945982</c:v>
                </c:pt>
                <c:pt idx="1">
                  <c:v>1.5078943179861326</c:v>
                </c:pt>
                <c:pt idx="2">
                  <c:v>0.86569579288025889</c:v>
                </c:pt>
              </c:numCache>
            </c:numRef>
          </c:val>
          <c:extLst>
            <c:ext xmlns:c16="http://schemas.microsoft.com/office/drawing/2014/chart" uri="{C3380CC4-5D6E-409C-BE32-E72D297353CC}">
              <c16:uniqueId val="{00000000-DE2B-4E45-9292-6C59612BE5EA}"/>
            </c:ext>
          </c:extLst>
        </c:ser>
        <c:ser>
          <c:idx val="1"/>
          <c:order val="1"/>
          <c:tx>
            <c:strRef>
              <c:f>Presentation!$D$135</c:f>
              <c:strCache>
                <c:ptCount val="1"/>
                <c:pt idx="0">
                  <c:v>EV/EBITDA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Presentation!$B$136:$B$138</c:f>
              <c:strCache>
                <c:ptCount val="3"/>
                <c:pt idx="0">
                  <c:v>Amazon.Com Inc</c:v>
                </c:pt>
                <c:pt idx="1">
                  <c:v>Peer Average</c:v>
                </c:pt>
                <c:pt idx="2">
                  <c:v>Peer Median</c:v>
                </c:pt>
              </c:strCache>
            </c:strRef>
          </c:cat>
          <c:val>
            <c:numRef>
              <c:f>Presentation!$D$136:$D$138</c:f>
              <c:numCache>
                <c:formatCode>0.0\X;\(0.0\X\)</c:formatCode>
                <c:ptCount val="3"/>
                <c:pt idx="0">
                  <c:v>19.977168949771688</c:v>
                </c:pt>
                <c:pt idx="1">
                  <c:v>5.2700724887197952</c:v>
                </c:pt>
                <c:pt idx="2">
                  <c:v>7.132016516013838</c:v>
                </c:pt>
              </c:numCache>
            </c:numRef>
          </c:val>
          <c:extLst>
            <c:ext xmlns:c16="http://schemas.microsoft.com/office/drawing/2014/chart" uri="{C3380CC4-5D6E-409C-BE32-E72D297353CC}">
              <c16:uniqueId val="{00000001-DE2B-4E45-9292-6C59612BE5EA}"/>
            </c:ext>
          </c:extLst>
        </c:ser>
        <c:ser>
          <c:idx val="2"/>
          <c:order val="2"/>
          <c:tx>
            <c:strRef>
              <c:f>Presentation!$E$135</c:f>
              <c:strCache>
                <c:ptCount val="1"/>
                <c:pt idx="0">
                  <c:v>P/E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Presentation!$B$136:$B$138</c:f>
              <c:strCache>
                <c:ptCount val="3"/>
                <c:pt idx="0">
                  <c:v>Amazon.Com Inc</c:v>
                </c:pt>
                <c:pt idx="1">
                  <c:v>Peer Average</c:v>
                </c:pt>
                <c:pt idx="2">
                  <c:v>Peer Median</c:v>
                </c:pt>
              </c:strCache>
            </c:strRef>
          </c:cat>
          <c:val>
            <c:numRef>
              <c:f>Presentation!$E$136:$E$138</c:f>
              <c:numCache>
                <c:formatCode>0.0\X;\(0.0\X\)</c:formatCode>
                <c:ptCount val="3"/>
                <c:pt idx="0">
                  <c:v>36.773320999636056</c:v>
                </c:pt>
                <c:pt idx="1">
                  <c:v>20.159693398837241</c:v>
                </c:pt>
                <c:pt idx="2">
                  <c:v>18.603156862745095</c:v>
                </c:pt>
              </c:numCache>
            </c:numRef>
          </c:val>
          <c:extLst>
            <c:ext xmlns:c16="http://schemas.microsoft.com/office/drawing/2014/chart" uri="{C3380CC4-5D6E-409C-BE32-E72D297353CC}">
              <c16:uniqueId val="{00000002-DE2B-4E45-9292-6C59612BE5EA}"/>
            </c:ext>
          </c:extLst>
        </c:ser>
        <c:dLbls>
          <c:dLblPos val="outEnd"/>
          <c:showLegendKey val="0"/>
          <c:showVal val="1"/>
          <c:showCatName val="0"/>
          <c:showSerName val="0"/>
          <c:showPercent val="0"/>
          <c:showBubbleSize val="0"/>
        </c:dLbls>
        <c:gapWidth val="219"/>
        <c:overlap val="-27"/>
        <c:axId val="1533182608"/>
        <c:axId val="1533159568"/>
      </c:barChart>
      <c:catAx>
        <c:axId val="1533182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33159568"/>
        <c:crosses val="autoZero"/>
        <c:auto val="1"/>
        <c:lblAlgn val="ctr"/>
        <c:lblOffset val="100"/>
        <c:noMultiLvlLbl val="0"/>
      </c:catAx>
      <c:valAx>
        <c:axId val="1533159568"/>
        <c:scaling>
          <c:orientation val="minMax"/>
        </c:scaling>
        <c:delete val="0"/>
        <c:axPos val="l"/>
        <c:numFmt formatCode="0.0\X;\(0.0\X\)"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33182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rgbClr val="002060"/>
                </a:solidFill>
                <a:latin typeface="Cambria" panose="02040503050406030204" pitchFamily="18" charset="0"/>
                <a:ea typeface="Cambria" panose="02040503050406030204" pitchFamily="18" charset="0"/>
                <a:cs typeface="+mn-cs"/>
              </a:defRPr>
            </a:pPr>
            <a:r>
              <a:rPr lang="en-IN" sz="1600" b="1">
                <a:solidFill>
                  <a:srgbClr val="002060"/>
                </a:solidFill>
                <a:latin typeface="Cambria" panose="02040503050406030204" pitchFamily="18" charset="0"/>
                <a:ea typeface="Cambria" panose="02040503050406030204" pitchFamily="18" charset="0"/>
              </a:rPr>
              <a:t> Football</a:t>
            </a:r>
            <a:r>
              <a:rPr lang="en-IN" sz="1600" b="1" baseline="0">
                <a:solidFill>
                  <a:srgbClr val="002060"/>
                </a:solidFill>
                <a:latin typeface="Cambria" panose="02040503050406030204" pitchFamily="18" charset="0"/>
                <a:ea typeface="Cambria" panose="02040503050406030204" pitchFamily="18" charset="0"/>
              </a:rPr>
              <a:t> Field Analysis- Valuation Summary</a:t>
            </a:r>
          </a:p>
          <a:p>
            <a:pPr>
              <a:defRPr sz="1600" b="1">
                <a:solidFill>
                  <a:srgbClr val="002060"/>
                </a:solidFill>
                <a:latin typeface="Cambria" panose="02040503050406030204" pitchFamily="18" charset="0"/>
                <a:ea typeface="Cambria" panose="02040503050406030204" pitchFamily="18" charset="0"/>
              </a:defRPr>
            </a:pPr>
            <a:r>
              <a:rPr lang="en-IN" sz="1600" b="1">
                <a:solidFill>
                  <a:srgbClr val="002060"/>
                </a:solidFill>
                <a:latin typeface="Cambria" panose="02040503050406030204" pitchFamily="18" charset="0"/>
                <a:ea typeface="Cambria" panose="02040503050406030204" pitchFamily="18" charset="0"/>
              </a:rPr>
              <a:t>AMAZON.COM INC</a:t>
            </a:r>
          </a:p>
        </c:rich>
      </c:tx>
      <c:overlay val="0"/>
      <c:spPr>
        <a:noFill/>
        <a:ln>
          <a:noFill/>
        </a:ln>
        <a:effectLst/>
      </c:spPr>
      <c:txPr>
        <a:bodyPr rot="0" spcFirstLastPara="1" vertOverflow="ellipsis" vert="horz" wrap="square" anchor="ctr" anchorCtr="1"/>
        <a:lstStyle/>
        <a:p>
          <a:pPr>
            <a:defRPr sz="1600" b="1" i="0" u="none" strike="noStrike" kern="1200" spc="0" baseline="0">
              <a:solidFill>
                <a:srgbClr val="002060"/>
              </a:solidFill>
              <a:latin typeface="Cambria" panose="02040503050406030204" pitchFamily="18" charset="0"/>
              <a:ea typeface="Cambria" panose="02040503050406030204" pitchFamily="18" charset="0"/>
              <a:cs typeface="+mn-cs"/>
            </a:defRPr>
          </a:pPr>
          <a:endParaRPr lang="en-US"/>
        </a:p>
      </c:txPr>
    </c:title>
    <c:autoTitleDeleted val="0"/>
    <c:plotArea>
      <c:layout/>
      <c:stockChart>
        <c:ser>
          <c:idx val="0"/>
          <c:order val="0"/>
          <c:tx>
            <c:strRef>
              <c:f>'Football Field Analysis'!$N$4</c:f>
              <c:strCache>
                <c:ptCount val="1"/>
                <c:pt idx="0">
                  <c:v>OpenLow</c:v>
                </c:pt>
              </c:strCache>
            </c:strRef>
          </c:tx>
          <c:spPr>
            <a:ln w="19050" cap="rnd">
              <a:noFill/>
              <a:round/>
            </a:ln>
            <a:effectLst/>
          </c:spPr>
          <c:marker>
            <c:symbol val="none"/>
          </c:marker>
          <c:cat>
            <c:strRef>
              <c:f>'Football Field Analysis'!$M$5:$M$9</c:f>
              <c:strCache>
                <c:ptCount val="5"/>
                <c:pt idx="0">
                  <c:v>Comps</c:v>
                </c:pt>
                <c:pt idx="1">
                  <c:v>DCF Bear</c:v>
                </c:pt>
                <c:pt idx="2">
                  <c:v>DCF Base</c:v>
                </c:pt>
                <c:pt idx="3">
                  <c:v>DCF Bull</c:v>
                </c:pt>
                <c:pt idx="4">
                  <c:v>52W H/L</c:v>
                </c:pt>
              </c:strCache>
            </c:strRef>
          </c:cat>
          <c:val>
            <c:numRef>
              <c:f>'Football Field Analysis'!$N$5:$N$9</c:f>
              <c:numCache>
                <c:formatCode>#,##0.0;\(#,##0.0\);\-</c:formatCode>
                <c:ptCount val="5"/>
                <c:pt idx="0">
                  <c:v>116.54632112453568</c:v>
                </c:pt>
                <c:pt idx="1">
                  <c:v>153.8808868101672</c:v>
                </c:pt>
                <c:pt idx="2">
                  <c:v>136.9665029771819</c:v>
                </c:pt>
                <c:pt idx="3">
                  <c:v>125.59081940897718</c:v>
                </c:pt>
                <c:pt idx="4">
                  <c:v>151.61000000000001</c:v>
                </c:pt>
              </c:numCache>
            </c:numRef>
          </c:val>
          <c:smooth val="0"/>
          <c:extLst>
            <c:ext xmlns:c16="http://schemas.microsoft.com/office/drawing/2014/chart" uri="{C3380CC4-5D6E-409C-BE32-E72D297353CC}">
              <c16:uniqueId val="{00000000-1A69-4497-B301-1D8D8CB25854}"/>
            </c:ext>
          </c:extLst>
        </c:ser>
        <c:ser>
          <c:idx val="1"/>
          <c:order val="1"/>
          <c:tx>
            <c:strRef>
              <c:f>'Football Field Analysis'!$O$4</c:f>
              <c:strCache>
                <c:ptCount val="1"/>
                <c:pt idx="0">
                  <c:v>Low</c:v>
                </c:pt>
              </c:strCache>
            </c:strRef>
          </c:tx>
          <c:spPr>
            <a:ln w="19050" cap="rnd">
              <a:noFill/>
              <a:round/>
            </a:ln>
            <a:effectLst/>
          </c:spPr>
          <c:marker>
            <c:symbol val="none"/>
          </c:marker>
          <c:dLbls>
            <c:dLbl>
              <c:idx val="0"/>
              <c:layout>
                <c:manualLayout>
                  <c:x val="-5.5555555555555552E-2"/>
                  <c:y val="4.16666666666665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A69-4497-B301-1D8D8CB25854}"/>
                </c:ext>
              </c:extLst>
            </c:dLbl>
            <c:dLbl>
              <c:idx val="1"/>
              <c:layout>
                <c:manualLayout>
                  <c:x val="-5.2777777777777778E-2"/>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A69-4497-B301-1D8D8CB25854}"/>
                </c:ext>
              </c:extLst>
            </c:dLbl>
            <c:dLbl>
              <c:idx val="2"/>
              <c:layout>
                <c:manualLayout>
                  <c:x val="-5.2777777777777882E-2"/>
                  <c:y val="4.16666666666665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A69-4497-B301-1D8D8CB25854}"/>
                </c:ext>
              </c:extLst>
            </c:dLbl>
            <c:dLbl>
              <c:idx val="3"/>
              <c:layout>
                <c:manualLayout>
                  <c:x val="-4.9999999999999899E-2"/>
                  <c:y val="4.1666666666666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A69-4497-B301-1D8D8CB25854}"/>
                </c:ext>
              </c:extLst>
            </c:dLbl>
            <c:dLbl>
              <c:idx val="4"/>
              <c:layout>
                <c:manualLayout>
                  <c:x val="-5.2777777777777778E-2"/>
                  <c:y val="4.1666666666666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A69-4497-B301-1D8D8CB2585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002060">
                        <a:alpha val="97000"/>
                      </a:srgb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'Football Field Analysis'!$M$5:$M$9</c:f>
              <c:strCache>
                <c:ptCount val="5"/>
                <c:pt idx="0">
                  <c:v>Comps</c:v>
                </c:pt>
                <c:pt idx="1">
                  <c:v>DCF Bear</c:v>
                </c:pt>
                <c:pt idx="2">
                  <c:v>DCF Base</c:v>
                </c:pt>
                <c:pt idx="3">
                  <c:v>DCF Bull</c:v>
                </c:pt>
                <c:pt idx="4">
                  <c:v>52W H/L</c:v>
                </c:pt>
              </c:strCache>
            </c:strRef>
          </c:cat>
          <c:val>
            <c:numRef>
              <c:f>'Football Field Analysis'!$O$5:$O$9</c:f>
              <c:numCache>
                <c:formatCode>#,##0.0;\(#,##0.0\);\-</c:formatCode>
                <c:ptCount val="5"/>
                <c:pt idx="0">
                  <c:v>116.54632112453568</c:v>
                </c:pt>
                <c:pt idx="1">
                  <c:v>153.8808868101672</c:v>
                </c:pt>
                <c:pt idx="2">
                  <c:v>136.9665029771819</c:v>
                </c:pt>
                <c:pt idx="3">
                  <c:v>125.59081940897718</c:v>
                </c:pt>
                <c:pt idx="4">
                  <c:v>151.61000000000001</c:v>
                </c:pt>
              </c:numCache>
            </c:numRef>
          </c:val>
          <c:smooth val="0"/>
          <c:extLst>
            <c:ext xmlns:c16="http://schemas.microsoft.com/office/drawing/2014/chart" uri="{C3380CC4-5D6E-409C-BE32-E72D297353CC}">
              <c16:uniqueId val="{00000006-1A69-4497-B301-1D8D8CB25854}"/>
            </c:ext>
          </c:extLst>
        </c:ser>
        <c:ser>
          <c:idx val="2"/>
          <c:order val="2"/>
          <c:tx>
            <c:strRef>
              <c:f>'Football Field Analysis'!$P$4</c:f>
              <c:strCache>
                <c:ptCount val="1"/>
                <c:pt idx="0">
                  <c:v>OpenHigh</c:v>
                </c:pt>
              </c:strCache>
            </c:strRef>
          </c:tx>
          <c:spPr>
            <a:ln w="19050" cap="rnd">
              <a:noFill/>
              <a:round/>
            </a:ln>
            <a:effectLst/>
          </c:spPr>
          <c:marker>
            <c:symbol val="none"/>
          </c:marker>
          <c:cat>
            <c:strRef>
              <c:f>'Football Field Analysis'!$M$5:$M$9</c:f>
              <c:strCache>
                <c:ptCount val="5"/>
                <c:pt idx="0">
                  <c:v>Comps</c:v>
                </c:pt>
                <c:pt idx="1">
                  <c:v>DCF Bear</c:v>
                </c:pt>
                <c:pt idx="2">
                  <c:v>DCF Base</c:v>
                </c:pt>
                <c:pt idx="3">
                  <c:v>DCF Bull</c:v>
                </c:pt>
                <c:pt idx="4">
                  <c:v>52W H/L</c:v>
                </c:pt>
              </c:strCache>
            </c:strRef>
          </c:cat>
          <c:val>
            <c:numRef>
              <c:f>'Football Field Analysis'!$P$5:$P$9</c:f>
              <c:numCache>
                <c:formatCode>#,##0.0;\(#,##0.0\);\-</c:formatCode>
                <c:ptCount val="5"/>
                <c:pt idx="0">
                  <c:v>233.38514155424662</c:v>
                </c:pt>
                <c:pt idx="1">
                  <c:v>263.80943790449635</c:v>
                </c:pt>
                <c:pt idx="2">
                  <c:v>197.79301103597322</c:v>
                </c:pt>
                <c:pt idx="3">
                  <c:v>165.08365632374813</c:v>
                </c:pt>
                <c:pt idx="4">
                  <c:v>242.52</c:v>
                </c:pt>
              </c:numCache>
            </c:numRef>
          </c:val>
          <c:smooth val="0"/>
          <c:extLst>
            <c:ext xmlns:c16="http://schemas.microsoft.com/office/drawing/2014/chart" uri="{C3380CC4-5D6E-409C-BE32-E72D297353CC}">
              <c16:uniqueId val="{00000007-1A69-4497-B301-1D8D8CB25854}"/>
            </c:ext>
          </c:extLst>
        </c:ser>
        <c:ser>
          <c:idx val="3"/>
          <c:order val="3"/>
          <c:tx>
            <c:strRef>
              <c:f>'Football Field Analysis'!$Q$4</c:f>
              <c:strCache>
                <c:ptCount val="1"/>
                <c:pt idx="0">
                  <c:v>High</c:v>
                </c:pt>
              </c:strCache>
            </c:strRef>
          </c:tx>
          <c:spPr>
            <a:ln w="19050" cap="rnd">
              <a:noFill/>
              <a:round/>
            </a:ln>
            <a:effectLst/>
          </c:spPr>
          <c:marker>
            <c:symbol val="none"/>
          </c:marker>
          <c:dLbls>
            <c:dLbl>
              <c:idx val="0"/>
              <c:layout>
                <c:manualLayout>
                  <c:x val="-0.05"/>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1A69-4497-B301-1D8D8CB25854}"/>
                </c:ext>
              </c:extLst>
            </c:dLbl>
            <c:dLbl>
              <c:idx val="1"/>
              <c:layout>
                <c:manualLayout>
                  <c:x val="-5.0000000000000051E-2"/>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A69-4497-B301-1D8D8CB25854}"/>
                </c:ext>
              </c:extLst>
            </c:dLbl>
            <c:dLbl>
              <c:idx val="2"/>
              <c:layout>
                <c:manualLayout>
                  <c:x val="-5.00000000000001E-2"/>
                  <c:y val="-4.1666666666666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1A69-4497-B301-1D8D8CB25854}"/>
                </c:ext>
              </c:extLst>
            </c:dLbl>
            <c:dLbl>
              <c:idx val="3"/>
              <c:layout>
                <c:manualLayout>
                  <c:x val="-4.4444444444444446E-2"/>
                  <c:y val="-9.259259259259258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1A69-4497-B301-1D8D8CB25854}"/>
                </c:ext>
              </c:extLst>
            </c:dLbl>
            <c:dLbl>
              <c:idx val="4"/>
              <c:layout>
                <c:manualLayout>
                  <c:x val="-5.00000000000001E-2"/>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1A69-4497-B301-1D8D8CB2585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'Football Field Analysis'!$M$5:$M$9</c:f>
              <c:strCache>
                <c:ptCount val="5"/>
                <c:pt idx="0">
                  <c:v>Comps</c:v>
                </c:pt>
                <c:pt idx="1">
                  <c:v>DCF Bear</c:v>
                </c:pt>
                <c:pt idx="2">
                  <c:v>DCF Base</c:v>
                </c:pt>
                <c:pt idx="3">
                  <c:v>DCF Bull</c:v>
                </c:pt>
                <c:pt idx="4">
                  <c:v>52W H/L</c:v>
                </c:pt>
              </c:strCache>
            </c:strRef>
          </c:cat>
          <c:val>
            <c:numRef>
              <c:f>'Football Field Analysis'!$Q$5:$Q$9</c:f>
              <c:numCache>
                <c:formatCode>#,##0.0;\(#,##0.0\);\-</c:formatCode>
                <c:ptCount val="5"/>
                <c:pt idx="0">
                  <c:v>233.38514155424662</c:v>
                </c:pt>
                <c:pt idx="1">
                  <c:v>263.80943790449635</c:v>
                </c:pt>
                <c:pt idx="2">
                  <c:v>197.79301103597322</c:v>
                </c:pt>
                <c:pt idx="3">
                  <c:v>165.08365632374813</c:v>
                </c:pt>
                <c:pt idx="4">
                  <c:v>242.52</c:v>
                </c:pt>
              </c:numCache>
            </c:numRef>
          </c:val>
          <c:smooth val="0"/>
          <c:extLst>
            <c:ext xmlns:c16="http://schemas.microsoft.com/office/drawing/2014/chart" uri="{C3380CC4-5D6E-409C-BE32-E72D297353CC}">
              <c16:uniqueId val="{0000000D-1A69-4497-B301-1D8D8CB25854}"/>
            </c:ext>
          </c:extLst>
        </c:ser>
        <c:dLbls>
          <c:showLegendKey val="0"/>
          <c:showVal val="0"/>
          <c:showCatName val="0"/>
          <c:showSerName val="0"/>
          <c:showPercent val="0"/>
          <c:showBubbleSize val="0"/>
        </c:dLbls>
        <c:hiLowLines>
          <c:spPr>
            <a:ln w="9525" cap="flat" cmpd="sng" algn="ctr">
              <a:solidFill>
                <a:schemeClr val="tx1">
                  <a:lumMod val="75000"/>
                  <a:lumOff val="25000"/>
                </a:schemeClr>
              </a:solidFill>
              <a:round/>
            </a:ln>
            <a:effectLst/>
          </c:spPr>
        </c:hiLowLines>
        <c:upDownBars>
          <c:gapWidth val="150"/>
          <c:upBars>
            <c:spPr>
              <a:solidFill>
                <a:srgbClr val="002060"/>
              </a:solidFill>
              <a:ln w="9525" cap="flat" cmpd="sng" algn="ctr">
                <a:solidFill>
                  <a:srgbClr val="002060"/>
                </a:solidFill>
                <a:round/>
              </a:ln>
              <a:effectLst/>
            </c:spPr>
          </c:upBars>
          <c:downBars>
            <c:spPr>
              <a:solidFill>
                <a:schemeClr val="dk1">
                  <a:lumMod val="75000"/>
                  <a:lumOff val="25000"/>
                </a:schemeClr>
              </a:solidFill>
              <a:ln w="9525" cap="flat" cmpd="sng" algn="ctr">
                <a:solidFill>
                  <a:schemeClr val="tx1">
                    <a:lumMod val="65000"/>
                    <a:lumOff val="35000"/>
                  </a:schemeClr>
                </a:solidFill>
                <a:round/>
              </a:ln>
              <a:effectLst/>
            </c:spPr>
          </c:downBars>
        </c:upDownBars>
        <c:axId val="542928607"/>
        <c:axId val="542917567"/>
      </c:stockChart>
      <c:catAx>
        <c:axId val="5429286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542917567"/>
        <c:crosses val="autoZero"/>
        <c:auto val="1"/>
        <c:lblAlgn val="ctr"/>
        <c:lblOffset val="100"/>
        <c:noMultiLvlLbl val="0"/>
      </c:catAx>
      <c:valAx>
        <c:axId val="542917567"/>
        <c:scaling>
          <c:orientation val="minMax"/>
        </c:scaling>
        <c:delete val="0"/>
        <c:axPos val="l"/>
        <c:majorGridlines>
          <c:spPr>
            <a:ln w="9525" cap="flat" cmpd="sng" algn="ctr">
              <a:no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rgbClr val="002060"/>
                </a:solidFill>
                <a:latin typeface="Calibri" panose="020F0502020204030204" pitchFamily="34" charset="0"/>
                <a:ea typeface="+mn-ea"/>
                <a:cs typeface="Calibri" panose="020F0502020204030204" pitchFamily="34" charset="0"/>
              </a:defRPr>
            </a:pPr>
            <a:endParaRPr lang="en-US"/>
          </a:p>
        </c:txPr>
        <c:crossAx val="54292860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2"/>
          <c:tx>
            <c:strRef>
              <c:f>Presentation!$B$21</c:f>
              <c:strCache>
                <c:ptCount val="1"/>
                <c:pt idx="0">
                  <c:v>North America % of Revenue</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Presentation!$C$18:$J$18</c:f>
              <c:numCache>
                <c:formatCode>0"A"</c:formatCode>
                <c:ptCount val="8"/>
                <c:pt idx="0">
                  <c:v>2022</c:v>
                </c:pt>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f>Presentation!$C$21:$J$21</c:f>
              <c:numCache>
                <c:formatCode>0.00%</c:formatCode>
                <c:ptCount val="8"/>
                <c:pt idx="0">
                  <c:v>0.61457285552245888</c:v>
                </c:pt>
                <c:pt idx="1">
                  <c:v>0.61384343711126765</c:v>
                </c:pt>
                <c:pt idx="2">
                  <c:v>0.6074011025786924</c:v>
                </c:pt>
                <c:pt idx="3">
                  <c:v>0.60353832734372115</c:v>
                </c:pt>
                <c:pt idx="4">
                  <c:v>0.59950328463699665</c:v>
                </c:pt>
                <c:pt idx="5">
                  <c:v>0.59529399142094552</c:v>
                </c:pt>
                <c:pt idx="6">
                  <c:v>0.59090873352757967</c:v>
                </c:pt>
                <c:pt idx="7">
                  <c:v>0.58634608809739386</c:v>
                </c:pt>
              </c:numCache>
            </c:numRef>
          </c:val>
          <c:extLst>
            <c:ext xmlns:c16="http://schemas.microsoft.com/office/drawing/2014/chart" uri="{C3380CC4-5D6E-409C-BE32-E72D297353CC}">
              <c16:uniqueId val="{00000000-E868-4ABD-B837-41585C343B6D}"/>
            </c:ext>
          </c:extLst>
        </c:ser>
        <c:ser>
          <c:idx val="5"/>
          <c:order val="5"/>
          <c:tx>
            <c:strRef>
              <c:f>Presentation!$B$24</c:f>
              <c:strCache>
                <c:ptCount val="1"/>
                <c:pt idx="0">
                  <c:v>International % of Revenue</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Presentation!$C$18:$J$18</c:f>
              <c:numCache>
                <c:formatCode>0"A"</c:formatCode>
                <c:ptCount val="8"/>
                <c:pt idx="0">
                  <c:v>2022</c:v>
                </c:pt>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f>Presentation!$C$24:$J$24</c:f>
              <c:numCache>
                <c:formatCode>0.00%</c:formatCode>
                <c:ptCount val="8"/>
                <c:pt idx="0">
                  <c:v>0.22959319666214642</c:v>
                </c:pt>
                <c:pt idx="1">
                  <c:v>0.22825926215889419</c:v>
                </c:pt>
                <c:pt idx="2">
                  <c:v>0.22400499091634415</c:v>
                </c:pt>
                <c:pt idx="3">
                  <c:v>0.22115286571405179</c:v>
                </c:pt>
                <c:pt idx="4">
                  <c:v>0.2182653926404011</c:v>
                </c:pt>
                <c:pt idx="5">
                  <c:v>0.21534282734979085</c:v>
                </c:pt>
                <c:pt idx="6">
                  <c:v>0.21238552693064353</c:v>
                </c:pt>
                <c:pt idx="7">
                  <c:v>0.20939395467566951</c:v>
                </c:pt>
              </c:numCache>
            </c:numRef>
          </c:val>
          <c:extLst>
            <c:ext xmlns:c16="http://schemas.microsoft.com/office/drawing/2014/chart" uri="{C3380CC4-5D6E-409C-BE32-E72D297353CC}">
              <c16:uniqueId val="{00000001-E868-4ABD-B837-41585C343B6D}"/>
            </c:ext>
          </c:extLst>
        </c:ser>
        <c:ser>
          <c:idx val="8"/>
          <c:order val="8"/>
          <c:tx>
            <c:strRef>
              <c:f>Presentation!$B$27</c:f>
              <c:strCache>
                <c:ptCount val="1"/>
                <c:pt idx="0">
                  <c:v>AWS % of Revenue</c:v>
                </c:pt>
              </c:strCache>
            </c:strRef>
          </c:tx>
          <c:spPr>
            <a:solidFill>
              <a:schemeClr val="accent3">
                <a:lumMod val="60000"/>
              </a:schemeClr>
            </a:solidFill>
            <a:ln>
              <a:noFill/>
            </a:ln>
            <a:effectLst/>
          </c:spPr>
          <c:invertIfNegative val="0"/>
          <c:dLbls>
            <c:dLbl>
              <c:idx val="0"/>
              <c:layout>
                <c:manualLayout>
                  <c:x val="1.9990001851042674E-2"/>
                  <c:y val="4.629629629629629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868-4ABD-B837-41585C343B6D}"/>
                </c:ext>
              </c:extLst>
            </c:dLbl>
            <c:dLbl>
              <c:idx val="1"/>
              <c:layout>
                <c:manualLayout>
                  <c:x val="3.198400296166830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868-4ABD-B837-41585C343B6D}"/>
                </c:ext>
              </c:extLst>
            </c:dLbl>
            <c:dLbl>
              <c:idx val="2"/>
              <c:layout>
                <c:manualLayout>
                  <c:x val="2.7986002591459693E-2"/>
                  <c:y val="4.629629629629544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868-4ABD-B837-41585C343B6D}"/>
                </c:ext>
              </c:extLst>
            </c:dLbl>
            <c:dLbl>
              <c:idx val="3"/>
              <c:layout>
                <c:manualLayout>
                  <c:x val="2.9985002776564035E-2"/>
                  <c:y val="9.259259259259258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868-4ABD-B837-41585C343B6D}"/>
                </c:ext>
              </c:extLst>
            </c:dLbl>
            <c:dLbl>
              <c:idx val="4"/>
              <c:layout>
                <c:manualLayout>
                  <c:x val="3.1984002961668236E-2"/>
                  <c:y val="-9.72222222222223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868-4ABD-B837-41585C343B6D}"/>
                </c:ext>
              </c:extLst>
            </c:dLbl>
            <c:dLbl>
              <c:idx val="5"/>
              <c:layout>
                <c:manualLayout>
                  <c:x val="2.7986002591459766E-2"/>
                  <c:y val="-9.722222222222222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868-4ABD-B837-41585C343B6D}"/>
                </c:ext>
              </c:extLst>
            </c:dLbl>
            <c:dLbl>
              <c:idx val="6"/>
              <c:layout>
                <c:manualLayout>
                  <c:x val="2.1989002036146815E-2"/>
                  <c:y val="-8.79629629629630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868-4ABD-B837-41585C343B6D}"/>
                </c:ext>
              </c:extLst>
            </c:dLbl>
            <c:dLbl>
              <c:idx val="7"/>
              <c:layout>
                <c:manualLayout>
                  <c:x val="1.9990001851042691E-2"/>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868-4ABD-B837-41585C343B6D}"/>
                </c:ext>
              </c:extLst>
            </c:dLbl>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Presentation!$C$18:$J$18</c:f>
              <c:numCache>
                <c:formatCode>0"A"</c:formatCode>
                <c:ptCount val="8"/>
                <c:pt idx="0">
                  <c:v>2022</c:v>
                </c:pt>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f>Presentation!$C$27:$J$27</c:f>
              <c:numCache>
                <c:formatCode>0.00%</c:formatCode>
                <c:ptCount val="8"/>
                <c:pt idx="0">
                  <c:v>0.15583394781539467</c:v>
                </c:pt>
                <c:pt idx="1">
                  <c:v>0.15789730072983812</c:v>
                </c:pt>
                <c:pt idx="2">
                  <c:v>0.16859390650496348</c:v>
                </c:pt>
                <c:pt idx="3">
                  <c:v>0.17530880694222703</c:v>
                </c:pt>
                <c:pt idx="4">
                  <c:v>0.18223132272260228</c:v>
                </c:pt>
                <c:pt idx="5">
                  <c:v>0.18936318122926366</c:v>
                </c:pt>
                <c:pt idx="6">
                  <c:v>0.19670573954177681</c:v>
                </c:pt>
                <c:pt idx="7">
                  <c:v>0.20425995722693671</c:v>
                </c:pt>
              </c:numCache>
            </c:numRef>
          </c:val>
          <c:extLst>
            <c:ext xmlns:c16="http://schemas.microsoft.com/office/drawing/2014/chart" uri="{C3380CC4-5D6E-409C-BE32-E72D297353CC}">
              <c16:uniqueId val="{0000000A-E868-4ABD-B837-41585C343B6D}"/>
            </c:ext>
          </c:extLst>
        </c:ser>
        <c:dLbls>
          <c:showLegendKey val="0"/>
          <c:showVal val="0"/>
          <c:showCatName val="0"/>
          <c:showSerName val="0"/>
          <c:showPercent val="0"/>
          <c:showBubbleSize val="0"/>
        </c:dLbls>
        <c:gapWidth val="219"/>
        <c:overlap val="-27"/>
        <c:axId val="253326063"/>
        <c:axId val="253331343"/>
        <c:extLst>
          <c:ext xmlns:c15="http://schemas.microsoft.com/office/drawing/2012/chart" uri="{02D57815-91ED-43cb-92C2-25804820EDAC}">
            <c15:filteredBarSeries>
              <c15:ser>
                <c:idx val="0"/>
                <c:order val="0"/>
                <c:tx>
                  <c:strRef>
                    <c:extLst>
                      <c:ext uri="{02D57815-91ED-43cb-92C2-25804820EDAC}">
                        <c15:formulaRef>
                          <c15:sqref>Presentation!$B$19</c15:sqref>
                        </c15:formulaRef>
                      </c:ext>
                    </c:extLst>
                    <c:strCache>
                      <c:ptCount val="1"/>
                    </c:strCache>
                  </c:strRef>
                </c:tx>
                <c:spPr>
                  <a:solidFill>
                    <a:schemeClr val="accent1"/>
                  </a:solidFill>
                  <a:ln>
                    <a:noFill/>
                  </a:ln>
                  <a:effectLst/>
                </c:spPr>
                <c:invertIfNegative val="0"/>
                <c:cat>
                  <c:numRef>
                    <c:extLst>
                      <c:ext uri="{02D57815-91ED-43cb-92C2-25804820EDAC}">
                        <c15:formulaRef>
                          <c15:sqref>Presentation!$C$18:$J$18</c15:sqref>
                        </c15:formulaRef>
                      </c:ext>
                    </c:extLst>
                    <c:numCache>
                      <c:formatCode>0"A"</c:formatCode>
                      <c:ptCount val="8"/>
                      <c:pt idx="0">
                        <c:v>2022</c:v>
                      </c:pt>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extLst>
                      <c:ext uri="{02D57815-91ED-43cb-92C2-25804820EDAC}">
                        <c15:formulaRef>
                          <c15:sqref>Presentation!$C$19:$J$19</c15:sqref>
                        </c15:formulaRef>
                      </c:ext>
                    </c:extLst>
                    <c:numCache>
                      <c:formatCode>General</c:formatCode>
                      <c:ptCount val="8"/>
                    </c:numCache>
                  </c:numRef>
                </c:val>
                <c:extLst>
                  <c:ext xmlns:c16="http://schemas.microsoft.com/office/drawing/2014/chart" uri="{C3380CC4-5D6E-409C-BE32-E72D297353CC}">
                    <c16:uniqueId val="{0000000B-E868-4ABD-B837-41585C343B6D}"/>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Presentation!$B$20</c15:sqref>
                        </c15:formulaRef>
                      </c:ext>
                    </c:extLst>
                    <c:strCache>
                      <c:ptCount val="1"/>
                      <c:pt idx="0">
                        <c:v>North America</c:v>
                      </c:pt>
                    </c:strCache>
                  </c:strRef>
                </c:tx>
                <c:spPr>
                  <a:solidFill>
                    <a:schemeClr val="accent2"/>
                  </a:solidFill>
                  <a:ln>
                    <a:noFill/>
                  </a:ln>
                  <a:effectLst/>
                </c:spPr>
                <c:invertIfNegative val="0"/>
                <c:cat>
                  <c:numRef>
                    <c:extLst xmlns:c15="http://schemas.microsoft.com/office/drawing/2012/chart">
                      <c:ext xmlns:c15="http://schemas.microsoft.com/office/drawing/2012/chart" uri="{02D57815-91ED-43cb-92C2-25804820EDAC}">
                        <c15:formulaRef>
                          <c15:sqref>Presentation!$C$18:$J$18</c15:sqref>
                        </c15:formulaRef>
                      </c:ext>
                    </c:extLst>
                    <c:numCache>
                      <c:formatCode>0"A"</c:formatCode>
                      <c:ptCount val="8"/>
                      <c:pt idx="0">
                        <c:v>2022</c:v>
                      </c:pt>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extLst xmlns:c15="http://schemas.microsoft.com/office/drawing/2012/chart">
                      <c:ext xmlns:c15="http://schemas.microsoft.com/office/drawing/2012/chart" uri="{02D57815-91ED-43cb-92C2-25804820EDAC}">
                        <c15:formulaRef>
                          <c15:sqref>Presentation!$C$20:$J$20</c15:sqref>
                        </c15:formulaRef>
                      </c:ext>
                    </c:extLst>
                    <c:numCache>
                      <c:formatCode>_(* #,##0.0_);_(* \(#,##0.0\);_(* "-"?_);_(@_)</c:formatCode>
                      <c:ptCount val="8"/>
                      <c:pt idx="0">
                        <c:v>315880</c:v>
                      </c:pt>
                      <c:pt idx="1">
                        <c:v>352828</c:v>
                      </c:pt>
                      <c:pt idx="2">
                        <c:v>387497</c:v>
                      </c:pt>
                      <c:pt idx="3">
                        <c:v>429197.25932457286</c:v>
                      </c:pt>
                      <c:pt idx="4">
                        <c:v>475385.0672694876</c:v>
                      </c:pt>
                      <c:pt idx="5">
                        <c:v>526543.34871209785</c:v>
                      </c:pt>
                      <c:pt idx="6">
                        <c:v>583206.99820338027</c:v>
                      </c:pt>
                      <c:pt idx="7">
                        <c:v>645968.47265347058</c:v>
                      </c:pt>
                    </c:numCache>
                  </c:numRef>
                </c:val>
                <c:extLst xmlns:c15="http://schemas.microsoft.com/office/drawing/2012/chart">
                  <c:ext xmlns:c16="http://schemas.microsoft.com/office/drawing/2014/chart" uri="{C3380CC4-5D6E-409C-BE32-E72D297353CC}">
                    <c16:uniqueId val="{0000000C-E868-4ABD-B837-41585C343B6D}"/>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Presentation!$B$22</c15:sqref>
                        </c15:formulaRef>
                      </c:ext>
                    </c:extLst>
                    <c:strCache>
                      <c:ptCount val="1"/>
                    </c:strCache>
                  </c:strRef>
                </c:tx>
                <c:spPr>
                  <a:solidFill>
                    <a:schemeClr val="accent4"/>
                  </a:solidFill>
                  <a:ln>
                    <a:noFill/>
                  </a:ln>
                  <a:effectLst/>
                </c:spPr>
                <c:invertIfNegative val="0"/>
                <c:cat>
                  <c:numRef>
                    <c:extLst xmlns:c15="http://schemas.microsoft.com/office/drawing/2012/chart">
                      <c:ext xmlns:c15="http://schemas.microsoft.com/office/drawing/2012/chart" uri="{02D57815-91ED-43cb-92C2-25804820EDAC}">
                        <c15:formulaRef>
                          <c15:sqref>Presentation!$C$18:$J$18</c15:sqref>
                        </c15:formulaRef>
                      </c:ext>
                    </c:extLst>
                    <c:numCache>
                      <c:formatCode>0"A"</c:formatCode>
                      <c:ptCount val="8"/>
                      <c:pt idx="0">
                        <c:v>2022</c:v>
                      </c:pt>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extLst xmlns:c15="http://schemas.microsoft.com/office/drawing/2012/chart">
                      <c:ext xmlns:c15="http://schemas.microsoft.com/office/drawing/2012/chart" uri="{02D57815-91ED-43cb-92C2-25804820EDAC}">
                        <c15:formulaRef>
                          <c15:sqref>Presentation!$C$22:$J$22</c15:sqref>
                        </c15:formulaRef>
                      </c:ext>
                    </c:extLst>
                    <c:numCache>
                      <c:formatCode>General</c:formatCode>
                      <c:ptCount val="8"/>
                    </c:numCache>
                  </c:numRef>
                </c:val>
                <c:extLst xmlns:c15="http://schemas.microsoft.com/office/drawing/2012/chart">
                  <c:ext xmlns:c16="http://schemas.microsoft.com/office/drawing/2014/chart" uri="{C3380CC4-5D6E-409C-BE32-E72D297353CC}">
                    <c16:uniqueId val="{0000000D-E868-4ABD-B837-41585C343B6D}"/>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Presentation!$B$23</c15:sqref>
                        </c15:formulaRef>
                      </c:ext>
                    </c:extLst>
                    <c:strCache>
                      <c:ptCount val="1"/>
                      <c:pt idx="0">
                        <c:v>International</c:v>
                      </c:pt>
                    </c:strCache>
                  </c:strRef>
                </c:tx>
                <c:spPr>
                  <a:solidFill>
                    <a:schemeClr val="accent5"/>
                  </a:solidFill>
                  <a:ln>
                    <a:noFill/>
                  </a:ln>
                  <a:effectLst/>
                </c:spPr>
                <c:invertIfNegative val="0"/>
                <c:cat>
                  <c:numRef>
                    <c:extLst xmlns:c15="http://schemas.microsoft.com/office/drawing/2012/chart">
                      <c:ext xmlns:c15="http://schemas.microsoft.com/office/drawing/2012/chart" uri="{02D57815-91ED-43cb-92C2-25804820EDAC}">
                        <c15:formulaRef>
                          <c15:sqref>Presentation!$C$18:$J$18</c15:sqref>
                        </c15:formulaRef>
                      </c:ext>
                    </c:extLst>
                    <c:numCache>
                      <c:formatCode>0"A"</c:formatCode>
                      <c:ptCount val="8"/>
                      <c:pt idx="0">
                        <c:v>2022</c:v>
                      </c:pt>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extLst xmlns:c15="http://schemas.microsoft.com/office/drawing/2012/chart">
                      <c:ext xmlns:c15="http://schemas.microsoft.com/office/drawing/2012/chart" uri="{02D57815-91ED-43cb-92C2-25804820EDAC}">
                        <c15:formulaRef>
                          <c15:sqref>Presentation!$C$23:$J$23</c15:sqref>
                        </c15:formulaRef>
                      </c:ext>
                    </c:extLst>
                    <c:numCache>
                      <c:formatCode>_(* #,##0.0_);_(* \(#,##0.0\);_(* "-"?_);_(@_)</c:formatCode>
                      <c:ptCount val="8"/>
                      <c:pt idx="0">
                        <c:v>118007</c:v>
                      </c:pt>
                      <c:pt idx="1">
                        <c:v>131200</c:v>
                      </c:pt>
                      <c:pt idx="2">
                        <c:v>142906</c:v>
                      </c:pt>
                      <c:pt idx="3">
                        <c:v>157269.55448545929</c:v>
                      </c:pt>
                      <c:pt idx="4">
                        <c:v>173076.79711177171</c:v>
                      </c:pt>
                      <c:pt idx="5">
                        <c:v>190472.83370564261</c:v>
                      </c:pt>
                      <c:pt idx="6">
                        <c:v>209617.35475395984</c:v>
                      </c:pt>
                      <c:pt idx="7">
                        <c:v>230686.10131538028</c:v>
                      </c:pt>
                    </c:numCache>
                  </c:numRef>
                </c:val>
                <c:extLst xmlns:c15="http://schemas.microsoft.com/office/drawing/2012/chart">
                  <c:ext xmlns:c16="http://schemas.microsoft.com/office/drawing/2014/chart" uri="{C3380CC4-5D6E-409C-BE32-E72D297353CC}">
                    <c16:uniqueId val="{0000000E-E868-4ABD-B837-41585C343B6D}"/>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Presentation!$B$25</c15:sqref>
                        </c15:formulaRef>
                      </c:ext>
                    </c:extLst>
                    <c:strCache>
                      <c:ptCount val="1"/>
                    </c:strCache>
                  </c:strRef>
                </c:tx>
                <c:spPr>
                  <a:solidFill>
                    <a:schemeClr val="accent1">
                      <a:lumMod val="60000"/>
                    </a:schemeClr>
                  </a:solidFill>
                  <a:ln>
                    <a:noFill/>
                  </a:ln>
                  <a:effectLst/>
                </c:spPr>
                <c:invertIfNegative val="0"/>
                <c:cat>
                  <c:numRef>
                    <c:extLst xmlns:c15="http://schemas.microsoft.com/office/drawing/2012/chart">
                      <c:ext xmlns:c15="http://schemas.microsoft.com/office/drawing/2012/chart" uri="{02D57815-91ED-43cb-92C2-25804820EDAC}">
                        <c15:formulaRef>
                          <c15:sqref>Presentation!$C$18:$J$18</c15:sqref>
                        </c15:formulaRef>
                      </c:ext>
                    </c:extLst>
                    <c:numCache>
                      <c:formatCode>0"A"</c:formatCode>
                      <c:ptCount val="8"/>
                      <c:pt idx="0">
                        <c:v>2022</c:v>
                      </c:pt>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extLst xmlns:c15="http://schemas.microsoft.com/office/drawing/2012/chart">
                      <c:ext xmlns:c15="http://schemas.microsoft.com/office/drawing/2012/chart" uri="{02D57815-91ED-43cb-92C2-25804820EDAC}">
                        <c15:formulaRef>
                          <c15:sqref>Presentation!$C$25:$J$25</c15:sqref>
                        </c15:formulaRef>
                      </c:ext>
                    </c:extLst>
                    <c:numCache>
                      <c:formatCode>General</c:formatCode>
                      <c:ptCount val="8"/>
                    </c:numCache>
                  </c:numRef>
                </c:val>
                <c:extLst xmlns:c15="http://schemas.microsoft.com/office/drawing/2012/chart">
                  <c:ext xmlns:c16="http://schemas.microsoft.com/office/drawing/2014/chart" uri="{C3380CC4-5D6E-409C-BE32-E72D297353CC}">
                    <c16:uniqueId val="{0000000F-E868-4ABD-B837-41585C343B6D}"/>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Presentation!$B$26</c15:sqref>
                        </c15:formulaRef>
                      </c:ext>
                    </c:extLst>
                    <c:strCache>
                      <c:ptCount val="1"/>
                      <c:pt idx="0">
                        <c:v>AWS</c:v>
                      </c:pt>
                    </c:strCache>
                  </c:strRef>
                </c:tx>
                <c:spPr>
                  <a:solidFill>
                    <a:schemeClr val="accent2">
                      <a:lumMod val="60000"/>
                    </a:schemeClr>
                  </a:solidFill>
                  <a:ln>
                    <a:noFill/>
                  </a:ln>
                  <a:effectLst/>
                </c:spPr>
                <c:invertIfNegative val="0"/>
                <c:cat>
                  <c:numRef>
                    <c:extLst xmlns:c15="http://schemas.microsoft.com/office/drawing/2012/chart">
                      <c:ext xmlns:c15="http://schemas.microsoft.com/office/drawing/2012/chart" uri="{02D57815-91ED-43cb-92C2-25804820EDAC}">
                        <c15:formulaRef>
                          <c15:sqref>Presentation!$C$18:$J$18</c15:sqref>
                        </c15:formulaRef>
                      </c:ext>
                    </c:extLst>
                    <c:numCache>
                      <c:formatCode>0"A"</c:formatCode>
                      <c:ptCount val="8"/>
                      <c:pt idx="0">
                        <c:v>2022</c:v>
                      </c:pt>
                      <c:pt idx="1">
                        <c:v>2023</c:v>
                      </c:pt>
                      <c:pt idx="2">
                        <c:v>2024</c:v>
                      </c:pt>
                      <c:pt idx="3" formatCode="0&quot;P&quot;">
                        <c:v>2025</c:v>
                      </c:pt>
                      <c:pt idx="4" formatCode="0&quot;P&quot;">
                        <c:v>2026</c:v>
                      </c:pt>
                      <c:pt idx="5" formatCode="0&quot;P&quot;">
                        <c:v>2027</c:v>
                      </c:pt>
                      <c:pt idx="6" formatCode="0&quot;P&quot;">
                        <c:v>2028</c:v>
                      </c:pt>
                      <c:pt idx="7" formatCode="0&quot;P&quot;">
                        <c:v>2029</c:v>
                      </c:pt>
                    </c:numCache>
                  </c:numRef>
                </c:cat>
                <c:val>
                  <c:numRef>
                    <c:extLst xmlns:c15="http://schemas.microsoft.com/office/drawing/2012/chart">
                      <c:ext xmlns:c15="http://schemas.microsoft.com/office/drawing/2012/chart" uri="{02D57815-91ED-43cb-92C2-25804820EDAC}">
                        <c15:formulaRef>
                          <c15:sqref>Presentation!$C$26:$J$26</c15:sqref>
                        </c15:formulaRef>
                      </c:ext>
                    </c:extLst>
                    <c:numCache>
                      <c:formatCode>_(* #,##0.0_);_(* \(#,##0.0\);_(* "-"?_);_(@_)</c:formatCode>
                      <c:ptCount val="8"/>
                      <c:pt idx="0">
                        <c:v>80096</c:v>
                      </c:pt>
                      <c:pt idx="1">
                        <c:v>90757</c:v>
                      </c:pt>
                      <c:pt idx="2">
                        <c:v>107556</c:v>
                      </c:pt>
                      <c:pt idx="3">
                        <c:v>124668.23740294688</c:v>
                      </c:pt>
                      <c:pt idx="4">
                        <c:v>144503.04415520772</c:v>
                      </c:pt>
                      <c:pt idx="5">
                        <c:v>167493.58300968751</c:v>
                      </c:pt>
                      <c:pt idx="6">
                        <c:v>194141.93322661601</c:v>
                      </c:pt>
                      <c:pt idx="7">
                        <c:v>225030.05523971535</c:v>
                      </c:pt>
                    </c:numCache>
                  </c:numRef>
                </c:val>
                <c:extLst xmlns:c15="http://schemas.microsoft.com/office/drawing/2012/chart">
                  <c:ext xmlns:c16="http://schemas.microsoft.com/office/drawing/2014/chart" uri="{C3380CC4-5D6E-409C-BE32-E72D297353CC}">
                    <c16:uniqueId val="{00000010-E868-4ABD-B837-41585C343B6D}"/>
                  </c:ext>
                </c:extLst>
              </c15:ser>
            </c15:filteredBarSeries>
          </c:ext>
        </c:extLst>
      </c:barChart>
      <c:catAx>
        <c:axId val="253326063"/>
        <c:scaling>
          <c:orientation val="minMax"/>
        </c:scaling>
        <c:delete val="0"/>
        <c:axPos val="b"/>
        <c:numFmt formatCode="0&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53331343"/>
        <c:crosses val="autoZero"/>
        <c:auto val="1"/>
        <c:lblAlgn val="ctr"/>
        <c:lblOffset val="100"/>
        <c:noMultiLvlLbl val="0"/>
      </c:catAx>
      <c:valAx>
        <c:axId val="253331343"/>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253326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sz="1200" b="1">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Presentation!$B$50</c:f>
              <c:strCache>
                <c:ptCount val="1"/>
                <c:pt idx="0">
                  <c:v>Revenue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dLbl>
              <c:idx val="4"/>
              <c:layout>
                <c:manualLayout>
                  <c:x val="-1.2595315296445126E-3"/>
                  <c:y val="-0.1153628272398308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F7C-4226-82AE-4AEC55A89F4F}"/>
                </c:ext>
              </c:extLst>
            </c:dLbl>
            <c:dLbl>
              <c:idx val="5"/>
              <c:layout>
                <c:manualLayout>
                  <c:x val="0"/>
                  <c:y val="-7.86564731180664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F7C-4226-82AE-4AEC55A89F4F}"/>
                </c:ext>
              </c:extLst>
            </c:dLbl>
            <c:dLbl>
              <c:idx val="8"/>
              <c:layout>
                <c:manualLayout>
                  <c:x val="0"/>
                  <c:y val="1.57312946236132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F7C-4226-82AE-4AEC55A89F4F}"/>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Presentation!$C$49:$K$49</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Presentation!$C$50:$K$50</c:f>
              <c:numCache>
                <c:formatCode>_(* #,##0.0_);_(* \(#,##0.0\)_)\ ;_(* 0_)</c:formatCode>
                <c:ptCount val="9"/>
                <c:pt idx="1">
                  <c:v>513983</c:v>
                </c:pt>
                <c:pt idx="2">
                  <c:v>574785</c:v>
                </c:pt>
                <c:pt idx="3">
                  <c:v>637959</c:v>
                </c:pt>
                <c:pt idx="4">
                  <c:v>711135.05121297901</c:v>
                </c:pt>
                <c:pt idx="5">
                  <c:v>792964.908536467</c:v>
                </c:pt>
                <c:pt idx="6">
                  <c:v>884509.76542742795</c:v>
                </c:pt>
                <c:pt idx="7">
                  <c:v>986966.28618395608</c:v>
                </c:pt>
                <c:pt idx="8">
                  <c:v>1101684.6292085662</c:v>
                </c:pt>
              </c:numCache>
            </c:numRef>
          </c:val>
          <c:extLst>
            <c:ext xmlns:c16="http://schemas.microsoft.com/office/drawing/2014/chart" uri="{C3380CC4-5D6E-409C-BE32-E72D297353CC}">
              <c16:uniqueId val="{00000000-D118-4BA1-9FAE-F3749DCDA047}"/>
            </c:ext>
          </c:extLst>
        </c:ser>
        <c:dLbls>
          <c:showLegendKey val="0"/>
          <c:showVal val="0"/>
          <c:showCatName val="0"/>
          <c:showSerName val="0"/>
          <c:showPercent val="0"/>
          <c:showBubbleSize val="0"/>
        </c:dLbls>
        <c:gapWidth val="219"/>
        <c:overlap val="-27"/>
        <c:axId val="253331823"/>
        <c:axId val="253324143"/>
      </c:barChart>
      <c:lineChart>
        <c:grouping val="standard"/>
        <c:varyColors val="0"/>
        <c:ser>
          <c:idx val="1"/>
          <c:order val="1"/>
          <c:tx>
            <c:strRef>
              <c:f>Presentation!$B$51</c:f>
              <c:strCache>
                <c:ptCount val="1"/>
                <c:pt idx="0">
                  <c:v>YOY Growth (%)</c:v>
                </c:pt>
              </c:strCache>
            </c:strRef>
          </c:tx>
          <c:spPr>
            <a:ln w="38100" cap="rnd">
              <a:solidFill>
                <a:srgbClr val="0070C0"/>
              </a:solidFill>
              <a:round/>
            </a:ln>
            <a:effectLst/>
          </c:spPr>
          <c:marker>
            <c:symbol val="none"/>
          </c:marker>
          <c:dLbls>
            <c:dLbl>
              <c:idx val="4"/>
              <c:layout>
                <c:manualLayout>
                  <c:x val="-3.888888888888889E-2"/>
                  <c:y val="-4.629629629629629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118-4BA1-9FAE-F3749DCDA047}"/>
                </c:ext>
              </c:extLst>
            </c:dLbl>
            <c:dLbl>
              <c:idx val="5"/>
              <c:layout>
                <c:manualLayout>
                  <c:x val="-1.1111111111111212E-2"/>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118-4BA1-9FAE-F3749DCDA047}"/>
                </c:ext>
              </c:extLst>
            </c:dLbl>
            <c:dLbl>
              <c:idx val="6"/>
              <c:layout>
                <c:manualLayout>
                  <c:x val="0"/>
                  <c:y val="-0.1649273240801887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118-4BA1-9FAE-F3749DCDA047}"/>
                </c:ext>
              </c:extLst>
            </c:dLbl>
            <c:dLbl>
              <c:idx val="7"/>
              <c:layout>
                <c:manualLayout>
                  <c:x val="-8.5946763505301126E-3"/>
                  <c:y val="-6.01853818319366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118-4BA1-9FAE-F3749DCDA047}"/>
                </c:ext>
              </c:extLst>
            </c:dLbl>
            <c:dLbl>
              <c:idx val="8"/>
              <c:layout>
                <c:manualLayout>
                  <c:x val="1.9947210752551247E-3"/>
                  <c:y val="-1.60046310288844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118-4BA1-9FAE-F3749DCDA04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Presentation!$C$49:$K$49</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Presentation!$C$51:$K$51</c:f>
              <c:numCache>
                <c:formatCode>General</c:formatCode>
                <c:ptCount val="9"/>
                <c:pt idx="2" formatCode="0.0%;\(0.0%\)">
                  <c:v>0.1182957412988368</c:v>
                </c:pt>
                <c:pt idx="3" formatCode="0.0%;\(0.0%\)">
                  <c:v>0.1099089224666614</c:v>
                </c:pt>
                <c:pt idx="4" formatCode="0.0%;\(0.0%\)">
                  <c:v>0.11470337625612159</c:v>
                </c:pt>
                <c:pt idx="5" formatCode="0.0%;\(0.0%\)">
                  <c:v>0.11506936296264869</c:v>
                </c:pt>
                <c:pt idx="6" formatCode="0.0%;\(0.0%\)">
                  <c:v>0.11544629012640728</c:v>
                </c:pt>
                <c:pt idx="7" formatCode="0.0%;\(0.0%\)">
                  <c:v>0.11583424486785332</c:v>
                </c:pt>
                <c:pt idx="8" formatCode="0.0%;\(0.0%\)">
                  <c:v>0.11623329452129649</c:v>
                </c:pt>
              </c:numCache>
            </c:numRef>
          </c:val>
          <c:smooth val="0"/>
          <c:extLst>
            <c:ext xmlns:c16="http://schemas.microsoft.com/office/drawing/2014/chart" uri="{C3380CC4-5D6E-409C-BE32-E72D297353CC}">
              <c16:uniqueId val="{00000006-D118-4BA1-9FAE-F3749DCDA047}"/>
            </c:ext>
          </c:extLst>
        </c:ser>
        <c:dLbls>
          <c:showLegendKey val="0"/>
          <c:showVal val="0"/>
          <c:showCatName val="0"/>
          <c:showSerName val="0"/>
          <c:showPercent val="0"/>
          <c:showBubbleSize val="0"/>
        </c:dLbls>
        <c:marker val="1"/>
        <c:smooth val="0"/>
        <c:axId val="253315983"/>
        <c:axId val="253318863"/>
      </c:lineChart>
      <c:catAx>
        <c:axId val="253331823"/>
        <c:scaling>
          <c:orientation val="minMax"/>
        </c:scaling>
        <c:delete val="0"/>
        <c:axPos val="b"/>
        <c:numFmt formatCode="0&quot;A&quot;"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crossAx val="253324143"/>
        <c:crosses val="autoZero"/>
        <c:auto val="1"/>
        <c:lblAlgn val="ctr"/>
        <c:lblOffset val="100"/>
        <c:noMultiLvlLbl val="0"/>
      </c:catAx>
      <c:valAx>
        <c:axId val="253324143"/>
        <c:scaling>
          <c:orientation val="minMax"/>
        </c:scaling>
        <c:delete val="0"/>
        <c:axPos val="l"/>
        <c:numFmt formatCode="#,##0.0;\(#,##0.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crossAx val="253331823"/>
        <c:crosses val="autoZero"/>
        <c:crossBetween val="between"/>
      </c:valAx>
      <c:valAx>
        <c:axId val="253318863"/>
        <c:scaling>
          <c:orientation val="minMax"/>
        </c:scaling>
        <c:delete val="0"/>
        <c:axPos val="r"/>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crossAx val="253315983"/>
        <c:crosses val="max"/>
        <c:crossBetween val="between"/>
      </c:valAx>
      <c:catAx>
        <c:axId val="253315983"/>
        <c:scaling>
          <c:orientation val="minMax"/>
        </c:scaling>
        <c:delete val="1"/>
        <c:axPos val="b"/>
        <c:numFmt formatCode="0&quot;A&quot;" sourceLinked="1"/>
        <c:majorTickMark val="none"/>
        <c:minorTickMark val="none"/>
        <c:tickLblPos val="nextTo"/>
        <c:crossAx val="253318863"/>
        <c:crosses val="autoZero"/>
        <c:auto val="1"/>
        <c:lblAlgn val="ctr"/>
        <c:lblOffset val="100"/>
        <c:noMultiLvlLbl val="0"/>
      </c:catAx>
      <c:spPr>
        <a:noFill/>
        <a:ln>
          <a:noFill/>
        </a:ln>
        <a:effectLst/>
      </c:spPr>
    </c:plotArea>
    <c:legend>
      <c:legendPos val="b"/>
      <c:layout>
        <c:manualLayout>
          <c:xMode val="edge"/>
          <c:yMode val="edge"/>
          <c:x val="0.26529590101108846"/>
          <c:y val="0.86135256158249518"/>
          <c:w val="0.46940801813923894"/>
          <c:h val="9.9679550488536883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Presentation!$B$60</c:f>
              <c:strCache>
                <c:ptCount val="1"/>
                <c:pt idx="0">
                  <c:v>Gross Profit</c:v>
                </c:pt>
              </c:strCache>
            </c:strRef>
          </c:tx>
          <c:spPr>
            <a:solidFill>
              <a:schemeClr val="accent1"/>
            </a:solidFill>
            <a:ln>
              <a:noFill/>
            </a:ln>
            <a:effectLst/>
          </c:spPr>
          <c:invertIfNegative val="0"/>
          <c:cat>
            <c:numRef>
              <c:f>Presentation!$C$59:$K$59</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Presentation!$C$60:$K$60</c:f>
              <c:numCache>
                <c:formatCode>#,##0.00;\(#,##0.00\);\-</c:formatCode>
                <c:ptCount val="9"/>
                <c:pt idx="1">
                  <c:v>225152</c:v>
                </c:pt>
                <c:pt idx="2">
                  <c:v>270046</c:v>
                </c:pt>
                <c:pt idx="3">
                  <c:v>311671</c:v>
                </c:pt>
                <c:pt idx="4">
                  <c:v>347420.71598112164</c:v>
                </c:pt>
                <c:pt idx="5">
                  <c:v>387398.19644909661</c:v>
                </c:pt>
                <c:pt idx="6">
                  <c:v>432121.88103080587</c:v>
                </c:pt>
                <c:pt idx="7">
                  <c:v>482176.39281088562</c:v>
                </c:pt>
                <c:pt idx="8">
                  <c:v>538221.34348768962</c:v>
                </c:pt>
              </c:numCache>
            </c:numRef>
          </c:val>
          <c:extLst>
            <c:ext xmlns:c16="http://schemas.microsoft.com/office/drawing/2014/chart" uri="{C3380CC4-5D6E-409C-BE32-E72D297353CC}">
              <c16:uniqueId val="{00000000-C713-426A-AA1E-FE2BEABA7DB9}"/>
            </c:ext>
          </c:extLst>
        </c:ser>
        <c:ser>
          <c:idx val="1"/>
          <c:order val="1"/>
          <c:tx>
            <c:strRef>
              <c:f>Presentation!$B$61</c:f>
              <c:strCache>
                <c:ptCount val="1"/>
                <c:pt idx="0">
                  <c:v>EBITDA</c:v>
                </c:pt>
              </c:strCache>
            </c:strRef>
          </c:tx>
          <c:spPr>
            <a:solidFill>
              <a:schemeClr val="accent2"/>
            </a:solidFill>
            <a:ln>
              <a:noFill/>
            </a:ln>
            <a:effectLst/>
          </c:spPr>
          <c:invertIfNegative val="0"/>
          <c:cat>
            <c:numRef>
              <c:f>Presentation!$C$59:$K$59</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Presentation!$C$61:$K$61</c:f>
              <c:numCache>
                <c:formatCode>#,##0.00;\(#,##0.00\);\-</c:formatCode>
                <c:ptCount val="9"/>
                <c:pt idx="1">
                  <c:v>54169</c:v>
                </c:pt>
                <c:pt idx="2">
                  <c:v>85515</c:v>
                </c:pt>
                <c:pt idx="3">
                  <c:v>121388</c:v>
                </c:pt>
                <c:pt idx="4">
                  <c:v>135480.34693352113</c:v>
                </c:pt>
                <c:pt idx="5">
                  <c:v>151069.98414912005</c:v>
                </c:pt>
                <c:pt idx="6">
                  <c:v>168510.45336859114</c:v>
                </c:pt>
                <c:pt idx="7">
                  <c:v>188029.73448688147</c:v>
                </c:pt>
                <c:pt idx="8">
                  <c:v>209885.04999425629</c:v>
                </c:pt>
              </c:numCache>
            </c:numRef>
          </c:val>
          <c:extLst>
            <c:ext xmlns:c16="http://schemas.microsoft.com/office/drawing/2014/chart" uri="{C3380CC4-5D6E-409C-BE32-E72D297353CC}">
              <c16:uniqueId val="{00000001-C713-426A-AA1E-FE2BEABA7DB9}"/>
            </c:ext>
          </c:extLst>
        </c:ser>
        <c:ser>
          <c:idx val="2"/>
          <c:order val="2"/>
          <c:tx>
            <c:strRef>
              <c:f>Presentation!$B$62</c:f>
              <c:strCache>
                <c:ptCount val="1"/>
                <c:pt idx="0">
                  <c:v>Net Income</c:v>
                </c:pt>
              </c:strCache>
            </c:strRef>
          </c:tx>
          <c:spPr>
            <a:solidFill>
              <a:schemeClr val="accent3"/>
            </a:solidFill>
            <a:ln>
              <a:noFill/>
            </a:ln>
            <a:effectLst/>
          </c:spPr>
          <c:invertIfNegative val="0"/>
          <c:cat>
            <c:numRef>
              <c:f>Presentation!$C$59:$K$59</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Presentation!$C$62:$K$62</c:f>
              <c:numCache>
                <c:formatCode>#,##0.00;\(#,##0.00\);\-</c:formatCode>
                <c:ptCount val="9"/>
                <c:pt idx="1">
                  <c:v>-2722</c:v>
                </c:pt>
                <c:pt idx="2">
                  <c:v>30425</c:v>
                </c:pt>
                <c:pt idx="3">
                  <c:v>59248</c:v>
                </c:pt>
                <c:pt idx="4">
                  <c:v>61666.124751329728</c:v>
                </c:pt>
                <c:pt idx="5">
                  <c:v>71770.485046906295</c:v>
                </c:pt>
                <c:pt idx="6">
                  <c:v>83248.297330641042</c:v>
                </c:pt>
                <c:pt idx="7">
                  <c:v>96210.220018853186</c:v>
                </c:pt>
                <c:pt idx="8">
                  <c:v>110841.7058968255</c:v>
                </c:pt>
              </c:numCache>
            </c:numRef>
          </c:val>
          <c:extLst>
            <c:ext xmlns:c16="http://schemas.microsoft.com/office/drawing/2014/chart" uri="{C3380CC4-5D6E-409C-BE32-E72D297353CC}">
              <c16:uniqueId val="{00000002-C713-426A-AA1E-FE2BEABA7DB9}"/>
            </c:ext>
          </c:extLst>
        </c:ser>
        <c:dLbls>
          <c:showLegendKey val="0"/>
          <c:showVal val="0"/>
          <c:showCatName val="0"/>
          <c:showSerName val="0"/>
          <c:showPercent val="0"/>
          <c:showBubbleSize val="0"/>
        </c:dLbls>
        <c:gapWidth val="219"/>
        <c:overlap val="-27"/>
        <c:axId val="1533939824"/>
        <c:axId val="1533931184"/>
      </c:barChart>
      <c:catAx>
        <c:axId val="1533939824"/>
        <c:scaling>
          <c:orientation val="minMax"/>
        </c:scaling>
        <c:delete val="0"/>
        <c:axPos val="b"/>
        <c:numFmt formatCode="0&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33931184"/>
        <c:crosses val="autoZero"/>
        <c:auto val="1"/>
        <c:lblAlgn val="ctr"/>
        <c:lblOffset val="100"/>
        <c:noMultiLvlLbl val="0"/>
      </c:catAx>
      <c:valAx>
        <c:axId val="1533931184"/>
        <c:scaling>
          <c:orientation val="minMax"/>
        </c:scaling>
        <c:delete val="0"/>
        <c:axPos val="l"/>
        <c:numFmt formatCode="#,##0.0;\(#,##0.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33939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Presentation!$B$55</c:f>
              <c:strCache>
                <c:ptCount val="1"/>
                <c:pt idx="0">
                  <c:v>Gross Margin</c:v>
                </c:pt>
              </c:strCache>
            </c:strRef>
          </c:tx>
          <c:spPr>
            <a:ln w="28575" cap="rnd">
              <a:solidFill>
                <a:srgbClr val="00206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Presentation!$C$54:$K$54</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Presentation!$C$55:$K$55</c:f>
              <c:numCache>
                <c:formatCode>0.00%;\(0.00%\)</c:formatCode>
                <c:ptCount val="9"/>
                <c:pt idx="1">
                  <c:v>0.43805339865326287</c:v>
                </c:pt>
                <c:pt idx="2">
                  <c:v>0.46982088955000567</c:v>
                </c:pt>
                <c:pt idx="3">
                  <c:v>0.48854393464156787</c:v>
                </c:pt>
                <c:pt idx="4">
                  <c:v>0.48854393464156787</c:v>
                </c:pt>
                <c:pt idx="5">
                  <c:v>0.48854393464156792</c:v>
                </c:pt>
                <c:pt idx="6">
                  <c:v>0.48854393464156787</c:v>
                </c:pt>
                <c:pt idx="7">
                  <c:v>0.48854393464156787</c:v>
                </c:pt>
                <c:pt idx="8">
                  <c:v>0.48854393464156781</c:v>
                </c:pt>
              </c:numCache>
            </c:numRef>
          </c:val>
          <c:smooth val="0"/>
          <c:extLst>
            <c:ext xmlns:c16="http://schemas.microsoft.com/office/drawing/2014/chart" uri="{C3380CC4-5D6E-409C-BE32-E72D297353CC}">
              <c16:uniqueId val="{00000000-2EE9-4C5F-BB71-A375EEBB19FA}"/>
            </c:ext>
          </c:extLst>
        </c:ser>
        <c:ser>
          <c:idx val="1"/>
          <c:order val="1"/>
          <c:tx>
            <c:strRef>
              <c:f>Presentation!$B$56</c:f>
              <c:strCache>
                <c:ptCount val="1"/>
                <c:pt idx="0">
                  <c:v>EBITDA Margin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Presentation!$C$54:$K$54</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Presentation!$C$56:$K$56</c:f>
              <c:numCache>
                <c:formatCode>0.00%;\(0.00%\)</c:formatCode>
                <c:ptCount val="9"/>
                <c:pt idx="1">
                  <c:v>0.10539064521589235</c:v>
                </c:pt>
                <c:pt idx="2">
                  <c:v>0.14877736892925181</c:v>
                </c:pt>
                <c:pt idx="3">
                  <c:v>0.19027555062315918</c:v>
                </c:pt>
                <c:pt idx="4">
                  <c:v>0.19051282411467846</c:v>
                </c:pt>
                <c:pt idx="5">
                  <c:v>0.19051282411467849</c:v>
                </c:pt>
                <c:pt idx="6">
                  <c:v>0.19051282411467854</c:v>
                </c:pt>
                <c:pt idx="7">
                  <c:v>0.19051282411467849</c:v>
                </c:pt>
                <c:pt idx="8">
                  <c:v>0.19051282411467843</c:v>
                </c:pt>
              </c:numCache>
            </c:numRef>
          </c:val>
          <c:smooth val="0"/>
          <c:extLst>
            <c:ext xmlns:c16="http://schemas.microsoft.com/office/drawing/2014/chart" uri="{C3380CC4-5D6E-409C-BE32-E72D297353CC}">
              <c16:uniqueId val="{00000001-2EE9-4C5F-BB71-A375EEBB19FA}"/>
            </c:ext>
          </c:extLst>
        </c:ser>
        <c:ser>
          <c:idx val="2"/>
          <c:order val="2"/>
          <c:tx>
            <c:strRef>
              <c:f>Presentation!$B$57</c:f>
              <c:strCache>
                <c:ptCount val="1"/>
                <c:pt idx="0">
                  <c:v>Net Margin</c:v>
                </c:pt>
              </c:strCache>
            </c:strRef>
          </c:tx>
          <c:spPr>
            <a:ln w="34925" cap="rnd">
              <a:solidFill>
                <a:srgbClr val="0070C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Presentation!$C$54:$K$54</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Presentation!$C$57:$K$57</c:f>
              <c:numCache>
                <c:formatCode>0.00%;\(0.00%\)</c:formatCode>
                <c:ptCount val="9"/>
                <c:pt idx="1">
                  <c:v>-5.2958950004183018E-3</c:v>
                </c:pt>
                <c:pt idx="2">
                  <c:v>5.2932835755978319E-2</c:v>
                </c:pt>
                <c:pt idx="3">
                  <c:v>9.2871171971866534E-2</c:v>
                </c:pt>
                <c:pt idx="4">
                  <c:v>8.671506860215393E-2</c:v>
                </c:pt>
                <c:pt idx="5">
                  <c:v>9.050903044293504E-2</c:v>
                </c:pt>
                <c:pt idx="6">
                  <c:v>9.4118008171919246E-2</c:v>
                </c:pt>
                <c:pt idx="7">
                  <c:v>9.7480756299026208E-2</c:v>
                </c:pt>
                <c:pt idx="8">
                  <c:v>0.10061110317609907</c:v>
                </c:pt>
              </c:numCache>
            </c:numRef>
          </c:val>
          <c:smooth val="0"/>
          <c:extLst>
            <c:ext xmlns:c16="http://schemas.microsoft.com/office/drawing/2014/chart" uri="{C3380CC4-5D6E-409C-BE32-E72D297353CC}">
              <c16:uniqueId val="{00000002-2EE9-4C5F-BB71-A375EEBB19FA}"/>
            </c:ext>
          </c:extLst>
        </c:ser>
        <c:dLbls>
          <c:dLblPos val="t"/>
          <c:showLegendKey val="0"/>
          <c:showVal val="1"/>
          <c:showCatName val="0"/>
          <c:showSerName val="0"/>
          <c:showPercent val="0"/>
          <c:showBubbleSize val="0"/>
        </c:dLbls>
        <c:smooth val="0"/>
        <c:axId val="1533934064"/>
        <c:axId val="1533924944"/>
      </c:lineChart>
      <c:catAx>
        <c:axId val="1533934064"/>
        <c:scaling>
          <c:orientation val="minMax"/>
        </c:scaling>
        <c:delete val="0"/>
        <c:axPos val="b"/>
        <c:numFmt formatCode="0&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33924944"/>
        <c:crosses val="autoZero"/>
        <c:auto val="1"/>
        <c:lblAlgn val="ctr"/>
        <c:lblOffset val="100"/>
        <c:noMultiLvlLbl val="0"/>
      </c:catAx>
      <c:valAx>
        <c:axId val="1533924944"/>
        <c:scaling>
          <c:orientation val="minMax"/>
        </c:scaling>
        <c:delete val="0"/>
        <c:axPos val="l"/>
        <c:numFmt formatCode="0.00%;\(0.0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33934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latin typeface="Calibri" panose="020F0502020204030204" pitchFamily="34" charset="0"/>
                <a:cs typeface="Calibri" panose="020F0502020204030204" pitchFamily="34" charset="0"/>
              </a:rPr>
              <a:t>Liquidity</a:t>
            </a:r>
            <a:r>
              <a:rPr lang="en-US" b="1" baseline="0" dirty="0">
                <a:latin typeface="Calibri" panose="020F0502020204030204" pitchFamily="34" charset="0"/>
                <a:cs typeface="Calibri" panose="020F0502020204030204" pitchFamily="34" charset="0"/>
              </a:rPr>
              <a:t> Ratio</a:t>
            </a:r>
            <a:endParaRPr lang="en-IN" b="1"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IN"/>
        </a:p>
      </c:txPr>
    </c:title>
    <c:autoTitleDeleted val="0"/>
    <c:plotArea>
      <c:layout/>
      <c:lineChart>
        <c:grouping val="standard"/>
        <c:varyColors val="0"/>
        <c:ser>
          <c:idx val="0"/>
          <c:order val="0"/>
          <c:tx>
            <c:strRef>
              <c:f>Presentation!$B$83</c:f>
              <c:strCache>
                <c:ptCount val="1"/>
                <c:pt idx="0">
                  <c:v>Current Ratio</c:v>
                </c:pt>
              </c:strCache>
            </c:strRef>
          </c:tx>
          <c:spPr>
            <a:ln w="28575" cap="rnd">
              <a:solidFill>
                <a:schemeClr val="accent1"/>
              </a:solidFill>
              <a:round/>
            </a:ln>
            <a:effectLst/>
          </c:spPr>
          <c:marker>
            <c:symbol val="none"/>
          </c:marker>
          <c:dLbls>
            <c:numFmt formatCode="0.00\X;\(0.00\X\)"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Presentation!$C$82:$K$82</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Presentation!$C$83:$K$83</c:f>
              <c:numCache>
                <c:formatCode>0.00%;\(0.00%\)</c:formatCode>
                <c:ptCount val="9"/>
                <c:pt idx="1">
                  <c:v>0.9446435811136924</c:v>
                </c:pt>
                <c:pt idx="2">
                  <c:v>1.0450772206625152</c:v>
                </c:pt>
                <c:pt idx="3">
                  <c:v>1.0637348061371781</c:v>
                </c:pt>
                <c:pt idx="4">
                  <c:v>1.4376374147986362</c:v>
                </c:pt>
                <c:pt idx="5">
                  <c:v>1.7862792124145235</c:v>
                </c:pt>
                <c:pt idx="6">
                  <c:v>2.1117341744140501</c:v>
                </c:pt>
                <c:pt idx="7">
                  <c:v>2.4161545950614602</c:v>
                </c:pt>
                <c:pt idx="8">
                  <c:v>2.6997668848381089</c:v>
                </c:pt>
              </c:numCache>
            </c:numRef>
          </c:val>
          <c:smooth val="0"/>
          <c:extLst>
            <c:ext xmlns:c16="http://schemas.microsoft.com/office/drawing/2014/chart" uri="{C3380CC4-5D6E-409C-BE32-E72D297353CC}">
              <c16:uniqueId val="{00000000-6D01-496C-AFD1-7F13BDB9E0C5}"/>
            </c:ext>
          </c:extLst>
        </c:ser>
        <c:ser>
          <c:idx val="1"/>
          <c:order val="1"/>
          <c:tx>
            <c:strRef>
              <c:f>Presentation!$B$84</c:f>
              <c:strCache>
                <c:ptCount val="1"/>
                <c:pt idx="0">
                  <c:v>Quick Ratio</c:v>
                </c:pt>
              </c:strCache>
            </c:strRef>
          </c:tx>
          <c:spPr>
            <a:ln w="28575" cap="rnd">
              <a:solidFill>
                <a:srgbClr val="0070C0"/>
              </a:solidFill>
              <a:round/>
            </a:ln>
            <a:effectLst/>
          </c:spPr>
          <c:marker>
            <c:symbol val="none"/>
          </c:marker>
          <c:dLbls>
            <c:dLbl>
              <c:idx val="1"/>
              <c:layout>
                <c:manualLayout>
                  <c:x val="-5.6164275602851255E-2"/>
                  <c:y val="3.40048118985126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D01-496C-AFD1-7F13BDB9E0C5}"/>
                </c:ext>
              </c:extLst>
            </c:dLbl>
            <c:dLbl>
              <c:idx val="2"/>
              <c:layout>
                <c:manualLayout>
                  <c:x val="-5.3643152261755332E-2"/>
                  <c:y val="6.17825896762904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D01-496C-AFD1-7F13BDB9E0C5}"/>
                </c:ext>
              </c:extLst>
            </c:dLbl>
            <c:dLbl>
              <c:idx val="3"/>
              <c:layout>
                <c:manualLayout>
                  <c:x val="-5.3643152261755284E-2"/>
                  <c:y val="4.78937007874014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D01-496C-AFD1-7F13BDB9E0C5}"/>
                </c:ext>
              </c:extLst>
            </c:dLbl>
            <c:dLbl>
              <c:idx val="4"/>
              <c:layout>
                <c:manualLayout>
                  <c:x val="-5.6763191281598159E-2"/>
                  <c:y val="4.326407115777194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D01-496C-AFD1-7F13BDB9E0C5}"/>
                </c:ext>
              </c:extLst>
            </c:dLbl>
            <c:dLbl>
              <c:idx val="5"/>
              <c:layout>
                <c:manualLayout>
                  <c:x val="-5.1720944599406495E-2"/>
                  <c:y val="3.40048118985126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D01-496C-AFD1-7F13BDB9E0C5}"/>
                </c:ext>
              </c:extLst>
            </c:dLbl>
            <c:dLbl>
              <c:idx val="6"/>
              <c:layout>
                <c:manualLayout>
                  <c:x val="-5.928431462269413E-2"/>
                  <c:y val="3.86344415281423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D01-496C-AFD1-7F13BDB9E0C5}"/>
                </c:ext>
              </c:extLst>
            </c:dLbl>
            <c:dLbl>
              <c:idx val="7"/>
              <c:layout>
                <c:manualLayout>
                  <c:x val="-6.1805437963789921E-2"/>
                  <c:y val="3.863444152814231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D01-496C-AFD1-7F13BDB9E0C5}"/>
                </c:ext>
              </c:extLst>
            </c:dLbl>
            <c:dLbl>
              <c:idx val="8"/>
              <c:layout>
                <c:manualLayout>
                  <c:x val="-1.9246295288655717E-2"/>
                  <c:y val="4.326407115777194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D01-496C-AFD1-7F13BDB9E0C5}"/>
                </c:ext>
              </c:extLst>
            </c:dLbl>
            <c:numFmt formatCode="0.00\X;\(0.00\X\)"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Presentation!$C$82:$K$82</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Presentation!$C$84:$K$84</c:f>
              <c:numCache>
                <c:formatCode>0.00%;\(0.00%\)</c:formatCode>
                <c:ptCount val="9"/>
                <c:pt idx="1">
                  <c:v>0.72323721145740161</c:v>
                </c:pt>
                <c:pt idx="2">
                  <c:v>0.84304832127676343</c:v>
                </c:pt>
                <c:pt idx="3">
                  <c:v>0.87305426598525337</c:v>
                </c:pt>
                <c:pt idx="4">
                  <c:v>1.2416567087771915</c:v>
                </c:pt>
                <c:pt idx="5">
                  <c:v>1.5902985063930786</c:v>
                </c:pt>
                <c:pt idx="6">
                  <c:v>1.9157534683926056</c:v>
                </c:pt>
                <c:pt idx="7">
                  <c:v>2.2201738890400153</c:v>
                </c:pt>
                <c:pt idx="8">
                  <c:v>2.5037861788166644</c:v>
                </c:pt>
              </c:numCache>
            </c:numRef>
          </c:val>
          <c:smooth val="0"/>
          <c:extLst>
            <c:ext xmlns:c16="http://schemas.microsoft.com/office/drawing/2014/chart" uri="{C3380CC4-5D6E-409C-BE32-E72D297353CC}">
              <c16:uniqueId val="{00000001-6D01-496C-AFD1-7F13BDB9E0C5}"/>
            </c:ext>
          </c:extLst>
        </c:ser>
        <c:dLbls>
          <c:dLblPos val="t"/>
          <c:showLegendKey val="0"/>
          <c:showVal val="1"/>
          <c:showCatName val="0"/>
          <c:showSerName val="0"/>
          <c:showPercent val="0"/>
          <c:showBubbleSize val="0"/>
        </c:dLbls>
        <c:smooth val="0"/>
        <c:axId val="1533945584"/>
        <c:axId val="1533953744"/>
      </c:lineChart>
      <c:catAx>
        <c:axId val="1533945584"/>
        <c:scaling>
          <c:orientation val="minMax"/>
        </c:scaling>
        <c:delete val="0"/>
        <c:axPos val="b"/>
        <c:numFmt formatCode="0&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33953744"/>
        <c:crosses val="autoZero"/>
        <c:auto val="1"/>
        <c:lblAlgn val="ctr"/>
        <c:lblOffset val="100"/>
        <c:noMultiLvlLbl val="0"/>
      </c:catAx>
      <c:valAx>
        <c:axId val="1533953744"/>
        <c:scaling>
          <c:orientation val="minMax"/>
        </c:scaling>
        <c:delete val="0"/>
        <c:axPos val="l"/>
        <c:numFmt formatCode="0.00\X;\(0.00\X\)"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33945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latin typeface="Calibri" panose="020F0502020204030204" pitchFamily="34" charset="0"/>
                <a:cs typeface="Calibri" panose="020F0502020204030204" pitchFamily="34" charset="0"/>
              </a:rPr>
              <a:t>Return</a:t>
            </a:r>
            <a:r>
              <a:rPr lang="en-US" b="1" baseline="0" dirty="0">
                <a:latin typeface="Calibri" panose="020F0502020204030204" pitchFamily="34" charset="0"/>
                <a:cs typeface="Calibri" panose="020F0502020204030204" pitchFamily="34" charset="0"/>
              </a:rPr>
              <a:t> Ratio</a:t>
            </a:r>
            <a:endParaRPr lang="en-IN" b="1"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IN"/>
        </a:p>
      </c:txPr>
    </c:title>
    <c:autoTitleDeleted val="0"/>
    <c:plotArea>
      <c:layout/>
      <c:lineChart>
        <c:grouping val="standard"/>
        <c:varyColors val="0"/>
        <c:ser>
          <c:idx val="0"/>
          <c:order val="0"/>
          <c:tx>
            <c:strRef>
              <c:f>Presentation!$B$87</c:f>
              <c:strCache>
                <c:ptCount val="1"/>
                <c:pt idx="0">
                  <c:v>ROCE</c:v>
                </c:pt>
              </c:strCache>
            </c:strRef>
          </c:tx>
          <c:spPr>
            <a:ln w="28575" cap="rnd">
              <a:solidFill>
                <a:srgbClr val="0070C0"/>
              </a:solidFill>
              <a:round/>
            </a:ln>
            <a:effectLst/>
          </c:spPr>
          <c:marker>
            <c:symbol val="none"/>
          </c:marker>
          <c:dLbls>
            <c:dLbl>
              <c:idx val="2"/>
              <c:layout>
                <c:manualLayout>
                  <c:x val="-4.4917562565531782E-2"/>
                  <c:y val="7.10418489355497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C90-4C7A-86F0-CD3EE5C1C65A}"/>
                </c:ext>
              </c:extLst>
            </c:dLbl>
            <c:dLbl>
              <c:idx val="3"/>
              <c:layout>
                <c:manualLayout>
                  <c:x val="-5.7916437906931378E-2"/>
                  <c:y val="6.64122193059200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C90-4C7A-86F0-CD3EE5C1C65A}"/>
                </c:ext>
              </c:extLst>
            </c:dLbl>
            <c:dLbl>
              <c:idx val="4"/>
              <c:layout>
                <c:manualLayout>
                  <c:x val="-5.791643790693133E-2"/>
                  <c:y val="7.56714785651793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C90-4C7A-86F0-CD3EE5C1C65A}"/>
                </c:ext>
              </c:extLst>
            </c:dLbl>
            <c:dLbl>
              <c:idx val="5"/>
              <c:layout>
                <c:manualLayout>
                  <c:x val="-6.8315538180051094E-2"/>
                  <c:y val="5.25233304170312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C90-4C7A-86F0-CD3EE5C1C65A}"/>
                </c:ext>
              </c:extLst>
            </c:dLbl>
            <c:dLbl>
              <c:idx val="6"/>
              <c:layout>
                <c:manualLayout>
                  <c:x val="-6.5715763111771089E-2"/>
                  <c:y val="5.252333041703120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C90-4C7A-86F0-CD3EE5C1C65A}"/>
                </c:ext>
              </c:extLst>
            </c:dLbl>
            <c:dLbl>
              <c:idx val="7"/>
              <c:layout>
                <c:manualLayout>
                  <c:x val="-5.791643790693142E-2"/>
                  <c:y val="4.789370078740157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C90-4C7A-86F0-CD3EE5C1C65A}"/>
                </c:ext>
              </c:extLst>
            </c:dLbl>
            <c:dLbl>
              <c:idx val="8"/>
              <c:layout>
                <c:manualLayout>
                  <c:x val="-8.147736005328924E-3"/>
                  <c:y val="6.64122193059200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C90-4C7A-86F0-CD3EE5C1C65A}"/>
                </c:ext>
              </c:extLst>
            </c:dLbl>
            <c:numFmt formatCode="0.00%;\(0.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Presentation!$C$86:$K$86</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Presentation!$C$87:$K$87</c:f>
              <c:numCache>
                <c:formatCode>0.00%;\(0.00%\)</c:formatCode>
                <c:ptCount val="9"/>
                <c:pt idx="1">
                  <c:v>3.985915217943127E-2</c:v>
                </c:pt>
                <c:pt idx="2">
                  <c:v>0.10153828350374858</c:v>
                </c:pt>
                <c:pt idx="3">
                  <c:v>0.1539813632108615</c:v>
                </c:pt>
                <c:pt idx="4">
                  <c:v>0.14342582886112842</c:v>
                </c:pt>
                <c:pt idx="5">
                  <c:v>0.13450647005877489</c:v>
                </c:pt>
                <c:pt idx="6">
                  <c:v>0.12689013410806757</c:v>
                </c:pt>
                <c:pt idx="7">
                  <c:v>0.12030480353317718</c:v>
                </c:pt>
                <c:pt idx="8">
                  <c:v>0.11460794822631296</c:v>
                </c:pt>
              </c:numCache>
            </c:numRef>
          </c:val>
          <c:smooth val="0"/>
          <c:extLst>
            <c:ext xmlns:c16="http://schemas.microsoft.com/office/drawing/2014/chart" uri="{C3380CC4-5D6E-409C-BE32-E72D297353CC}">
              <c16:uniqueId val="{00000000-AC90-4C7A-86F0-CD3EE5C1C65A}"/>
            </c:ext>
          </c:extLst>
        </c:ser>
        <c:ser>
          <c:idx val="1"/>
          <c:order val="1"/>
          <c:tx>
            <c:strRef>
              <c:f>Presentation!$B$88</c:f>
              <c:strCache>
                <c:ptCount val="1"/>
                <c:pt idx="0">
                  <c:v>ROE</c:v>
                </c:pt>
              </c:strCache>
            </c:strRef>
          </c:tx>
          <c:spPr>
            <a:ln w="28575" cap="rnd">
              <a:solidFill>
                <a:schemeClr val="accent2"/>
              </a:solidFill>
              <a:round/>
            </a:ln>
            <a:effectLst/>
          </c:spPr>
          <c:marker>
            <c:symbol val="none"/>
          </c:marker>
          <c:dLbls>
            <c:dLbl>
              <c:idx val="1"/>
              <c:layout>
                <c:manualLayout>
                  <c:x val="-7.4782632192421025E-2"/>
                  <c:y val="8.49307378244384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C90-4C7A-86F0-CD3EE5C1C65A}"/>
                </c:ext>
              </c:extLst>
            </c:dLbl>
            <c:numFmt formatCode="0.00%;\(0.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Presentation!$C$86:$K$86</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Presentation!$C$88:$K$88</c:f>
              <c:numCache>
                <c:formatCode>0.00%;\(0.00%\)</c:formatCode>
                <c:ptCount val="9"/>
                <c:pt idx="1">
                  <c:v>-1.8638346240490815E-2</c:v>
                </c:pt>
                <c:pt idx="2">
                  <c:v>0.15071207430340558</c:v>
                </c:pt>
                <c:pt idx="3">
                  <c:v>0.20718257159841941</c:v>
                </c:pt>
                <c:pt idx="4">
                  <c:v>0.16505446659154677</c:v>
                </c:pt>
                <c:pt idx="5">
                  <c:v>0.15129529802859737</c:v>
                </c:pt>
                <c:pt idx="6">
                  <c:v>0.141101193034218</c:v>
                </c:pt>
                <c:pt idx="7">
                  <c:v>0.13314749883936247</c:v>
                </c:pt>
                <c:pt idx="8">
                  <c:v>0.12681356277458355</c:v>
                </c:pt>
              </c:numCache>
            </c:numRef>
          </c:val>
          <c:smooth val="0"/>
          <c:extLst>
            <c:ext xmlns:c16="http://schemas.microsoft.com/office/drawing/2014/chart" uri="{C3380CC4-5D6E-409C-BE32-E72D297353CC}">
              <c16:uniqueId val="{00000001-AC90-4C7A-86F0-CD3EE5C1C65A}"/>
            </c:ext>
          </c:extLst>
        </c:ser>
        <c:dLbls>
          <c:showLegendKey val="0"/>
          <c:showVal val="0"/>
          <c:showCatName val="0"/>
          <c:showSerName val="0"/>
          <c:showPercent val="0"/>
          <c:showBubbleSize val="0"/>
        </c:dLbls>
        <c:smooth val="0"/>
        <c:axId val="1528809712"/>
        <c:axId val="1528784752"/>
      </c:lineChart>
      <c:catAx>
        <c:axId val="1528809712"/>
        <c:scaling>
          <c:orientation val="minMax"/>
        </c:scaling>
        <c:delete val="0"/>
        <c:axPos val="b"/>
        <c:numFmt formatCode="0&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8784752"/>
        <c:crosses val="autoZero"/>
        <c:auto val="1"/>
        <c:lblAlgn val="ctr"/>
        <c:lblOffset val="100"/>
        <c:noMultiLvlLbl val="0"/>
      </c:catAx>
      <c:valAx>
        <c:axId val="1528784752"/>
        <c:scaling>
          <c:orientation val="minMax"/>
        </c:scaling>
        <c:delete val="0"/>
        <c:axPos val="l"/>
        <c:numFmt formatCode="0.00%;\(0.0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8809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latin typeface="Calibri" panose="020F0502020204030204" pitchFamily="34" charset="0"/>
                <a:cs typeface="Calibri" panose="020F0502020204030204" pitchFamily="34" charset="0"/>
              </a:rPr>
              <a:t>Efficiency</a:t>
            </a:r>
            <a:r>
              <a:rPr lang="en-US" b="1" baseline="0" dirty="0">
                <a:latin typeface="Calibri" panose="020F0502020204030204" pitchFamily="34" charset="0"/>
                <a:cs typeface="Calibri" panose="020F0502020204030204" pitchFamily="34" charset="0"/>
              </a:rPr>
              <a:t> Ratio</a:t>
            </a:r>
            <a:endParaRPr lang="en-IN" b="1"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IN"/>
        </a:p>
      </c:txPr>
    </c:title>
    <c:autoTitleDeleted val="0"/>
    <c:plotArea>
      <c:layout/>
      <c:barChart>
        <c:barDir val="col"/>
        <c:grouping val="clustered"/>
        <c:varyColors val="0"/>
        <c:ser>
          <c:idx val="0"/>
          <c:order val="0"/>
          <c:tx>
            <c:strRef>
              <c:f>Presentation!$B$91</c:f>
              <c:strCache>
                <c:ptCount val="1"/>
                <c:pt idx="0">
                  <c:v>Debtor Days</c:v>
                </c:pt>
              </c:strCache>
            </c:strRef>
          </c:tx>
          <c:spPr>
            <a:solidFill>
              <a:schemeClr val="accent1"/>
            </a:solidFill>
            <a:ln>
              <a:noFill/>
            </a:ln>
            <a:effectLst/>
          </c:spPr>
          <c:invertIfNegative val="0"/>
          <c:dLbls>
            <c:dLbl>
              <c:idx val="2"/>
              <c:layout>
                <c:manualLayout>
                  <c:x val="-3.6532387927551237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73AC-4463-8C23-A7098B716AC5}"/>
                </c:ext>
              </c:extLst>
            </c:dLbl>
            <c:dLbl>
              <c:idx val="3"/>
              <c:layout>
                <c:manualLayout>
                  <c:x val="-2.1919432756530761E-2"/>
                  <c:y val="-8.9939755886597192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73AC-4463-8C23-A7098B716AC5}"/>
                </c:ext>
              </c:extLst>
            </c:dLbl>
            <c:dLbl>
              <c:idx val="4"/>
              <c:layout>
                <c:manualLayout>
                  <c:x val="-2.435492528503421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73AC-4463-8C23-A7098B716AC5}"/>
                </c:ext>
              </c:extLst>
            </c:dLbl>
            <c:dLbl>
              <c:idx val="5"/>
              <c:layout>
                <c:manualLayout>
                  <c:x val="-1.7048447699523891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73AC-4463-8C23-A7098B716AC5}"/>
                </c:ext>
              </c:extLst>
            </c:dLbl>
            <c:dLbl>
              <c:idx val="6"/>
              <c:layout>
                <c:manualLayout>
                  <c:x val="-2.9225910342041042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73AC-4463-8C23-A7098B716AC5}"/>
                </c:ext>
              </c:extLst>
            </c:dLbl>
            <c:dLbl>
              <c:idx val="7"/>
              <c:layout>
                <c:manualLayout>
                  <c:x val="-2.4354925285034128E-2"/>
                  <c:y val="-4.90586153881820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73AC-4463-8C23-A7098B716AC5}"/>
                </c:ext>
              </c:extLst>
            </c:dLbl>
            <c:dLbl>
              <c:idx val="8"/>
              <c:layout>
                <c:manualLayout>
                  <c:x val="-2.4354925285034308E-2"/>
                  <c:y val="-4.90586153881811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73AC-4463-8C23-A7098B716AC5}"/>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Presentation!$C$90:$K$90</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Presentation!$C$91:$K$91</c:f>
              <c:numCache>
                <c:formatCode>General</c:formatCode>
                <c:ptCount val="9"/>
                <c:pt idx="2" formatCode="#,##0.00;\(#,##0.00\);\-">
                  <c:v>30.040576041476378</c:v>
                </c:pt>
                <c:pt idx="3" formatCode="#,##0.00;\(#,##0.00\);\-">
                  <c:v>30.810726081143144</c:v>
                </c:pt>
                <c:pt idx="4" formatCode="#,##0.00;\(#,##0.00\);\-">
                  <c:v>30.45731921543879</c:v>
                </c:pt>
                <c:pt idx="5" formatCode="#,##0.00;\(#,##0.00\);\-">
                  <c:v>30.779114612693427</c:v>
                </c:pt>
                <c:pt idx="6" formatCode="#,##0.00;\(#,##0.00\);\-">
                  <c:v>30.774197158970825</c:v>
                </c:pt>
                <c:pt idx="7" formatCode="#,##0.00;\(#,##0.00\);\-">
                  <c:v>30.76913930709129</c:v>
                </c:pt>
                <c:pt idx="8" formatCode="#,##0.00;\(#,##0.00\);\-">
                  <c:v>30.763940476427859</c:v>
                </c:pt>
              </c:numCache>
            </c:numRef>
          </c:val>
          <c:extLst>
            <c:ext xmlns:c16="http://schemas.microsoft.com/office/drawing/2014/chart" uri="{C3380CC4-5D6E-409C-BE32-E72D297353CC}">
              <c16:uniqueId val="{00000000-73AC-4463-8C23-A7098B716AC5}"/>
            </c:ext>
          </c:extLst>
        </c:ser>
        <c:ser>
          <c:idx val="1"/>
          <c:order val="1"/>
          <c:tx>
            <c:strRef>
              <c:f>Presentation!$B$92</c:f>
              <c:strCache>
                <c:ptCount val="1"/>
                <c:pt idx="0">
                  <c:v>Payable Days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Presentation!$C$90:$K$90</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Presentation!$C$92:$K$92</c:f>
              <c:numCache>
                <c:formatCode>General</c:formatCode>
                <c:ptCount val="9"/>
                <c:pt idx="2" formatCode="#,##0.00;\(#,##0.00\);\-">
                  <c:v>98.563139276561259</c:v>
                </c:pt>
                <c:pt idx="3" formatCode="#,##0.00;\(#,##0.00\);\-">
                  <c:v>100.31101358309223</c:v>
                </c:pt>
                <c:pt idx="4" formatCode="#,##0.00;\(#,##0.00\);\-">
                  <c:v>99.184339759494179</c:v>
                </c:pt>
                <c:pt idx="5" formatCode="#,##0.00;\(#,##0.00\);\-">
                  <c:v>98.322911126917631</c:v>
                </c:pt>
                <c:pt idx="6" formatCode="#,##0.00;\(#,##0.00\);\-">
                  <c:v>98.30720247605413</c:v>
                </c:pt>
                <c:pt idx="7" formatCode="#,##0.00;\(#,##0.00\);\-">
                  <c:v>98.291045327705248</c:v>
                </c:pt>
                <c:pt idx="8" formatCode="#,##0.00;\(#,##0.00\);\-">
                  <c:v>98.27443782707644</c:v>
                </c:pt>
              </c:numCache>
            </c:numRef>
          </c:val>
          <c:extLst>
            <c:ext xmlns:c16="http://schemas.microsoft.com/office/drawing/2014/chart" uri="{C3380CC4-5D6E-409C-BE32-E72D297353CC}">
              <c16:uniqueId val="{00000001-73AC-4463-8C23-A7098B716AC5}"/>
            </c:ext>
          </c:extLst>
        </c:ser>
        <c:ser>
          <c:idx val="2"/>
          <c:order val="2"/>
          <c:tx>
            <c:strRef>
              <c:f>Presentation!$B$93</c:f>
              <c:strCache>
                <c:ptCount val="1"/>
                <c:pt idx="0">
                  <c:v>Inventory Days</c:v>
                </c:pt>
              </c:strCache>
            </c:strRef>
          </c:tx>
          <c:spPr>
            <a:solidFill>
              <a:schemeClr val="accent3"/>
            </a:solidFill>
            <a:ln>
              <a:noFill/>
            </a:ln>
            <a:effectLst/>
          </c:spPr>
          <c:invertIfNegative val="0"/>
          <c:dLbls>
            <c:dLbl>
              <c:idx val="2"/>
              <c:layout>
                <c:manualLayout>
                  <c:x val="2.9225910342040955E-2"/>
                  <c:y val="-8.830550769872602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AC-4463-8C23-A7098B716AC5}"/>
                </c:ext>
              </c:extLst>
            </c:dLbl>
            <c:dLbl>
              <c:idx val="3"/>
              <c:layout>
                <c:manualLayout>
                  <c:x val="3.4096895399047783E-2"/>
                  <c:y val="-5.3964476926999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AC-4463-8C23-A7098B716AC5}"/>
                </c:ext>
              </c:extLst>
            </c:dLbl>
            <c:dLbl>
              <c:idx val="4"/>
              <c:layout>
                <c:manualLayout>
                  <c:x val="2.4354925285034128E-2"/>
                  <c:y val="-2.943516923290867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3AC-4463-8C23-A7098B716AC5}"/>
                </c:ext>
              </c:extLst>
            </c:dLbl>
            <c:dLbl>
              <c:idx val="5"/>
              <c:layout>
                <c:manualLayout>
                  <c:x val="2.679041781353754E-2"/>
                  <c:y val="-5.887033846581739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AC-4463-8C23-A7098B716AC5}"/>
                </c:ext>
              </c:extLst>
            </c:dLbl>
            <c:dLbl>
              <c:idx val="6"/>
              <c:layout>
                <c:manualLayout>
                  <c:x val="3.6532387927551195E-2"/>
                  <c:y val="-8.339964615990795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73AC-4463-8C23-A7098B716AC5}"/>
                </c:ext>
              </c:extLst>
            </c:dLbl>
            <c:dLbl>
              <c:idx val="7"/>
              <c:layout>
                <c:manualLayout>
                  <c:x val="2.6790417813537363E-2"/>
                  <c:y val="-4.90586153881811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73AC-4463-8C23-A7098B716AC5}"/>
                </c:ext>
              </c:extLst>
            </c:dLbl>
            <c:dLbl>
              <c:idx val="8"/>
              <c:layout>
                <c:manualLayout>
                  <c:x val="2.9225910342040955E-2"/>
                  <c:y val="-6.868206154345357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73AC-4463-8C23-A7098B716AC5}"/>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Presentation!$C$90:$K$90</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Presentation!$C$93:$K$93</c:f>
              <c:numCache>
                <c:formatCode>General</c:formatCode>
                <c:ptCount val="9"/>
                <c:pt idx="2" formatCode="#,##0.00;\(#,##0.00\);\-">
                  <c:v>40.557485257876415</c:v>
                </c:pt>
                <c:pt idx="3" formatCode="#,##0.00;\(#,##0.00\);\-">
                  <c:v>37.772121561320063</c:v>
                </c:pt>
                <c:pt idx="4" formatCode="#,##0.00;\(#,##0.00\);\-">
                  <c:v>36.712416188309746</c:v>
                </c:pt>
                <c:pt idx="5" formatCode="#,##0.00;\(#,##0.00\);\-">
                  <c:v>37.072955190093303</c:v>
                </c:pt>
                <c:pt idx="6" formatCode="#,##0.00;\(#,##0.00\);\-">
                  <c:v>37.067032195107863</c:v>
                </c:pt>
                <c:pt idx="7" formatCode="#,##0.00;\(#,##0.00\);\-">
                  <c:v>37.060940092770032</c:v>
                </c:pt>
                <c:pt idx="8" formatCode="#,##0.00;\(#,##0.00\);\-">
                  <c:v>37.054678183723873</c:v>
                </c:pt>
              </c:numCache>
            </c:numRef>
          </c:val>
          <c:extLst>
            <c:ext xmlns:c16="http://schemas.microsoft.com/office/drawing/2014/chart" uri="{C3380CC4-5D6E-409C-BE32-E72D297353CC}">
              <c16:uniqueId val="{00000002-73AC-4463-8C23-A7098B716AC5}"/>
            </c:ext>
          </c:extLst>
        </c:ser>
        <c:ser>
          <c:idx val="3"/>
          <c:order val="3"/>
          <c:tx>
            <c:strRef>
              <c:f>Presentation!$B$94</c:f>
              <c:strCache>
                <c:ptCount val="1"/>
                <c:pt idx="0">
                  <c:v>Cash Conversion Cycle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Presentation!$C$90:$K$90</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Presentation!$C$94:$K$94</c:f>
              <c:numCache>
                <c:formatCode>General</c:formatCode>
                <c:ptCount val="9"/>
                <c:pt idx="2" formatCode="#,##0.00;\(#,##0.00\);\-">
                  <c:v>-27.965077977208466</c:v>
                </c:pt>
                <c:pt idx="3" formatCode="#,##0.00;\(#,##0.00\);\-">
                  <c:v>-31.728165940629026</c:v>
                </c:pt>
                <c:pt idx="4" formatCode="#,##0.00;\(#,##0.00\);\-">
                  <c:v>-32.014604355745647</c:v>
                </c:pt>
                <c:pt idx="5" formatCode="#,##0.00;\(#,##0.00\);\-">
                  <c:v>-30.470841324130902</c:v>
                </c:pt>
                <c:pt idx="6" formatCode="#,##0.00;\(#,##0.00\);\-">
                  <c:v>-30.465973121975438</c:v>
                </c:pt>
                <c:pt idx="7" formatCode="#,##0.00;\(#,##0.00\);\-">
                  <c:v>-30.46096592784393</c:v>
                </c:pt>
                <c:pt idx="8" formatCode="#,##0.00;\(#,##0.00\);\-">
                  <c:v>-30.455819166924712</c:v>
                </c:pt>
              </c:numCache>
            </c:numRef>
          </c:val>
          <c:extLst>
            <c:ext xmlns:c16="http://schemas.microsoft.com/office/drawing/2014/chart" uri="{C3380CC4-5D6E-409C-BE32-E72D297353CC}">
              <c16:uniqueId val="{00000003-73AC-4463-8C23-A7098B716AC5}"/>
            </c:ext>
          </c:extLst>
        </c:ser>
        <c:dLbls>
          <c:dLblPos val="outEnd"/>
          <c:showLegendKey val="0"/>
          <c:showVal val="1"/>
          <c:showCatName val="0"/>
          <c:showSerName val="0"/>
          <c:showPercent val="0"/>
          <c:showBubbleSize val="0"/>
        </c:dLbls>
        <c:gapWidth val="219"/>
        <c:overlap val="-27"/>
        <c:axId val="1528778992"/>
        <c:axId val="1528776112"/>
      </c:barChart>
      <c:catAx>
        <c:axId val="1528778992"/>
        <c:scaling>
          <c:orientation val="minMax"/>
        </c:scaling>
        <c:delete val="0"/>
        <c:axPos val="b"/>
        <c:numFmt formatCode="0&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8776112"/>
        <c:crosses val="autoZero"/>
        <c:auto val="1"/>
        <c:lblAlgn val="ctr"/>
        <c:lblOffset val="100"/>
        <c:noMultiLvlLbl val="0"/>
      </c:catAx>
      <c:valAx>
        <c:axId val="15287761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8778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latin typeface="Calibri" panose="020F0502020204030204" pitchFamily="34" charset="0"/>
                <a:cs typeface="Calibri" panose="020F0502020204030204" pitchFamily="34" charset="0"/>
              </a:rPr>
              <a:t>Leverage</a:t>
            </a:r>
            <a:r>
              <a:rPr lang="en-US" b="1" baseline="0" dirty="0">
                <a:latin typeface="Calibri" panose="020F0502020204030204" pitchFamily="34" charset="0"/>
                <a:cs typeface="Calibri" panose="020F0502020204030204" pitchFamily="34" charset="0"/>
              </a:rPr>
              <a:t> Ratio</a:t>
            </a:r>
            <a:endParaRPr lang="en-US" b="1" dirty="0">
              <a:latin typeface="Calibri" panose="020F0502020204030204" pitchFamily="34" charset="0"/>
              <a:cs typeface="Calibri" panose="020F0502020204030204" pitchFamily="34" charset="0"/>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lineChart>
        <c:grouping val="standard"/>
        <c:varyColors val="0"/>
        <c:ser>
          <c:idx val="0"/>
          <c:order val="0"/>
          <c:tx>
            <c:strRef>
              <c:f>Presentation!$B$97</c:f>
              <c:strCache>
                <c:ptCount val="1"/>
                <c:pt idx="0">
                  <c:v>Debt to Equity</c:v>
                </c:pt>
              </c:strCache>
            </c:strRef>
          </c:tx>
          <c:spPr>
            <a:ln w="28575" cap="rnd">
              <a:solidFill>
                <a:schemeClr val="accent1"/>
              </a:solidFill>
              <a:round/>
            </a:ln>
            <a:effectLst/>
          </c:spPr>
          <c:marker>
            <c:symbol val="none"/>
          </c:marker>
          <c:dLbls>
            <c:dLbl>
              <c:idx val="3"/>
              <c:layout>
                <c:manualLayout>
                  <c:x val="1.2293990948912176E-2"/>
                  <c:y val="-7.4074074074074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2F6-4143-A1F0-910606B48AED}"/>
                </c:ext>
              </c:extLst>
            </c:dLbl>
            <c:dLbl>
              <c:idx val="4"/>
              <c:layout>
                <c:manualLayout>
                  <c:x val="0"/>
                  <c:y val="-0.1018518518518519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12F6-4143-A1F0-910606B48AED}"/>
                </c:ext>
              </c:extLst>
            </c:dLbl>
            <c:dLbl>
              <c:idx val="5"/>
              <c:layout>
                <c:manualLayout>
                  <c:x val="4.9175963795647804E-3"/>
                  <c:y val="-6.0185185185185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2F6-4143-A1F0-910606B48AED}"/>
                </c:ext>
              </c:extLst>
            </c:dLbl>
            <c:dLbl>
              <c:idx val="6"/>
              <c:layout>
                <c:manualLayout>
                  <c:x val="2.4587981897823451E-3"/>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F6-4143-A1F0-910606B48AED}"/>
                </c:ext>
              </c:extLst>
            </c:dLbl>
            <c:dLbl>
              <c:idx val="7"/>
              <c:layout>
                <c:manualLayout>
                  <c:x val="1.7211587328476864E-2"/>
                  <c:y val="-7.87037037037037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2F6-4143-A1F0-910606B48AED}"/>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Presentation!$C$96:$K$96</c:f>
              <c:numCache>
                <c:formatCode>0"A"</c:formatCode>
                <c:ptCount val="9"/>
                <c:pt idx="1">
                  <c:v>2022</c:v>
                </c:pt>
                <c:pt idx="2">
                  <c:v>2023</c:v>
                </c:pt>
                <c:pt idx="3">
                  <c:v>2024</c:v>
                </c:pt>
                <c:pt idx="4" formatCode="0&quot;P&quot;">
                  <c:v>2025</c:v>
                </c:pt>
                <c:pt idx="5" formatCode="0&quot;P&quot;">
                  <c:v>2026</c:v>
                </c:pt>
                <c:pt idx="6" formatCode="0&quot;P&quot;">
                  <c:v>2027</c:v>
                </c:pt>
                <c:pt idx="7" formatCode="0&quot;P&quot;">
                  <c:v>2028</c:v>
                </c:pt>
                <c:pt idx="8" formatCode="0&quot;P&quot;">
                  <c:v>2029</c:v>
                </c:pt>
              </c:numCache>
            </c:numRef>
          </c:cat>
          <c:val>
            <c:numRef>
              <c:f>Presentation!$C$97:$K$97</c:f>
              <c:numCache>
                <c:formatCode>0.00\X;\(0.00\X\)</c:formatCode>
                <c:ptCount val="9"/>
                <c:pt idx="1">
                  <c:v>0.45979608745369516</c:v>
                </c:pt>
                <c:pt idx="2">
                  <c:v>0.28886191950464396</c:v>
                </c:pt>
                <c:pt idx="3">
                  <c:v>0.18401580585376087</c:v>
                </c:pt>
                <c:pt idx="4">
                  <c:v>0.14084979768831143</c:v>
                </c:pt>
                <c:pt idx="5">
                  <c:v>0.1109315683592704</c:v>
                </c:pt>
                <c:pt idx="6">
                  <c:v>8.919303239979523E-2</c:v>
                </c:pt>
                <c:pt idx="7">
                  <c:v>7.2826159529109966E-2</c:v>
                </c:pt>
                <c:pt idx="8">
                  <c:v>6.0205768757281758E-2</c:v>
                </c:pt>
              </c:numCache>
            </c:numRef>
          </c:val>
          <c:smooth val="0"/>
          <c:extLst>
            <c:ext xmlns:c16="http://schemas.microsoft.com/office/drawing/2014/chart" uri="{C3380CC4-5D6E-409C-BE32-E72D297353CC}">
              <c16:uniqueId val="{00000000-12F6-4143-A1F0-910606B48AED}"/>
            </c:ext>
          </c:extLst>
        </c:ser>
        <c:dLbls>
          <c:showLegendKey val="0"/>
          <c:showVal val="0"/>
          <c:showCatName val="0"/>
          <c:showSerName val="0"/>
          <c:showPercent val="0"/>
          <c:showBubbleSize val="0"/>
        </c:dLbls>
        <c:smooth val="0"/>
        <c:axId val="1528768432"/>
        <c:axId val="1528779472"/>
      </c:lineChart>
      <c:catAx>
        <c:axId val="1528768432"/>
        <c:scaling>
          <c:orientation val="minMax"/>
        </c:scaling>
        <c:delete val="0"/>
        <c:axPos val="b"/>
        <c:numFmt formatCode="0&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8779472"/>
        <c:crosses val="autoZero"/>
        <c:auto val="1"/>
        <c:lblAlgn val="ctr"/>
        <c:lblOffset val="100"/>
        <c:noMultiLvlLbl val="0"/>
      </c:catAx>
      <c:valAx>
        <c:axId val="1528779472"/>
        <c:scaling>
          <c:orientation val="minMax"/>
        </c:scaling>
        <c:delete val="0"/>
        <c:axPos val="l"/>
        <c:numFmt formatCode="0.00\X;\(0.00\X\)"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528768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41_A0D7F15E.xml><?xml version="1.0" encoding="utf-8"?>
<p188:cmLst xmlns:a="http://schemas.openxmlformats.org/drawingml/2006/main" xmlns:r="http://schemas.openxmlformats.org/officeDocument/2006/relationships" xmlns:p188="http://schemas.microsoft.com/office/powerpoint/2018/8/main">
  <p188:cm id="{F91635A0-31BC-4754-8AC9-39C1BDBCA7F3}" authorId="{6A04AA0A-EB7F-0E01-F517-849C991AC914}" created="2025-08-01T06:52:10.131">
    <ac:deMkLst xmlns:ac="http://schemas.microsoft.com/office/drawing/2013/main/command">
      <pc:docMk xmlns:pc="http://schemas.microsoft.com/office/powerpoint/2013/main/command"/>
      <pc:sldMk xmlns:pc="http://schemas.microsoft.com/office/powerpoint/2013/main/command" cId="2698506590" sldId="321"/>
      <ac:graphicFrameMk id="10" creationId="{FB7F9357-74A4-5CE6-0494-F47D1F131140}"/>
    </ac:deMkLst>
    <p188:txBody>
      <a:bodyPr/>
      <a:lstStyle/>
      <a:p>
        <a:r>
          <a:rPr lang="en-IN"/>
          <a:t>A negative cash conversion cycle indicates that a company receives cash from sales before paying its suppliers, improving liquidity and operational efficiency, which is a good sign.</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56351F-6A40-47BE-B022-49E8FB106153}" type="doc">
      <dgm:prSet loTypeId="urn:microsoft.com/office/officeart/2008/layout/SquareAccentList" loCatId="list" qsTypeId="urn:microsoft.com/office/officeart/2005/8/quickstyle/simple4" qsCatId="simple" csTypeId="urn:microsoft.com/office/officeart/2005/8/colors/accent1_2" csCatId="accent1" phldr="1"/>
      <dgm:spPr/>
      <dgm:t>
        <a:bodyPr/>
        <a:lstStyle/>
        <a:p>
          <a:endParaRPr lang="en-IN"/>
        </a:p>
      </dgm:t>
    </dgm:pt>
    <dgm:pt modelId="{6E85677D-09FE-4FE5-8D14-3C6924DFAB8F}">
      <dgm:prSet phldrT="[Text]"/>
      <dgm:spPr/>
      <dgm:t>
        <a:bodyPr/>
        <a:lstStyle/>
        <a:p>
          <a:r>
            <a:rPr lang="en-IN" b="1" dirty="0">
              <a:latin typeface="Calibri" panose="020F0502020204030204" pitchFamily="34" charset="0"/>
              <a:cs typeface="Calibri" panose="020F0502020204030204" pitchFamily="34" charset="0"/>
            </a:rPr>
            <a:t>Investment Thesis</a:t>
          </a:r>
          <a:endParaRPr lang="en-IN" dirty="0"/>
        </a:p>
      </dgm:t>
    </dgm:pt>
    <dgm:pt modelId="{9D856FD3-8C0F-4439-B425-8C4044E49F07}" type="parTrans" cxnId="{AD20ADFA-3CCE-4FDA-9DBE-CAF50E4DC2D5}">
      <dgm:prSet/>
      <dgm:spPr/>
      <dgm:t>
        <a:bodyPr/>
        <a:lstStyle/>
        <a:p>
          <a:endParaRPr lang="en-IN"/>
        </a:p>
      </dgm:t>
    </dgm:pt>
    <dgm:pt modelId="{B1BFF7AA-2A35-4EDE-AB2C-740B1119A456}" type="sibTrans" cxnId="{AD20ADFA-3CCE-4FDA-9DBE-CAF50E4DC2D5}">
      <dgm:prSet/>
      <dgm:spPr/>
      <dgm:t>
        <a:bodyPr/>
        <a:lstStyle/>
        <a:p>
          <a:endParaRPr lang="en-IN"/>
        </a:p>
      </dgm:t>
    </dgm:pt>
    <dgm:pt modelId="{F2F8B762-3DBA-4BA8-A798-7B33D8A3C5A8}">
      <dgm:prSet phldrT="[Text]"/>
      <dgm:spPr/>
      <dgm:t>
        <a:bodyPr/>
        <a:lstStyle/>
        <a:p>
          <a:pPr>
            <a:buFont typeface="Wingdings" panose="05000000000000000000" pitchFamily="2" charset="2"/>
            <a:buChar char="§"/>
          </a:pPr>
          <a:r>
            <a:rPr lang="en-US" dirty="0">
              <a:latin typeface="Calibri" panose="020F0502020204030204" pitchFamily="34" charset="0"/>
              <a:cs typeface="Calibri" panose="020F0502020204030204" pitchFamily="34" charset="0"/>
            </a:rPr>
            <a:t>Dominant market position in global e-commerce and cloud services.</a:t>
          </a:r>
          <a:endParaRPr lang="en-IN" dirty="0"/>
        </a:p>
      </dgm:t>
    </dgm:pt>
    <dgm:pt modelId="{3D4ED2A6-BC3A-4A08-B4C1-59A8DEE97B0D}" type="parTrans" cxnId="{31DC7974-BF5F-4814-90AF-422350E1EE8C}">
      <dgm:prSet/>
      <dgm:spPr/>
      <dgm:t>
        <a:bodyPr/>
        <a:lstStyle/>
        <a:p>
          <a:endParaRPr lang="en-IN"/>
        </a:p>
      </dgm:t>
    </dgm:pt>
    <dgm:pt modelId="{FE5AB953-3BD5-4162-BE63-55ECA0CBDE93}" type="sibTrans" cxnId="{31DC7974-BF5F-4814-90AF-422350E1EE8C}">
      <dgm:prSet/>
      <dgm:spPr/>
      <dgm:t>
        <a:bodyPr/>
        <a:lstStyle/>
        <a:p>
          <a:endParaRPr lang="en-IN"/>
        </a:p>
      </dgm:t>
    </dgm:pt>
    <dgm:pt modelId="{7EFA80EB-99FE-4C70-8414-23022A8E616F}">
      <dgm:prSet phldrT="[Text]"/>
      <dgm:spPr/>
      <dgm:t>
        <a:bodyPr/>
        <a:lstStyle/>
        <a:p>
          <a:pPr>
            <a:buFont typeface="Wingdings" panose="05000000000000000000" pitchFamily="2" charset="2"/>
            <a:buChar char="§"/>
          </a:pPr>
          <a:r>
            <a:rPr lang="en-US" dirty="0">
              <a:latin typeface="Calibri" panose="020F0502020204030204" pitchFamily="34" charset="0"/>
              <a:cs typeface="Calibri" panose="020F0502020204030204" pitchFamily="34" charset="0"/>
            </a:rPr>
            <a:t>High-growth, high-margin AWS continues to drive profitability.</a:t>
          </a:r>
          <a:endParaRPr lang="en-IN" dirty="0"/>
        </a:p>
      </dgm:t>
    </dgm:pt>
    <dgm:pt modelId="{857F5943-803E-4D78-AD34-B1B3CFA687F2}" type="parTrans" cxnId="{95EF4AFD-8D2B-4BE3-8993-DD18757B7756}">
      <dgm:prSet/>
      <dgm:spPr/>
      <dgm:t>
        <a:bodyPr/>
        <a:lstStyle/>
        <a:p>
          <a:endParaRPr lang="en-IN"/>
        </a:p>
      </dgm:t>
    </dgm:pt>
    <dgm:pt modelId="{A38E6FE1-F2AE-4134-B1A2-F46A01320F8B}" type="sibTrans" cxnId="{95EF4AFD-8D2B-4BE3-8993-DD18757B7756}">
      <dgm:prSet/>
      <dgm:spPr/>
      <dgm:t>
        <a:bodyPr/>
        <a:lstStyle/>
        <a:p>
          <a:endParaRPr lang="en-IN"/>
        </a:p>
      </dgm:t>
    </dgm:pt>
    <dgm:pt modelId="{2B3E13FF-DF77-40A9-940A-88C1C1E3A84A}">
      <dgm:prSet phldrT="[Text]"/>
      <dgm:spPr/>
      <dgm:t>
        <a:bodyPr/>
        <a:lstStyle/>
        <a:p>
          <a:pPr>
            <a:buFont typeface="Wingdings" panose="05000000000000000000" pitchFamily="2" charset="2"/>
            <a:buChar char="§"/>
          </a:pPr>
          <a:r>
            <a:rPr lang="en-US" dirty="0">
              <a:latin typeface="Calibri" panose="020F0502020204030204" pitchFamily="34" charset="0"/>
              <a:cs typeface="Calibri" panose="020F0502020204030204" pitchFamily="34" charset="0"/>
            </a:rPr>
            <a:t>Advertising is scaling rapidly with higher margins.</a:t>
          </a:r>
        </a:p>
      </dgm:t>
    </dgm:pt>
    <dgm:pt modelId="{1E917976-3A3E-44D5-BDB5-EF66D1EDD41F}" type="parTrans" cxnId="{A853E6B5-E3D0-4883-9874-AB61E39CD023}">
      <dgm:prSet/>
      <dgm:spPr/>
      <dgm:t>
        <a:bodyPr/>
        <a:lstStyle/>
        <a:p>
          <a:endParaRPr lang="en-IN"/>
        </a:p>
      </dgm:t>
    </dgm:pt>
    <dgm:pt modelId="{493DC2D8-8549-40CA-BE4F-15B1C0F4DF97}" type="sibTrans" cxnId="{A853E6B5-E3D0-4883-9874-AB61E39CD023}">
      <dgm:prSet/>
      <dgm:spPr/>
      <dgm:t>
        <a:bodyPr/>
        <a:lstStyle/>
        <a:p>
          <a:endParaRPr lang="en-IN"/>
        </a:p>
      </dgm:t>
    </dgm:pt>
    <dgm:pt modelId="{8EC27430-417A-453C-B599-4CAF13E7E667}">
      <dgm:prSet phldrT="[Text]"/>
      <dgm:spPr/>
      <dgm:t>
        <a:bodyPr/>
        <a:lstStyle/>
        <a:p>
          <a:pPr>
            <a:buFont typeface="Wingdings" panose="05000000000000000000" pitchFamily="2" charset="2"/>
            <a:buChar char="§"/>
          </a:pPr>
          <a:r>
            <a:rPr lang="en-US" dirty="0">
              <a:latin typeface="Calibri" panose="020F0502020204030204" pitchFamily="34" charset="0"/>
              <a:cs typeface="Calibri" panose="020F0502020204030204" pitchFamily="34" charset="0"/>
            </a:rPr>
            <a:t>Customer ecosystem lock-in via Prime subscriptions.</a:t>
          </a:r>
        </a:p>
      </dgm:t>
    </dgm:pt>
    <dgm:pt modelId="{7132BAA5-4BA7-433D-8F7D-7A102E12527B}" type="parTrans" cxnId="{EE144FB6-D506-4DB1-8953-0AFE7669E7E4}">
      <dgm:prSet/>
      <dgm:spPr/>
      <dgm:t>
        <a:bodyPr/>
        <a:lstStyle/>
        <a:p>
          <a:endParaRPr lang="en-IN"/>
        </a:p>
      </dgm:t>
    </dgm:pt>
    <dgm:pt modelId="{9D94B35B-E01E-44CD-9F69-ABF587D957F3}" type="sibTrans" cxnId="{EE144FB6-D506-4DB1-8953-0AFE7669E7E4}">
      <dgm:prSet/>
      <dgm:spPr/>
      <dgm:t>
        <a:bodyPr/>
        <a:lstStyle/>
        <a:p>
          <a:endParaRPr lang="en-IN"/>
        </a:p>
      </dgm:t>
    </dgm:pt>
    <dgm:pt modelId="{1F063BF3-24DF-4F9F-96A7-CFD2F8F98BE5}">
      <dgm:prSet phldrT="[Text]"/>
      <dgm:spPr/>
      <dgm:t>
        <a:bodyPr/>
        <a:lstStyle/>
        <a:p>
          <a:pPr>
            <a:buFont typeface="Wingdings" panose="05000000000000000000" pitchFamily="2" charset="2"/>
            <a:buChar char="§"/>
          </a:pPr>
          <a:r>
            <a:rPr lang="en-US" dirty="0">
              <a:latin typeface="Calibri" panose="020F0502020204030204" pitchFamily="34" charset="0"/>
              <a:cs typeface="Calibri" panose="020F0502020204030204" pitchFamily="34" charset="0"/>
            </a:rPr>
            <a:t>Operational efficiencies through fulfillment network automation.</a:t>
          </a:r>
        </a:p>
      </dgm:t>
    </dgm:pt>
    <dgm:pt modelId="{F828FE47-7AD9-45A0-B816-8630D6EDDBF0}" type="parTrans" cxnId="{03E7FE39-F857-4CE3-8A81-375B38925A5D}">
      <dgm:prSet/>
      <dgm:spPr/>
      <dgm:t>
        <a:bodyPr/>
        <a:lstStyle/>
        <a:p>
          <a:endParaRPr lang="en-IN"/>
        </a:p>
      </dgm:t>
    </dgm:pt>
    <dgm:pt modelId="{F8B5DC40-E4DA-4346-8C67-725CF78A4342}" type="sibTrans" cxnId="{03E7FE39-F857-4CE3-8A81-375B38925A5D}">
      <dgm:prSet/>
      <dgm:spPr/>
      <dgm:t>
        <a:bodyPr/>
        <a:lstStyle/>
        <a:p>
          <a:endParaRPr lang="en-IN"/>
        </a:p>
      </dgm:t>
    </dgm:pt>
    <dgm:pt modelId="{5CBF9907-FF25-44A3-9604-FCC5352C7629}">
      <dgm:prSet phldrT="[Text]"/>
      <dgm:spPr/>
      <dgm:t>
        <a:bodyPr/>
        <a:lstStyle/>
        <a:p>
          <a:pPr>
            <a:buFont typeface="Wingdings" panose="05000000000000000000" pitchFamily="2" charset="2"/>
            <a:buChar char="§"/>
          </a:pPr>
          <a:r>
            <a:rPr lang="en-US" dirty="0">
              <a:latin typeface="Calibri" panose="020F0502020204030204" pitchFamily="34" charset="0"/>
              <a:cs typeface="Calibri" panose="020F0502020204030204" pitchFamily="34" charset="0"/>
            </a:rPr>
            <a:t>Resilience due to diversification across tech, retail, and cloud.</a:t>
          </a:r>
        </a:p>
      </dgm:t>
    </dgm:pt>
    <dgm:pt modelId="{CEF3F38D-9E81-494E-8023-42300793E1B6}" type="parTrans" cxnId="{F55F0716-BC10-4B98-989A-79A6B772A466}">
      <dgm:prSet/>
      <dgm:spPr/>
      <dgm:t>
        <a:bodyPr/>
        <a:lstStyle/>
        <a:p>
          <a:endParaRPr lang="en-IN"/>
        </a:p>
      </dgm:t>
    </dgm:pt>
    <dgm:pt modelId="{F7C4EE83-9BB5-4C87-8031-3A0EAB32B9B7}" type="sibTrans" cxnId="{F55F0716-BC10-4B98-989A-79A6B772A466}">
      <dgm:prSet/>
      <dgm:spPr/>
      <dgm:t>
        <a:bodyPr/>
        <a:lstStyle/>
        <a:p>
          <a:endParaRPr lang="en-IN"/>
        </a:p>
      </dgm:t>
    </dgm:pt>
    <dgm:pt modelId="{B71CD9A7-3E0F-420A-963C-79F764F07B99}" type="pres">
      <dgm:prSet presAssocID="{3E56351F-6A40-47BE-B022-49E8FB106153}" presName="layout" presStyleCnt="0">
        <dgm:presLayoutVars>
          <dgm:chMax/>
          <dgm:chPref/>
          <dgm:dir/>
          <dgm:resizeHandles/>
        </dgm:presLayoutVars>
      </dgm:prSet>
      <dgm:spPr/>
    </dgm:pt>
    <dgm:pt modelId="{A2690510-11E1-4E9D-8B78-6F9E1C713C72}" type="pres">
      <dgm:prSet presAssocID="{6E85677D-09FE-4FE5-8D14-3C6924DFAB8F}" presName="root" presStyleCnt="0">
        <dgm:presLayoutVars>
          <dgm:chMax/>
          <dgm:chPref/>
        </dgm:presLayoutVars>
      </dgm:prSet>
      <dgm:spPr/>
    </dgm:pt>
    <dgm:pt modelId="{546DF862-40DE-4D02-98BF-D10717596B3B}" type="pres">
      <dgm:prSet presAssocID="{6E85677D-09FE-4FE5-8D14-3C6924DFAB8F}" presName="rootComposite" presStyleCnt="0">
        <dgm:presLayoutVars/>
      </dgm:prSet>
      <dgm:spPr/>
    </dgm:pt>
    <dgm:pt modelId="{86482A79-E24F-4305-8C6C-256E2A254B88}" type="pres">
      <dgm:prSet presAssocID="{6E85677D-09FE-4FE5-8D14-3C6924DFAB8F}" presName="ParentAccent" presStyleLbl="alignNode1" presStyleIdx="0" presStyleCnt="1"/>
      <dgm:spPr/>
    </dgm:pt>
    <dgm:pt modelId="{7C03C7AD-828C-44C2-BF71-919979239CD4}" type="pres">
      <dgm:prSet presAssocID="{6E85677D-09FE-4FE5-8D14-3C6924DFAB8F}" presName="ParentSmallAccent" presStyleLbl="fgAcc1" presStyleIdx="0" presStyleCnt="1"/>
      <dgm:spPr/>
    </dgm:pt>
    <dgm:pt modelId="{C9CB0B2E-2CA7-427F-BD2F-B9D49465D4FD}" type="pres">
      <dgm:prSet presAssocID="{6E85677D-09FE-4FE5-8D14-3C6924DFAB8F}" presName="Parent" presStyleLbl="revTx" presStyleIdx="0" presStyleCnt="7" custScaleX="101996">
        <dgm:presLayoutVars>
          <dgm:chMax/>
          <dgm:chPref val="4"/>
          <dgm:bulletEnabled val="1"/>
        </dgm:presLayoutVars>
      </dgm:prSet>
      <dgm:spPr/>
    </dgm:pt>
    <dgm:pt modelId="{04F8B27A-133D-427C-B416-A9D95F8EDAFE}" type="pres">
      <dgm:prSet presAssocID="{6E85677D-09FE-4FE5-8D14-3C6924DFAB8F}" presName="childShape" presStyleCnt="0">
        <dgm:presLayoutVars>
          <dgm:chMax val="0"/>
          <dgm:chPref val="0"/>
        </dgm:presLayoutVars>
      </dgm:prSet>
      <dgm:spPr/>
    </dgm:pt>
    <dgm:pt modelId="{5AB0D735-3406-464E-9011-6AD2C38728FF}" type="pres">
      <dgm:prSet presAssocID="{F2F8B762-3DBA-4BA8-A798-7B33D8A3C5A8}" presName="childComposite" presStyleCnt="0">
        <dgm:presLayoutVars>
          <dgm:chMax val="0"/>
          <dgm:chPref val="0"/>
        </dgm:presLayoutVars>
      </dgm:prSet>
      <dgm:spPr/>
    </dgm:pt>
    <dgm:pt modelId="{0357C953-2873-4C4F-91A3-C8E6B78BC2CC}" type="pres">
      <dgm:prSet presAssocID="{F2F8B762-3DBA-4BA8-A798-7B33D8A3C5A8}" presName="ChildAccent" presStyleLbl="solidFgAcc1" presStyleIdx="0" presStyleCnt="6"/>
      <dgm:spPr/>
    </dgm:pt>
    <dgm:pt modelId="{32EDFDEA-38B4-4FA3-ADBF-F87A54BD323D}" type="pres">
      <dgm:prSet presAssocID="{F2F8B762-3DBA-4BA8-A798-7B33D8A3C5A8}" presName="Child" presStyleLbl="revTx" presStyleIdx="1" presStyleCnt="7">
        <dgm:presLayoutVars>
          <dgm:chMax val="0"/>
          <dgm:chPref val="0"/>
          <dgm:bulletEnabled val="1"/>
        </dgm:presLayoutVars>
      </dgm:prSet>
      <dgm:spPr/>
    </dgm:pt>
    <dgm:pt modelId="{AD0F2E48-EDA7-4BDC-A860-83D827A78933}" type="pres">
      <dgm:prSet presAssocID="{7EFA80EB-99FE-4C70-8414-23022A8E616F}" presName="childComposite" presStyleCnt="0">
        <dgm:presLayoutVars>
          <dgm:chMax val="0"/>
          <dgm:chPref val="0"/>
        </dgm:presLayoutVars>
      </dgm:prSet>
      <dgm:spPr/>
    </dgm:pt>
    <dgm:pt modelId="{BEDE0F1A-5509-427A-8F8D-26F6DFA912FE}" type="pres">
      <dgm:prSet presAssocID="{7EFA80EB-99FE-4C70-8414-23022A8E616F}" presName="ChildAccent" presStyleLbl="solidFgAcc1" presStyleIdx="1" presStyleCnt="6"/>
      <dgm:spPr/>
    </dgm:pt>
    <dgm:pt modelId="{448849C7-0AD0-4C72-89B1-91FD91C7F922}" type="pres">
      <dgm:prSet presAssocID="{7EFA80EB-99FE-4C70-8414-23022A8E616F}" presName="Child" presStyleLbl="revTx" presStyleIdx="2" presStyleCnt="7">
        <dgm:presLayoutVars>
          <dgm:chMax val="0"/>
          <dgm:chPref val="0"/>
          <dgm:bulletEnabled val="1"/>
        </dgm:presLayoutVars>
      </dgm:prSet>
      <dgm:spPr/>
    </dgm:pt>
    <dgm:pt modelId="{06D1A3B6-1A96-4B6F-9334-11F8CD1975A8}" type="pres">
      <dgm:prSet presAssocID="{2B3E13FF-DF77-40A9-940A-88C1C1E3A84A}" presName="childComposite" presStyleCnt="0">
        <dgm:presLayoutVars>
          <dgm:chMax val="0"/>
          <dgm:chPref val="0"/>
        </dgm:presLayoutVars>
      </dgm:prSet>
      <dgm:spPr/>
    </dgm:pt>
    <dgm:pt modelId="{685A0616-6BF5-4137-986B-513BD8161A41}" type="pres">
      <dgm:prSet presAssocID="{2B3E13FF-DF77-40A9-940A-88C1C1E3A84A}" presName="ChildAccent" presStyleLbl="solidFgAcc1" presStyleIdx="2" presStyleCnt="6"/>
      <dgm:spPr/>
    </dgm:pt>
    <dgm:pt modelId="{B656C5AA-64F1-4D37-8830-F24BED6AA237}" type="pres">
      <dgm:prSet presAssocID="{2B3E13FF-DF77-40A9-940A-88C1C1E3A84A}" presName="Child" presStyleLbl="revTx" presStyleIdx="3" presStyleCnt="7">
        <dgm:presLayoutVars>
          <dgm:chMax val="0"/>
          <dgm:chPref val="0"/>
          <dgm:bulletEnabled val="1"/>
        </dgm:presLayoutVars>
      </dgm:prSet>
      <dgm:spPr/>
    </dgm:pt>
    <dgm:pt modelId="{94ED3637-16B9-4063-9694-563DE2922DA4}" type="pres">
      <dgm:prSet presAssocID="{8EC27430-417A-453C-B599-4CAF13E7E667}" presName="childComposite" presStyleCnt="0">
        <dgm:presLayoutVars>
          <dgm:chMax val="0"/>
          <dgm:chPref val="0"/>
        </dgm:presLayoutVars>
      </dgm:prSet>
      <dgm:spPr/>
    </dgm:pt>
    <dgm:pt modelId="{532422C6-C1E9-46CD-914A-1250795CFF29}" type="pres">
      <dgm:prSet presAssocID="{8EC27430-417A-453C-B599-4CAF13E7E667}" presName="ChildAccent" presStyleLbl="solidFgAcc1" presStyleIdx="3" presStyleCnt="6"/>
      <dgm:spPr/>
    </dgm:pt>
    <dgm:pt modelId="{DA60EE68-C415-4632-889B-72B16E6942CF}" type="pres">
      <dgm:prSet presAssocID="{8EC27430-417A-453C-B599-4CAF13E7E667}" presName="Child" presStyleLbl="revTx" presStyleIdx="4" presStyleCnt="7">
        <dgm:presLayoutVars>
          <dgm:chMax val="0"/>
          <dgm:chPref val="0"/>
          <dgm:bulletEnabled val="1"/>
        </dgm:presLayoutVars>
      </dgm:prSet>
      <dgm:spPr/>
    </dgm:pt>
    <dgm:pt modelId="{BF89FACD-D90F-431C-A7FD-DFB687413928}" type="pres">
      <dgm:prSet presAssocID="{1F063BF3-24DF-4F9F-96A7-CFD2F8F98BE5}" presName="childComposite" presStyleCnt="0">
        <dgm:presLayoutVars>
          <dgm:chMax val="0"/>
          <dgm:chPref val="0"/>
        </dgm:presLayoutVars>
      </dgm:prSet>
      <dgm:spPr/>
    </dgm:pt>
    <dgm:pt modelId="{50900B64-CFE3-45DA-A643-2308420D82C5}" type="pres">
      <dgm:prSet presAssocID="{1F063BF3-24DF-4F9F-96A7-CFD2F8F98BE5}" presName="ChildAccent" presStyleLbl="solidFgAcc1" presStyleIdx="4" presStyleCnt="6"/>
      <dgm:spPr/>
    </dgm:pt>
    <dgm:pt modelId="{8EA64847-405C-4998-B4A5-5F1BF4D33C5A}" type="pres">
      <dgm:prSet presAssocID="{1F063BF3-24DF-4F9F-96A7-CFD2F8F98BE5}" presName="Child" presStyleLbl="revTx" presStyleIdx="5" presStyleCnt="7">
        <dgm:presLayoutVars>
          <dgm:chMax val="0"/>
          <dgm:chPref val="0"/>
          <dgm:bulletEnabled val="1"/>
        </dgm:presLayoutVars>
      </dgm:prSet>
      <dgm:spPr/>
    </dgm:pt>
    <dgm:pt modelId="{B5112048-46A4-4EAD-946F-745A2A4A56BC}" type="pres">
      <dgm:prSet presAssocID="{5CBF9907-FF25-44A3-9604-FCC5352C7629}" presName="childComposite" presStyleCnt="0">
        <dgm:presLayoutVars>
          <dgm:chMax val="0"/>
          <dgm:chPref val="0"/>
        </dgm:presLayoutVars>
      </dgm:prSet>
      <dgm:spPr/>
    </dgm:pt>
    <dgm:pt modelId="{33D3C943-80E1-4107-96FF-B1AB7CFFF031}" type="pres">
      <dgm:prSet presAssocID="{5CBF9907-FF25-44A3-9604-FCC5352C7629}" presName="ChildAccent" presStyleLbl="solidFgAcc1" presStyleIdx="5" presStyleCnt="6"/>
      <dgm:spPr/>
    </dgm:pt>
    <dgm:pt modelId="{8E13AFFF-5B4E-4033-8193-0A4BD8C28DAF}" type="pres">
      <dgm:prSet presAssocID="{5CBF9907-FF25-44A3-9604-FCC5352C7629}" presName="Child" presStyleLbl="revTx" presStyleIdx="6" presStyleCnt="7">
        <dgm:presLayoutVars>
          <dgm:chMax val="0"/>
          <dgm:chPref val="0"/>
          <dgm:bulletEnabled val="1"/>
        </dgm:presLayoutVars>
      </dgm:prSet>
      <dgm:spPr/>
    </dgm:pt>
  </dgm:ptLst>
  <dgm:cxnLst>
    <dgm:cxn modelId="{FBC42903-0170-4B80-97EA-2BE14E7F3CDE}" type="presOf" srcId="{1F063BF3-24DF-4F9F-96A7-CFD2F8F98BE5}" destId="{8EA64847-405C-4998-B4A5-5F1BF4D33C5A}" srcOrd="0" destOrd="0" presId="urn:microsoft.com/office/officeart/2008/layout/SquareAccentList"/>
    <dgm:cxn modelId="{6DEBB008-6314-421E-B5CB-180C52C54286}" type="presOf" srcId="{5CBF9907-FF25-44A3-9604-FCC5352C7629}" destId="{8E13AFFF-5B4E-4033-8193-0A4BD8C28DAF}" srcOrd="0" destOrd="0" presId="urn:microsoft.com/office/officeart/2008/layout/SquareAccentList"/>
    <dgm:cxn modelId="{F55F0716-BC10-4B98-989A-79A6B772A466}" srcId="{6E85677D-09FE-4FE5-8D14-3C6924DFAB8F}" destId="{5CBF9907-FF25-44A3-9604-FCC5352C7629}" srcOrd="5" destOrd="0" parTransId="{CEF3F38D-9E81-494E-8023-42300793E1B6}" sibTransId="{F7C4EE83-9BB5-4C87-8031-3A0EAB32B9B7}"/>
    <dgm:cxn modelId="{8B260B1C-F143-473E-B643-5B46E431EE0C}" type="presOf" srcId="{3E56351F-6A40-47BE-B022-49E8FB106153}" destId="{B71CD9A7-3E0F-420A-963C-79F764F07B99}" srcOrd="0" destOrd="0" presId="urn:microsoft.com/office/officeart/2008/layout/SquareAccentList"/>
    <dgm:cxn modelId="{1738E638-D447-489D-AD26-48D5AF84CBB1}" type="presOf" srcId="{F2F8B762-3DBA-4BA8-A798-7B33D8A3C5A8}" destId="{32EDFDEA-38B4-4FA3-ADBF-F87A54BD323D}" srcOrd="0" destOrd="0" presId="urn:microsoft.com/office/officeart/2008/layout/SquareAccentList"/>
    <dgm:cxn modelId="{734D0139-6477-4E51-855E-7DE35EA3256C}" type="presOf" srcId="{7EFA80EB-99FE-4C70-8414-23022A8E616F}" destId="{448849C7-0AD0-4C72-89B1-91FD91C7F922}" srcOrd="0" destOrd="0" presId="urn:microsoft.com/office/officeart/2008/layout/SquareAccentList"/>
    <dgm:cxn modelId="{03E7FE39-F857-4CE3-8A81-375B38925A5D}" srcId="{6E85677D-09FE-4FE5-8D14-3C6924DFAB8F}" destId="{1F063BF3-24DF-4F9F-96A7-CFD2F8F98BE5}" srcOrd="4" destOrd="0" parTransId="{F828FE47-7AD9-45A0-B816-8630D6EDDBF0}" sibTransId="{F8B5DC40-E4DA-4346-8C67-725CF78A4342}"/>
    <dgm:cxn modelId="{31DC7974-BF5F-4814-90AF-422350E1EE8C}" srcId="{6E85677D-09FE-4FE5-8D14-3C6924DFAB8F}" destId="{F2F8B762-3DBA-4BA8-A798-7B33D8A3C5A8}" srcOrd="0" destOrd="0" parTransId="{3D4ED2A6-BC3A-4A08-B4C1-59A8DEE97B0D}" sibTransId="{FE5AB953-3BD5-4162-BE63-55ECA0CBDE93}"/>
    <dgm:cxn modelId="{3289488A-5BAE-4C7D-A32D-8E63D3F21F7F}" type="presOf" srcId="{8EC27430-417A-453C-B599-4CAF13E7E667}" destId="{DA60EE68-C415-4632-889B-72B16E6942CF}" srcOrd="0" destOrd="0" presId="urn:microsoft.com/office/officeart/2008/layout/SquareAccentList"/>
    <dgm:cxn modelId="{963161A7-9B0D-4D24-9069-0668C9C0E09A}" type="presOf" srcId="{2B3E13FF-DF77-40A9-940A-88C1C1E3A84A}" destId="{B656C5AA-64F1-4D37-8830-F24BED6AA237}" srcOrd="0" destOrd="0" presId="urn:microsoft.com/office/officeart/2008/layout/SquareAccentList"/>
    <dgm:cxn modelId="{A853E6B5-E3D0-4883-9874-AB61E39CD023}" srcId="{6E85677D-09FE-4FE5-8D14-3C6924DFAB8F}" destId="{2B3E13FF-DF77-40A9-940A-88C1C1E3A84A}" srcOrd="2" destOrd="0" parTransId="{1E917976-3A3E-44D5-BDB5-EF66D1EDD41F}" sibTransId="{493DC2D8-8549-40CA-BE4F-15B1C0F4DF97}"/>
    <dgm:cxn modelId="{EE144FB6-D506-4DB1-8953-0AFE7669E7E4}" srcId="{6E85677D-09FE-4FE5-8D14-3C6924DFAB8F}" destId="{8EC27430-417A-453C-B599-4CAF13E7E667}" srcOrd="3" destOrd="0" parTransId="{7132BAA5-4BA7-433D-8F7D-7A102E12527B}" sibTransId="{9D94B35B-E01E-44CD-9F69-ABF587D957F3}"/>
    <dgm:cxn modelId="{E1E321F2-F2DF-4184-B8BD-7F1B7C1CDBB9}" type="presOf" srcId="{6E85677D-09FE-4FE5-8D14-3C6924DFAB8F}" destId="{C9CB0B2E-2CA7-427F-BD2F-B9D49465D4FD}" srcOrd="0" destOrd="0" presId="urn:microsoft.com/office/officeart/2008/layout/SquareAccentList"/>
    <dgm:cxn modelId="{AD20ADFA-3CCE-4FDA-9DBE-CAF50E4DC2D5}" srcId="{3E56351F-6A40-47BE-B022-49E8FB106153}" destId="{6E85677D-09FE-4FE5-8D14-3C6924DFAB8F}" srcOrd="0" destOrd="0" parTransId="{9D856FD3-8C0F-4439-B425-8C4044E49F07}" sibTransId="{B1BFF7AA-2A35-4EDE-AB2C-740B1119A456}"/>
    <dgm:cxn modelId="{95EF4AFD-8D2B-4BE3-8993-DD18757B7756}" srcId="{6E85677D-09FE-4FE5-8D14-3C6924DFAB8F}" destId="{7EFA80EB-99FE-4C70-8414-23022A8E616F}" srcOrd="1" destOrd="0" parTransId="{857F5943-803E-4D78-AD34-B1B3CFA687F2}" sibTransId="{A38E6FE1-F2AE-4134-B1A2-F46A01320F8B}"/>
    <dgm:cxn modelId="{D689245C-A075-44EC-B2B4-D48497D931A0}" type="presParOf" srcId="{B71CD9A7-3E0F-420A-963C-79F764F07B99}" destId="{A2690510-11E1-4E9D-8B78-6F9E1C713C72}" srcOrd="0" destOrd="0" presId="urn:microsoft.com/office/officeart/2008/layout/SquareAccentList"/>
    <dgm:cxn modelId="{75547CE6-A606-4AF6-A469-FBC716BAD552}" type="presParOf" srcId="{A2690510-11E1-4E9D-8B78-6F9E1C713C72}" destId="{546DF862-40DE-4D02-98BF-D10717596B3B}" srcOrd="0" destOrd="0" presId="urn:microsoft.com/office/officeart/2008/layout/SquareAccentList"/>
    <dgm:cxn modelId="{B24554B7-6DB6-49E0-9746-F882CA1729A0}" type="presParOf" srcId="{546DF862-40DE-4D02-98BF-D10717596B3B}" destId="{86482A79-E24F-4305-8C6C-256E2A254B88}" srcOrd="0" destOrd="0" presId="urn:microsoft.com/office/officeart/2008/layout/SquareAccentList"/>
    <dgm:cxn modelId="{C87CFCED-C2F1-4F9D-9095-16BEAD1E5DF3}" type="presParOf" srcId="{546DF862-40DE-4D02-98BF-D10717596B3B}" destId="{7C03C7AD-828C-44C2-BF71-919979239CD4}" srcOrd="1" destOrd="0" presId="urn:microsoft.com/office/officeart/2008/layout/SquareAccentList"/>
    <dgm:cxn modelId="{57A78C24-6489-4951-9658-00082B2ED2FE}" type="presParOf" srcId="{546DF862-40DE-4D02-98BF-D10717596B3B}" destId="{C9CB0B2E-2CA7-427F-BD2F-B9D49465D4FD}" srcOrd="2" destOrd="0" presId="urn:microsoft.com/office/officeart/2008/layout/SquareAccentList"/>
    <dgm:cxn modelId="{CDFACC1F-292A-4458-92F5-37FCA7ADFA06}" type="presParOf" srcId="{A2690510-11E1-4E9D-8B78-6F9E1C713C72}" destId="{04F8B27A-133D-427C-B416-A9D95F8EDAFE}" srcOrd="1" destOrd="0" presId="urn:microsoft.com/office/officeart/2008/layout/SquareAccentList"/>
    <dgm:cxn modelId="{7249A6E5-54D6-482A-9572-1E5B4CD0FDE2}" type="presParOf" srcId="{04F8B27A-133D-427C-B416-A9D95F8EDAFE}" destId="{5AB0D735-3406-464E-9011-6AD2C38728FF}" srcOrd="0" destOrd="0" presId="urn:microsoft.com/office/officeart/2008/layout/SquareAccentList"/>
    <dgm:cxn modelId="{CD2AACD1-0B66-4429-9F59-C611005C41E6}" type="presParOf" srcId="{5AB0D735-3406-464E-9011-6AD2C38728FF}" destId="{0357C953-2873-4C4F-91A3-C8E6B78BC2CC}" srcOrd="0" destOrd="0" presId="urn:microsoft.com/office/officeart/2008/layout/SquareAccentList"/>
    <dgm:cxn modelId="{E916F4F6-1F74-48FD-86C1-AD2F7595CB85}" type="presParOf" srcId="{5AB0D735-3406-464E-9011-6AD2C38728FF}" destId="{32EDFDEA-38B4-4FA3-ADBF-F87A54BD323D}" srcOrd="1" destOrd="0" presId="urn:microsoft.com/office/officeart/2008/layout/SquareAccentList"/>
    <dgm:cxn modelId="{F5370292-B489-47A5-8713-0A72FA36E251}" type="presParOf" srcId="{04F8B27A-133D-427C-B416-A9D95F8EDAFE}" destId="{AD0F2E48-EDA7-4BDC-A860-83D827A78933}" srcOrd="1" destOrd="0" presId="urn:microsoft.com/office/officeart/2008/layout/SquareAccentList"/>
    <dgm:cxn modelId="{E2EE0B3A-A25F-4300-BA82-42441960D54A}" type="presParOf" srcId="{AD0F2E48-EDA7-4BDC-A860-83D827A78933}" destId="{BEDE0F1A-5509-427A-8F8D-26F6DFA912FE}" srcOrd="0" destOrd="0" presId="urn:microsoft.com/office/officeart/2008/layout/SquareAccentList"/>
    <dgm:cxn modelId="{F6266901-3784-4AEA-AD14-7A78771B65F6}" type="presParOf" srcId="{AD0F2E48-EDA7-4BDC-A860-83D827A78933}" destId="{448849C7-0AD0-4C72-89B1-91FD91C7F922}" srcOrd="1" destOrd="0" presId="urn:microsoft.com/office/officeart/2008/layout/SquareAccentList"/>
    <dgm:cxn modelId="{B1CEC97C-8EB3-4C93-A1FF-BF9853D76A4A}" type="presParOf" srcId="{04F8B27A-133D-427C-B416-A9D95F8EDAFE}" destId="{06D1A3B6-1A96-4B6F-9334-11F8CD1975A8}" srcOrd="2" destOrd="0" presId="urn:microsoft.com/office/officeart/2008/layout/SquareAccentList"/>
    <dgm:cxn modelId="{081D4E6C-CEC9-416A-A59D-4205F122F7CC}" type="presParOf" srcId="{06D1A3B6-1A96-4B6F-9334-11F8CD1975A8}" destId="{685A0616-6BF5-4137-986B-513BD8161A41}" srcOrd="0" destOrd="0" presId="urn:microsoft.com/office/officeart/2008/layout/SquareAccentList"/>
    <dgm:cxn modelId="{C38EA75B-74CE-4EEC-933E-5F772C2D20D1}" type="presParOf" srcId="{06D1A3B6-1A96-4B6F-9334-11F8CD1975A8}" destId="{B656C5AA-64F1-4D37-8830-F24BED6AA237}" srcOrd="1" destOrd="0" presId="urn:microsoft.com/office/officeart/2008/layout/SquareAccentList"/>
    <dgm:cxn modelId="{6C9F2C1F-0458-4F55-9FEA-9BB1183A5A22}" type="presParOf" srcId="{04F8B27A-133D-427C-B416-A9D95F8EDAFE}" destId="{94ED3637-16B9-4063-9694-563DE2922DA4}" srcOrd="3" destOrd="0" presId="urn:microsoft.com/office/officeart/2008/layout/SquareAccentList"/>
    <dgm:cxn modelId="{39C97E25-DF81-4D59-9337-E1463C86D773}" type="presParOf" srcId="{94ED3637-16B9-4063-9694-563DE2922DA4}" destId="{532422C6-C1E9-46CD-914A-1250795CFF29}" srcOrd="0" destOrd="0" presId="urn:microsoft.com/office/officeart/2008/layout/SquareAccentList"/>
    <dgm:cxn modelId="{4B26C780-DE9B-4B6E-A018-6E04D568902D}" type="presParOf" srcId="{94ED3637-16B9-4063-9694-563DE2922DA4}" destId="{DA60EE68-C415-4632-889B-72B16E6942CF}" srcOrd="1" destOrd="0" presId="urn:microsoft.com/office/officeart/2008/layout/SquareAccentList"/>
    <dgm:cxn modelId="{C51ABC6A-0235-4E8C-8009-EE93CCDA3ADC}" type="presParOf" srcId="{04F8B27A-133D-427C-B416-A9D95F8EDAFE}" destId="{BF89FACD-D90F-431C-A7FD-DFB687413928}" srcOrd="4" destOrd="0" presId="urn:microsoft.com/office/officeart/2008/layout/SquareAccentList"/>
    <dgm:cxn modelId="{DBE10D06-3D0C-4771-8537-B6AA52017D09}" type="presParOf" srcId="{BF89FACD-D90F-431C-A7FD-DFB687413928}" destId="{50900B64-CFE3-45DA-A643-2308420D82C5}" srcOrd="0" destOrd="0" presId="urn:microsoft.com/office/officeart/2008/layout/SquareAccentList"/>
    <dgm:cxn modelId="{6BB584C8-CF00-48C1-BDCF-BE48F1818891}" type="presParOf" srcId="{BF89FACD-D90F-431C-A7FD-DFB687413928}" destId="{8EA64847-405C-4998-B4A5-5F1BF4D33C5A}" srcOrd="1" destOrd="0" presId="urn:microsoft.com/office/officeart/2008/layout/SquareAccentList"/>
    <dgm:cxn modelId="{248D3735-2183-4B6B-9971-711F9DD37AA3}" type="presParOf" srcId="{04F8B27A-133D-427C-B416-A9D95F8EDAFE}" destId="{B5112048-46A4-4EAD-946F-745A2A4A56BC}" srcOrd="5" destOrd="0" presId="urn:microsoft.com/office/officeart/2008/layout/SquareAccentList"/>
    <dgm:cxn modelId="{CC08C8B7-D5DA-453D-88F3-1241EA84E57A}" type="presParOf" srcId="{B5112048-46A4-4EAD-946F-745A2A4A56BC}" destId="{33D3C943-80E1-4107-96FF-B1AB7CFFF031}" srcOrd="0" destOrd="0" presId="urn:microsoft.com/office/officeart/2008/layout/SquareAccentList"/>
    <dgm:cxn modelId="{33A10B70-AED5-4DB5-B160-FB3EB3AD83AF}" type="presParOf" srcId="{B5112048-46A4-4EAD-946F-745A2A4A56BC}" destId="{8E13AFFF-5B4E-4033-8193-0A4BD8C28DAF}"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56351F-6A40-47BE-B022-49E8FB106153}"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IN"/>
        </a:p>
      </dgm:t>
    </dgm:pt>
    <dgm:pt modelId="{6E85677D-09FE-4FE5-8D14-3C6924DFAB8F}">
      <dgm:prSet phldrT="[Text]" custT="1"/>
      <dgm:spPr/>
      <dgm:t>
        <a:bodyPr/>
        <a:lstStyle/>
        <a:p>
          <a:r>
            <a:rPr lang="en-IN" sz="2000" b="1" dirty="0">
              <a:latin typeface="Calibri" panose="020F0502020204030204" pitchFamily="34" charset="0"/>
              <a:cs typeface="Calibri" panose="020F0502020204030204" pitchFamily="34" charset="0"/>
            </a:rPr>
            <a:t>Revenue Synergies</a:t>
          </a:r>
          <a:endParaRPr lang="en-IN" sz="2000" dirty="0"/>
        </a:p>
      </dgm:t>
    </dgm:pt>
    <dgm:pt modelId="{9D856FD3-8C0F-4439-B425-8C4044E49F07}" type="parTrans" cxnId="{AD20ADFA-3CCE-4FDA-9DBE-CAF50E4DC2D5}">
      <dgm:prSet/>
      <dgm:spPr/>
      <dgm:t>
        <a:bodyPr/>
        <a:lstStyle/>
        <a:p>
          <a:endParaRPr lang="en-IN"/>
        </a:p>
      </dgm:t>
    </dgm:pt>
    <dgm:pt modelId="{B1BFF7AA-2A35-4EDE-AB2C-740B1119A456}" type="sibTrans" cxnId="{AD20ADFA-3CCE-4FDA-9DBE-CAF50E4DC2D5}">
      <dgm:prSet/>
      <dgm:spPr/>
      <dgm:t>
        <a:bodyPr/>
        <a:lstStyle/>
        <a:p>
          <a:endParaRPr lang="en-IN"/>
        </a:p>
      </dgm:t>
    </dgm:pt>
    <dgm:pt modelId="{F2F8B762-3DBA-4BA8-A798-7B33D8A3C5A8}">
      <dgm:prSet phldrT="[Text]"/>
      <dgm:spPr/>
      <dgm:t>
        <a:bodyPr/>
        <a:lstStyle/>
        <a:p>
          <a:pPr>
            <a:buFont typeface="Wingdings" panose="05000000000000000000" pitchFamily="2" charset="2"/>
            <a:buChar char="§"/>
          </a:pPr>
          <a:r>
            <a:rPr lang="en-IN" dirty="0">
              <a:latin typeface="Calibri" panose="020F0502020204030204" pitchFamily="34" charset="0"/>
              <a:cs typeface="Calibri" panose="020F0502020204030204" pitchFamily="34" charset="0"/>
            </a:rPr>
            <a:t>Integration of real-time logistics tech into Amazon delivery</a:t>
          </a:r>
          <a:endParaRPr lang="en-IN" dirty="0"/>
        </a:p>
      </dgm:t>
    </dgm:pt>
    <dgm:pt modelId="{3D4ED2A6-BC3A-4A08-B4C1-59A8DEE97B0D}" type="parTrans" cxnId="{31DC7974-BF5F-4814-90AF-422350E1EE8C}">
      <dgm:prSet/>
      <dgm:spPr/>
      <dgm:t>
        <a:bodyPr/>
        <a:lstStyle/>
        <a:p>
          <a:endParaRPr lang="en-IN"/>
        </a:p>
      </dgm:t>
    </dgm:pt>
    <dgm:pt modelId="{FE5AB953-3BD5-4162-BE63-55ECA0CBDE93}" type="sibTrans" cxnId="{31DC7974-BF5F-4814-90AF-422350E1EE8C}">
      <dgm:prSet/>
      <dgm:spPr/>
      <dgm:t>
        <a:bodyPr/>
        <a:lstStyle/>
        <a:p>
          <a:endParaRPr lang="en-IN"/>
        </a:p>
      </dgm:t>
    </dgm:pt>
    <dgm:pt modelId="{0159B7E5-0F96-45F3-BC71-8392369B8E89}">
      <dgm:prSet phldrT="[Text]"/>
      <dgm:spPr/>
      <dgm:t>
        <a:bodyPr/>
        <a:lstStyle/>
        <a:p>
          <a:pPr>
            <a:buFont typeface="Wingdings" panose="05000000000000000000" pitchFamily="2" charset="2"/>
            <a:buChar char="§"/>
          </a:pPr>
          <a:r>
            <a:rPr lang="en-IN" dirty="0">
              <a:latin typeface="Calibri" panose="020F0502020204030204" pitchFamily="34" charset="0"/>
              <a:cs typeface="Calibri" panose="020F0502020204030204" pitchFamily="34" charset="0"/>
            </a:rPr>
            <a:t>Faster delivery = higher Prime stickiness</a:t>
          </a:r>
          <a:endParaRPr lang="en-IN" dirty="0"/>
        </a:p>
      </dgm:t>
    </dgm:pt>
    <dgm:pt modelId="{BAF9189C-77CE-4398-A4EA-FE97142B8BF0}" type="parTrans" cxnId="{68BB6042-CB60-45C8-A0EB-DE621E54DA36}">
      <dgm:prSet/>
      <dgm:spPr/>
      <dgm:t>
        <a:bodyPr/>
        <a:lstStyle/>
        <a:p>
          <a:endParaRPr lang="en-IN"/>
        </a:p>
      </dgm:t>
    </dgm:pt>
    <dgm:pt modelId="{2B7C70AF-4988-44E6-B31E-AF7F17A12ABA}" type="sibTrans" cxnId="{68BB6042-CB60-45C8-A0EB-DE621E54DA36}">
      <dgm:prSet/>
      <dgm:spPr/>
      <dgm:t>
        <a:bodyPr/>
        <a:lstStyle/>
        <a:p>
          <a:endParaRPr lang="en-IN"/>
        </a:p>
      </dgm:t>
    </dgm:pt>
    <dgm:pt modelId="{64AE1053-D7EF-42FB-B036-5F118DEC3902}">
      <dgm:prSet phldrT="[Text]"/>
      <dgm:spPr/>
      <dgm:t>
        <a:bodyPr/>
        <a:lstStyle/>
        <a:p>
          <a:pPr>
            <a:buFont typeface="Wingdings" panose="05000000000000000000" pitchFamily="2" charset="2"/>
            <a:buChar char="§"/>
          </a:pPr>
          <a:r>
            <a:rPr lang="en-IN" dirty="0">
              <a:latin typeface="Calibri" panose="020F0502020204030204" pitchFamily="34" charset="0"/>
              <a:cs typeface="Calibri" panose="020F0502020204030204" pitchFamily="34" charset="0"/>
            </a:rPr>
            <a:t>Expansion into B2B delivery services</a:t>
          </a:r>
          <a:endParaRPr lang="en-IN" dirty="0"/>
        </a:p>
      </dgm:t>
    </dgm:pt>
    <dgm:pt modelId="{62B18AC7-5765-47CB-9429-358D396787BF}" type="parTrans" cxnId="{EF0677BF-B182-4E9F-A8A4-D08BC2877DB1}">
      <dgm:prSet/>
      <dgm:spPr/>
      <dgm:t>
        <a:bodyPr/>
        <a:lstStyle/>
        <a:p>
          <a:endParaRPr lang="en-IN"/>
        </a:p>
      </dgm:t>
    </dgm:pt>
    <dgm:pt modelId="{A38D74E1-820C-4F91-B531-48AABA40BDEB}" type="sibTrans" cxnId="{EF0677BF-B182-4E9F-A8A4-D08BC2877DB1}">
      <dgm:prSet/>
      <dgm:spPr/>
      <dgm:t>
        <a:bodyPr/>
        <a:lstStyle/>
        <a:p>
          <a:endParaRPr lang="en-IN"/>
        </a:p>
      </dgm:t>
    </dgm:pt>
    <dgm:pt modelId="{11B1AB03-5641-41AF-BA6A-163D571A01AE}">
      <dgm:prSet phldrT="[Text]" custT="1"/>
      <dgm:spPr/>
      <dgm:t>
        <a:bodyPr/>
        <a:lstStyle/>
        <a:p>
          <a:r>
            <a:rPr lang="en-IN" sz="2000" b="1" dirty="0">
              <a:latin typeface="Calibri" panose="020F0502020204030204" pitchFamily="34" charset="0"/>
              <a:cs typeface="Calibri" panose="020F0502020204030204" pitchFamily="34" charset="0"/>
            </a:rPr>
            <a:t>Cost Synergies</a:t>
          </a:r>
          <a:endParaRPr lang="en-IN" sz="2000" dirty="0"/>
        </a:p>
      </dgm:t>
    </dgm:pt>
    <dgm:pt modelId="{D296347E-5FCB-4CD0-9F66-5DFDC00D2AEF}" type="parTrans" cxnId="{672488FA-56EA-448C-8CBD-60F2AA3C1A37}">
      <dgm:prSet/>
      <dgm:spPr/>
      <dgm:t>
        <a:bodyPr/>
        <a:lstStyle/>
        <a:p>
          <a:endParaRPr lang="en-IN"/>
        </a:p>
      </dgm:t>
    </dgm:pt>
    <dgm:pt modelId="{CAAB0DB3-9B51-4E26-A8EF-AF5C2303D369}" type="sibTrans" cxnId="{672488FA-56EA-448C-8CBD-60F2AA3C1A37}">
      <dgm:prSet/>
      <dgm:spPr/>
      <dgm:t>
        <a:bodyPr/>
        <a:lstStyle/>
        <a:p>
          <a:endParaRPr lang="en-IN"/>
        </a:p>
      </dgm:t>
    </dgm:pt>
    <dgm:pt modelId="{3F2FFB57-4140-436A-8E8C-1502D6FBB564}">
      <dgm:prSet phldrT="[Text]"/>
      <dgm:spPr/>
      <dgm:t>
        <a:bodyPr/>
        <a:lstStyle/>
        <a:p>
          <a:pPr>
            <a:buFont typeface="Wingdings" panose="05000000000000000000" pitchFamily="2" charset="2"/>
            <a:buChar char="§"/>
          </a:pPr>
          <a:r>
            <a:rPr lang="en-IN" dirty="0">
              <a:latin typeface="Calibri" panose="020F0502020204030204" pitchFamily="34" charset="0"/>
              <a:cs typeface="Calibri" panose="020F0502020204030204" pitchFamily="34" charset="0"/>
            </a:rPr>
            <a:t>AI route optimization → Fuel &amp; time savings</a:t>
          </a:r>
          <a:endParaRPr lang="en-IN" dirty="0"/>
        </a:p>
      </dgm:t>
    </dgm:pt>
    <dgm:pt modelId="{5C3711C3-6D57-40CA-99E1-6AC226957DFF}" type="parTrans" cxnId="{A5FD2D31-080E-4170-B655-61C9B690DABD}">
      <dgm:prSet/>
      <dgm:spPr/>
      <dgm:t>
        <a:bodyPr/>
        <a:lstStyle/>
        <a:p>
          <a:endParaRPr lang="en-IN"/>
        </a:p>
      </dgm:t>
    </dgm:pt>
    <dgm:pt modelId="{1372E73B-2FFC-4EA3-BCB2-273EC748737D}" type="sibTrans" cxnId="{A5FD2D31-080E-4170-B655-61C9B690DABD}">
      <dgm:prSet/>
      <dgm:spPr/>
      <dgm:t>
        <a:bodyPr/>
        <a:lstStyle/>
        <a:p>
          <a:endParaRPr lang="en-IN"/>
        </a:p>
      </dgm:t>
    </dgm:pt>
    <dgm:pt modelId="{154A0341-422F-4AA3-AB22-9A164B7F26A5}">
      <dgm:prSet phldrT="[Text]"/>
      <dgm:spPr/>
      <dgm:t>
        <a:bodyPr/>
        <a:lstStyle/>
        <a:p>
          <a:pPr>
            <a:buFont typeface="Wingdings" panose="05000000000000000000" pitchFamily="2" charset="2"/>
            <a:buChar char="§"/>
          </a:pPr>
          <a:r>
            <a:rPr lang="en-IN" dirty="0">
              <a:latin typeface="Calibri" panose="020F0502020204030204" pitchFamily="34" charset="0"/>
              <a:cs typeface="Calibri" panose="020F0502020204030204" pitchFamily="34" charset="0"/>
            </a:rPr>
            <a:t>Shared infrastructure reduces capex</a:t>
          </a:r>
          <a:endParaRPr lang="en-IN" dirty="0"/>
        </a:p>
      </dgm:t>
    </dgm:pt>
    <dgm:pt modelId="{EAB8110B-301C-4728-9B81-8913CE1EF0EC}" type="parTrans" cxnId="{438D31FB-BA3A-4072-9072-2E5691AC068C}">
      <dgm:prSet/>
      <dgm:spPr/>
      <dgm:t>
        <a:bodyPr/>
        <a:lstStyle/>
        <a:p>
          <a:endParaRPr lang="en-IN"/>
        </a:p>
      </dgm:t>
    </dgm:pt>
    <dgm:pt modelId="{801874FE-FEEB-4C6B-BA8B-70ACEBEC8577}" type="sibTrans" cxnId="{438D31FB-BA3A-4072-9072-2E5691AC068C}">
      <dgm:prSet/>
      <dgm:spPr/>
      <dgm:t>
        <a:bodyPr/>
        <a:lstStyle/>
        <a:p>
          <a:endParaRPr lang="en-IN"/>
        </a:p>
      </dgm:t>
    </dgm:pt>
    <dgm:pt modelId="{795B2583-24C5-4FA5-B7D9-E691DEB46405}">
      <dgm:prSet phldrT="[Text]"/>
      <dgm:spPr/>
      <dgm:t>
        <a:bodyPr/>
        <a:lstStyle/>
        <a:p>
          <a:pPr>
            <a:buFont typeface="Wingdings" panose="05000000000000000000" pitchFamily="2" charset="2"/>
            <a:buChar char="§"/>
          </a:pPr>
          <a:r>
            <a:rPr lang="en-IN" dirty="0">
              <a:latin typeface="Calibri" panose="020F0502020204030204" pitchFamily="34" charset="0"/>
              <a:cs typeface="Calibri" panose="020F0502020204030204" pitchFamily="34" charset="0"/>
            </a:rPr>
            <a:t>Valuation: $2.5B (Cash + Equity)</a:t>
          </a:r>
          <a:endParaRPr lang="en-IN" dirty="0"/>
        </a:p>
      </dgm:t>
    </dgm:pt>
    <dgm:pt modelId="{0AF0324E-9760-4D73-98BE-D43B0FB53951}" type="parTrans" cxnId="{742683C7-A522-4202-9674-12B1051FC71A}">
      <dgm:prSet/>
      <dgm:spPr/>
      <dgm:t>
        <a:bodyPr/>
        <a:lstStyle/>
        <a:p>
          <a:endParaRPr lang="en-IN"/>
        </a:p>
      </dgm:t>
    </dgm:pt>
    <dgm:pt modelId="{6A08DA64-C187-48F7-A925-E7AFE502CB0F}" type="sibTrans" cxnId="{742683C7-A522-4202-9674-12B1051FC71A}">
      <dgm:prSet/>
      <dgm:spPr/>
      <dgm:t>
        <a:bodyPr/>
        <a:lstStyle/>
        <a:p>
          <a:endParaRPr lang="en-IN"/>
        </a:p>
      </dgm:t>
    </dgm:pt>
    <dgm:pt modelId="{C1A22826-CA14-4D83-A221-8101EB83D0EB}">
      <dgm:prSet phldrT="[Text]" custT="1"/>
      <dgm:spPr/>
      <dgm:t>
        <a:bodyPr/>
        <a:lstStyle/>
        <a:p>
          <a:pPr>
            <a:buFont typeface="Wingdings" panose="05000000000000000000" pitchFamily="2" charset="2"/>
            <a:buChar char="§"/>
          </a:pPr>
          <a:r>
            <a:rPr lang="en-IN" sz="2000" b="1" dirty="0">
              <a:latin typeface="Calibri" panose="020F0502020204030204" pitchFamily="34" charset="0"/>
              <a:cs typeface="Calibri" panose="020F0502020204030204" pitchFamily="34" charset="0"/>
            </a:rPr>
            <a:t>Deal Highlights</a:t>
          </a:r>
          <a:endParaRPr lang="en-IN" sz="2000" dirty="0"/>
        </a:p>
      </dgm:t>
    </dgm:pt>
    <dgm:pt modelId="{E33A43D6-C413-42C4-9548-870C0C2A27E3}" type="parTrans" cxnId="{7D38B685-B576-4EF2-95F6-6D8AE8F3D777}">
      <dgm:prSet/>
      <dgm:spPr/>
      <dgm:t>
        <a:bodyPr/>
        <a:lstStyle/>
        <a:p>
          <a:endParaRPr lang="en-IN"/>
        </a:p>
      </dgm:t>
    </dgm:pt>
    <dgm:pt modelId="{B199EB87-EDAC-4926-87C8-D9A381895A3F}" type="sibTrans" cxnId="{7D38B685-B576-4EF2-95F6-6D8AE8F3D777}">
      <dgm:prSet/>
      <dgm:spPr/>
      <dgm:t>
        <a:bodyPr/>
        <a:lstStyle/>
        <a:p>
          <a:endParaRPr lang="en-IN"/>
        </a:p>
      </dgm:t>
    </dgm:pt>
    <dgm:pt modelId="{AE6206B4-E6AF-4B27-9031-BB13B8424DBF}">
      <dgm:prSet phldrT="[Text]"/>
      <dgm:spPr/>
      <dgm:t>
        <a:bodyPr/>
        <a:lstStyle/>
        <a:p>
          <a:pPr>
            <a:buFont typeface="Wingdings" panose="05000000000000000000" pitchFamily="2" charset="2"/>
            <a:buChar char="§"/>
          </a:pPr>
          <a:r>
            <a:rPr lang="en-IN" dirty="0">
              <a:latin typeface="Calibri" panose="020F0502020204030204" pitchFamily="34" charset="0"/>
              <a:cs typeface="Calibri" panose="020F0502020204030204" pitchFamily="34" charset="0"/>
            </a:rPr>
            <a:t>IRR: ~14%</a:t>
          </a:r>
          <a:endParaRPr lang="en-IN" dirty="0"/>
        </a:p>
      </dgm:t>
    </dgm:pt>
    <dgm:pt modelId="{28F55A01-D306-4020-A0AA-605234DFC2AB}" type="parTrans" cxnId="{BEAA4BAD-277D-443A-9C63-02D33D9C9348}">
      <dgm:prSet/>
      <dgm:spPr/>
      <dgm:t>
        <a:bodyPr/>
        <a:lstStyle/>
        <a:p>
          <a:endParaRPr lang="en-IN"/>
        </a:p>
      </dgm:t>
    </dgm:pt>
    <dgm:pt modelId="{76972A13-5637-409A-90C7-66666E0A465A}" type="sibTrans" cxnId="{BEAA4BAD-277D-443A-9C63-02D33D9C9348}">
      <dgm:prSet/>
      <dgm:spPr/>
      <dgm:t>
        <a:bodyPr/>
        <a:lstStyle/>
        <a:p>
          <a:endParaRPr lang="en-IN"/>
        </a:p>
      </dgm:t>
    </dgm:pt>
    <dgm:pt modelId="{B1A51F8D-2CF5-4BD9-910E-E59A922FFBB7}">
      <dgm:prSet phldrT="[Text]"/>
      <dgm:spPr/>
      <dgm:t>
        <a:bodyPr/>
        <a:lstStyle/>
        <a:p>
          <a:pPr>
            <a:buFont typeface="Wingdings" panose="05000000000000000000" pitchFamily="2" charset="2"/>
            <a:buChar char="§"/>
          </a:pPr>
          <a:r>
            <a:rPr lang="en-IN">
              <a:latin typeface="Calibri" panose="020F0502020204030204" pitchFamily="34" charset="0"/>
              <a:cs typeface="Calibri" panose="020F0502020204030204" pitchFamily="34" charset="0"/>
            </a:rPr>
            <a:t>EPS Impact: Accretive from Year 2</a:t>
          </a:r>
          <a:endParaRPr lang="en-IN" dirty="0"/>
        </a:p>
      </dgm:t>
    </dgm:pt>
    <dgm:pt modelId="{4078FC72-8408-4CCE-BD4F-A104B1319148}" type="parTrans" cxnId="{4026C116-49A7-4F88-B4BB-27FE344E6B46}">
      <dgm:prSet/>
      <dgm:spPr/>
      <dgm:t>
        <a:bodyPr/>
        <a:lstStyle/>
        <a:p>
          <a:endParaRPr lang="en-IN"/>
        </a:p>
      </dgm:t>
    </dgm:pt>
    <dgm:pt modelId="{CCAE7D35-34CB-4787-AF83-1E5F6C362BE6}" type="sibTrans" cxnId="{4026C116-49A7-4F88-B4BB-27FE344E6B46}">
      <dgm:prSet/>
      <dgm:spPr/>
      <dgm:t>
        <a:bodyPr/>
        <a:lstStyle/>
        <a:p>
          <a:endParaRPr lang="en-IN"/>
        </a:p>
      </dgm:t>
    </dgm:pt>
    <dgm:pt modelId="{B71CD9A7-3E0F-420A-963C-79F764F07B99}" type="pres">
      <dgm:prSet presAssocID="{3E56351F-6A40-47BE-B022-49E8FB106153}" presName="layout" presStyleCnt="0">
        <dgm:presLayoutVars>
          <dgm:chMax/>
          <dgm:chPref/>
          <dgm:dir/>
          <dgm:resizeHandles/>
        </dgm:presLayoutVars>
      </dgm:prSet>
      <dgm:spPr/>
    </dgm:pt>
    <dgm:pt modelId="{A2690510-11E1-4E9D-8B78-6F9E1C713C72}" type="pres">
      <dgm:prSet presAssocID="{6E85677D-09FE-4FE5-8D14-3C6924DFAB8F}" presName="root" presStyleCnt="0">
        <dgm:presLayoutVars>
          <dgm:chMax/>
          <dgm:chPref/>
        </dgm:presLayoutVars>
      </dgm:prSet>
      <dgm:spPr/>
    </dgm:pt>
    <dgm:pt modelId="{546DF862-40DE-4D02-98BF-D10717596B3B}" type="pres">
      <dgm:prSet presAssocID="{6E85677D-09FE-4FE5-8D14-3C6924DFAB8F}" presName="rootComposite" presStyleCnt="0">
        <dgm:presLayoutVars/>
      </dgm:prSet>
      <dgm:spPr/>
    </dgm:pt>
    <dgm:pt modelId="{86482A79-E24F-4305-8C6C-256E2A254B88}" type="pres">
      <dgm:prSet presAssocID="{6E85677D-09FE-4FE5-8D14-3C6924DFAB8F}" presName="ParentAccent" presStyleLbl="alignNode1" presStyleIdx="0" presStyleCnt="3"/>
      <dgm:spPr/>
    </dgm:pt>
    <dgm:pt modelId="{7C03C7AD-828C-44C2-BF71-919979239CD4}" type="pres">
      <dgm:prSet presAssocID="{6E85677D-09FE-4FE5-8D14-3C6924DFAB8F}" presName="ParentSmallAccent" presStyleLbl="fgAcc1" presStyleIdx="0" presStyleCnt="3"/>
      <dgm:spPr/>
    </dgm:pt>
    <dgm:pt modelId="{C9CB0B2E-2CA7-427F-BD2F-B9D49465D4FD}" type="pres">
      <dgm:prSet presAssocID="{6E85677D-09FE-4FE5-8D14-3C6924DFAB8F}" presName="Parent" presStyleLbl="revTx" presStyleIdx="0" presStyleCnt="11">
        <dgm:presLayoutVars>
          <dgm:chMax/>
          <dgm:chPref val="4"/>
          <dgm:bulletEnabled val="1"/>
        </dgm:presLayoutVars>
      </dgm:prSet>
      <dgm:spPr/>
    </dgm:pt>
    <dgm:pt modelId="{04F8B27A-133D-427C-B416-A9D95F8EDAFE}" type="pres">
      <dgm:prSet presAssocID="{6E85677D-09FE-4FE5-8D14-3C6924DFAB8F}" presName="childShape" presStyleCnt="0">
        <dgm:presLayoutVars>
          <dgm:chMax val="0"/>
          <dgm:chPref val="0"/>
        </dgm:presLayoutVars>
      </dgm:prSet>
      <dgm:spPr/>
    </dgm:pt>
    <dgm:pt modelId="{5AB0D735-3406-464E-9011-6AD2C38728FF}" type="pres">
      <dgm:prSet presAssocID="{F2F8B762-3DBA-4BA8-A798-7B33D8A3C5A8}" presName="childComposite" presStyleCnt="0">
        <dgm:presLayoutVars>
          <dgm:chMax val="0"/>
          <dgm:chPref val="0"/>
        </dgm:presLayoutVars>
      </dgm:prSet>
      <dgm:spPr/>
    </dgm:pt>
    <dgm:pt modelId="{0357C953-2873-4C4F-91A3-C8E6B78BC2CC}" type="pres">
      <dgm:prSet presAssocID="{F2F8B762-3DBA-4BA8-A798-7B33D8A3C5A8}" presName="ChildAccent" presStyleLbl="solidFgAcc1" presStyleIdx="0" presStyleCnt="8"/>
      <dgm:spPr/>
    </dgm:pt>
    <dgm:pt modelId="{32EDFDEA-38B4-4FA3-ADBF-F87A54BD323D}" type="pres">
      <dgm:prSet presAssocID="{F2F8B762-3DBA-4BA8-A798-7B33D8A3C5A8}" presName="Child" presStyleLbl="revTx" presStyleIdx="1" presStyleCnt="11">
        <dgm:presLayoutVars>
          <dgm:chMax val="0"/>
          <dgm:chPref val="0"/>
          <dgm:bulletEnabled val="1"/>
        </dgm:presLayoutVars>
      </dgm:prSet>
      <dgm:spPr/>
    </dgm:pt>
    <dgm:pt modelId="{074FACFC-32E8-4A2A-9800-AF8B3B1CE3D3}" type="pres">
      <dgm:prSet presAssocID="{0159B7E5-0F96-45F3-BC71-8392369B8E89}" presName="childComposite" presStyleCnt="0">
        <dgm:presLayoutVars>
          <dgm:chMax val="0"/>
          <dgm:chPref val="0"/>
        </dgm:presLayoutVars>
      </dgm:prSet>
      <dgm:spPr/>
    </dgm:pt>
    <dgm:pt modelId="{EEF350FD-3AEF-431A-A9AC-D766A4F64773}" type="pres">
      <dgm:prSet presAssocID="{0159B7E5-0F96-45F3-BC71-8392369B8E89}" presName="ChildAccent" presStyleLbl="solidFgAcc1" presStyleIdx="1" presStyleCnt="8"/>
      <dgm:spPr/>
    </dgm:pt>
    <dgm:pt modelId="{CBD9F7C6-8DFD-4E21-9116-07BAB5B8EFC8}" type="pres">
      <dgm:prSet presAssocID="{0159B7E5-0F96-45F3-BC71-8392369B8E89}" presName="Child" presStyleLbl="revTx" presStyleIdx="2" presStyleCnt="11">
        <dgm:presLayoutVars>
          <dgm:chMax val="0"/>
          <dgm:chPref val="0"/>
          <dgm:bulletEnabled val="1"/>
        </dgm:presLayoutVars>
      </dgm:prSet>
      <dgm:spPr/>
    </dgm:pt>
    <dgm:pt modelId="{EF2CED2F-9AAB-4F56-914D-D0B7A0D3BA5B}" type="pres">
      <dgm:prSet presAssocID="{64AE1053-D7EF-42FB-B036-5F118DEC3902}" presName="childComposite" presStyleCnt="0">
        <dgm:presLayoutVars>
          <dgm:chMax val="0"/>
          <dgm:chPref val="0"/>
        </dgm:presLayoutVars>
      </dgm:prSet>
      <dgm:spPr/>
    </dgm:pt>
    <dgm:pt modelId="{C01CBB47-B8EF-45E3-B8FB-304F7C1C654F}" type="pres">
      <dgm:prSet presAssocID="{64AE1053-D7EF-42FB-B036-5F118DEC3902}" presName="ChildAccent" presStyleLbl="solidFgAcc1" presStyleIdx="2" presStyleCnt="8"/>
      <dgm:spPr/>
    </dgm:pt>
    <dgm:pt modelId="{57331210-CD8D-4A71-B713-2EA082C20679}" type="pres">
      <dgm:prSet presAssocID="{64AE1053-D7EF-42FB-B036-5F118DEC3902}" presName="Child" presStyleLbl="revTx" presStyleIdx="3" presStyleCnt="11">
        <dgm:presLayoutVars>
          <dgm:chMax val="0"/>
          <dgm:chPref val="0"/>
          <dgm:bulletEnabled val="1"/>
        </dgm:presLayoutVars>
      </dgm:prSet>
      <dgm:spPr/>
    </dgm:pt>
    <dgm:pt modelId="{01E556E7-616A-4D78-9D52-D88FCCCCEEAA}" type="pres">
      <dgm:prSet presAssocID="{11B1AB03-5641-41AF-BA6A-163D571A01AE}" presName="root" presStyleCnt="0">
        <dgm:presLayoutVars>
          <dgm:chMax/>
          <dgm:chPref/>
        </dgm:presLayoutVars>
      </dgm:prSet>
      <dgm:spPr/>
    </dgm:pt>
    <dgm:pt modelId="{D7210395-093D-4A9B-9B7D-214987485D83}" type="pres">
      <dgm:prSet presAssocID="{11B1AB03-5641-41AF-BA6A-163D571A01AE}" presName="rootComposite" presStyleCnt="0">
        <dgm:presLayoutVars/>
      </dgm:prSet>
      <dgm:spPr/>
    </dgm:pt>
    <dgm:pt modelId="{E74CC021-ADF7-4855-BAE6-083C0BFCC65E}" type="pres">
      <dgm:prSet presAssocID="{11B1AB03-5641-41AF-BA6A-163D571A01AE}" presName="ParentAccent" presStyleLbl="alignNode1" presStyleIdx="1" presStyleCnt="3"/>
      <dgm:spPr/>
    </dgm:pt>
    <dgm:pt modelId="{182E9075-1B53-4597-B2CD-15735250682C}" type="pres">
      <dgm:prSet presAssocID="{11B1AB03-5641-41AF-BA6A-163D571A01AE}" presName="ParentSmallAccent" presStyleLbl="fgAcc1" presStyleIdx="1" presStyleCnt="3"/>
      <dgm:spPr/>
    </dgm:pt>
    <dgm:pt modelId="{DBCACFA5-C43A-41B4-AF96-11D48E71D3C3}" type="pres">
      <dgm:prSet presAssocID="{11B1AB03-5641-41AF-BA6A-163D571A01AE}" presName="Parent" presStyleLbl="revTx" presStyleIdx="4" presStyleCnt="11">
        <dgm:presLayoutVars>
          <dgm:chMax/>
          <dgm:chPref val="4"/>
          <dgm:bulletEnabled val="1"/>
        </dgm:presLayoutVars>
      </dgm:prSet>
      <dgm:spPr/>
    </dgm:pt>
    <dgm:pt modelId="{F3BCB294-E56D-4D7A-880F-78B4688D1259}" type="pres">
      <dgm:prSet presAssocID="{11B1AB03-5641-41AF-BA6A-163D571A01AE}" presName="childShape" presStyleCnt="0">
        <dgm:presLayoutVars>
          <dgm:chMax val="0"/>
          <dgm:chPref val="0"/>
        </dgm:presLayoutVars>
      </dgm:prSet>
      <dgm:spPr/>
    </dgm:pt>
    <dgm:pt modelId="{FA2ED087-677C-48C6-B105-90BDCF6F3741}" type="pres">
      <dgm:prSet presAssocID="{3F2FFB57-4140-436A-8E8C-1502D6FBB564}" presName="childComposite" presStyleCnt="0">
        <dgm:presLayoutVars>
          <dgm:chMax val="0"/>
          <dgm:chPref val="0"/>
        </dgm:presLayoutVars>
      </dgm:prSet>
      <dgm:spPr/>
    </dgm:pt>
    <dgm:pt modelId="{0DF5BC09-3132-4D02-98F2-049FEDF4A4F3}" type="pres">
      <dgm:prSet presAssocID="{3F2FFB57-4140-436A-8E8C-1502D6FBB564}" presName="ChildAccent" presStyleLbl="solidFgAcc1" presStyleIdx="3" presStyleCnt="8"/>
      <dgm:spPr/>
    </dgm:pt>
    <dgm:pt modelId="{2DD6B8A4-886B-428D-A9FB-3D85DBA2EDFE}" type="pres">
      <dgm:prSet presAssocID="{3F2FFB57-4140-436A-8E8C-1502D6FBB564}" presName="Child" presStyleLbl="revTx" presStyleIdx="5" presStyleCnt="11">
        <dgm:presLayoutVars>
          <dgm:chMax val="0"/>
          <dgm:chPref val="0"/>
          <dgm:bulletEnabled val="1"/>
        </dgm:presLayoutVars>
      </dgm:prSet>
      <dgm:spPr/>
    </dgm:pt>
    <dgm:pt modelId="{4AC4C862-5C79-41B5-AA24-89C2EF541B49}" type="pres">
      <dgm:prSet presAssocID="{154A0341-422F-4AA3-AB22-9A164B7F26A5}" presName="childComposite" presStyleCnt="0">
        <dgm:presLayoutVars>
          <dgm:chMax val="0"/>
          <dgm:chPref val="0"/>
        </dgm:presLayoutVars>
      </dgm:prSet>
      <dgm:spPr/>
    </dgm:pt>
    <dgm:pt modelId="{283C3308-7562-462D-A2BE-0F78892F121C}" type="pres">
      <dgm:prSet presAssocID="{154A0341-422F-4AA3-AB22-9A164B7F26A5}" presName="ChildAccent" presStyleLbl="solidFgAcc1" presStyleIdx="4" presStyleCnt="8"/>
      <dgm:spPr/>
    </dgm:pt>
    <dgm:pt modelId="{3E72A1B1-36E0-44AA-8AFF-9C7BB72FB0FB}" type="pres">
      <dgm:prSet presAssocID="{154A0341-422F-4AA3-AB22-9A164B7F26A5}" presName="Child" presStyleLbl="revTx" presStyleIdx="6" presStyleCnt="11">
        <dgm:presLayoutVars>
          <dgm:chMax val="0"/>
          <dgm:chPref val="0"/>
          <dgm:bulletEnabled val="1"/>
        </dgm:presLayoutVars>
      </dgm:prSet>
      <dgm:spPr/>
    </dgm:pt>
    <dgm:pt modelId="{B43F608B-8A91-4C6D-9BFF-6EEA854ECC21}" type="pres">
      <dgm:prSet presAssocID="{C1A22826-CA14-4D83-A221-8101EB83D0EB}" presName="root" presStyleCnt="0">
        <dgm:presLayoutVars>
          <dgm:chMax/>
          <dgm:chPref/>
        </dgm:presLayoutVars>
      </dgm:prSet>
      <dgm:spPr/>
    </dgm:pt>
    <dgm:pt modelId="{2F21B620-F6BF-4480-BF81-78E74CFC7CB4}" type="pres">
      <dgm:prSet presAssocID="{C1A22826-CA14-4D83-A221-8101EB83D0EB}" presName="rootComposite" presStyleCnt="0">
        <dgm:presLayoutVars/>
      </dgm:prSet>
      <dgm:spPr/>
    </dgm:pt>
    <dgm:pt modelId="{66F447E0-0CF8-48B7-9BF7-2DDF3AD400E7}" type="pres">
      <dgm:prSet presAssocID="{C1A22826-CA14-4D83-A221-8101EB83D0EB}" presName="ParentAccent" presStyleLbl="alignNode1" presStyleIdx="2" presStyleCnt="3"/>
      <dgm:spPr/>
    </dgm:pt>
    <dgm:pt modelId="{817E3CC7-A5EC-4377-AC18-3A46979B6999}" type="pres">
      <dgm:prSet presAssocID="{C1A22826-CA14-4D83-A221-8101EB83D0EB}" presName="ParentSmallAccent" presStyleLbl="fgAcc1" presStyleIdx="2" presStyleCnt="3"/>
      <dgm:spPr/>
    </dgm:pt>
    <dgm:pt modelId="{03189524-21D1-4A9D-B718-762AE5FC3AE5}" type="pres">
      <dgm:prSet presAssocID="{C1A22826-CA14-4D83-A221-8101EB83D0EB}" presName="Parent" presStyleLbl="revTx" presStyleIdx="7" presStyleCnt="11">
        <dgm:presLayoutVars>
          <dgm:chMax/>
          <dgm:chPref val="4"/>
          <dgm:bulletEnabled val="1"/>
        </dgm:presLayoutVars>
      </dgm:prSet>
      <dgm:spPr/>
    </dgm:pt>
    <dgm:pt modelId="{B8E1126B-F2BE-4C29-A731-02930A767D5B}" type="pres">
      <dgm:prSet presAssocID="{C1A22826-CA14-4D83-A221-8101EB83D0EB}" presName="childShape" presStyleCnt="0">
        <dgm:presLayoutVars>
          <dgm:chMax val="0"/>
          <dgm:chPref val="0"/>
        </dgm:presLayoutVars>
      </dgm:prSet>
      <dgm:spPr/>
    </dgm:pt>
    <dgm:pt modelId="{E1E4B95B-E665-4A76-B0A4-7C67264D960F}" type="pres">
      <dgm:prSet presAssocID="{795B2583-24C5-4FA5-B7D9-E691DEB46405}" presName="childComposite" presStyleCnt="0">
        <dgm:presLayoutVars>
          <dgm:chMax val="0"/>
          <dgm:chPref val="0"/>
        </dgm:presLayoutVars>
      </dgm:prSet>
      <dgm:spPr/>
    </dgm:pt>
    <dgm:pt modelId="{C1B94887-644C-41F2-BD02-CDDE75B1D434}" type="pres">
      <dgm:prSet presAssocID="{795B2583-24C5-4FA5-B7D9-E691DEB46405}" presName="ChildAccent" presStyleLbl="solidFgAcc1" presStyleIdx="5" presStyleCnt="8"/>
      <dgm:spPr/>
    </dgm:pt>
    <dgm:pt modelId="{79FC0A9F-50AF-42E0-A273-547F09D04B84}" type="pres">
      <dgm:prSet presAssocID="{795B2583-24C5-4FA5-B7D9-E691DEB46405}" presName="Child" presStyleLbl="revTx" presStyleIdx="8" presStyleCnt="11">
        <dgm:presLayoutVars>
          <dgm:chMax val="0"/>
          <dgm:chPref val="0"/>
          <dgm:bulletEnabled val="1"/>
        </dgm:presLayoutVars>
      </dgm:prSet>
      <dgm:spPr/>
    </dgm:pt>
    <dgm:pt modelId="{BD4BBDF3-9AD2-4380-99C1-9DD4A3D88292}" type="pres">
      <dgm:prSet presAssocID="{AE6206B4-E6AF-4B27-9031-BB13B8424DBF}" presName="childComposite" presStyleCnt="0">
        <dgm:presLayoutVars>
          <dgm:chMax val="0"/>
          <dgm:chPref val="0"/>
        </dgm:presLayoutVars>
      </dgm:prSet>
      <dgm:spPr/>
    </dgm:pt>
    <dgm:pt modelId="{FD28F74F-8E2A-4B25-A39F-FB88DA94DF13}" type="pres">
      <dgm:prSet presAssocID="{AE6206B4-E6AF-4B27-9031-BB13B8424DBF}" presName="ChildAccent" presStyleLbl="solidFgAcc1" presStyleIdx="6" presStyleCnt="8"/>
      <dgm:spPr/>
    </dgm:pt>
    <dgm:pt modelId="{0342793D-8F81-436A-97B8-6D62C6C86539}" type="pres">
      <dgm:prSet presAssocID="{AE6206B4-E6AF-4B27-9031-BB13B8424DBF}" presName="Child" presStyleLbl="revTx" presStyleIdx="9" presStyleCnt="11">
        <dgm:presLayoutVars>
          <dgm:chMax val="0"/>
          <dgm:chPref val="0"/>
          <dgm:bulletEnabled val="1"/>
        </dgm:presLayoutVars>
      </dgm:prSet>
      <dgm:spPr/>
    </dgm:pt>
    <dgm:pt modelId="{948BB12D-BE1A-4567-8D61-D314BFA81427}" type="pres">
      <dgm:prSet presAssocID="{B1A51F8D-2CF5-4BD9-910E-E59A922FFBB7}" presName="childComposite" presStyleCnt="0">
        <dgm:presLayoutVars>
          <dgm:chMax val="0"/>
          <dgm:chPref val="0"/>
        </dgm:presLayoutVars>
      </dgm:prSet>
      <dgm:spPr/>
    </dgm:pt>
    <dgm:pt modelId="{58C9C559-81AC-44BE-8D66-C1AC2011AB80}" type="pres">
      <dgm:prSet presAssocID="{B1A51F8D-2CF5-4BD9-910E-E59A922FFBB7}" presName="ChildAccent" presStyleLbl="solidFgAcc1" presStyleIdx="7" presStyleCnt="8"/>
      <dgm:spPr/>
    </dgm:pt>
    <dgm:pt modelId="{8C005DBF-E430-42D8-B8E3-FE683DB2F102}" type="pres">
      <dgm:prSet presAssocID="{B1A51F8D-2CF5-4BD9-910E-E59A922FFBB7}" presName="Child" presStyleLbl="revTx" presStyleIdx="10" presStyleCnt="11">
        <dgm:presLayoutVars>
          <dgm:chMax val="0"/>
          <dgm:chPref val="0"/>
          <dgm:bulletEnabled val="1"/>
        </dgm:presLayoutVars>
      </dgm:prSet>
      <dgm:spPr/>
    </dgm:pt>
  </dgm:ptLst>
  <dgm:cxnLst>
    <dgm:cxn modelId="{A527600A-089C-4CC2-85DC-684212435AA1}" type="presOf" srcId="{154A0341-422F-4AA3-AB22-9A164B7F26A5}" destId="{3E72A1B1-36E0-44AA-8AFF-9C7BB72FB0FB}" srcOrd="0" destOrd="0" presId="urn:microsoft.com/office/officeart/2008/layout/SquareAccentList"/>
    <dgm:cxn modelId="{4026C116-49A7-4F88-B4BB-27FE344E6B46}" srcId="{C1A22826-CA14-4D83-A221-8101EB83D0EB}" destId="{B1A51F8D-2CF5-4BD9-910E-E59A922FFBB7}" srcOrd="2" destOrd="0" parTransId="{4078FC72-8408-4CCE-BD4F-A104B1319148}" sibTransId="{CCAE7D35-34CB-4787-AF83-1E5F6C362BE6}"/>
    <dgm:cxn modelId="{8B260B1C-F143-473E-B643-5B46E431EE0C}" type="presOf" srcId="{3E56351F-6A40-47BE-B022-49E8FB106153}" destId="{B71CD9A7-3E0F-420A-963C-79F764F07B99}" srcOrd="0" destOrd="0" presId="urn:microsoft.com/office/officeart/2008/layout/SquareAccentList"/>
    <dgm:cxn modelId="{1D261B31-CE7A-4F20-960A-706D1523F286}" type="presOf" srcId="{3F2FFB57-4140-436A-8E8C-1502D6FBB564}" destId="{2DD6B8A4-886B-428D-A9FB-3D85DBA2EDFE}" srcOrd="0" destOrd="0" presId="urn:microsoft.com/office/officeart/2008/layout/SquareAccentList"/>
    <dgm:cxn modelId="{A5FD2D31-080E-4170-B655-61C9B690DABD}" srcId="{11B1AB03-5641-41AF-BA6A-163D571A01AE}" destId="{3F2FFB57-4140-436A-8E8C-1502D6FBB564}" srcOrd="0" destOrd="0" parTransId="{5C3711C3-6D57-40CA-99E1-6AC226957DFF}" sibTransId="{1372E73B-2FFC-4EA3-BCB2-273EC748737D}"/>
    <dgm:cxn modelId="{1738E638-D447-489D-AD26-48D5AF84CBB1}" type="presOf" srcId="{F2F8B762-3DBA-4BA8-A798-7B33D8A3C5A8}" destId="{32EDFDEA-38B4-4FA3-ADBF-F87A54BD323D}" srcOrd="0" destOrd="0" presId="urn:microsoft.com/office/officeart/2008/layout/SquareAccentList"/>
    <dgm:cxn modelId="{2F35CE5E-6776-47D4-895F-709E04B0A491}" type="presOf" srcId="{11B1AB03-5641-41AF-BA6A-163D571A01AE}" destId="{DBCACFA5-C43A-41B4-AF96-11D48E71D3C3}" srcOrd="0" destOrd="0" presId="urn:microsoft.com/office/officeart/2008/layout/SquareAccentList"/>
    <dgm:cxn modelId="{68BB6042-CB60-45C8-A0EB-DE621E54DA36}" srcId="{6E85677D-09FE-4FE5-8D14-3C6924DFAB8F}" destId="{0159B7E5-0F96-45F3-BC71-8392369B8E89}" srcOrd="1" destOrd="0" parTransId="{BAF9189C-77CE-4398-A4EA-FE97142B8BF0}" sibTransId="{2B7C70AF-4988-44E6-B31E-AF7F17A12ABA}"/>
    <dgm:cxn modelId="{8A6D1453-AE61-4466-A19C-BBE8F6AE684F}" type="presOf" srcId="{C1A22826-CA14-4D83-A221-8101EB83D0EB}" destId="{03189524-21D1-4A9D-B718-762AE5FC3AE5}" srcOrd="0" destOrd="0" presId="urn:microsoft.com/office/officeart/2008/layout/SquareAccentList"/>
    <dgm:cxn modelId="{31DC7974-BF5F-4814-90AF-422350E1EE8C}" srcId="{6E85677D-09FE-4FE5-8D14-3C6924DFAB8F}" destId="{F2F8B762-3DBA-4BA8-A798-7B33D8A3C5A8}" srcOrd="0" destOrd="0" parTransId="{3D4ED2A6-BC3A-4A08-B4C1-59A8DEE97B0D}" sibTransId="{FE5AB953-3BD5-4162-BE63-55ECA0CBDE93}"/>
    <dgm:cxn modelId="{7D38B685-B576-4EF2-95F6-6D8AE8F3D777}" srcId="{3E56351F-6A40-47BE-B022-49E8FB106153}" destId="{C1A22826-CA14-4D83-A221-8101EB83D0EB}" srcOrd="2" destOrd="0" parTransId="{E33A43D6-C413-42C4-9548-870C0C2A27E3}" sibTransId="{B199EB87-EDAC-4926-87C8-D9A381895A3F}"/>
    <dgm:cxn modelId="{ADBC1BAA-39A1-4BEC-BDBC-B91B887E90DA}" type="presOf" srcId="{AE6206B4-E6AF-4B27-9031-BB13B8424DBF}" destId="{0342793D-8F81-436A-97B8-6D62C6C86539}" srcOrd="0" destOrd="0" presId="urn:microsoft.com/office/officeart/2008/layout/SquareAccentList"/>
    <dgm:cxn modelId="{BEAA4BAD-277D-443A-9C63-02D33D9C9348}" srcId="{C1A22826-CA14-4D83-A221-8101EB83D0EB}" destId="{AE6206B4-E6AF-4B27-9031-BB13B8424DBF}" srcOrd="1" destOrd="0" parTransId="{28F55A01-D306-4020-A0AA-605234DFC2AB}" sibTransId="{76972A13-5637-409A-90C7-66666E0A465A}"/>
    <dgm:cxn modelId="{75E186B6-55E5-4878-8708-4BCDFD4E9872}" type="presOf" srcId="{B1A51F8D-2CF5-4BD9-910E-E59A922FFBB7}" destId="{8C005DBF-E430-42D8-B8E3-FE683DB2F102}" srcOrd="0" destOrd="0" presId="urn:microsoft.com/office/officeart/2008/layout/SquareAccentList"/>
    <dgm:cxn modelId="{76CFD0B9-D45F-4F4E-ADD7-40C5538F8885}" type="presOf" srcId="{0159B7E5-0F96-45F3-BC71-8392369B8E89}" destId="{CBD9F7C6-8DFD-4E21-9116-07BAB5B8EFC8}" srcOrd="0" destOrd="0" presId="urn:microsoft.com/office/officeart/2008/layout/SquareAccentList"/>
    <dgm:cxn modelId="{BEADB1BB-FDDA-4CC7-98FE-321D747FB7F7}" type="presOf" srcId="{795B2583-24C5-4FA5-B7D9-E691DEB46405}" destId="{79FC0A9F-50AF-42E0-A273-547F09D04B84}" srcOrd="0" destOrd="0" presId="urn:microsoft.com/office/officeart/2008/layout/SquareAccentList"/>
    <dgm:cxn modelId="{EF0677BF-B182-4E9F-A8A4-D08BC2877DB1}" srcId="{6E85677D-09FE-4FE5-8D14-3C6924DFAB8F}" destId="{64AE1053-D7EF-42FB-B036-5F118DEC3902}" srcOrd="2" destOrd="0" parTransId="{62B18AC7-5765-47CB-9429-358D396787BF}" sibTransId="{A38D74E1-820C-4F91-B531-48AABA40BDEB}"/>
    <dgm:cxn modelId="{742683C7-A522-4202-9674-12B1051FC71A}" srcId="{C1A22826-CA14-4D83-A221-8101EB83D0EB}" destId="{795B2583-24C5-4FA5-B7D9-E691DEB46405}" srcOrd="0" destOrd="0" parTransId="{0AF0324E-9760-4D73-98BE-D43B0FB53951}" sibTransId="{6A08DA64-C187-48F7-A925-E7AFE502CB0F}"/>
    <dgm:cxn modelId="{E1E321F2-F2DF-4184-B8BD-7F1B7C1CDBB9}" type="presOf" srcId="{6E85677D-09FE-4FE5-8D14-3C6924DFAB8F}" destId="{C9CB0B2E-2CA7-427F-BD2F-B9D49465D4FD}" srcOrd="0" destOrd="0" presId="urn:microsoft.com/office/officeart/2008/layout/SquareAccentList"/>
    <dgm:cxn modelId="{672488FA-56EA-448C-8CBD-60F2AA3C1A37}" srcId="{3E56351F-6A40-47BE-B022-49E8FB106153}" destId="{11B1AB03-5641-41AF-BA6A-163D571A01AE}" srcOrd="1" destOrd="0" parTransId="{D296347E-5FCB-4CD0-9F66-5DFDC00D2AEF}" sibTransId="{CAAB0DB3-9B51-4E26-A8EF-AF5C2303D369}"/>
    <dgm:cxn modelId="{AD20ADFA-3CCE-4FDA-9DBE-CAF50E4DC2D5}" srcId="{3E56351F-6A40-47BE-B022-49E8FB106153}" destId="{6E85677D-09FE-4FE5-8D14-3C6924DFAB8F}" srcOrd="0" destOrd="0" parTransId="{9D856FD3-8C0F-4439-B425-8C4044E49F07}" sibTransId="{B1BFF7AA-2A35-4EDE-AB2C-740B1119A456}"/>
    <dgm:cxn modelId="{438D31FB-BA3A-4072-9072-2E5691AC068C}" srcId="{11B1AB03-5641-41AF-BA6A-163D571A01AE}" destId="{154A0341-422F-4AA3-AB22-9A164B7F26A5}" srcOrd="1" destOrd="0" parTransId="{EAB8110B-301C-4728-9B81-8913CE1EF0EC}" sibTransId="{801874FE-FEEB-4C6B-BA8B-70ACEBEC8577}"/>
    <dgm:cxn modelId="{44850AFE-5046-4537-BFC8-47A3E1E4013A}" type="presOf" srcId="{64AE1053-D7EF-42FB-B036-5F118DEC3902}" destId="{57331210-CD8D-4A71-B713-2EA082C20679}" srcOrd="0" destOrd="0" presId="urn:microsoft.com/office/officeart/2008/layout/SquareAccentList"/>
    <dgm:cxn modelId="{D689245C-A075-44EC-B2B4-D48497D931A0}" type="presParOf" srcId="{B71CD9A7-3E0F-420A-963C-79F764F07B99}" destId="{A2690510-11E1-4E9D-8B78-6F9E1C713C72}" srcOrd="0" destOrd="0" presId="urn:microsoft.com/office/officeart/2008/layout/SquareAccentList"/>
    <dgm:cxn modelId="{75547CE6-A606-4AF6-A469-FBC716BAD552}" type="presParOf" srcId="{A2690510-11E1-4E9D-8B78-6F9E1C713C72}" destId="{546DF862-40DE-4D02-98BF-D10717596B3B}" srcOrd="0" destOrd="0" presId="urn:microsoft.com/office/officeart/2008/layout/SquareAccentList"/>
    <dgm:cxn modelId="{B24554B7-6DB6-49E0-9746-F882CA1729A0}" type="presParOf" srcId="{546DF862-40DE-4D02-98BF-D10717596B3B}" destId="{86482A79-E24F-4305-8C6C-256E2A254B88}" srcOrd="0" destOrd="0" presId="urn:microsoft.com/office/officeart/2008/layout/SquareAccentList"/>
    <dgm:cxn modelId="{C87CFCED-C2F1-4F9D-9095-16BEAD1E5DF3}" type="presParOf" srcId="{546DF862-40DE-4D02-98BF-D10717596B3B}" destId="{7C03C7AD-828C-44C2-BF71-919979239CD4}" srcOrd="1" destOrd="0" presId="urn:microsoft.com/office/officeart/2008/layout/SquareAccentList"/>
    <dgm:cxn modelId="{57A78C24-6489-4951-9658-00082B2ED2FE}" type="presParOf" srcId="{546DF862-40DE-4D02-98BF-D10717596B3B}" destId="{C9CB0B2E-2CA7-427F-BD2F-B9D49465D4FD}" srcOrd="2" destOrd="0" presId="urn:microsoft.com/office/officeart/2008/layout/SquareAccentList"/>
    <dgm:cxn modelId="{CDFACC1F-292A-4458-92F5-37FCA7ADFA06}" type="presParOf" srcId="{A2690510-11E1-4E9D-8B78-6F9E1C713C72}" destId="{04F8B27A-133D-427C-B416-A9D95F8EDAFE}" srcOrd="1" destOrd="0" presId="urn:microsoft.com/office/officeart/2008/layout/SquareAccentList"/>
    <dgm:cxn modelId="{7249A6E5-54D6-482A-9572-1E5B4CD0FDE2}" type="presParOf" srcId="{04F8B27A-133D-427C-B416-A9D95F8EDAFE}" destId="{5AB0D735-3406-464E-9011-6AD2C38728FF}" srcOrd="0" destOrd="0" presId="urn:microsoft.com/office/officeart/2008/layout/SquareAccentList"/>
    <dgm:cxn modelId="{CD2AACD1-0B66-4429-9F59-C611005C41E6}" type="presParOf" srcId="{5AB0D735-3406-464E-9011-6AD2C38728FF}" destId="{0357C953-2873-4C4F-91A3-C8E6B78BC2CC}" srcOrd="0" destOrd="0" presId="urn:microsoft.com/office/officeart/2008/layout/SquareAccentList"/>
    <dgm:cxn modelId="{E916F4F6-1F74-48FD-86C1-AD2F7595CB85}" type="presParOf" srcId="{5AB0D735-3406-464E-9011-6AD2C38728FF}" destId="{32EDFDEA-38B4-4FA3-ADBF-F87A54BD323D}" srcOrd="1" destOrd="0" presId="urn:microsoft.com/office/officeart/2008/layout/SquareAccentList"/>
    <dgm:cxn modelId="{6E5682FF-61B7-43DB-8B2C-B59335BBB47E}" type="presParOf" srcId="{04F8B27A-133D-427C-B416-A9D95F8EDAFE}" destId="{074FACFC-32E8-4A2A-9800-AF8B3B1CE3D3}" srcOrd="1" destOrd="0" presId="urn:microsoft.com/office/officeart/2008/layout/SquareAccentList"/>
    <dgm:cxn modelId="{319F5AF0-A95D-4312-AFDA-6D3320C27FE0}" type="presParOf" srcId="{074FACFC-32E8-4A2A-9800-AF8B3B1CE3D3}" destId="{EEF350FD-3AEF-431A-A9AC-D766A4F64773}" srcOrd="0" destOrd="0" presId="urn:microsoft.com/office/officeart/2008/layout/SquareAccentList"/>
    <dgm:cxn modelId="{88015808-5E71-4D32-AB12-2B48AFA307C5}" type="presParOf" srcId="{074FACFC-32E8-4A2A-9800-AF8B3B1CE3D3}" destId="{CBD9F7C6-8DFD-4E21-9116-07BAB5B8EFC8}" srcOrd="1" destOrd="0" presId="urn:microsoft.com/office/officeart/2008/layout/SquareAccentList"/>
    <dgm:cxn modelId="{87A9FEDB-1707-4CD8-828F-66844B6F3AA6}" type="presParOf" srcId="{04F8B27A-133D-427C-B416-A9D95F8EDAFE}" destId="{EF2CED2F-9AAB-4F56-914D-D0B7A0D3BA5B}" srcOrd="2" destOrd="0" presId="urn:microsoft.com/office/officeart/2008/layout/SquareAccentList"/>
    <dgm:cxn modelId="{DCFC6791-9AEA-4E41-9C72-7C1B0006A8FF}" type="presParOf" srcId="{EF2CED2F-9AAB-4F56-914D-D0B7A0D3BA5B}" destId="{C01CBB47-B8EF-45E3-B8FB-304F7C1C654F}" srcOrd="0" destOrd="0" presId="urn:microsoft.com/office/officeart/2008/layout/SquareAccentList"/>
    <dgm:cxn modelId="{8D46A8CA-B4E6-46BB-9F8E-06B069D71864}" type="presParOf" srcId="{EF2CED2F-9AAB-4F56-914D-D0B7A0D3BA5B}" destId="{57331210-CD8D-4A71-B713-2EA082C20679}" srcOrd="1" destOrd="0" presId="urn:microsoft.com/office/officeart/2008/layout/SquareAccentList"/>
    <dgm:cxn modelId="{294482C0-C75F-4A37-A6AE-CEED6C0A77F0}" type="presParOf" srcId="{B71CD9A7-3E0F-420A-963C-79F764F07B99}" destId="{01E556E7-616A-4D78-9D52-D88FCCCCEEAA}" srcOrd="1" destOrd="0" presId="urn:microsoft.com/office/officeart/2008/layout/SquareAccentList"/>
    <dgm:cxn modelId="{57B9F3B3-B985-4225-B8EE-F489D67741D8}" type="presParOf" srcId="{01E556E7-616A-4D78-9D52-D88FCCCCEEAA}" destId="{D7210395-093D-4A9B-9B7D-214987485D83}" srcOrd="0" destOrd="0" presId="urn:microsoft.com/office/officeart/2008/layout/SquareAccentList"/>
    <dgm:cxn modelId="{F2CF2861-8A85-4D39-9EBC-7280D15A8FC5}" type="presParOf" srcId="{D7210395-093D-4A9B-9B7D-214987485D83}" destId="{E74CC021-ADF7-4855-BAE6-083C0BFCC65E}" srcOrd="0" destOrd="0" presId="urn:microsoft.com/office/officeart/2008/layout/SquareAccentList"/>
    <dgm:cxn modelId="{DA2BBA17-23C4-407C-B6F0-E914AD83636F}" type="presParOf" srcId="{D7210395-093D-4A9B-9B7D-214987485D83}" destId="{182E9075-1B53-4597-B2CD-15735250682C}" srcOrd="1" destOrd="0" presId="urn:microsoft.com/office/officeart/2008/layout/SquareAccentList"/>
    <dgm:cxn modelId="{BCEA5EC4-D558-4047-8CA6-427B37E04AF0}" type="presParOf" srcId="{D7210395-093D-4A9B-9B7D-214987485D83}" destId="{DBCACFA5-C43A-41B4-AF96-11D48E71D3C3}" srcOrd="2" destOrd="0" presId="urn:microsoft.com/office/officeart/2008/layout/SquareAccentList"/>
    <dgm:cxn modelId="{CBE24AC5-CA0B-497E-9B75-41907E1ABA8C}" type="presParOf" srcId="{01E556E7-616A-4D78-9D52-D88FCCCCEEAA}" destId="{F3BCB294-E56D-4D7A-880F-78B4688D1259}" srcOrd="1" destOrd="0" presId="urn:microsoft.com/office/officeart/2008/layout/SquareAccentList"/>
    <dgm:cxn modelId="{766512B6-F783-4F08-AEA2-E18505B0933F}" type="presParOf" srcId="{F3BCB294-E56D-4D7A-880F-78B4688D1259}" destId="{FA2ED087-677C-48C6-B105-90BDCF6F3741}" srcOrd="0" destOrd="0" presId="urn:microsoft.com/office/officeart/2008/layout/SquareAccentList"/>
    <dgm:cxn modelId="{7AB321C3-C6E7-4D1F-858F-550D11FF244D}" type="presParOf" srcId="{FA2ED087-677C-48C6-B105-90BDCF6F3741}" destId="{0DF5BC09-3132-4D02-98F2-049FEDF4A4F3}" srcOrd="0" destOrd="0" presId="urn:microsoft.com/office/officeart/2008/layout/SquareAccentList"/>
    <dgm:cxn modelId="{CB3EF224-3256-4626-99FB-A3AC38258570}" type="presParOf" srcId="{FA2ED087-677C-48C6-B105-90BDCF6F3741}" destId="{2DD6B8A4-886B-428D-A9FB-3D85DBA2EDFE}" srcOrd="1" destOrd="0" presId="urn:microsoft.com/office/officeart/2008/layout/SquareAccentList"/>
    <dgm:cxn modelId="{DC327F80-ED2C-4036-B094-EFE624DA1899}" type="presParOf" srcId="{F3BCB294-E56D-4D7A-880F-78B4688D1259}" destId="{4AC4C862-5C79-41B5-AA24-89C2EF541B49}" srcOrd="1" destOrd="0" presId="urn:microsoft.com/office/officeart/2008/layout/SquareAccentList"/>
    <dgm:cxn modelId="{3D199CDE-0C09-458C-88A6-C4D95FD6FF0C}" type="presParOf" srcId="{4AC4C862-5C79-41B5-AA24-89C2EF541B49}" destId="{283C3308-7562-462D-A2BE-0F78892F121C}" srcOrd="0" destOrd="0" presId="urn:microsoft.com/office/officeart/2008/layout/SquareAccentList"/>
    <dgm:cxn modelId="{554520C4-EB3D-4DC1-A706-7148F6053826}" type="presParOf" srcId="{4AC4C862-5C79-41B5-AA24-89C2EF541B49}" destId="{3E72A1B1-36E0-44AA-8AFF-9C7BB72FB0FB}" srcOrd="1" destOrd="0" presId="urn:microsoft.com/office/officeart/2008/layout/SquareAccentList"/>
    <dgm:cxn modelId="{61F4A5C4-504C-4E65-A5F1-D9F2576577F4}" type="presParOf" srcId="{B71CD9A7-3E0F-420A-963C-79F764F07B99}" destId="{B43F608B-8A91-4C6D-9BFF-6EEA854ECC21}" srcOrd="2" destOrd="0" presId="urn:microsoft.com/office/officeart/2008/layout/SquareAccentList"/>
    <dgm:cxn modelId="{07F45D75-6CA1-4BC4-9A55-1F00D96E69C1}" type="presParOf" srcId="{B43F608B-8A91-4C6D-9BFF-6EEA854ECC21}" destId="{2F21B620-F6BF-4480-BF81-78E74CFC7CB4}" srcOrd="0" destOrd="0" presId="urn:microsoft.com/office/officeart/2008/layout/SquareAccentList"/>
    <dgm:cxn modelId="{80EFC651-79FF-48E4-9DB6-A50EC50B0F9E}" type="presParOf" srcId="{2F21B620-F6BF-4480-BF81-78E74CFC7CB4}" destId="{66F447E0-0CF8-48B7-9BF7-2DDF3AD400E7}" srcOrd="0" destOrd="0" presId="urn:microsoft.com/office/officeart/2008/layout/SquareAccentList"/>
    <dgm:cxn modelId="{17BED24B-8755-4D29-8659-55040A3E0787}" type="presParOf" srcId="{2F21B620-F6BF-4480-BF81-78E74CFC7CB4}" destId="{817E3CC7-A5EC-4377-AC18-3A46979B6999}" srcOrd="1" destOrd="0" presId="urn:microsoft.com/office/officeart/2008/layout/SquareAccentList"/>
    <dgm:cxn modelId="{A0AE7293-4F5F-4ADB-AE74-14C2B1407D08}" type="presParOf" srcId="{2F21B620-F6BF-4480-BF81-78E74CFC7CB4}" destId="{03189524-21D1-4A9D-B718-762AE5FC3AE5}" srcOrd="2" destOrd="0" presId="urn:microsoft.com/office/officeart/2008/layout/SquareAccentList"/>
    <dgm:cxn modelId="{01A59179-1209-4E02-A748-8F556743B9F2}" type="presParOf" srcId="{B43F608B-8A91-4C6D-9BFF-6EEA854ECC21}" destId="{B8E1126B-F2BE-4C29-A731-02930A767D5B}" srcOrd="1" destOrd="0" presId="urn:microsoft.com/office/officeart/2008/layout/SquareAccentList"/>
    <dgm:cxn modelId="{0F3E9F30-0525-4469-B096-0F398AB664ED}" type="presParOf" srcId="{B8E1126B-F2BE-4C29-A731-02930A767D5B}" destId="{E1E4B95B-E665-4A76-B0A4-7C67264D960F}" srcOrd="0" destOrd="0" presId="urn:microsoft.com/office/officeart/2008/layout/SquareAccentList"/>
    <dgm:cxn modelId="{00594B73-7FF3-4256-A67E-8E1E91640BD6}" type="presParOf" srcId="{E1E4B95B-E665-4A76-B0A4-7C67264D960F}" destId="{C1B94887-644C-41F2-BD02-CDDE75B1D434}" srcOrd="0" destOrd="0" presId="urn:microsoft.com/office/officeart/2008/layout/SquareAccentList"/>
    <dgm:cxn modelId="{F0BC3821-418B-468A-88E5-A83EB90AFEA8}" type="presParOf" srcId="{E1E4B95B-E665-4A76-B0A4-7C67264D960F}" destId="{79FC0A9F-50AF-42E0-A273-547F09D04B84}" srcOrd="1" destOrd="0" presId="urn:microsoft.com/office/officeart/2008/layout/SquareAccentList"/>
    <dgm:cxn modelId="{70F5281F-8A3D-4E5F-AE5F-ED72B03BE2B0}" type="presParOf" srcId="{B8E1126B-F2BE-4C29-A731-02930A767D5B}" destId="{BD4BBDF3-9AD2-4380-99C1-9DD4A3D88292}" srcOrd="1" destOrd="0" presId="urn:microsoft.com/office/officeart/2008/layout/SquareAccentList"/>
    <dgm:cxn modelId="{C241DE12-9E82-41EF-9E09-505A64204F09}" type="presParOf" srcId="{BD4BBDF3-9AD2-4380-99C1-9DD4A3D88292}" destId="{FD28F74F-8E2A-4B25-A39F-FB88DA94DF13}" srcOrd="0" destOrd="0" presId="urn:microsoft.com/office/officeart/2008/layout/SquareAccentList"/>
    <dgm:cxn modelId="{C6288075-2EE3-4419-9EDF-51DD3B41AB04}" type="presParOf" srcId="{BD4BBDF3-9AD2-4380-99C1-9DD4A3D88292}" destId="{0342793D-8F81-436A-97B8-6D62C6C86539}" srcOrd="1" destOrd="0" presId="urn:microsoft.com/office/officeart/2008/layout/SquareAccentList"/>
    <dgm:cxn modelId="{4F8B45DD-BE27-42D3-B68C-A942916BA53C}" type="presParOf" srcId="{B8E1126B-F2BE-4C29-A731-02930A767D5B}" destId="{948BB12D-BE1A-4567-8D61-D314BFA81427}" srcOrd="2" destOrd="0" presId="urn:microsoft.com/office/officeart/2008/layout/SquareAccentList"/>
    <dgm:cxn modelId="{F58C3EEA-7178-42C2-8D13-12408DDD4B7D}" type="presParOf" srcId="{948BB12D-BE1A-4567-8D61-D314BFA81427}" destId="{58C9C559-81AC-44BE-8D66-C1AC2011AB80}" srcOrd="0" destOrd="0" presId="urn:microsoft.com/office/officeart/2008/layout/SquareAccentList"/>
    <dgm:cxn modelId="{E0968664-9622-4D4D-9953-E4DAE364776D}" type="presParOf" srcId="{948BB12D-BE1A-4567-8D61-D314BFA81427}" destId="{8C005DBF-E430-42D8-B8E3-FE683DB2F102}"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5F8E25-8549-4A68-AE98-768936DD16AE}"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IN"/>
        </a:p>
      </dgm:t>
    </dgm:pt>
    <dgm:pt modelId="{2F9B4F65-E445-4866-8A8F-AC9E28FA93C3}">
      <dgm:prSet phldrT="[Text]" custT="1"/>
      <dgm:spPr/>
      <dgm:t>
        <a:bodyPr/>
        <a:lstStyle/>
        <a:p>
          <a:r>
            <a:rPr lang="en-US" sz="2400" b="1" dirty="0">
              <a:latin typeface="Calibri" panose="020F0502020204030204" pitchFamily="34" charset="0"/>
              <a:cs typeface="Calibri" panose="020F0502020204030204" pitchFamily="34" charset="0"/>
            </a:rPr>
            <a:t>Valuation View</a:t>
          </a:r>
          <a:endParaRPr lang="en-IN" sz="2400" dirty="0"/>
        </a:p>
      </dgm:t>
    </dgm:pt>
    <dgm:pt modelId="{0A2F3232-B612-405A-BBC0-02C2910A1F6B}" type="parTrans" cxnId="{2E63F5EE-3A53-43F6-801A-260C10112AA8}">
      <dgm:prSet/>
      <dgm:spPr/>
      <dgm:t>
        <a:bodyPr/>
        <a:lstStyle/>
        <a:p>
          <a:endParaRPr lang="en-IN"/>
        </a:p>
      </dgm:t>
    </dgm:pt>
    <dgm:pt modelId="{008A4A52-97E7-4B06-8395-EE0414025C79}" type="sibTrans" cxnId="{2E63F5EE-3A53-43F6-801A-260C10112AA8}">
      <dgm:prSet/>
      <dgm:spPr/>
      <dgm:t>
        <a:bodyPr/>
        <a:lstStyle/>
        <a:p>
          <a:endParaRPr lang="en-IN"/>
        </a:p>
      </dgm:t>
    </dgm:pt>
    <dgm:pt modelId="{4AE54DAF-A1B2-4AA2-AC98-31A31D9937AE}">
      <dgm:prSet phldrT="[Text]"/>
      <dgm:spPr/>
      <dgm:t>
        <a:bodyPr/>
        <a:lstStyle/>
        <a:p>
          <a:pPr>
            <a:buFont typeface="Wingdings" panose="05000000000000000000" pitchFamily="2" charset="2"/>
            <a:buChar char="§"/>
          </a:pPr>
          <a:r>
            <a:rPr lang="en-US" b="1" dirty="0">
              <a:latin typeface="Calibri" panose="020F0502020204030204" pitchFamily="34" charset="0"/>
              <a:cs typeface="Calibri" panose="020F0502020204030204" pitchFamily="34" charset="0"/>
            </a:rPr>
            <a:t>DCF Analysis: </a:t>
          </a:r>
          <a:r>
            <a:rPr lang="en-US" dirty="0">
              <a:latin typeface="Calibri" panose="020F0502020204030204" pitchFamily="34" charset="0"/>
              <a:cs typeface="Calibri" panose="020F0502020204030204" pitchFamily="34" charset="0"/>
            </a:rPr>
            <a:t>Implied share price ($159.29) is significantly below the current market price ($230.08), indicating Amazon is overvalued on an intrinsic basis.</a:t>
          </a:r>
          <a:endParaRPr lang="en-IN" dirty="0">
            <a:latin typeface="Calibri" panose="020F0502020204030204" pitchFamily="34" charset="0"/>
            <a:cs typeface="Calibri" panose="020F0502020204030204" pitchFamily="34" charset="0"/>
          </a:endParaRPr>
        </a:p>
      </dgm:t>
    </dgm:pt>
    <dgm:pt modelId="{355B087F-C0C9-4E0E-BC20-23E482ADE9EC}" type="parTrans" cxnId="{16F8C331-7236-407F-A911-36965CF89E9A}">
      <dgm:prSet/>
      <dgm:spPr/>
      <dgm:t>
        <a:bodyPr/>
        <a:lstStyle/>
        <a:p>
          <a:endParaRPr lang="en-IN"/>
        </a:p>
      </dgm:t>
    </dgm:pt>
    <dgm:pt modelId="{9C4A9018-A10F-447F-81B6-1A110A936D42}" type="sibTrans" cxnId="{16F8C331-7236-407F-A911-36965CF89E9A}">
      <dgm:prSet/>
      <dgm:spPr/>
      <dgm:t>
        <a:bodyPr/>
        <a:lstStyle/>
        <a:p>
          <a:endParaRPr lang="en-IN"/>
        </a:p>
      </dgm:t>
    </dgm:pt>
    <dgm:pt modelId="{44D61CB9-F0E9-419E-A786-B6B1ACA993A4}">
      <dgm:prSet phldrT="[Text]" custT="1"/>
      <dgm:spPr/>
      <dgm:t>
        <a:bodyPr/>
        <a:lstStyle/>
        <a:p>
          <a:r>
            <a:rPr lang="en-US" sz="2400" b="1" dirty="0">
              <a:latin typeface="Calibri" panose="020F0502020204030204" pitchFamily="34" charset="0"/>
              <a:cs typeface="Calibri" panose="020F0502020204030204" pitchFamily="34" charset="0"/>
            </a:rPr>
            <a:t>Buy/ Hold/ Sell</a:t>
          </a:r>
          <a:endParaRPr lang="en-IN" sz="2400" dirty="0"/>
        </a:p>
      </dgm:t>
    </dgm:pt>
    <dgm:pt modelId="{EBC914BD-EC78-4B5C-AEC8-F1F830BB6E55}" type="parTrans" cxnId="{8A01343E-7795-43C3-999E-F3142C8B2AB3}">
      <dgm:prSet/>
      <dgm:spPr/>
      <dgm:t>
        <a:bodyPr/>
        <a:lstStyle/>
        <a:p>
          <a:endParaRPr lang="en-IN"/>
        </a:p>
      </dgm:t>
    </dgm:pt>
    <dgm:pt modelId="{70655A22-60B2-4889-92D2-6FB88B9498EB}" type="sibTrans" cxnId="{8A01343E-7795-43C3-999E-F3142C8B2AB3}">
      <dgm:prSet/>
      <dgm:spPr/>
      <dgm:t>
        <a:bodyPr/>
        <a:lstStyle/>
        <a:p>
          <a:endParaRPr lang="en-IN"/>
        </a:p>
      </dgm:t>
    </dgm:pt>
    <dgm:pt modelId="{E26002BB-D9EF-4263-A869-6031D25FFE90}">
      <dgm:prSet phldrT="[Text]"/>
      <dgm:spPr/>
      <dgm:t>
        <a:bodyPr/>
        <a:lstStyle/>
        <a:p>
          <a:pPr>
            <a:buFont typeface="Wingdings" panose="05000000000000000000" pitchFamily="2" charset="2"/>
            <a:buChar char="§"/>
          </a:pPr>
          <a:r>
            <a:rPr lang="en-US" b="1" i="0" dirty="0">
              <a:latin typeface="Calibri" panose="020F0502020204030204" pitchFamily="34" charset="0"/>
              <a:cs typeface="Calibri" panose="020F0502020204030204" pitchFamily="34" charset="0"/>
            </a:rPr>
            <a:t>Hold </a:t>
          </a:r>
          <a:r>
            <a:rPr lang="en-US" i="0" dirty="0">
              <a:latin typeface="Calibri" panose="020F0502020204030204" pitchFamily="34" charset="0"/>
              <a:cs typeface="Calibri" panose="020F0502020204030204" pitchFamily="34" charset="0"/>
            </a:rPr>
            <a:t>– watch for better entry point, unless investing for long-term structural upside.</a:t>
          </a:r>
          <a:endParaRPr lang="en-IN" i="0" dirty="0"/>
        </a:p>
      </dgm:t>
    </dgm:pt>
    <dgm:pt modelId="{FC978688-F23B-4B71-AE18-B1CD4ED6F4B4}" type="parTrans" cxnId="{E3484662-91DE-4033-803C-3BF711177E89}">
      <dgm:prSet/>
      <dgm:spPr/>
      <dgm:t>
        <a:bodyPr/>
        <a:lstStyle/>
        <a:p>
          <a:endParaRPr lang="en-IN"/>
        </a:p>
      </dgm:t>
    </dgm:pt>
    <dgm:pt modelId="{F24A3E10-9D43-446C-BF9C-94986DFFC5C0}" type="sibTrans" cxnId="{E3484662-91DE-4033-803C-3BF711177E89}">
      <dgm:prSet/>
      <dgm:spPr/>
      <dgm:t>
        <a:bodyPr/>
        <a:lstStyle/>
        <a:p>
          <a:endParaRPr lang="en-IN"/>
        </a:p>
      </dgm:t>
    </dgm:pt>
    <dgm:pt modelId="{AFE907C4-5B5A-4808-8050-ECC225CF9480}">
      <dgm:prSet phldrT="[Text]" custT="1"/>
      <dgm:spPr/>
      <dgm:t>
        <a:bodyPr/>
        <a:lstStyle/>
        <a:p>
          <a:r>
            <a:rPr lang="en-US" sz="2400" b="1" dirty="0">
              <a:latin typeface="Calibri" panose="020F0502020204030204" pitchFamily="34" charset="0"/>
              <a:cs typeface="Calibri" panose="020F0502020204030204" pitchFamily="34" charset="0"/>
            </a:rPr>
            <a:t>Recommendation</a:t>
          </a:r>
          <a:endParaRPr lang="en-IN" sz="2400" dirty="0"/>
        </a:p>
      </dgm:t>
    </dgm:pt>
    <dgm:pt modelId="{0D9D883B-628D-4598-BF9C-4C173F048D58}" type="parTrans" cxnId="{AD9CDDF9-D33B-4A15-87D9-B598FD61049F}">
      <dgm:prSet/>
      <dgm:spPr/>
      <dgm:t>
        <a:bodyPr/>
        <a:lstStyle/>
        <a:p>
          <a:endParaRPr lang="en-IN"/>
        </a:p>
      </dgm:t>
    </dgm:pt>
    <dgm:pt modelId="{41F2144C-E764-4769-9907-D3FF82090BE9}" type="sibTrans" cxnId="{AD9CDDF9-D33B-4A15-87D9-B598FD61049F}">
      <dgm:prSet/>
      <dgm:spPr/>
      <dgm:t>
        <a:bodyPr/>
        <a:lstStyle/>
        <a:p>
          <a:endParaRPr lang="en-IN"/>
        </a:p>
      </dgm:t>
    </dgm:pt>
    <dgm:pt modelId="{59520CDA-4961-4A31-B012-35938A5F32BF}">
      <dgm:prSet phldrT="[Text]"/>
      <dgm:spPr/>
      <dgm:t>
        <a:bodyPr/>
        <a:lstStyle/>
        <a:p>
          <a:pPr>
            <a:buFont typeface="Wingdings" panose="05000000000000000000" pitchFamily="2" charset="2"/>
            <a:buChar char="§"/>
          </a:pPr>
          <a:r>
            <a:rPr lang="en-US" dirty="0">
              <a:latin typeface="Calibri" panose="020F0502020204030204" pitchFamily="34" charset="0"/>
              <a:cs typeface="Calibri" panose="020F0502020204030204" pitchFamily="34" charset="0"/>
            </a:rPr>
            <a:t>Maintain position but avoid fresh entry at elevated prices</a:t>
          </a:r>
          <a:endParaRPr lang="en-IN" dirty="0"/>
        </a:p>
      </dgm:t>
    </dgm:pt>
    <dgm:pt modelId="{249EE37E-3481-4959-AC34-FFC28073E945}" type="parTrans" cxnId="{563D21E0-2D2F-4989-86BC-A556478EE4D7}">
      <dgm:prSet/>
      <dgm:spPr/>
      <dgm:t>
        <a:bodyPr/>
        <a:lstStyle/>
        <a:p>
          <a:endParaRPr lang="en-IN"/>
        </a:p>
      </dgm:t>
    </dgm:pt>
    <dgm:pt modelId="{DB00790D-39D7-4826-BA17-F0502022D246}" type="sibTrans" cxnId="{563D21E0-2D2F-4989-86BC-A556478EE4D7}">
      <dgm:prSet/>
      <dgm:spPr/>
      <dgm:t>
        <a:bodyPr/>
        <a:lstStyle/>
        <a:p>
          <a:endParaRPr lang="en-IN"/>
        </a:p>
      </dgm:t>
    </dgm:pt>
    <dgm:pt modelId="{0D823E76-B25A-4EF6-9936-A48B9E1B50BC}">
      <dgm:prSet/>
      <dgm:spPr/>
      <dgm:t>
        <a:bodyPr/>
        <a:lstStyle/>
        <a:p>
          <a:r>
            <a:rPr lang="en-US">
              <a:latin typeface="Calibri" panose="020F0502020204030204" pitchFamily="34" charset="0"/>
              <a:cs typeface="Calibri" panose="020F0502020204030204" pitchFamily="34" charset="0"/>
            </a:rPr>
            <a:t>Monitor AWS margin trends</a:t>
          </a:r>
          <a:endParaRPr lang="en-IN" dirty="0"/>
        </a:p>
      </dgm:t>
    </dgm:pt>
    <dgm:pt modelId="{B196D29F-DF32-48B4-B3E9-8072D97ABD5A}" type="parTrans" cxnId="{948332C6-AEC0-4E37-9243-79006BF2DA9F}">
      <dgm:prSet/>
      <dgm:spPr/>
      <dgm:t>
        <a:bodyPr/>
        <a:lstStyle/>
        <a:p>
          <a:endParaRPr lang="en-IN"/>
        </a:p>
      </dgm:t>
    </dgm:pt>
    <dgm:pt modelId="{6C4FA2D5-C682-43EF-AC3B-3025E7F6A019}" type="sibTrans" cxnId="{948332C6-AEC0-4E37-9243-79006BF2DA9F}">
      <dgm:prSet/>
      <dgm:spPr/>
      <dgm:t>
        <a:bodyPr/>
        <a:lstStyle/>
        <a:p>
          <a:endParaRPr lang="en-IN"/>
        </a:p>
      </dgm:t>
    </dgm:pt>
    <dgm:pt modelId="{AE2093DA-7100-45A7-92F1-6060839C0839}">
      <dgm:prSet/>
      <dgm:spPr/>
      <dgm:t>
        <a:bodyPr/>
        <a:lstStyle/>
        <a:p>
          <a:r>
            <a:rPr lang="en-US" dirty="0">
              <a:latin typeface="Calibri" panose="020F0502020204030204" pitchFamily="34" charset="0"/>
              <a:cs typeface="Calibri" panose="020F0502020204030204" pitchFamily="34" charset="0"/>
            </a:rPr>
            <a:t>Reassess entry price under $170/share</a:t>
          </a:r>
          <a:endParaRPr lang="en-IN" dirty="0"/>
        </a:p>
      </dgm:t>
    </dgm:pt>
    <dgm:pt modelId="{3D2936E8-BC22-402F-97A6-6EFB3F1C857A}" type="parTrans" cxnId="{65B0C367-F357-4049-9F90-A18BEA880F19}">
      <dgm:prSet/>
      <dgm:spPr/>
      <dgm:t>
        <a:bodyPr/>
        <a:lstStyle/>
        <a:p>
          <a:endParaRPr lang="en-IN"/>
        </a:p>
      </dgm:t>
    </dgm:pt>
    <dgm:pt modelId="{0B2244E7-8C43-4A61-A668-43D048A1FD83}" type="sibTrans" cxnId="{65B0C367-F357-4049-9F90-A18BEA880F19}">
      <dgm:prSet/>
      <dgm:spPr/>
      <dgm:t>
        <a:bodyPr/>
        <a:lstStyle/>
        <a:p>
          <a:endParaRPr lang="en-IN"/>
        </a:p>
      </dgm:t>
    </dgm:pt>
    <dgm:pt modelId="{16D54C92-0979-4CE6-8988-FF9946894049}">
      <dgm:prSet phldrT="[Text]"/>
      <dgm:spPr/>
      <dgm:t>
        <a:bodyPr/>
        <a:lstStyle/>
        <a:p>
          <a:pPr>
            <a:buFont typeface="Wingdings" panose="05000000000000000000" pitchFamily="2" charset="2"/>
            <a:buChar char="§"/>
          </a:pPr>
          <a:r>
            <a:rPr lang="en-US" b="1" dirty="0">
              <a:latin typeface="Calibri" panose="020F0502020204030204" pitchFamily="34" charset="0"/>
              <a:cs typeface="Calibri" panose="020F0502020204030204" pitchFamily="34" charset="0"/>
            </a:rPr>
            <a:t>Comparable Company Analysis: </a:t>
          </a:r>
          <a:r>
            <a:rPr lang="en-US" dirty="0">
              <a:latin typeface="Calibri" panose="020F0502020204030204" pitchFamily="34" charset="0"/>
              <a:cs typeface="Calibri" panose="020F0502020204030204" pitchFamily="34" charset="0"/>
            </a:rPr>
            <a:t>Amazon appears undervalued on EV/Revenue and EV/EBITDA multiples, but overvalued on P/E, showing mixed signals.</a:t>
          </a:r>
          <a:endParaRPr lang="en-IN" dirty="0">
            <a:latin typeface="Calibri" panose="020F0502020204030204" pitchFamily="34" charset="0"/>
            <a:cs typeface="Calibri" panose="020F0502020204030204" pitchFamily="34" charset="0"/>
          </a:endParaRPr>
        </a:p>
      </dgm:t>
    </dgm:pt>
    <dgm:pt modelId="{DC1031DF-AE60-4040-BF39-2F5E5FDEC1F6}" type="parTrans" cxnId="{63D73ED5-CAC0-4551-9603-BA1347A26396}">
      <dgm:prSet/>
      <dgm:spPr/>
      <dgm:t>
        <a:bodyPr/>
        <a:lstStyle/>
        <a:p>
          <a:endParaRPr lang="en-IN"/>
        </a:p>
      </dgm:t>
    </dgm:pt>
    <dgm:pt modelId="{8A0D1163-1813-45F0-B71B-D00BB1D06DDD}" type="sibTrans" cxnId="{63D73ED5-CAC0-4551-9603-BA1347A26396}">
      <dgm:prSet/>
      <dgm:spPr/>
      <dgm:t>
        <a:bodyPr/>
        <a:lstStyle/>
        <a:p>
          <a:endParaRPr lang="en-IN"/>
        </a:p>
      </dgm:t>
    </dgm:pt>
    <dgm:pt modelId="{F7FBE255-AFC3-456E-9358-99AF5990EB7D}" type="pres">
      <dgm:prSet presAssocID="{145F8E25-8549-4A68-AE98-768936DD16AE}" presName="Name0" presStyleCnt="0">
        <dgm:presLayoutVars>
          <dgm:dir/>
          <dgm:animLvl val="lvl"/>
          <dgm:resizeHandles val="exact"/>
        </dgm:presLayoutVars>
      </dgm:prSet>
      <dgm:spPr/>
    </dgm:pt>
    <dgm:pt modelId="{39B01DFB-5B2C-48CA-952D-D69EBAD45854}" type="pres">
      <dgm:prSet presAssocID="{2F9B4F65-E445-4866-8A8F-AC9E28FA93C3}" presName="linNode" presStyleCnt="0"/>
      <dgm:spPr/>
    </dgm:pt>
    <dgm:pt modelId="{C4EE4A44-C8F2-4F8A-B718-98DB62EC0128}" type="pres">
      <dgm:prSet presAssocID="{2F9B4F65-E445-4866-8A8F-AC9E28FA93C3}" presName="parentText" presStyleLbl="node1" presStyleIdx="0" presStyleCnt="3">
        <dgm:presLayoutVars>
          <dgm:chMax val="1"/>
          <dgm:bulletEnabled val="1"/>
        </dgm:presLayoutVars>
      </dgm:prSet>
      <dgm:spPr/>
    </dgm:pt>
    <dgm:pt modelId="{AE4BC08F-E097-42FF-BA71-B1C4A743BFDE}" type="pres">
      <dgm:prSet presAssocID="{2F9B4F65-E445-4866-8A8F-AC9E28FA93C3}" presName="descendantText" presStyleLbl="alignAccFollowNode1" presStyleIdx="0" presStyleCnt="3">
        <dgm:presLayoutVars>
          <dgm:bulletEnabled val="1"/>
        </dgm:presLayoutVars>
      </dgm:prSet>
      <dgm:spPr/>
    </dgm:pt>
    <dgm:pt modelId="{3AF26E00-3C5D-4FC2-B9CE-85E67F15225B}" type="pres">
      <dgm:prSet presAssocID="{008A4A52-97E7-4B06-8395-EE0414025C79}" presName="sp" presStyleCnt="0"/>
      <dgm:spPr/>
    </dgm:pt>
    <dgm:pt modelId="{F766A5EC-5EA8-4F58-BFBA-C0687AFA61D0}" type="pres">
      <dgm:prSet presAssocID="{44D61CB9-F0E9-419E-A786-B6B1ACA993A4}" presName="linNode" presStyleCnt="0"/>
      <dgm:spPr/>
    </dgm:pt>
    <dgm:pt modelId="{518B9A0A-8B57-4CDD-AC0D-986F228B5DAC}" type="pres">
      <dgm:prSet presAssocID="{44D61CB9-F0E9-419E-A786-B6B1ACA993A4}" presName="parentText" presStyleLbl="node1" presStyleIdx="1" presStyleCnt="3">
        <dgm:presLayoutVars>
          <dgm:chMax val="1"/>
          <dgm:bulletEnabled val="1"/>
        </dgm:presLayoutVars>
      </dgm:prSet>
      <dgm:spPr/>
    </dgm:pt>
    <dgm:pt modelId="{648F107F-D96A-4B76-A37B-79A5D46C1AB3}" type="pres">
      <dgm:prSet presAssocID="{44D61CB9-F0E9-419E-A786-B6B1ACA993A4}" presName="descendantText" presStyleLbl="alignAccFollowNode1" presStyleIdx="1" presStyleCnt="3">
        <dgm:presLayoutVars>
          <dgm:bulletEnabled val="1"/>
        </dgm:presLayoutVars>
      </dgm:prSet>
      <dgm:spPr/>
    </dgm:pt>
    <dgm:pt modelId="{ADB99757-5BE5-4D7D-9025-9036C302E5D8}" type="pres">
      <dgm:prSet presAssocID="{70655A22-60B2-4889-92D2-6FB88B9498EB}" presName="sp" presStyleCnt="0"/>
      <dgm:spPr/>
    </dgm:pt>
    <dgm:pt modelId="{3443D916-8AAB-47CB-A025-611A0C5DF9F9}" type="pres">
      <dgm:prSet presAssocID="{AFE907C4-5B5A-4808-8050-ECC225CF9480}" presName="linNode" presStyleCnt="0"/>
      <dgm:spPr/>
    </dgm:pt>
    <dgm:pt modelId="{B8997307-AD40-43CD-9829-E18BDDFC6496}" type="pres">
      <dgm:prSet presAssocID="{AFE907C4-5B5A-4808-8050-ECC225CF9480}" presName="parentText" presStyleLbl="node1" presStyleIdx="2" presStyleCnt="3">
        <dgm:presLayoutVars>
          <dgm:chMax val="1"/>
          <dgm:bulletEnabled val="1"/>
        </dgm:presLayoutVars>
      </dgm:prSet>
      <dgm:spPr/>
    </dgm:pt>
    <dgm:pt modelId="{5C47836E-8184-4B3C-A021-CE1848EACF5C}" type="pres">
      <dgm:prSet presAssocID="{AFE907C4-5B5A-4808-8050-ECC225CF9480}" presName="descendantText" presStyleLbl="alignAccFollowNode1" presStyleIdx="2" presStyleCnt="3">
        <dgm:presLayoutVars>
          <dgm:bulletEnabled val="1"/>
        </dgm:presLayoutVars>
      </dgm:prSet>
      <dgm:spPr/>
    </dgm:pt>
  </dgm:ptLst>
  <dgm:cxnLst>
    <dgm:cxn modelId="{277D5F12-14C2-4425-800C-D7A316E160F3}" type="presOf" srcId="{AFE907C4-5B5A-4808-8050-ECC225CF9480}" destId="{B8997307-AD40-43CD-9829-E18BDDFC6496}" srcOrd="0" destOrd="0" presId="urn:microsoft.com/office/officeart/2005/8/layout/vList5"/>
    <dgm:cxn modelId="{16F8C331-7236-407F-A911-36965CF89E9A}" srcId="{2F9B4F65-E445-4866-8A8F-AC9E28FA93C3}" destId="{4AE54DAF-A1B2-4AA2-AC98-31A31D9937AE}" srcOrd="0" destOrd="0" parTransId="{355B087F-C0C9-4E0E-BC20-23E482ADE9EC}" sibTransId="{9C4A9018-A10F-447F-81B6-1A110A936D42}"/>
    <dgm:cxn modelId="{D2896734-9CB1-4859-9E38-29843A131C30}" type="presOf" srcId="{E26002BB-D9EF-4263-A869-6031D25FFE90}" destId="{648F107F-D96A-4B76-A37B-79A5D46C1AB3}" srcOrd="0" destOrd="0" presId="urn:microsoft.com/office/officeart/2005/8/layout/vList5"/>
    <dgm:cxn modelId="{8A01343E-7795-43C3-999E-F3142C8B2AB3}" srcId="{145F8E25-8549-4A68-AE98-768936DD16AE}" destId="{44D61CB9-F0E9-419E-A786-B6B1ACA993A4}" srcOrd="1" destOrd="0" parTransId="{EBC914BD-EC78-4B5C-AEC8-F1F830BB6E55}" sibTransId="{70655A22-60B2-4889-92D2-6FB88B9498EB}"/>
    <dgm:cxn modelId="{E3484662-91DE-4033-803C-3BF711177E89}" srcId="{44D61CB9-F0E9-419E-A786-B6B1ACA993A4}" destId="{E26002BB-D9EF-4263-A869-6031D25FFE90}" srcOrd="0" destOrd="0" parTransId="{FC978688-F23B-4B71-AE18-B1CD4ED6F4B4}" sibTransId="{F24A3E10-9D43-446C-BF9C-94986DFFC5C0}"/>
    <dgm:cxn modelId="{35449362-E7F3-4EDD-ADB3-565A20B0B773}" type="presOf" srcId="{44D61CB9-F0E9-419E-A786-B6B1ACA993A4}" destId="{518B9A0A-8B57-4CDD-AC0D-986F228B5DAC}" srcOrd="0" destOrd="0" presId="urn:microsoft.com/office/officeart/2005/8/layout/vList5"/>
    <dgm:cxn modelId="{65B0C367-F357-4049-9F90-A18BEA880F19}" srcId="{AFE907C4-5B5A-4808-8050-ECC225CF9480}" destId="{AE2093DA-7100-45A7-92F1-6060839C0839}" srcOrd="2" destOrd="0" parTransId="{3D2936E8-BC22-402F-97A6-6EFB3F1C857A}" sibTransId="{0B2244E7-8C43-4A61-A668-43D048A1FD83}"/>
    <dgm:cxn modelId="{1D6D3B74-8E50-4CB0-8C4B-81BDEFC2D694}" type="presOf" srcId="{145F8E25-8549-4A68-AE98-768936DD16AE}" destId="{F7FBE255-AFC3-456E-9358-99AF5990EB7D}" srcOrd="0" destOrd="0" presId="urn:microsoft.com/office/officeart/2005/8/layout/vList5"/>
    <dgm:cxn modelId="{6DD69278-4056-448F-8D84-693749C874FE}" type="presOf" srcId="{16D54C92-0979-4CE6-8988-FF9946894049}" destId="{AE4BC08F-E097-42FF-BA71-B1C4A743BFDE}" srcOrd="0" destOrd="1" presId="urn:microsoft.com/office/officeart/2005/8/layout/vList5"/>
    <dgm:cxn modelId="{CEDDDA5A-3C7C-4D0B-9C15-FF3836ED8C2A}" type="presOf" srcId="{AE2093DA-7100-45A7-92F1-6060839C0839}" destId="{5C47836E-8184-4B3C-A021-CE1848EACF5C}" srcOrd="0" destOrd="2" presId="urn:microsoft.com/office/officeart/2005/8/layout/vList5"/>
    <dgm:cxn modelId="{7EBFE087-37BD-464C-9759-8E4289047A15}" type="presOf" srcId="{0D823E76-B25A-4EF6-9936-A48B9E1B50BC}" destId="{5C47836E-8184-4B3C-A021-CE1848EACF5C}" srcOrd="0" destOrd="1" presId="urn:microsoft.com/office/officeart/2005/8/layout/vList5"/>
    <dgm:cxn modelId="{1046E7BA-6F76-45DC-ABF2-3A0C3EDADD0D}" type="presOf" srcId="{4AE54DAF-A1B2-4AA2-AC98-31A31D9937AE}" destId="{AE4BC08F-E097-42FF-BA71-B1C4A743BFDE}" srcOrd="0" destOrd="0" presId="urn:microsoft.com/office/officeart/2005/8/layout/vList5"/>
    <dgm:cxn modelId="{9FC057C4-8A87-4784-A01D-88EC08BFCEE9}" type="presOf" srcId="{2F9B4F65-E445-4866-8A8F-AC9E28FA93C3}" destId="{C4EE4A44-C8F2-4F8A-B718-98DB62EC0128}" srcOrd="0" destOrd="0" presId="urn:microsoft.com/office/officeart/2005/8/layout/vList5"/>
    <dgm:cxn modelId="{948332C6-AEC0-4E37-9243-79006BF2DA9F}" srcId="{AFE907C4-5B5A-4808-8050-ECC225CF9480}" destId="{0D823E76-B25A-4EF6-9936-A48B9E1B50BC}" srcOrd="1" destOrd="0" parTransId="{B196D29F-DF32-48B4-B3E9-8072D97ABD5A}" sibTransId="{6C4FA2D5-C682-43EF-AC3B-3025E7F6A019}"/>
    <dgm:cxn modelId="{63D73ED5-CAC0-4551-9603-BA1347A26396}" srcId="{2F9B4F65-E445-4866-8A8F-AC9E28FA93C3}" destId="{16D54C92-0979-4CE6-8988-FF9946894049}" srcOrd="1" destOrd="0" parTransId="{DC1031DF-AE60-4040-BF39-2F5E5FDEC1F6}" sibTransId="{8A0D1163-1813-45F0-B71B-D00BB1D06DDD}"/>
    <dgm:cxn modelId="{563D21E0-2D2F-4989-86BC-A556478EE4D7}" srcId="{AFE907C4-5B5A-4808-8050-ECC225CF9480}" destId="{59520CDA-4961-4A31-B012-35938A5F32BF}" srcOrd="0" destOrd="0" parTransId="{249EE37E-3481-4959-AC34-FFC28073E945}" sibTransId="{DB00790D-39D7-4826-BA17-F0502022D246}"/>
    <dgm:cxn modelId="{2E63F5EE-3A53-43F6-801A-260C10112AA8}" srcId="{145F8E25-8549-4A68-AE98-768936DD16AE}" destId="{2F9B4F65-E445-4866-8A8F-AC9E28FA93C3}" srcOrd="0" destOrd="0" parTransId="{0A2F3232-B612-405A-BBC0-02C2910A1F6B}" sibTransId="{008A4A52-97E7-4B06-8395-EE0414025C79}"/>
    <dgm:cxn modelId="{F73814F2-C227-43DD-92D8-5FE480D532AD}" type="presOf" srcId="{59520CDA-4961-4A31-B012-35938A5F32BF}" destId="{5C47836E-8184-4B3C-A021-CE1848EACF5C}" srcOrd="0" destOrd="0" presId="urn:microsoft.com/office/officeart/2005/8/layout/vList5"/>
    <dgm:cxn modelId="{AD9CDDF9-D33B-4A15-87D9-B598FD61049F}" srcId="{145F8E25-8549-4A68-AE98-768936DD16AE}" destId="{AFE907C4-5B5A-4808-8050-ECC225CF9480}" srcOrd="2" destOrd="0" parTransId="{0D9D883B-628D-4598-BF9C-4C173F048D58}" sibTransId="{41F2144C-E764-4769-9907-D3FF82090BE9}"/>
    <dgm:cxn modelId="{6531DA11-8FA1-42F8-A2F1-E635044169D2}" type="presParOf" srcId="{F7FBE255-AFC3-456E-9358-99AF5990EB7D}" destId="{39B01DFB-5B2C-48CA-952D-D69EBAD45854}" srcOrd="0" destOrd="0" presId="urn:microsoft.com/office/officeart/2005/8/layout/vList5"/>
    <dgm:cxn modelId="{0A93BA0C-955F-43D0-B3BC-52E7F64F414B}" type="presParOf" srcId="{39B01DFB-5B2C-48CA-952D-D69EBAD45854}" destId="{C4EE4A44-C8F2-4F8A-B718-98DB62EC0128}" srcOrd="0" destOrd="0" presId="urn:microsoft.com/office/officeart/2005/8/layout/vList5"/>
    <dgm:cxn modelId="{FEF820B9-A160-46B5-B052-409291104099}" type="presParOf" srcId="{39B01DFB-5B2C-48CA-952D-D69EBAD45854}" destId="{AE4BC08F-E097-42FF-BA71-B1C4A743BFDE}" srcOrd="1" destOrd="0" presId="urn:microsoft.com/office/officeart/2005/8/layout/vList5"/>
    <dgm:cxn modelId="{F551069D-AC6A-47E3-A8D3-13B2827D3D10}" type="presParOf" srcId="{F7FBE255-AFC3-456E-9358-99AF5990EB7D}" destId="{3AF26E00-3C5D-4FC2-B9CE-85E67F15225B}" srcOrd="1" destOrd="0" presId="urn:microsoft.com/office/officeart/2005/8/layout/vList5"/>
    <dgm:cxn modelId="{DD786E47-42D5-46A3-89D8-7144AC9BF8AC}" type="presParOf" srcId="{F7FBE255-AFC3-456E-9358-99AF5990EB7D}" destId="{F766A5EC-5EA8-4F58-BFBA-C0687AFA61D0}" srcOrd="2" destOrd="0" presId="urn:microsoft.com/office/officeart/2005/8/layout/vList5"/>
    <dgm:cxn modelId="{0153A337-A3B2-4EAA-8634-3BD6C9F3547F}" type="presParOf" srcId="{F766A5EC-5EA8-4F58-BFBA-C0687AFA61D0}" destId="{518B9A0A-8B57-4CDD-AC0D-986F228B5DAC}" srcOrd="0" destOrd="0" presId="urn:microsoft.com/office/officeart/2005/8/layout/vList5"/>
    <dgm:cxn modelId="{B3E37725-BB8A-4703-A669-0B321827DDDF}" type="presParOf" srcId="{F766A5EC-5EA8-4F58-BFBA-C0687AFA61D0}" destId="{648F107F-D96A-4B76-A37B-79A5D46C1AB3}" srcOrd="1" destOrd="0" presId="urn:microsoft.com/office/officeart/2005/8/layout/vList5"/>
    <dgm:cxn modelId="{AF5846EB-2D15-4E94-8377-2E78E76AD518}" type="presParOf" srcId="{F7FBE255-AFC3-456E-9358-99AF5990EB7D}" destId="{ADB99757-5BE5-4D7D-9025-9036C302E5D8}" srcOrd="3" destOrd="0" presId="urn:microsoft.com/office/officeart/2005/8/layout/vList5"/>
    <dgm:cxn modelId="{6BD83050-BD30-4716-8FD5-3A9F089B6E65}" type="presParOf" srcId="{F7FBE255-AFC3-456E-9358-99AF5990EB7D}" destId="{3443D916-8AAB-47CB-A025-611A0C5DF9F9}" srcOrd="4" destOrd="0" presId="urn:microsoft.com/office/officeart/2005/8/layout/vList5"/>
    <dgm:cxn modelId="{E66F5399-C606-4F18-9FAE-F3BBC6771811}" type="presParOf" srcId="{3443D916-8AAB-47CB-A025-611A0C5DF9F9}" destId="{B8997307-AD40-43CD-9829-E18BDDFC6496}" srcOrd="0" destOrd="0" presId="urn:microsoft.com/office/officeart/2005/8/layout/vList5"/>
    <dgm:cxn modelId="{11ED47F1-5074-4451-84DF-226EA0A93DF8}" type="presParOf" srcId="{3443D916-8AAB-47CB-A025-611A0C5DF9F9}" destId="{5C47836E-8184-4B3C-A021-CE1848EACF5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82A79-E24F-4305-8C6C-256E2A254B88}">
      <dsp:nvSpPr>
        <dsp:cNvPr id="0" name=""/>
        <dsp:cNvSpPr/>
      </dsp:nvSpPr>
      <dsp:spPr>
        <a:xfrm>
          <a:off x="1305222" y="772340"/>
          <a:ext cx="3654430" cy="42993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C03C7AD-828C-44C2-BF71-919979239CD4}">
      <dsp:nvSpPr>
        <dsp:cNvPr id="0" name=""/>
        <dsp:cNvSpPr/>
      </dsp:nvSpPr>
      <dsp:spPr>
        <a:xfrm>
          <a:off x="1305222" y="933805"/>
          <a:ext cx="268467" cy="268467"/>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9CB0B2E-2CA7-427F-BD2F-B9D49465D4FD}">
      <dsp:nvSpPr>
        <dsp:cNvPr id="0" name=""/>
        <dsp:cNvSpPr/>
      </dsp:nvSpPr>
      <dsp:spPr>
        <a:xfrm>
          <a:off x="1268751" y="0"/>
          <a:ext cx="3727373" cy="772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85" tIns="46990" rIns="70485" bIns="46990" numCol="1" spcCol="1270" anchor="ctr" anchorCtr="0">
          <a:noAutofit/>
        </a:bodyPr>
        <a:lstStyle/>
        <a:p>
          <a:pPr marL="0" lvl="0" indent="0" algn="l" defTabSz="1644650">
            <a:lnSpc>
              <a:spcPct val="90000"/>
            </a:lnSpc>
            <a:spcBef>
              <a:spcPct val="0"/>
            </a:spcBef>
            <a:spcAft>
              <a:spcPct val="35000"/>
            </a:spcAft>
            <a:buNone/>
          </a:pPr>
          <a:r>
            <a:rPr lang="en-IN" sz="3700" b="1" kern="1200" dirty="0">
              <a:latin typeface="Calibri" panose="020F0502020204030204" pitchFamily="34" charset="0"/>
              <a:cs typeface="Calibri" panose="020F0502020204030204" pitchFamily="34" charset="0"/>
            </a:rPr>
            <a:t>Investment Thesis</a:t>
          </a:r>
          <a:endParaRPr lang="en-IN" sz="3700" kern="1200" dirty="0"/>
        </a:p>
      </dsp:txBody>
      <dsp:txXfrm>
        <a:off x="1268751" y="0"/>
        <a:ext cx="3727373" cy="772340"/>
      </dsp:txXfrm>
    </dsp:sp>
    <dsp:sp modelId="{0357C953-2873-4C4F-91A3-C8E6B78BC2CC}">
      <dsp:nvSpPr>
        <dsp:cNvPr id="0" name=""/>
        <dsp:cNvSpPr/>
      </dsp:nvSpPr>
      <dsp:spPr>
        <a:xfrm>
          <a:off x="1268751" y="1559595"/>
          <a:ext cx="268461" cy="26846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2EDFDEA-38B4-4FA3-ADBF-F87A54BD323D}">
      <dsp:nvSpPr>
        <dsp:cNvPr id="0" name=""/>
        <dsp:cNvSpPr/>
      </dsp:nvSpPr>
      <dsp:spPr>
        <a:xfrm>
          <a:off x="1524561" y="1380934"/>
          <a:ext cx="3398620" cy="625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panose="020F0502020204030204" pitchFamily="34" charset="0"/>
              <a:cs typeface="Calibri" panose="020F0502020204030204" pitchFamily="34" charset="0"/>
            </a:rPr>
            <a:t>Dominant market position in global e-commerce and cloud services.</a:t>
          </a:r>
          <a:endParaRPr lang="en-IN" sz="1400" kern="1200" dirty="0"/>
        </a:p>
      </dsp:txBody>
      <dsp:txXfrm>
        <a:off x="1524561" y="1380934"/>
        <a:ext cx="3398620" cy="625783"/>
      </dsp:txXfrm>
    </dsp:sp>
    <dsp:sp modelId="{BEDE0F1A-5509-427A-8F8D-26F6DFA912FE}">
      <dsp:nvSpPr>
        <dsp:cNvPr id="0" name=""/>
        <dsp:cNvSpPr/>
      </dsp:nvSpPr>
      <dsp:spPr>
        <a:xfrm>
          <a:off x="1268751" y="2185379"/>
          <a:ext cx="268461" cy="26846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48849C7-0AD0-4C72-89B1-91FD91C7F922}">
      <dsp:nvSpPr>
        <dsp:cNvPr id="0" name=""/>
        <dsp:cNvSpPr/>
      </dsp:nvSpPr>
      <dsp:spPr>
        <a:xfrm>
          <a:off x="1524561" y="2006718"/>
          <a:ext cx="3398620" cy="625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panose="020F0502020204030204" pitchFamily="34" charset="0"/>
              <a:cs typeface="Calibri" panose="020F0502020204030204" pitchFamily="34" charset="0"/>
            </a:rPr>
            <a:t>High-growth, high-margin AWS continues to drive profitability.</a:t>
          </a:r>
          <a:endParaRPr lang="en-IN" sz="1400" kern="1200" dirty="0"/>
        </a:p>
      </dsp:txBody>
      <dsp:txXfrm>
        <a:off x="1524561" y="2006718"/>
        <a:ext cx="3398620" cy="625783"/>
      </dsp:txXfrm>
    </dsp:sp>
    <dsp:sp modelId="{685A0616-6BF5-4137-986B-513BD8161A41}">
      <dsp:nvSpPr>
        <dsp:cNvPr id="0" name=""/>
        <dsp:cNvSpPr/>
      </dsp:nvSpPr>
      <dsp:spPr>
        <a:xfrm>
          <a:off x="1268751" y="2811162"/>
          <a:ext cx="268461" cy="26846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B656C5AA-64F1-4D37-8830-F24BED6AA237}">
      <dsp:nvSpPr>
        <dsp:cNvPr id="0" name=""/>
        <dsp:cNvSpPr/>
      </dsp:nvSpPr>
      <dsp:spPr>
        <a:xfrm>
          <a:off x="1524561" y="2632501"/>
          <a:ext cx="3398620" cy="625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panose="020F0502020204030204" pitchFamily="34" charset="0"/>
              <a:cs typeface="Calibri" panose="020F0502020204030204" pitchFamily="34" charset="0"/>
            </a:rPr>
            <a:t>Advertising is scaling rapidly with higher margins.</a:t>
          </a:r>
        </a:p>
      </dsp:txBody>
      <dsp:txXfrm>
        <a:off x="1524561" y="2632501"/>
        <a:ext cx="3398620" cy="625783"/>
      </dsp:txXfrm>
    </dsp:sp>
    <dsp:sp modelId="{532422C6-C1E9-46CD-914A-1250795CFF29}">
      <dsp:nvSpPr>
        <dsp:cNvPr id="0" name=""/>
        <dsp:cNvSpPr/>
      </dsp:nvSpPr>
      <dsp:spPr>
        <a:xfrm>
          <a:off x="1268751" y="3436946"/>
          <a:ext cx="268461" cy="26846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A60EE68-C415-4632-889B-72B16E6942CF}">
      <dsp:nvSpPr>
        <dsp:cNvPr id="0" name=""/>
        <dsp:cNvSpPr/>
      </dsp:nvSpPr>
      <dsp:spPr>
        <a:xfrm>
          <a:off x="1524561" y="3258285"/>
          <a:ext cx="3398620" cy="625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panose="020F0502020204030204" pitchFamily="34" charset="0"/>
              <a:cs typeface="Calibri" panose="020F0502020204030204" pitchFamily="34" charset="0"/>
            </a:rPr>
            <a:t>Customer ecosystem lock-in via Prime subscriptions.</a:t>
          </a:r>
        </a:p>
      </dsp:txBody>
      <dsp:txXfrm>
        <a:off x="1524561" y="3258285"/>
        <a:ext cx="3398620" cy="625783"/>
      </dsp:txXfrm>
    </dsp:sp>
    <dsp:sp modelId="{50900B64-CFE3-45DA-A643-2308420D82C5}">
      <dsp:nvSpPr>
        <dsp:cNvPr id="0" name=""/>
        <dsp:cNvSpPr/>
      </dsp:nvSpPr>
      <dsp:spPr>
        <a:xfrm>
          <a:off x="1268751" y="4062729"/>
          <a:ext cx="268461" cy="26846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EA64847-405C-4998-B4A5-5F1BF4D33C5A}">
      <dsp:nvSpPr>
        <dsp:cNvPr id="0" name=""/>
        <dsp:cNvSpPr/>
      </dsp:nvSpPr>
      <dsp:spPr>
        <a:xfrm>
          <a:off x="1524561" y="3884068"/>
          <a:ext cx="3398620" cy="625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panose="020F0502020204030204" pitchFamily="34" charset="0"/>
              <a:cs typeface="Calibri" panose="020F0502020204030204" pitchFamily="34" charset="0"/>
            </a:rPr>
            <a:t>Operational efficiencies through fulfillment network automation.</a:t>
          </a:r>
        </a:p>
      </dsp:txBody>
      <dsp:txXfrm>
        <a:off x="1524561" y="3884068"/>
        <a:ext cx="3398620" cy="625783"/>
      </dsp:txXfrm>
    </dsp:sp>
    <dsp:sp modelId="{33D3C943-80E1-4107-96FF-B1AB7CFFF031}">
      <dsp:nvSpPr>
        <dsp:cNvPr id="0" name=""/>
        <dsp:cNvSpPr/>
      </dsp:nvSpPr>
      <dsp:spPr>
        <a:xfrm>
          <a:off x="1268751" y="4688513"/>
          <a:ext cx="268461" cy="268461"/>
        </a:xfrm>
        <a:prstGeom prst="rect">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E13AFFF-5B4E-4033-8193-0A4BD8C28DAF}">
      <dsp:nvSpPr>
        <dsp:cNvPr id="0" name=""/>
        <dsp:cNvSpPr/>
      </dsp:nvSpPr>
      <dsp:spPr>
        <a:xfrm>
          <a:off x="1524561" y="4509851"/>
          <a:ext cx="3398620" cy="625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kern="1200" dirty="0">
              <a:latin typeface="Calibri" panose="020F0502020204030204" pitchFamily="34" charset="0"/>
              <a:cs typeface="Calibri" panose="020F0502020204030204" pitchFamily="34" charset="0"/>
            </a:rPr>
            <a:t>Resilience due to diversification across tech, retail, and cloud.</a:t>
          </a:r>
        </a:p>
      </dsp:txBody>
      <dsp:txXfrm>
        <a:off x="1524561" y="4509851"/>
        <a:ext cx="3398620" cy="6257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482A79-E24F-4305-8C6C-256E2A254B88}">
      <dsp:nvSpPr>
        <dsp:cNvPr id="0" name=""/>
        <dsp:cNvSpPr/>
      </dsp:nvSpPr>
      <dsp:spPr>
        <a:xfrm>
          <a:off x="1356" y="764363"/>
          <a:ext cx="3616688" cy="4254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03C7AD-828C-44C2-BF71-919979239CD4}">
      <dsp:nvSpPr>
        <dsp:cNvPr id="0" name=""/>
        <dsp:cNvSpPr/>
      </dsp:nvSpPr>
      <dsp:spPr>
        <a:xfrm>
          <a:off x="1356" y="924161"/>
          <a:ext cx="265694" cy="26569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CB0B2E-2CA7-427F-BD2F-B9D49465D4FD}">
      <dsp:nvSpPr>
        <dsp:cNvPr id="0" name=""/>
        <dsp:cNvSpPr/>
      </dsp:nvSpPr>
      <dsp:spPr>
        <a:xfrm>
          <a:off x="1356" y="0"/>
          <a:ext cx="3616688" cy="76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Calibri" panose="020F0502020204030204" pitchFamily="34" charset="0"/>
              <a:cs typeface="Calibri" panose="020F0502020204030204" pitchFamily="34" charset="0"/>
            </a:rPr>
            <a:t>Revenue Synergies</a:t>
          </a:r>
          <a:endParaRPr lang="en-IN" sz="2000" kern="1200" dirty="0"/>
        </a:p>
      </dsp:txBody>
      <dsp:txXfrm>
        <a:off x="1356" y="0"/>
        <a:ext cx="3616688" cy="764363"/>
      </dsp:txXfrm>
    </dsp:sp>
    <dsp:sp modelId="{0357C953-2873-4C4F-91A3-C8E6B78BC2CC}">
      <dsp:nvSpPr>
        <dsp:cNvPr id="0" name=""/>
        <dsp:cNvSpPr/>
      </dsp:nvSpPr>
      <dsp:spPr>
        <a:xfrm>
          <a:off x="1356" y="1543488"/>
          <a:ext cx="265688" cy="2656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EDFDEA-38B4-4FA3-ADBF-F87A54BD323D}">
      <dsp:nvSpPr>
        <dsp:cNvPr id="0" name=""/>
        <dsp:cNvSpPr/>
      </dsp:nvSpPr>
      <dsp:spPr>
        <a:xfrm>
          <a:off x="254524" y="1366672"/>
          <a:ext cx="3363519" cy="61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IN" sz="1400" kern="1200" dirty="0">
              <a:latin typeface="Calibri" panose="020F0502020204030204" pitchFamily="34" charset="0"/>
              <a:cs typeface="Calibri" panose="020F0502020204030204" pitchFamily="34" charset="0"/>
            </a:rPr>
            <a:t>Integration of real-time logistics tech into Amazon delivery</a:t>
          </a:r>
          <a:endParaRPr lang="en-IN" sz="1400" kern="1200" dirty="0"/>
        </a:p>
      </dsp:txBody>
      <dsp:txXfrm>
        <a:off x="254524" y="1366672"/>
        <a:ext cx="3363519" cy="619320"/>
      </dsp:txXfrm>
    </dsp:sp>
    <dsp:sp modelId="{EEF350FD-3AEF-431A-A9AC-D766A4F64773}">
      <dsp:nvSpPr>
        <dsp:cNvPr id="0" name=""/>
        <dsp:cNvSpPr/>
      </dsp:nvSpPr>
      <dsp:spPr>
        <a:xfrm>
          <a:off x="1356" y="2162808"/>
          <a:ext cx="265688" cy="2656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D9F7C6-8DFD-4E21-9116-07BAB5B8EFC8}">
      <dsp:nvSpPr>
        <dsp:cNvPr id="0" name=""/>
        <dsp:cNvSpPr/>
      </dsp:nvSpPr>
      <dsp:spPr>
        <a:xfrm>
          <a:off x="254524" y="1985992"/>
          <a:ext cx="3363519" cy="61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IN" sz="1400" kern="1200" dirty="0">
              <a:latin typeface="Calibri" panose="020F0502020204030204" pitchFamily="34" charset="0"/>
              <a:cs typeface="Calibri" panose="020F0502020204030204" pitchFamily="34" charset="0"/>
            </a:rPr>
            <a:t>Faster delivery = higher Prime stickiness</a:t>
          </a:r>
          <a:endParaRPr lang="en-IN" sz="1400" kern="1200" dirty="0"/>
        </a:p>
      </dsp:txBody>
      <dsp:txXfrm>
        <a:off x="254524" y="1985992"/>
        <a:ext cx="3363519" cy="619320"/>
      </dsp:txXfrm>
    </dsp:sp>
    <dsp:sp modelId="{C01CBB47-B8EF-45E3-B8FB-304F7C1C654F}">
      <dsp:nvSpPr>
        <dsp:cNvPr id="0" name=""/>
        <dsp:cNvSpPr/>
      </dsp:nvSpPr>
      <dsp:spPr>
        <a:xfrm>
          <a:off x="1356" y="2782129"/>
          <a:ext cx="265688" cy="2656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31210-CD8D-4A71-B713-2EA082C20679}">
      <dsp:nvSpPr>
        <dsp:cNvPr id="0" name=""/>
        <dsp:cNvSpPr/>
      </dsp:nvSpPr>
      <dsp:spPr>
        <a:xfrm>
          <a:off x="254524" y="2605313"/>
          <a:ext cx="3363519" cy="61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IN" sz="1400" kern="1200" dirty="0">
              <a:latin typeface="Calibri" panose="020F0502020204030204" pitchFamily="34" charset="0"/>
              <a:cs typeface="Calibri" panose="020F0502020204030204" pitchFamily="34" charset="0"/>
            </a:rPr>
            <a:t>Expansion into B2B delivery services</a:t>
          </a:r>
          <a:endParaRPr lang="en-IN" sz="1400" kern="1200" dirty="0"/>
        </a:p>
      </dsp:txBody>
      <dsp:txXfrm>
        <a:off x="254524" y="2605313"/>
        <a:ext cx="3363519" cy="619320"/>
      </dsp:txXfrm>
    </dsp:sp>
    <dsp:sp modelId="{E74CC021-ADF7-4855-BAE6-083C0BFCC65E}">
      <dsp:nvSpPr>
        <dsp:cNvPr id="0" name=""/>
        <dsp:cNvSpPr/>
      </dsp:nvSpPr>
      <dsp:spPr>
        <a:xfrm>
          <a:off x="3798878" y="764363"/>
          <a:ext cx="3616688" cy="4254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2E9075-1B53-4597-B2CD-15735250682C}">
      <dsp:nvSpPr>
        <dsp:cNvPr id="0" name=""/>
        <dsp:cNvSpPr/>
      </dsp:nvSpPr>
      <dsp:spPr>
        <a:xfrm>
          <a:off x="3798878" y="924161"/>
          <a:ext cx="265694" cy="26569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CACFA5-C43A-41B4-AF96-11D48E71D3C3}">
      <dsp:nvSpPr>
        <dsp:cNvPr id="0" name=""/>
        <dsp:cNvSpPr/>
      </dsp:nvSpPr>
      <dsp:spPr>
        <a:xfrm>
          <a:off x="3798878" y="0"/>
          <a:ext cx="3616688" cy="76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Calibri" panose="020F0502020204030204" pitchFamily="34" charset="0"/>
              <a:cs typeface="Calibri" panose="020F0502020204030204" pitchFamily="34" charset="0"/>
            </a:rPr>
            <a:t>Cost Synergies</a:t>
          </a:r>
          <a:endParaRPr lang="en-IN" sz="2000" kern="1200" dirty="0"/>
        </a:p>
      </dsp:txBody>
      <dsp:txXfrm>
        <a:off x="3798878" y="0"/>
        <a:ext cx="3616688" cy="764363"/>
      </dsp:txXfrm>
    </dsp:sp>
    <dsp:sp modelId="{0DF5BC09-3132-4D02-98F2-049FEDF4A4F3}">
      <dsp:nvSpPr>
        <dsp:cNvPr id="0" name=""/>
        <dsp:cNvSpPr/>
      </dsp:nvSpPr>
      <dsp:spPr>
        <a:xfrm>
          <a:off x="3798878" y="1543488"/>
          <a:ext cx="265688" cy="2656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D6B8A4-886B-428D-A9FB-3D85DBA2EDFE}">
      <dsp:nvSpPr>
        <dsp:cNvPr id="0" name=""/>
        <dsp:cNvSpPr/>
      </dsp:nvSpPr>
      <dsp:spPr>
        <a:xfrm>
          <a:off x="4052046" y="1366672"/>
          <a:ext cx="3363519" cy="61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IN" sz="1400" kern="1200" dirty="0">
              <a:latin typeface="Calibri" panose="020F0502020204030204" pitchFamily="34" charset="0"/>
              <a:cs typeface="Calibri" panose="020F0502020204030204" pitchFamily="34" charset="0"/>
            </a:rPr>
            <a:t>AI route optimization → Fuel &amp; time savings</a:t>
          </a:r>
          <a:endParaRPr lang="en-IN" sz="1400" kern="1200" dirty="0"/>
        </a:p>
      </dsp:txBody>
      <dsp:txXfrm>
        <a:off x="4052046" y="1366672"/>
        <a:ext cx="3363519" cy="619320"/>
      </dsp:txXfrm>
    </dsp:sp>
    <dsp:sp modelId="{283C3308-7562-462D-A2BE-0F78892F121C}">
      <dsp:nvSpPr>
        <dsp:cNvPr id="0" name=""/>
        <dsp:cNvSpPr/>
      </dsp:nvSpPr>
      <dsp:spPr>
        <a:xfrm>
          <a:off x="3798878" y="2162808"/>
          <a:ext cx="265688" cy="2656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72A1B1-36E0-44AA-8AFF-9C7BB72FB0FB}">
      <dsp:nvSpPr>
        <dsp:cNvPr id="0" name=""/>
        <dsp:cNvSpPr/>
      </dsp:nvSpPr>
      <dsp:spPr>
        <a:xfrm>
          <a:off x="4052046" y="1985992"/>
          <a:ext cx="3363519" cy="61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IN" sz="1400" kern="1200" dirty="0">
              <a:latin typeface="Calibri" panose="020F0502020204030204" pitchFamily="34" charset="0"/>
              <a:cs typeface="Calibri" panose="020F0502020204030204" pitchFamily="34" charset="0"/>
            </a:rPr>
            <a:t>Shared infrastructure reduces capex</a:t>
          </a:r>
          <a:endParaRPr lang="en-IN" sz="1400" kern="1200" dirty="0"/>
        </a:p>
      </dsp:txBody>
      <dsp:txXfrm>
        <a:off x="4052046" y="1985992"/>
        <a:ext cx="3363519" cy="619320"/>
      </dsp:txXfrm>
    </dsp:sp>
    <dsp:sp modelId="{66F447E0-0CF8-48B7-9BF7-2DDF3AD400E7}">
      <dsp:nvSpPr>
        <dsp:cNvPr id="0" name=""/>
        <dsp:cNvSpPr/>
      </dsp:nvSpPr>
      <dsp:spPr>
        <a:xfrm>
          <a:off x="7596400" y="764363"/>
          <a:ext cx="3616688" cy="42549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7E3CC7-A5EC-4377-AC18-3A46979B6999}">
      <dsp:nvSpPr>
        <dsp:cNvPr id="0" name=""/>
        <dsp:cNvSpPr/>
      </dsp:nvSpPr>
      <dsp:spPr>
        <a:xfrm>
          <a:off x="7596400" y="924161"/>
          <a:ext cx="265694" cy="26569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189524-21D1-4A9D-B718-762AE5FC3AE5}">
      <dsp:nvSpPr>
        <dsp:cNvPr id="0" name=""/>
        <dsp:cNvSpPr/>
      </dsp:nvSpPr>
      <dsp:spPr>
        <a:xfrm>
          <a:off x="7596400" y="0"/>
          <a:ext cx="3616688" cy="764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l" defTabSz="889000">
            <a:lnSpc>
              <a:spcPct val="90000"/>
            </a:lnSpc>
            <a:spcBef>
              <a:spcPct val="0"/>
            </a:spcBef>
            <a:spcAft>
              <a:spcPct val="35000"/>
            </a:spcAft>
            <a:buFont typeface="Wingdings" panose="05000000000000000000" pitchFamily="2" charset="2"/>
            <a:buNone/>
          </a:pPr>
          <a:r>
            <a:rPr lang="en-IN" sz="2000" b="1" kern="1200" dirty="0">
              <a:latin typeface="Calibri" panose="020F0502020204030204" pitchFamily="34" charset="0"/>
              <a:cs typeface="Calibri" panose="020F0502020204030204" pitchFamily="34" charset="0"/>
            </a:rPr>
            <a:t>Deal Highlights</a:t>
          </a:r>
          <a:endParaRPr lang="en-IN" sz="2000" kern="1200" dirty="0"/>
        </a:p>
      </dsp:txBody>
      <dsp:txXfrm>
        <a:off x="7596400" y="0"/>
        <a:ext cx="3616688" cy="764363"/>
      </dsp:txXfrm>
    </dsp:sp>
    <dsp:sp modelId="{C1B94887-644C-41F2-BD02-CDDE75B1D434}">
      <dsp:nvSpPr>
        <dsp:cNvPr id="0" name=""/>
        <dsp:cNvSpPr/>
      </dsp:nvSpPr>
      <dsp:spPr>
        <a:xfrm>
          <a:off x="7596400" y="1543488"/>
          <a:ext cx="265688" cy="2656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FC0A9F-50AF-42E0-A273-547F09D04B84}">
      <dsp:nvSpPr>
        <dsp:cNvPr id="0" name=""/>
        <dsp:cNvSpPr/>
      </dsp:nvSpPr>
      <dsp:spPr>
        <a:xfrm>
          <a:off x="7849569" y="1366672"/>
          <a:ext cx="3363519" cy="61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IN" sz="1400" kern="1200" dirty="0">
              <a:latin typeface="Calibri" panose="020F0502020204030204" pitchFamily="34" charset="0"/>
              <a:cs typeface="Calibri" panose="020F0502020204030204" pitchFamily="34" charset="0"/>
            </a:rPr>
            <a:t>Valuation: $2.5B (Cash + Equity)</a:t>
          </a:r>
          <a:endParaRPr lang="en-IN" sz="1400" kern="1200" dirty="0"/>
        </a:p>
      </dsp:txBody>
      <dsp:txXfrm>
        <a:off x="7849569" y="1366672"/>
        <a:ext cx="3363519" cy="619320"/>
      </dsp:txXfrm>
    </dsp:sp>
    <dsp:sp modelId="{FD28F74F-8E2A-4B25-A39F-FB88DA94DF13}">
      <dsp:nvSpPr>
        <dsp:cNvPr id="0" name=""/>
        <dsp:cNvSpPr/>
      </dsp:nvSpPr>
      <dsp:spPr>
        <a:xfrm>
          <a:off x="7596400" y="2162808"/>
          <a:ext cx="265688" cy="2656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42793D-8F81-436A-97B8-6D62C6C86539}">
      <dsp:nvSpPr>
        <dsp:cNvPr id="0" name=""/>
        <dsp:cNvSpPr/>
      </dsp:nvSpPr>
      <dsp:spPr>
        <a:xfrm>
          <a:off x="7849569" y="1985992"/>
          <a:ext cx="3363519" cy="61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IN" sz="1400" kern="1200" dirty="0">
              <a:latin typeface="Calibri" panose="020F0502020204030204" pitchFamily="34" charset="0"/>
              <a:cs typeface="Calibri" panose="020F0502020204030204" pitchFamily="34" charset="0"/>
            </a:rPr>
            <a:t>IRR: ~14%</a:t>
          </a:r>
          <a:endParaRPr lang="en-IN" sz="1400" kern="1200" dirty="0"/>
        </a:p>
      </dsp:txBody>
      <dsp:txXfrm>
        <a:off x="7849569" y="1985992"/>
        <a:ext cx="3363519" cy="619320"/>
      </dsp:txXfrm>
    </dsp:sp>
    <dsp:sp modelId="{58C9C559-81AC-44BE-8D66-C1AC2011AB80}">
      <dsp:nvSpPr>
        <dsp:cNvPr id="0" name=""/>
        <dsp:cNvSpPr/>
      </dsp:nvSpPr>
      <dsp:spPr>
        <a:xfrm>
          <a:off x="7596400" y="2782129"/>
          <a:ext cx="265688" cy="265688"/>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005DBF-E430-42D8-B8E3-FE683DB2F102}">
      <dsp:nvSpPr>
        <dsp:cNvPr id="0" name=""/>
        <dsp:cNvSpPr/>
      </dsp:nvSpPr>
      <dsp:spPr>
        <a:xfrm>
          <a:off x="7849569" y="2605313"/>
          <a:ext cx="3363519" cy="619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IN" sz="1400" kern="1200">
              <a:latin typeface="Calibri" panose="020F0502020204030204" pitchFamily="34" charset="0"/>
              <a:cs typeface="Calibri" panose="020F0502020204030204" pitchFamily="34" charset="0"/>
            </a:rPr>
            <a:t>EPS Impact: Accretive from Year 2</a:t>
          </a:r>
          <a:endParaRPr lang="en-IN" sz="1400" kern="1200" dirty="0"/>
        </a:p>
      </dsp:txBody>
      <dsp:txXfrm>
        <a:off x="7849569" y="2605313"/>
        <a:ext cx="3363519" cy="619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BC08F-E097-42FF-BA71-B1C4A743BFDE}">
      <dsp:nvSpPr>
        <dsp:cNvPr id="0" name=""/>
        <dsp:cNvSpPr/>
      </dsp:nvSpPr>
      <dsp:spPr>
        <a:xfrm rot="5400000">
          <a:off x="6585566" y="-2696459"/>
          <a:ext cx="1028167" cy="668202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US" sz="1400" b="1" kern="1200" dirty="0">
              <a:latin typeface="Calibri" panose="020F0502020204030204" pitchFamily="34" charset="0"/>
              <a:cs typeface="Calibri" panose="020F0502020204030204" pitchFamily="34" charset="0"/>
            </a:rPr>
            <a:t>DCF Analysis: </a:t>
          </a:r>
          <a:r>
            <a:rPr lang="en-US" sz="1400" kern="1200" dirty="0">
              <a:latin typeface="Calibri" panose="020F0502020204030204" pitchFamily="34" charset="0"/>
              <a:cs typeface="Calibri" panose="020F0502020204030204" pitchFamily="34" charset="0"/>
            </a:rPr>
            <a:t>Implied share price ($159.29) is significantly below the current market price ($230.08), indicating Amazon is overvalued on an intrinsic basis.</a:t>
          </a:r>
          <a:endParaRPr lang="en-IN" sz="1400" kern="1200" dirty="0">
            <a:latin typeface="Calibri" panose="020F0502020204030204" pitchFamily="34" charset="0"/>
            <a:cs typeface="Calibri" panose="020F0502020204030204" pitchFamily="34" charset="0"/>
          </a:endParaRPr>
        </a:p>
        <a:p>
          <a:pPr marL="114300" lvl="1" indent="-114300" algn="l" defTabSz="622300">
            <a:lnSpc>
              <a:spcPct val="90000"/>
            </a:lnSpc>
            <a:spcBef>
              <a:spcPct val="0"/>
            </a:spcBef>
            <a:spcAft>
              <a:spcPct val="15000"/>
            </a:spcAft>
            <a:buFont typeface="Wingdings" panose="05000000000000000000" pitchFamily="2" charset="2"/>
            <a:buChar char="§"/>
          </a:pPr>
          <a:r>
            <a:rPr lang="en-US" sz="1400" b="1" kern="1200" dirty="0">
              <a:latin typeface="Calibri" panose="020F0502020204030204" pitchFamily="34" charset="0"/>
              <a:cs typeface="Calibri" panose="020F0502020204030204" pitchFamily="34" charset="0"/>
            </a:rPr>
            <a:t>Comparable Company Analysis: </a:t>
          </a:r>
          <a:r>
            <a:rPr lang="en-US" sz="1400" kern="1200" dirty="0">
              <a:latin typeface="Calibri" panose="020F0502020204030204" pitchFamily="34" charset="0"/>
              <a:cs typeface="Calibri" panose="020F0502020204030204" pitchFamily="34" charset="0"/>
            </a:rPr>
            <a:t>Amazon appears undervalued on EV/Revenue and EV/EBITDA multiples, but overvalued on P/E, showing mixed signals.</a:t>
          </a:r>
          <a:endParaRPr lang="en-IN" sz="1400" kern="1200" dirty="0">
            <a:latin typeface="Calibri" panose="020F0502020204030204" pitchFamily="34" charset="0"/>
            <a:cs typeface="Calibri" panose="020F0502020204030204" pitchFamily="34" charset="0"/>
          </a:endParaRPr>
        </a:p>
      </dsp:txBody>
      <dsp:txXfrm rot="-5400000">
        <a:off x="3758639" y="180659"/>
        <a:ext cx="6631832" cy="927785"/>
      </dsp:txXfrm>
    </dsp:sp>
    <dsp:sp modelId="{C4EE4A44-C8F2-4F8A-B718-98DB62EC0128}">
      <dsp:nvSpPr>
        <dsp:cNvPr id="0" name=""/>
        <dsp:cNvSpPr/>
      </dsp:nvSpPr>
      <dsp:spPr>
        <a:xfrm>
          <a:off x="0" y="1947"/>
          <a:ext cx="3758638" cy="12852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Valuation View</a:t>
          </a:r>
          <a:endParaRPr lang="en-IN" sz="2400" kern="1200" dirty="0"/>
        </a:p>
      </dsp:txBody>
      <dsp:txXfrm>
        <a:off x="62739" y="64686"/>
        <a:ext cx="3633160" cy="1159731"/>
      </dsp:txXfrm>
    </dsp:sp>
    <dsp:sp modelId="{648F107F-D96A-4B76-A37B-79A5D46C1AB3}">
      <dsp:nvSpPr>
        <dsp:cNvPr id="0" name=""/>
        <dsp:cNvSpPr/>
      </dsp:nvSpPr>
      <dsp:spPr>
        <a:xfrm rot="5400000">
          <a:off x="6585566" y="-1346989"/>
          <a:ext cx="1028167" cy="6682023"/>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US" sz="1400" b="1" i="0" kern="1200" dirty="0">
              <a:latin typeface="Calibri" panose="020F0502020204030204" pitchFamily="34" charset="0"/>
              <a:cs typeface="Calibri" panose="020F0502020204030204" pitchFamily="34" charset="0"/>
            </a:rPr>
            <a:t>Hold </a:t>
          </a:r>
          <a:r>
            <a:rPr lang="en-US" sz="1400" i="0" kern="1200" dirty="0">
              <a:latin typeface="Calibri" panose="020F0502020204030204" pitchFamily="34" charset="0"/>
              <a:cs typeface="Calibri" panose="020F0502020204030204" pitchFamily="34" charset="0"/>
            </a:rPr>
            <a:t>– watch for better entry point, unless investing for long-term structural upside.</a:t>
          </a:r>
          <a:endParaRPr lang="en-IN" sz="1400" i="0" kern="1200" dirty="0"/>
        </a:p>
      </dsp:txBody>
      <dsp:txXfrm rot="-5400000">
        <a:off x="3758639" y="1530129"/>
        <a:ext cx="6631832" cy="927785"/>
      </dsp:txXfrm>
    </dsp:sp>
    <dsp:sp modelId="{518B9A0A-8B57-4CDD-AC0D-986F228B5DAC}">
      <dsp:nvSpPr>
        <dsp:cNvPr id="0" name=""/>
        <dsp:cNvSpPr/>
      </dsp:nvSpPr>
      <dsp:spPr>
        <a:xfrm>
          <a:off x="0" y="1351417"/>
          <a:ext cx="3758638" cy="128520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Buy/ Hold/ Sell</a:t>
          </a:r>
          <a:endParaRPr lang="en-IN" sz="2400" kern="1200" dirty="0"/>
        </a:p>
      </dsp:txBody>
      <dsp:txXfrm>
        <a:off x="62739" y="1414156"/>
        <a:ext cx="3633160" cy="1159731"/>
      </dsp:txXfrm>
    </dsp:sp>
    <dsp:sp modelId="{5C47836E-8184-4B3C-A021-CE1848EACF5C}">
      <dsp:nvSpPr>
        <dsp:cNvPr id="0" name=""/>
        <dsp:cNvSpPr/>
      </dsp:nvSpPr>
      <dsp:spPr>
        <a:xfrm rot="5400000">
          <a:off x="6585566" y="2480"/>
          <a:ext cx="1028167" cy="6682023"/>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Font typeface="Wingdings" panose="05000000000000000000" pitchFamily="2" charset="2"/>
            <a:buChar char="§"/>
          </a:pPr>
          <a:r>
            <a:rPr lang="en-US" sz="1400" kern="1200" dirty="0">
              <a:latin typeface="Calibri" panose="020F0502020204030204" pitchFamily="34" charset="0"/>
              <a:cs typeface="Calibri" panose="020F0502020204030204" pitchFamily="34" charset="0"/>
            </a:rPr>
            <a:t>Maintain position but avoid fresh entry at elevated prices</a:t>
          </a:r>
          <a:endParaRPr lang="en-IN" sz="1400" kern="1200" dirty="0"/>
        </a:p>
        <a:p>
          <a:pPr marL="114300" lvl="1" indent="-114300" algn="l" defTabSz="622300">
            <a:lnSpc>
              <a:spcPct val="90000"/>
            </a:lnSpc>
            <a:spcBef>
              <a:spcPct val="0"/>
            </a:spcBef>
            <a:spcAft>
              <a:spcPct val="15000"/>
            </a:spcAft>
            <a:buChar char="•"/>
          </a:pPr>
          <a:r>
            <a:rPr lang="en-US" sz="1400" kern="1200">
              <a:latin typeface="Calibri" panose="020F0502020204030204" pitchFamily="34" charset="0"/>
              <a:cs typeface="Calibri" panose="020F0502020204030204" pitchFamily="34" charset="0"/>
            </a:rPr>
            <a:t>Monitor AWS margin trends</a:t>
          </a:r>
          <a:endParaRPr lang="en-IN" sz="1400" kern="1200" dirty="0"/>
        </a:p>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cs typeface="Calibri" panose="020F0502020204030204" pitchFamily="34" charset="0"/>
            </a:rPr>
            <a:t>Reassess entry price under $170/share</a:t>
          </a:r>
          <a:endParaRPr lang="en-IN" sz="1400" kern="1200" dirty="0"/>
        </a:p>
      </dsp:txBody>
      <dsp:txXfrm rot="-5400000">
        <a:off x="3758639" y="2879599"/>
        <a:ext cx="6631832" cy="927785"/>
      </dsp:txXfrm>
    </dsp:sp>
    <dsp:sp modelId="{B8997307-AD40-43CD-9829-E18BDDFC6496}">
      <dsp:nvSpPr>
        <dsp:cNvPr id="0" name=""/>
        <dsp:cNvSpPr/>
      </dsp:nvSpPr>
      <dsp:spPr>
        <a:xfrm>
          <a:off x="0" y="2700887"/>
          <a:ext cx="3758638" cy="128520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cs typeface="Calibri" panose="020F0502020204030204" pitchFamily="34" charset="0"/>
            </a:rPr>
            <a:t>Recommendation</a:t>
          </a:r>
          <a:endParaRPr lang="en-IN" sz="2400" kern="1200" dirty="0"/>
        </a:p>
      </dsp:txBody>
      <dsp:txXfrm>
        <a:off x="62739" y="2763626"/>
        <a:ext cx="3633160" cy="1159731"/>
      </dsp:txXfrm>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cdr:x>
      <cdr:y>0</cdr:y>
    </cdr:from>
    <cdr:to>
      <cdr:x>1</cdr:x>
      <cdr:y>0</cdr:y>
    </cdr:to>
    <cdr:cxnSp macro="">
      <cdr:nvCxnSpPr>
        <cdr:cNvPr id="2" name="Straight Connector 1">
          <a:extLst xmlns:a="http://schemas.openxmlformats.org/drawingml/2006/main">
            <a:ext uri="{FF2B5EF4-FFF2-40B4-BE49-F238E27FC236}">
              <a16:creationId xmlns:a16="http://schemas.microsoft.com/office/drawing/2014/main" id="{8F73F643-B2FF-87E9-B3BB-E5A1E3E2F3B9}"/>
            </a:ext>
          </a:extLst>
        </cdr:cNvPr>
        <cdr:cNvCxnSpPr/>
      </cdr:nvCxnSpPr>
      <cdr:spPr>
        <a:xfrm xmlns:a="http://schemas.openxmlformats.org/drawingml/2006/main">
          <a:off x="-6664412" y="-1266566"/>
          <a:ext cx="4839729" cy="0"/>
        </a:xfrm>
        <a:prstGeom xmlns:a="http://schemas.openxmlformats.org/drawingml/2006/main" prst="line">
          <a:avLst/>
        </a:prstGeom>
        <a:ln xmlns:a="http://schemas.openxmlformats.org/drawingml/2006/main" w="31750">
          <a:no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0.01729</cdr:x>
      <cdr:y>0.4974</cdr:y>
    </cdr:from>
    <cdr:to>
      <cdr:x>0.99502</cdr:x>
      <cdr:y>0.4974</cdr:y>
    </cdr:to>
    <cdr:cxnSp macro="">
      <cdr:nvCxnSpPr>
        <cdr:cNvPr id="2" name="Straight Connector 1">
          <a:extLst xmlns:a="http://schemas.openxmlformats.org/drawingml/2006/main">
            <a:ext uri="{FF2B5EF4-FFF2-40B4-BE49-F238E27FC236}">
              <a16:creationId xmlns:a16="http://schemas.microsoft.com/office/drawing/2014/main" id="{3C6CD31B-C017-38D9-B9D8-17BFEF5994B6}"/>
            </a:ext>
          </a:extLst>
        </cdr:cNvPr>
        <cdr:cNvCxnSpPr/>
      </cdr:nvCxnSpPr>
      <cdr:spPr>
        <a:xfrm xmlns:a="http://schemas.openxmlformats.org/drawingml/2006/main">
          <a:off x="111210" y="1482812"/>
          <a:ext cx="6289589" cy="0"/>
        </a:xfrm>
        <a:prstGeom xmlns:a="http://schemas.openxmlformats.org/drawingml/2006/main" prst="line">
          <a:avLst/>
        </a:prstGeom>
        <a:ln xmlns:a="http://schemas.openxmlformats.org/drawingml/2006/main" w="34925">
          <a:solidFill>
            <a:srgbClr val="00206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031A82-4A00-4794-A488-59AC186D7C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1C85656-A361-4B32-99B1-66591145F7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14AEED-FF0D-4512-BD5F-9F077F06D9A7}" type="datetimeFigureOut">
              <a:rPr lang="en-US" smtClean="0"/>
              <a:t>8/4/2025</a:t>
            </a:fld>
            <a:endParaRPr lang="en-US" dirty="0"/>
          </a:p>
        </p:txBody>
      </p:sp>
      <p:sp>
        <p:nvSpPr>
          <p:cNvPr id="4" name="Footer Placeholder 3">
            <a:extLst>
              <a:ext uri="{FF2B5EF4-FFF2-40B4-BE49-F238E27FC236}">
                <a16:creationId xmlns:a16="http://schemas.microsoft.com/office/drawing/2014/main" id="{C51AFD4F-E871-421C-96C6-CCFAA872CB3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FE0EF6-A335-4727-9E75-458707395E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C8AB8-F519-4C44-A217-B2548CA6E52D}" type="slidenum">
              <a:rPr lang="en-US" smtClean="0"/>
              <a:t>‹#›</a:t>
            </a:fld>
            <a:endParaRPr lang="en-US" dirty="0"/>
          </a:p>
        </p:txBody>
      </p:sp>
    </p:spTree>
    <p:extLst>
      <p:ext uri="{BB962C8B-B14F-4D97-AF65-F5344CB8AC3E}">
        <p14:creationId xmlns:p14="http://schemas.microsoft.com/office/powerpoint/2010/main" val="2816409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F9B45-E22A-4A9C-91D5-81685A72A6FA}" type="datetimeFigureOut">
              <a:rPr lang="en-US" smtClean="0"/>
              <a:t>8/4/2025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03549-A82F-409E-AD53-534267A0E10B}" type="slidenum">
              <a:rPr lang="en-US" smtClean="0"/>
              <a:t>‹#›</a:t>
            </a:fld>
            <a:endParaRPr lang="en-US" dirty="0"/>
          </a:p>
        </p:txBody>
      </p:sp>
    </p:spTree>
    <p:extLst>
      <p:ext uri="{BB962C8B-B14F-4D97-AF65-F5344CB8AC3E}">
        <p14:creationId xmlns:p14="http://schemas.microsoft.com/office/powerpoint/2010/main" val="408664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2FC38-6E17-3EB0-2AC2-7062A26256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4722C-7E27-0C58-9B91-4F5B57947D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1C629F-B678-956A-5B09-DF195C75D1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EB7CC6-39F1-4EE8-D063-9D6042C1E069}"/>
              </a:ext>
            </a:extLst>
          </p:cNvPr>
          <p:cNvSpPr>
            <a:spLocks noGrp="1"/>
          </p:cNvSpPr>
          <p:nvPr>
            <p:ph type="sldNum" sz="quarter" idx="5"/>
          </p:nvPr>
        </p:nvSpPr>
        <p:spPr/>
        <p:txBody>
          <a:bodyPr/>
          <a:lstStyle/>
          <a:p>
            <a:fld id="{22303549-A82F-409E-AD53-534267A0E10B}" type="slidenum">
              <a:rPr lang="en-US" smtClean="0"/>
              <a:t>4</a:t>
            </a:fld>
            <a:endParaRPr lang="en-US" dirty="0"/>
          </a:p>
        </p:txBody>
      </p:sp>
    </p:spTree>
    <p:extLst>
      <p:ext uri="{BB962C8B-B14F-4D97-AF65-F5344CB8AC3E}">
        <p14:creationId xmlns:p14="http://schemas.microsoft.com/office/powerpoint/2010/main" val="1239799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9036A-2A67-FD7E-E52A-C3B238587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DA6C18-D1F3-CD2D-5D5F-39E83AD39B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94497D-E105-8B02-828D-8A4AE40AA7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86DF09-473D-A8D4-2EA4-F792870DF2C3}"/>
              </a:ext>
            </a:extLst>
          </p:cNvPr>
          <p:cNvSpPr>
            <a:spLocks noGrp="1"/>
          </p:cNvSpPr>
          <p:nvPr>
            <p:ph type="sldNum" sz="quarter" idx="5"/>
          </p:nvPr>
        </p:nvSpPr>
        <p:spPr/>
        <p:txBody>
          <a:bodyPr/>
          <a:lstStyle/>
          <a:p>
            <a:fld id="{22303549-A82F-409E-AD53-534267A0E10B}" type="slidenum">
              <a:rPr lang="en-US" smtClean="0"/>
              <a:t>14</a:t>
            </a:fld>
            <a:endParaRPr lang="en-US" dirty="0"/>
          </a:p>
        </p:txBody>
      </p:sp>
    </p:spTree>
    <p:extLst>
      <p:ext uri="{BB962C8B-B14F-4D97-AF65-F5344CB8AC3E}">
        <p14:creationId xmlns:p14="http://schemas.microsoft.com/office/powerpoint/2010/main" val="4052656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368CE-1166-21ED-5AE5-D08757A57C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99ED4-B8EF-6C4A-FBE6-A37E7EC460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9878BD-42B9-29D9-A030-4BF5057A53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02AE02-C050-6146-EFE0-1649132B4791}"/>
              </a:ext>
            </a:extLst>
          </p:cNvPr>
          <p:cNvSpPr>
            <a:spLocks noGrp="1"/>
          </p:cNvSpPr>
          <p:nvPr>
            <p:ph type="sldNum" sz="quarter" idx="5"/>
          </p:nvPr>
        </p:nvSpPr>
        <p:spPr/>
        <p:txBody>
          <a:bodyPr/>
          <a:lstStyle/>
          <a:p>
            <a:fld id="{22303549-A82F-409E-AD53-534267A0E10B}" type="slidenum">
              <a:rPr lang="en-US" smtClean="0"/>
              <a:t>15</a:t>
            </a:fld>
            <a:endParaRPr lang="en-US" dirty="0"/>
          </a:p>
        </p:txBody>
      </p:sp>
    </p:spTree>
    <p:extLst>
      <p:ext uri="{BB962C8B-B14F-4D97-AF65-F5344CB8AC3E}">
        <p14:creationId xmlns:p14="http://schemas.microsoft.com/office/powerpoint/2010/main" val="266037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303549-A82F-409E-AD53-534267A0E10B}" type="slidenum">
              <a:rPr lang="en-US" smtClean="0"/>
              <a:t>16</a:t>
            </a:fld>
            <a:endParaRPr lang="en-US" dirty="0"/>
          </a:p>
        </p:txBody>
      </p:sp>
    </p:spTree>
    <p:extLst>
      <p:ext uri="{BB962C8B-B14F-4D97-AF65-F5344CB8AC3E}">
        <p14:creationId xmlns:p14="http://schemas.microsoft.com/office/powerpoint/2010/main" val="4143930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5DFAD-8B4A-BD37-D5B2-05166BED1E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7D8782-6DB9-B8D8-B199-40A9B4642B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D25C7-7F95-871A-B77D-6CF9079D8C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B8AE04-8E00-3CF5-5617-5F05029BE764}"/>
              </a:ext>
            </a:extLst>
          </p:cNvPr>
          <p:cNvSpPr>
            <a:spLocks noGrp="1"/>
          </p:cNvSpPr>
          <p:nvPr>
            <p:ph type="sldNum" sz="quarter" idx="5"/>
          </p:nvPr>
        </p:nvSpPr>
        <p:spPr/>
        <p:txBody>
          <a:bodyPr/>
          <a:lstStyle/>
          <a:p>
            <a:fld id="{22303549-A82F-409E-AD53-534267A0E10B}" type="slidenum">
              <a:rPr lang="en-US" smtClean="0"/>
              <a:t>17</a:t>
            </a:fld>
            <a:endParaRPr lang="en-US" dirty="0"/>
          </a:p>
        </p:txBody>
      </p:sp>
    </p:spTree>
    <p:extLst>
      <p:ext uri="{BB962C8B-B14F-4D97-AF65-F5344CB8AC3E}">
        <p14:creationId xmlns:p14="http://schemas.microsoft.com/office/powerpoint/2010/main" val="3599192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18B73-3C54-385D-E06F-5F4F8C1A99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BA8F47-CD22-CD32-6F04-AC292296C1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109D67-F18B-38AB-34D5-EF40E39344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CB092E-0D5E-55C9-AB7F-CFDFCDC476A9}"/>
              </a:ext>
            </a:extLst>
          </p:cNvPr>
          <p:cNvSpPr>
            <a:spLocks noGrp="1"/>
          </p:cNvSpPr>
          <p:nvPr>
            <p:ph type="sldNum" sz="quarter" idx="5"/>
          </p:nvPr>
        </p:nvSpPr>
        <p:spPr/>
        <p:txBody>
          <a:bodyPr/>
          <a:lstStyle/>
          <a:p>
            <a:fld id="{22303549-A82F-409E-AD53-534267A0E10B}" type="slidenum">
              <a:rPr lang="en-US" smtClean="0"/>
              <a:t>18</a:t>
            </a:fld>
            <a:endParaRPr lang="en-US" dirty="0"/>
          </a:p>
        </p:txBody>
      </p:sp>
    </p:spTree>
    <p:extLst>
      <p:ext uri="{BB962C8B-B14F-4D97-AF65-F5344CB8AC3E}">
        <p14:creationId xmlns:p14="http://schemas.microsoft.com/office/powerpoint/2010/main" val="157156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0ED85-9C29-022B-87FD-32B12D5D3E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C40D75-8477-107C-453C-7AC99E0CCC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1CD1B-2E7B-AE51-492A-AE5A1A37CB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093733-A79B-8EF5-38EF-4FED1E7A4FCE}"/>
              </a:ext>
            </a:extLst>
          </p:cNvPr>
          <p:cNvSpPr>
            <a:spLocks noGrp="1"/>
          </p:cNvSpPr>
          <p:nvPr>
            <p:ph type="sldNum" sz="quarter" idx="5"/>
          </p:nvPr>
        </p:nvSpPr>
        <p:spPr/>
        <p:txBody>
          <a:bodyPr/>
          <a:lstStyle/>
          <a:p>
            <a:fld id="{22303549-A82F-409E-AD53-534267A0E10B}" type="slidenum">
              <a:rPr lang="en-US" smtClean="0"/>
              <a:t>19</a:t>
            </a:fld>
            <a:endParaRPr lang="en-US" dirty="0"/>
          </a:p>
        </p:txBody>
      </p:sp>
    </p:spTree>
    <p:extLst>
      <p:ext uri="{BB962C8B-B14F-4D97-AF65-F5344CB8AC3E}">
        <p14:creationId xmlns:p14="http://schemas.microsoft.com/office/powerpoint/2010/main" val="86322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B4D10-BE97-4B31-B72C-9B2EC55BE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225D26-838E-E641-85E1-BD988FE8FB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E3528-F79F-A7C9-D4B8-0FD079D9A5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190DF6-697B-F634-926E-5B0D9C418F7B}"/>
              </a:ext>
            </a:extLst>
          </p:cNvPr>
          <p:cNvSpPr>
            <a:spLocks noGrp="1"/>
          </p:cNvSpPr>
          <p:nvPr>
            <p:ph type="sldNum" sz="quarter" idx="5"/>
          </p:nvPr>
        </p:nvSpPr>
        <p:spPr/>
        <p:txBody>
          <a:bodyPr/>
          <a:lstStyle/>
          <a:p>
            <a:fld id="{22303549-A82F-409E-AD53-534267A0E10B}" type="slidenum">
              <a:rPr lang="en-US" smtClean="0"/>
              <a:t>6</a:t>
            </a:fld>
            <a:endParaRPr lang="en-US" dirty="0"/>
          </a:p>
        </p:txBody>
      </p:sp>
    </p:spTree>
    <p:extLst>
      <p:ext uri="{BB962C8B-B14F-4D97-AF65-F5344CB8AC3E}">
        <p14:creationId xmlns:p14="http://schemas.microsoft.com/office/powerpoint/2010/main" val="270144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BA649-D042-213D-539B-C27E7CE16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B0CBD-2E10-657A-C6C8-EC1855C7C8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40E386-F2BA-4896-9CF6-6656870C36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27DF80-5887-C529-B66D-663495EECEC9}"/>
              </a:ext>
            </a:extLst>
          </p:cNvPr>
          <p:cNvSpPr>
            <a:spLocks noGrp="1"/>
          </p:cNvSpPr>
          <p:nvPr>
            <p:ph type="sldNum" sz="quarter" idx="5"/>
          </p:nvPr>
        </p:nvSpPr>
        <p:spPr/>
        <p:txBody>
          <a:bodyPr/>
          <a:lstStyle/>
          <a:p>
            <a:fld id="{22303549-A82F-409E-AD53-534267A0E10B}" type="slidenum">
              <a:rPr lang="en-US" smtClean="0"/>
              <a:t>7</a:t>
            </a:fld>
            <a:endParaRPr lang="en-US" dirty="0"/>
          </a:p>
        </p:txBody>
      </p:sp>
    </p:spTree>
    <p:extLst>
      <p:ext uri="{BB962C8B-B14F-4D97-AF65-F5344CB8AC3E}">
        <p14:creationId xmlns:p14="http://schemas.microsoft.com/office/powerpoint/2010/main" val="229086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1C284-976E-FAAE-1871-58933D5A0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4C4038-E5BE-783A-A933-8283842ABB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48C9BC-5017-E3E1-FCE9-3997678F45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8413A1-0FB0-7056-0D89-CA79C44DF38D}"/>
              </a:ext>
            </a:extLst>
          </p:cNvPr>
          <p:cNvSpPr>
            <a:spLocks noGrp="1"/>
          </p:cNvSpPr>
          <p:nvPr>
            <p:ph type="sldNum" sz="quarter" idx="5"/>
          </p:nvPr>
        </p:nvSpPr>
        <p:spPr/>
        <p:txBody>
          <a:bodyPr/>
          <a:lstStyle/>
          <a:p>
            <a:fld id="{22303549-A82F-409E-AD53-534267A0E10B}" type="slidenum">
              <a:rPr lang="en-US" smtClean="0"/>
              <a:t>8</a:t>
            </a:fld>
            <a:endParaRPr lang="en-US" dirty="0"/>
          </a:p>
        </p:txBody>
      </p:sp>
    </p:spTree>
    <p:extLst>
      <p:ext uri="{BB962C8B-B14F-4D97-AF65-F5344CB8AC3E}">
        <p14:creationId xmlns:p14="http://schemas.microsoft.com/office/powerpoint/2010/main" val="4203248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3A08F-FDD6-4259-67DF-5B429AADDE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7E6A98-955A-9D46-36F6-8D6F64A9FF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253292-FDA7-C53A-D6FB-7AC2EBD486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BA47F6-41B3-5132-236E-F318ABBDCD8F}"/>
              </a:ext>
            </a:extLst>
          </p:cNvPr>
          <p:cNvSpPr>
            <a:spLocks noGrp="1"/>
          </p:cNvSpPr>
          <p:nvPr>
            <p:ph type="sldNum" sz="quarter" idx="5"/>
          </p:nvPr>
        </p:nvSpPr>
        <p:spPr/>
        <p:txBody>
          <a:bodyPr/>
          <a:lstStyle/>
          <a:p>
            <a:fld id="{22303549-A82F-409E-AD53-534267A0E10B}" type="slidenum">
              <a:rPr lang="en-US" smtClean="0"/>
              <a:t>9</a:t>
            </a:fld>
            <a:endParaRPr lang="en-US" dirty="0"/>
          </a:p>
        </p:txBody>
      </p:sp>
    </p:spTree>
    <p:extLst>
      <p:ext uri="{BB962C8B-B14F-4D97-AF65-F5344CB8AC3E}">
        <p14:creationId xmlns:p14="http://schemas.microsoft.com/office/powerpoint/2010/main" val="2497986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59D50-5D47-1AE8-61AB-B0D6ACB3C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7A993-CD2B-B89E-4D7C-A87EBFE63E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9F1218-13AC-44AE-30CC-F3F3BB223F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6AE7F2-1842-533B-EAC1-BD06A7DDBD88}"/>
              </a:ext>
            </a:extLst>
          </p:cNvPr>
          <p:cNvSpPr>
            <a:spLocks noGrp="1"/>
          </p:cNvSpPr>
          <p:nvPr>
            <p:ph type="sldNum" sz="quarter" idx="5"/>
          </p:nvPr>
        </p:nvSpPr>
        <p:spPr/>
        <p:txBody>
          <a:bodyPr/>
          <a:lstStyle/>
          <a:p>
            <a:fld id="{22303549-A82F-409E-AD53-534267A0E10B}" type="slidenum">
              <a:rPr lang="en-US" smtClean="0"/>
              <a:t>10</a:t>
            </a:fld>
            <a:endParaRPr lang="en-US" dirty="0"/>
          </a:p>
        </p:txBody>
      </p:sp>
    </p:spTree>
    <p:extLst>
      <p:ext uri="{BB962C8B-B14F-4D97-AF65-F5344CB8AC3E}">
        <p14:creationId xmlns:p14="http://schemas.microsoft.com/office/powerpoint/2010/main" val="1428988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65514-013C-EE8A-D410-04E73E66D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8A67BA-FF2B-A262-AD6D-0E4493071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CB890-0775-14D0-EAB9-4103DA312D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408E77-90B1-A4DA-A520-663AC3CA8AF9}"/>
              </a:ext>
            </a:extLst>
          </p:cNvPr>
          <p:cNvSpPr>
            <a:spLocks noGrp="1"/>
          </p:cNvSpPr>
          <p:nvPr>
            <p:ph type="sldNum" sz="quarter" idx="5"/>
          </p:nvPr>
        </p:nvSpPr>
        <p:spPr/>
        <p:txBody>
          <a:bodyPr/>
          <a:lstStyle/>
          <a:p>
            <a:fld id="{22303549-A82F-409E-AD53-534267A0E10B}" type="slidenum">
              <a:rPr lang="en-US" smtClean="0"/>
              <a:t>11</a:t>
            </a:fld>
            <a:endParaRPr lang="en-US" dirty="0"/>
          </a:p>
        </p:txBody>
      </p:sp>
    </p:spTree>
    <p:extLst>
      <p:ext uri="{BB962C8B-B14F-4D97-AF65-F5344CB8AC3E}">
        <p14:creationId xmlns:p14="http://schemas.microsoft.com/office/powerpoint/2010/main" val="1681124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612AB-DD4E-7E3E-BFC4-910A7BE34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828617-104D-CA0D-CB50-C10050978D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BDC14B-71F8-318B-4A8F-36808A1CB0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85317D-5384-348E-1589-CC1D95D8D19D}"/>
              </a:ext>
            </a:extLst>
          </p:cNvPr>
          <p:cNvSpPr>
            <a:spLocks noGrp="1"/>
          </p:cNvSpPr>
          <p:nvPr>
            <p:ph type="sldNum" sz="quarter" idx="5"/>
          </p:nvPr>
        </p:nvSpPr>
        <p:spPr/>
        <p:txBody>
          <a:bodyPr/>
          <a:lstStyle/>
          <a:p>
            <a:fld id="{22303549-A82F-409E-AD53-534267A0E10B}" type="slidenum">
              <a:rPr lang="en-US" smtClean="0"/>
              <a:t>12</a:t>
            </a:fld>
            <a:endParaRPr lang="en-US" dirty="0"/>
          </a:p>
        </p:txBody>
      </p:sp>
    </p:spTree>
    <p:extLst>
      <p:ext uri="{BB962C8B-B14F-4D97-AF65-F5344CB8AC3E}">
        <p14:creationId xmlns:p14="http://schemas.microsoft.com/office/powerpoint/2010/main" val="282157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53806-536D-D3E1-0743-DB4277A04A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25A0E6-C99C-EA9C-28A8-278DEF9D53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0D9B49-790B-5404-D4DF-FBC804752B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FDBAD4-4216-8022-C4B5-DBE3FC13227C}"/>
              </a:ext>
            </a:extLst>
          </p:cNvPr>
          <p:cNvSpPr>
            <a:spLocks noGrp="1"/>
          </p:cNvSpPr>
          <p:nvPr>
            <p:ph type="sldNum" sz="quarter" idx="5"/>
          </p:nvPr>
        </p:nvSpPr>
        <p:spPr/>
        <p:txBody>
          <a:bodyPr/>
          <a:lstStyle/>
          <a:p>
            <a:fld id="{22303549-A82F-409E-AD53-534267A0E10B}" type="slidenum">
              <a:rPr lang="en-US" smtClean="0"/>
              <a:t>13</a:t>
            </a:fld>
            <a:endParaRPr lang="en-US" dirty="0"/>
          </a:p>
        </p:txBody>
      </p:sp>
    </p:spTree>
    <p:extLst>
      <p:ext uri="{BB962C8B-B14F-4D97-AF65-F5344CB8AC3E}">
        <p14:creationId xmlns:p14="http://schemas.microsoft.com/office/powerpoint/2010/main" val="3924692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379641C-8260-44A4-9F71-E216C07A38B4}"/>
              </a:ext>
            </a:extLst>
          </p:cNvPr>
          <p:cNvSpPr>
            <a:spLocks noGrp="1"/>
          </p:cNvSpPr>
          <p:nvPr>
            <p:ph type="pic" sz="quarter" idx="14"/>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416742 h 6858000"/>
              <a:gd name="connsiteX5" fmla="*/ 9142476 w 12188952"/>
              <a:gd name="connsiteY5" fmla="*/ 4416742 h 6858000"/>
              <a:gd name="connsiteX6" fmla="*/ 9142476 w 12188952"/>
              <a:gd name="connsiteY6" fmla="*/ 4188142 h 6858000"/>
              <a:gd name="connsiteX7" fmla="*/ 0 w 12188952"/>
              <a:gd name="connsiteY7" fmla="*/ 41881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416742"/>
                </a:lnTo>
                <a:lnTo>
                  <a:pt x="9142476" y="4416742"/>
                </a:lnTo>
                <a:lnTo>
                  <a:pt x="9142476" y="4188142"/>
                </a:lnTo>
                <a:lnTo>
                  <a:pt x="0" y="4188142"/>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4636008"/>
            <a:ext cx="9144000" cy="1107959"/>
          </a:xfrm>
        </p:spPr>
        <p:txBody>
          <a:bodyPr anchor="b" anchorCtr="0"/>
          <a:lstStyle>
            <a:lvl1pPr algn="l">
              <a:defRPr sz="6000">
                <a:solidFill>
                  <a:schemeClr val="bg1"/>
                </a:solidFill>
              </a:defRPr>
            </a:lvl1pPr>
          </a:lstStyle>
          <a:p>
            <a:r>
              <a:rPr lang="en-US" dirty="0"/>
              <a:t>CLICK TO EDIT TITLE</a:t>
            </a:r>
          </a:p>
        </p:txBody>
      </p:sp>
      <p:sp>
        <p:nvSpPr>
          <p:cNvPr id="12" name="Text Placeholder 11">
            <a:extLst>
              <a:ext uri="{FF2B5EF4-FFF2-40B4-BE49-F238E27FC236}">
                <a16:creationId xmlns:a16="http://schemas.microsoft.com/office/drawing/2014/main" id="{779D466B-640E-419A-8701-FA39B12DD959}"/>
              </a:ext>
            </a:extLst>
          </p:cNvPr>
          <p:cNvSpPr>
            <a:spLocks noGrp="1"/>
          </p:cNvSpPr>
          <p:nvPr>
            <p:ph type="body" sz="quarter" idx="13" hasCustomPrompt="1"/>
          </p:nvPr>
        </p:nvSpPr>
        <p:spPr>
          <a:xfrm>
            <a:off x="841248" y="5742432"/>
            <a:ext cx="7953375" cy="457200"/>
          </a:xfrm>
        </p:spPr>
        <p:txBody>
          <a:bodyPr>
            <a:noAutofit/>
          </a:bodyPr>
          <a:lstStyle>
            <a:lvl1pPr marL="0" indent="0">
              <a:buNone/>
              <a:defRPr sz="1800">
                <a:solidFill>
                  <a:schemeClr val="bg1"/>
                </a:solidFill>
                <a:latin typeface="+mn-lt"/>
              </a:defRPr>
            </a:lvl1pPr>
            <a:lvl2pPr marL="457200" indent="0">
              <a:buNone/>
              <a:defRPr sz="2400">
                <a:solidFill>
                  <a:schemeClr val="bg1"/>
                </a:solidFill>
                <a:latin typeface="+mn-lt"/>
              </a:defRPr>
            </a:lvl2pPr>
            <a:lvl3pPr marL="914400" indent="0">
              <a:buNone/>
              <a:defRPr sz="2400">
                <a:solidFill>
                  <a:schemeClr val="bg1"/>
                </a:solidFill>
                <a:latin typeface="+mn-lt"/>
              </a:defRPr>
            </a:lvl3pPr>
            <a:lvl4pPr marL="1371600" indent="0">
              <a:buNone/>
              <a:defRPr sz="2400">
                <a:solidFill>
                  <a:schemeClr val="bg1"/>
                </a:solidFill>
                <a:latin typeface="+mn-lt"/>
              </a:defRPr>
            </a:lvl4pPr>
            <a:lvl5pPr marL="1828800" indent="0">
              <a:buNone/>
              <a:defRPr sz="2400">
                <a:solidFill>
                  <a:schemeClr val="bg1"/>
                </a:solidFill>
                <a:latin typeface="+mn-lt"/>
              </a:defRPr>
            </a:lvl5pPr>
          </a:lstStyle>
          <a:p>
            <a:pPr lvl="0"/>
            <a:r>
              <a:rPr lang="en-US" dirty="0"/>
              <a:t>Click to edit text</a:t>
            </a:r>
          </a:p>
        </p:txBody>
      </p:sp>
      <p:sp>
        <p:nvSpPr>
          <p:cNvPr id="17" name="Rectangle 16">
            <a:extLst>
              <a:ext uri="{FF2B5EF4-FFF2-40B4-BE49-F238E27FC236}">
                <a16:creationId xmlns:a16="http://schemas.microsoft.com/office/drawing/2014/main" id="{80659D50-D55F-4F3D-8F15-5B1F1F2B4B96}"/>
              </a:ext>
              <a:ext uri="{C183D7F6-B498-43B3-948B-1728B52AA6E4}">
                <adec:decorative xmlns:adec="http://schemas.microsoft.com/office/drawing/2017/decorative" val="1"/>
              </a:ext>
            </a:extLst>
          </p:cNvPr>
          <p:cNvSpPr/>
          <p:nvPr userDrawn="1"/>
        </p:nvSpPr>
        <p:spPr>
          <a:xfrm>
            <a:off x="0" y="4188142"/>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CB2621B9-2641-4DA3-B7D6-D577C25CF2E9}"/>
              </a:ext>
            </a:extLst>
          </p:cNvPr>
          <p:cNvSpPr>
            <a:spLocks noGrp="1"/>
          </p:cNvSpPr>
          <p:nvPr>
            <p:ph type="pic" sz="quarter" idx="34"/>
          </p:nvPr>
        </p:nvSpPr>
        <p:spPr>
          <a:xfrm>
            <a:off x="1524" y="0"/>
            <a:ext cx="12188952" cy="6858000"/>
          </a:xfrm>
          <a:custGeom>
            <a:avLst/>
            <a:gdLst>
              <a:gd name="connsiteX0" fmla="*/ 1030351 w 12188952"/>
              <a:gd name="connsiteY0" fmla="*/ 3231845 h 6858000"/>
              <a:gd name="connsiteX1" fmla="*/ 1030351 w 12188952"/>
              <a:gd name="connsiteY1" fmla="*/ 3460445 h 6858000"/>
              <a:gd name="connsiteX2" fmla="*/ 11122333 w 12188952"/>
              <a:gd name="connsiteY2" fmla="*/ 3460445 h 6858000"/>
              <a:gd name="connsiteX3" fmla="*/ 11122333 w 12188952"/>
              <a:gd name="connsiteY3" fmla="*/ 32318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30351" y="3231845"/>
                </a:moveTo>
                <a:lnTo>
                  <a:pt x="1030351" y="3460445"/>
                </a:lnTo>
                <a:lnTo>
                  <a:pt x="11122333" y="3460445"/>
                </a:lnTo>
                <a:lnTo>
                  <a:pt x="11122333" y="32318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069848" y="2121408"/>
            <a:ext cx="2560320" cy="914400"/>
          </a:xfrm>
          <a:prstGeom prst="rect">
            <a:avLst/>
          </a:prstGeom>
          <a:noFill/>
        </p:spPr>
        <p:txBody>
          <a:bodyPr anchor="b">
            <a:noAutofit/>
          </a:bodyPr>
          <a:lstStyle>
            <a:lvl1pPr marL="0" indent="0" algn="ctr">
              <a:spcBef>
                <a:spcPts val="0"/>
              </a:spcBef>
              <a:spcAft>
                <a:spcPts val="0"/>
              </a:spcAft>
              <a:buNone/>
              <a:defRPr sz="6000">
                <a:ln w="15875">
                  <a:solidFill>
                    <a:schemeClr val="bg1">
                      <a:lumMod val="85000"/>
                    </a:schemeClr>
                  </a:solidFill>
                </a:ln>
                <a:no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00600" y="2121408"/>
            <a:ext cx="2560320"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8531351" y="2121408"/>
            <a:ext cx="2592505" cy="914400"/>
          </a:xfrm>
          <a:prstGeom prst="rect">
            <a:avLst/>
          </a:prstGeom>
          <a:noFill/>
        </p:spPr>
        <p:txBody>
          <a:bodyPr vert="horz" lIns="0" tIns="0" rIns="0" bIns="0" rtlCol="0" anchor="b">
            <a:noAutofit/>
          </a:bodyPr>
          <a:lstStyle>
            <a:lvl1pPr marL="0" indent="0" algn="ctr">
              <a:spcBef>
                <a:spcPts val="0"/>
              </a:spcBef>
              <a:spcAft>
                <a:spcPts val="0"/>
              </a:spcAft>
              <a:buNone/>
              <a:defRPr lang="en-ZA" sz="6000" dirty="0">
                <a:ln w="15875">
                  <a:solidFill>
                    <a:schemeClr val="bg1">
                      <a:lumMod val="85000"/>
                    </a:schemeClr>
                  </a:solidFill>
                </a:ln>
                <a:no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069848"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00600"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8531352" y="3730752"/>
            <a:ext cx="2560320" cy="118872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
        <p:nvSpPr>
          <p:cNvPr id="19" name="Rectangle 18">
            <a:extLst>
              <a:ext uri="{FF2B5EF4-FFF2-40B4-BE49-F238E27FC236}">
                <a16:creationId xmlns:a16="http://schemas.microsoft.com/office/drawing/2014/main" id="{825807F6-AD25-4B86-8D5C-5DBE4B0D304E}"/>
              </a:ext>
              <a:ext uri="{C183D7F6-B498-43B3-948B-1728B52AA6E4}">
                <adec:decorative xmlns:adec="http://schemas.microsoft.com/office/drawing/2017/decorative" val="1"/>
              </a:ext>
            </a:extLst>
          </p:cNvPr>
          <p:cNvSpPr/>
          <p:nvPr userDrawn="1"/>
        </p:nvSpPr>
        <p:spPr>
          <a:xfrm>
            <a:off x="1031875" y="3231845"/>
            <a:ext cx="1009198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46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7A6EC474-5258-4E26-A871-01200EC78559}"/>
              </a:ext>
            </a:extLst>
          </p:cNvPr>
          <p:cNvSpPr>
            <a:spLocks noGrp="1"/>
          </p:cNvSpPr>
          <p:nvPr>
            <p:ph type="pic" sz="quarter" idx="13"/>
          </p:nvPr>
        </p:nvSpPr>
        <p:spPr>
          <a:xfrm>
            <a:off x="1524" y="0"/>
            <a:ext cx="12188952" cy="6858000"/>
          </a:xfrm>
          <a:custGeom>
            <a:avLst/>
            <a:gdLst>
              <a:gd name="connsiteX0" fmla="*/ 2816352 w 12188952"/>
              <a:gd name="connsiteY0" fmla="*/ 1690688 h 6858000"/>
              <a:gd name="connsiteX1" fmla="*/ 2816352 w 12188952"/>
              <a:gd name="connsiteY1" fmla="*/ 5576888 h 6858000"/>
              <a:gd name="connsiteX2" fmla="*/ 3044952 w 12188952"/>
              <a:gd name="connsiteY2" fmla="*/ 5576888 h 6858000"/>
              <a:gd name="connsiteX3" fmla="*/ 3044952 w 12188952"/>
              <a:gd name="connsiteY3" fmla="*/ 169068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2816352" y="1690688"/>
                </a:moveTo>
                <a:lnTo>
                  <a:pt x="2816352" y="5576888"/>
                </a:lnTo>
                <a:lnTo>
                  <a:pt x="3044952" y="5576888"/>
                </a:lnTo>
                <a:lnTo>
                  <a:pt x="3044952" y="169068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1" name="Text Placeholder 6">
            <a:extLst>
              <a:ext uri="{FF2B5EF4-FFF2-40B4-BE49-F238E27FC236}">
                <a16:creationId xmlns:a16="http://schemas.microsoft.com/office/drawing/2014/main" id="{4F54F31D-9C5E-4286-8D0E-6318D6D19D1E}"/>
              </a:ext>
            </a:extLst>
          </p:cNvPr>
          <p:cNvSpPr>
            <a:spLocks noGrp="1"/>
          </p:cNvSpPr>
          <p:nvPr>
            <p:ph type="body" sz="quarter" idx="25"/>
          </p:nvPr>
        </p:nvSpPr>
        <p:spPr>
          <a:xfrm>
            <a:off x="3048000" y="1690688"/>
            <a:ext cx="9144000" cy="3886200"/>
          </a:xfrm>
          <a:solidFill>
            <a:schemeClr val="bg1">
              <a:alpha val="93000"/>
            </a:schemeClr>
          </a:solidFill>
        </p:spPr>
        <p:txBody>
          <a:bodyPr lIns="411480" tIns="566928" rIns="4937760" bIns="3063240" anchor="b">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FE9E034D-C1DD-48C0-BB6B-FDC6F8EBA558}"/>
              </a:ext>
            </a:extLst>
          </p:cNvPr>
          <p:cNvSpPr>
            <a:spLocks noGrp="1"/>
          </p:cNvSpPr>
          <p:nvPr>
            <p:ph type="title" hasCustomPrompt="1"/>
          </p:nvPr>
        </p:nvSpPr>
        <p:spPr>
          <a:xfrm>
            <a:off x="3383280" y="365125"/>
            <a:ext cx="7894320" cy="1325563"/>
          </a:xfrm>
        </p:spPr>
        <p:txBody>
          <a:bodyPr/>
          <a:lstStyle>
            <a:lvl1pPr algn="l">
              <a:defRPr>
                <a:solidFill>
                  <a:schemeClr val="bg1"/>
                </a:solidFill>
              </a:defRPr>
            </a:lvl1pPr>
          </a:lstStyle>
          <a:p>
            <a:r>
              <a:rPr lang="en-US" dirty="0"/>
              <a:t>CLICK TO EDIT TITLE</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hasCustomPrompt="1"/>
          </p:nvPr>
        </p:nvSpPr>
        <p:spPr>
          <a:xfrm>
            <a:off x="3392488"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hasCustomPrompt="1"/>
          </p:nvPr>
        </p:nvSpPr>
        <p:spPr>
          <a:xfrm>
            <a:off x="7629525" y="1919288"/>
            <a:ext cx="3657600" cy="640080"/>
          </a:xfrm>
        </p:spPr>
        <p:txBody>
          <a:bodyPr anchor="b">
            <a:normAutofit/>
          </a:bodyPr>
          <a:lstStyle>
            <a:lvl1pPr marL="0" indent="0">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hasCustomPrompt="1"/>
          </p:nvPr>
        </p:nvSpPr>
        <p:spPr>
          <a:xfrm>
            <a:off x="7629525" y="2686050"/>
            <a:ext cx="3657600" cy="2743200"/>
          </a:xfrm>
        </p:spPr>
        <p:txBody>
          <a:bodyPr>
            <a:normAutofit/>
          </a:bodyPr>
          <a:lstStyle>
            <a:lvl1pPr marL="0" indent="0">
              <a:lnSpc>
                <a:spcPts val="2000"/>
              </a:lnSpc>
              <a:spcBef>
                <a:spcPts val="0"/>
              </a:spcBef>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5" name="Rectangle 14">
            <a:extLst>
              <a:ext uri="{FF2B5EF4-FFF2-40B4-BE49-F238E27FC236}">
                <a16:creationId xmlns:a16="http://schemas.microsoft.com/office/drawing/2014/main" id="{F0D2B628-14C7-401D-8451-24C64BCF3CCA}"/>
              </a:ext>
              <a:ext uri="{C183D7F6-B498-43B3-948B-1728B52AA6E4}">
                <adec:decorative xmlns:adec="http://schemas.microsoft.com/office/drawing/2017/decorative" val="1"/>
              </a:ext>
            </a:extLst>
          </p:cNvPr>
          <p:cNvSpPr/>
          <p:nvPr userDrawn="1"/>
        </p:nvSpPr>
        <p:spPr>
          <a:xfrm>
            <a:off x="2817876" y="1690688"/>
            <a:ext cx="228600" cy="3886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46981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owth">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121B4B07-1B80-41CF-89AC-82A7628C9D74}"/>
              </a:ext>
            </a:extLst>
          </p:cNvPr>
          <p:cNvSpPr>
            <a:spLocks noGrp="1"/>
          </p:cNvSpPr>
          <p:nvPr>
            <p:ph type="pic" sz="quarter" idx="13"/>
          </p:nvPr>
        </p:nvSpPr>
        <p:spPr>
          <a:xfrm>
            <a:off x="1524" y="0"/>
            <a:ext cx="12188952" cy="6858000"/>
          </a:xfrm>
          <a:custGeom>
            <a:avLst/>
            <a:gdLst>
              <a:gd name="connsiteX0" fmla="*/ 7789164 w 12188952"/>
              <a:gd name="connsiteY0" fmla="*/ 2468880 h 6858000"/>
              <a:gd name="connsiteX1" fmla="*/ 7789164 w 12188952"/>
              <a:gd name="connsiteY1" fmla="*/ 2697480 h 6858000"/>
              <a:gd name="connsiteX2" fmla="*/ 10715244 w 12188952"/>
              <a:gd name="connsiteY2" fmla="*/ 2697480 h 6858000"/>
              <a:gd name="connsiteX3" fmla="*/ 10715244 w 12188952"/>
              <a:gd name="connsiteY3" fmla="*/ 2468880 h 6858000"/>
              <a:gd name="connsiteX4" fmla="*/ 4634484 w 12188952"/>
              <a:gd name="connsiteY4" fmla="*/ 2468880 h 6858000"/>
              <a:gd name="connsiteX5" fmla="*/ 4634484 w 12188952"/>
              <a:gd name="connsiteY5" fmla="*/ 2697480 h 6858000"/>
              <a:gd name="connsiteX6" fmla="*/ 7560564 w 12188952"/>
              <a:gd name="connsiteY6" fmla="*/ 2697480 h 6858000"/>
              <a:gd name="connsiteX7" fmla="*/ 7560564 w 12188952"/>
              <a:gd name="connsiteY7" fmla="*/ 2468880 h 6858000"/>
              <a:gd name="connsiteX8" fmla="*/ 1443228 w 12188952"/>
              <a:gd name="connsiteY8" fmla="*/ 2468880 h 6858000"/>
              <a:gd name="connsiteX9" fmla="*/ 1443228 w 12188952"/>
              <a:gd name="connsiteY9" fmla="*/ 2697480 h 6858000"/>
              <a:gd name="connsiteX10" fmla="*/ 4369308 w 12188952"/>
              <a:gd name="connsiteY10" fmla="*/ 2697480 h 6858000"/>
              <a:gd name="connsiteX11" fmla="*/ 4369308 w 12188952"/>
              <a:gd name="connsiteY11" fmla="*/ 2468880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468880"/>
                </a:moveTo>
                <a:lnTo>
                  <a:pt x="7789164" y="2697480"/>
                </a:lnTo>
                <a:lnTo>
                  <a:pt x="10715244" y="2697480"/>
                </a:lnTo>
                <a:lnTo>
                  <a:pt x="10715244" y="2468880"/>
                </a:lnTo>
                <a:close/>
                <a:moveTo>
                  <a:pt x="4634484" y="2468880"/>
                </a:moveTo>
                <a:lnTo>
                  <a:pt x="4634484" y="2697480"/>
                </a:lnTo>
                <a:lnTo>
                  <a:pt x="7560564" y="2697480"/>
                </a:lnTo>
                <a:lnTo>
                  <a:pt x="7560564" y="2468880"/>
                </a:lnTo>
                <a:close/>
                <a:moveTo>
                  <a:pt x="1443228" y="2468880"/>
                </a:moveTo>
                <a:lnTo>
                  <a:pt x="1443228" y="2697480"/>
                </a:lnTo>
                <a:lnTo>
                  <a:pt x="4369308" y="2697480"/>
                </a:lnTo>
                <a:lnTo>
                  <a:pt x="4369308" y="2468880"/>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4" name="Text Placeholder 3">
            <a:extLst>
              <a:ext uri="{FF2B5EF4-FFF2-40B4-BE49-F238E27FC236}">
                <a16:creationId xmlns:a16="http://schemas.microsoft.com/office/drawing/2014/main" id="{38840922-E552-4901-81AD-E458DA6BF7FE}"/>
              </a:ext>
            </a:extLst>
          </p:cNvPr>
          <p:cNvSpPr>
            <a:spLocks noGrp="1"/>
          </p:cNvSpPr>
          <p:nvPr>
            <p:ph type="body" sz="quarter" idx="39" hasCustomPrompt="1"/>
          </p:nvPr>
        </p:nvSpPr>
        <p:spPr>
          <a:xfrm>
            <a:off x="1066800" y="1525143"/>
            <a:ext cx="10058400" cy="548640"/>
          </a:xfrm>
        </p:spPr>
        <p:txBody>
          <a:bodyPr>
            <a:noAutofit/>
          </a:bodyPr>
          <a:lstStyle>
            <a:lvl1pPr marL="0" indent="0" algn="ctr">
              <a:buNone/>
              <a:defRPr sz="2000">
                <a:solidFill>
                  <a:schemeClr val="bg1"/>
                </a:solidFill>
                <a:latin typeface="+mj-lt"/>
              </a:defRPr>
            </a:lvl1pPr>
            <a:lvl2pPr marL="457200" indent="0" algn="ctr">
              <a:buNone/>
              <a:defRPr sz="2400">
                <a:latin typeface="+mj-lt"/>
              </a:defRPr>
            </a:lvl2pPr>
            <a:lvl3pPr marL="914400" indent="0" algn="ctr">
              <a:buNone/>
              <a:defRPr sz="2400">
                <a:latin typeface="+mj-lt"/>
              </a:defRPr>
            </a:lvl3pPr>
            <a:lvl4pPr marL="1371600" indent="0" algn="ctr">
              <a:buNone/>
              <a:defRPr sz="2400">
                <a:latin typeface="+mj-lt"/>
              </a:defRPr>
            </a:lvl4pPr>
            <a:lvl5pPr marL="1828800" indent="0" algn="ctr">
              <a:buNone/>
              <a:defRPr sz="2400">
                <a:latin typeface="+mj-lt"/>
              </a:defRPr>
            </a:lvl5pPr>
          </a:lstStyle>
          <a:p>
            <a:pPr lvl="0"/>
            <a:r>
              <a:rPr lang="en-US" dirty="0"/>
              <a:t>Click to edit subtitle</a:t>
            </a:r>
          </a:p>
        </p:txBody>
      </p:sp>
      <p:sp>
        <p:nvSpPr>
          <p:cNvPr id="17" name="Date Placeholder 6">
            <a:extLst>
              <a:ext uri="{FF2B5EF4-FFF2-40B4-BE49-F238E27FC236}">
                <a16:creationId xmlns:a16="http://schemas.microsoft.com/office/drawing/2014/main" id="{5DC05003-DC7F-4DC2-9902-F09425302D88}"/>
              </a:ext>
            </a:extLst>
          </p:cNvPr>
          <p:cNvSpPr>
            <a:spLocks noGrp="1"/>
          </p:cNvSpPr>
          <p:nvPr>
            <p:ph type="dt" sz="half" idx="40"/>
          </p:nvPr>
        </p:nvSpPr>
        <p:spPr>
          <a:xfrm>
            <a:off x="838200" y="6356350"/>
            <a:ext cx="2743200" cy="365125"/>
          </a:xfrm>
        </p:spPr>
        <p:txBody>
          <a:bodyPr/>
          <a:lstStyle>
            <a:lvl1pPr>
              <a:defRPr>
                <a:solidFill>
                  <a:schemeClr val="bg1"/>
                </a:solidFill>
              </a:defRPr>
            </a:lvl1pPr>
          </a:lstStyle>
          <a:p>
            <a:r>
              <a:rPr lang="en-US" dirty="0"/>
              <a:t>7/14/20XX</a:t>
            </a:r>
          </a:p>
        </p:txBody>
      </p:sp>
      <p:sp>
        <p:nvSpPr>
          <p:cNvPr id="16" name="Text Placeholder 8">
            <a:extLst>
              <a:ext uri="{FF2B5EF4-FFF2-40B4-BE49-F238E27FC236}">
                <a16:creationId xmlns:a16="http://schemas.microsoft.com/office/drawing/2014/main" id="{7E5DD934-36C9-4200-9B07-20B7B5F9B9D3}"/>
              </a:ext>
            </a:extLst>
          </p:cNvPr>
          <p:cNvSpPr>
            <a:spLocks noGrp="1"/>
          </p:cNvSpPr>
          <p:nvPr>
            <p:ph type="body" sz="quarter" idx="41" hasCustomPrompt="1"/>
          </p:nvPr>
        </p:nvSpPr>
        <p:spPr>
          <a:xfrm>
            <a:off x="1444752" y="2697480"/>
            <a:ext cx="2926080" cy="2504064"/>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8" name="Text Placeholder 8">
            <a:extLst>
              <a:ext uri="{FF2B5EF4-FFF2-40B4-BE49-F238E27FC236}">
                <a16:creationId xmlns:a16="http://schemas.microsoft.com/office/drawing/2014/main" id="{6131369D-6688-434C-89C0-00892AA26C87}"/>
              </a:ext>
            </a:extLst>
          </p:cNvPr>
          <p:cNvSpPr>
            <a:spLocks noGrp="1"/>
          </p:cNvSpPr>
          <p:nvPr>
            <p:ph type="body" sz="quarter" idx="42" hasCustomPrompt="1"/>
          </p:nvPr>
        </p:nvSpPr>
        <p:spPr>
          <a:xfrm>
            <a:off x="463600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9" name="Text Placeholder 8">
            <a:extLst>
              <a:ext uri="{FF2B5EF4-FFF2-40B4-BE49-F238E27FC236}">
                <a16:creationId xmlns:a16="http://schemas.microsoft.com/office/drawing/2014/main" id="{255864CA-BF08-4C2C-88EB-589BDFBE27B3}"/>
              </a:ext>
            </a:extLst>
          </p:cNvPr>
          <p:cNvSpPr>
            <a:spLocks noGrp="1"/>
          </p:cNvSpPr>
          <p:nvPr>
            <p:ph type="body" sz="quarter" idx="43" hasCustomPrompt="1"/>
          </p:nvPr>
        </p:nvSpPr>
        <p:spPr>
          <a:xfrm>
            <a:off x="7790688" y="2697587"/>
            <a:ext cx="2926080" cy="2505345"/>
          </a:xfrm>
          <a:solidFill>
            <a:schemeClr val="bg1">
              <a:alpha val="90000"/>
            </a:schemeClr>
          </a:solidFill>
        </p:spPr>
        <p:txBody>
          <a:bodyPr tIns="502920">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29" name="Rectangle 28">
            <a:extLst>
              <a:ext uri="{FF2B5EF4-FFF2-40B4-BE49-F238E27FC236}">
                <a16:creationId xmlns:a16="http://schemas.microsoft.com/office/drawing/2014/main" id="{9B0287FA-646A-4E57-8C1A-1931B75F19B1}"/>
              </a:ext>
              <a:ext uri="{C183D7F6-B498-43B3-948B-1728B52AA6E4}">
                <adec:decorative xmlns:adec="http://schemas.microsoft.com/office/drawing/2017/decorative" val="1"/>
              </a:ext>
            </a:extLst>
          </p:cNvPr>
          <p:cNvSpPr/>
          <p:nvPr userDrawn="1"/>
        </p:nvSpPr>
        <p:spPr>
          <a:xfrm>
            <a:off x="463600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ED43C36-F674-49C6-8542-3721B150B182}"/>
              </a:ext>
              <a:ext uri="{C183D7F6-B498-43B3-948B-1728B52AA6E4}">
                <adec:decorative xmlns:adec="http://schemas.microsoft.com/office/drawing/2017/decorative" val="1"/>
              </a:ext>
            </a:extLst>
          </p:cNvPr>
          <p:cNvSpPr/>
          <p:nvPr userDrawn="1"/>
        </p:nvSpPr>
        <p:spPr>
          <a:xfrm>
            <a:off x="7790688"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CCF3302-2960-44AC-A88C-4C281751163B}"/>
              </a:ext>
              <a:ext uri="{C183D7F6-B498-43B3-948B-1728B52AA6E4}">
                <adec:decorative xmlns:adec="http://schemas.microsoft.com/office/drawing/2017/decorative" val="1"/>
              </a:ext>
            </a:extLst>
          </p:cNvPr>
          <p:cNvSpPr/>
          <p:nvPr userDrawn="1"/>
        </p:nvSpPr>
        <p:spPr>
          <a:xfrm>
            <a:off x="1444752" y="2468880"/>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584448"/>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Tree>
    <p:extLst>
      <p:ext uri="{BB962C8B-B14F-4D97-AF65-F5344CB8AC3E}">
        <p14:creationId xmlns:p14="http://schemas.microsoft.com/office/powerpoint/2010/main" val="309957838"/>
      </p:ext>
    </p:extLst>
  </p:cSld>
  <p:clrMapOvr>
    <a:masterClrMapping/>
  </p:clrMapOvr>
  <p:extLst>
    <p:ext uri="{DCECCB84-F9BA-43D5-87BE-67443E8EF086}">
      <p15:sldGuideLst xmlns:p15="http://schemas.microsoft.com/office/powerpoint/2012/main">
        <p15:guide id="1" orient="horz" pos="76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adra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15" name="Text Placeholder 5">
            <a:extLst>
              <a:ext uri="{FF2B5EF4-FFF2-40B4-BE49-F238E27FC236}">
                <a16:creationId xmlns:a16="http://schemas.microsoft.com/office/drawing/2014/main" id="{5487709A-3CB5-4242-9D31-5DAC5D0494A9}"/>
              </a:ext>
            </a:extLst>
          </p:cNvPr>
          <p:cNvSpPr>
            <a:spLocks noGrp="1"/>
          </p:cNvSpPr>
          <p:nvPr>
            <p:ph type="body" sz="quarter" idx="12" hasCustomPrompt="1"/>
          </p:nvPr>
        </p:nvSpPr>
        <p:spPr>
          <a:xfrm>
            <a:off x="5109000" y="2130552"/>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6" name="Text Placeholder 5">
            <a:extLst>
              <a:ext uri="{FF2B5EF4-FFF2-40B4-BE49-F238E27FC236}">
                <a16:creationId xmlns:a16="http://schemas.microsoft.com/office/drawing/2014/main" id="{D81AA656-0DD9-4717-8FC2-4C8C03D0634D}"/>
              </a:ext>
            </a:extLst>
          </p:cNvPr>
          <p:cNvSpPr>
            <a:spLocks noGrp="1"/>
          </p:cNvSpPr>
          <p:nvPr>
            <p:ph type="body" sz="quarter" idx="13" hasCustomPrompt="1"/>
          </p:nvPr>
        </p:nvSpPr>
        <p:spPr>
          <a:xfrm>
            <a:off x="5109000" y="5184648"/>
            <a:ext cx="2011680" cy="274320"/>
          </a:xfrm>
        </p:spPr>
        <p:txBody>
          <a:bodyPr/>
          <a:lstStyle>
            <a:lvl1pPr marL="0" indent="0" algn="ctr">
              <a:buFont typeface="Arial" panose="020B0604020202020204" pitchFamily="34" charset="0"/>
              <a:buNone/>
              <a:defRPr sz="1400">
                <a:solidFill>
                  <a:schemeClr val="tx1"/>
                </a:solidFill>
                <a:latin typeface="+mj-lt"/>
              </a:defRPr>
            </a:lvl1pPr>
          </a:lstStyle>
          <a:p>
            <a:pPr lvl="0"/>
            <a:r>
              <a:rPr lang="en-US" dirty="0"/>
              <a:t>Quadrant Title</a:t>
            </a:r>
          </a:p>
        </p:txBody>
      </p:sp>
      <p:sp>
        <p:nvSpPr>
          <p:cNvPr id="17" name="Text Placeholder 5">
            <a:extLst>
              <a:ext uri="{FF2B5EF4-FFF2-40B4-BE49-F238E27FC236}">
                <a16:creationId xmlns:a16="http://schemas.microsoft.com/office/drawing/2014/main" id="{970652C9-A2DF-48D4-9530-B3F495F7A401}"/>
              </a:ext>
            </a:extLst>
          </p:cNvPr>
          <p:cNvSpPr>
            <a:spLocks noGrp="1"/>
          </p:cNvSpPr>
          <p:nvPr>
            <p:ph type="body" sz="quarter" idx="14" hasCustomPrompt="1"/>
          </p:nvPr>
        </p:nvSpPr>
        <p:spPr>
          <a:xfrm>
            <a:off x="841248" y="3273552"/>
            <a:ext cx="2011680" cy="274320"/>
          </a:xfrm>
        </p:spPr>
        <p:txBody>
          <a:bodyPr/>
          <a:lstStyle>
            <a:lvl1pPr marL="0" indent="0" algn="l">
              <a:buFont typeface="Arial" panose="020B0604020202020204" pitchFamily="34" charset="0"/>
              <a:buNone/>
              <a:defRPr sz="1400">
                <a:solidFill>
                  <a:schemeClr val="tx1"/>
                </a:solidFill>
                <a:latin typeface="+mj-lt"/>
              </a:defRPr>
            </a:lvl1pPr>
          </a:lstStyle>
          <a:p>
            <a:pPr lvl="0"/>
            <a:r>
              <a:rPr lang="en-US" dirty="0"/>
              <a:t>Quadrant Title</a:t>
            </a:r>
          </a:p>
        </p:txBody>
      </p:sp>
      <p:sp>
        <p:nvSpPr>
          <p:cNvPr id="18" name="Text Placeholder 5">
            <a:extLst>
              <a:ext uri="{FF2B5EF4-FFF2-40B4-BE49-F238E27FC236}">
                <a16:creationId xmlns:a16="http://schemas.microsoft.com/office/drawing/2014/main" id="{FBD279E7-C7DE-4501-9F36-BA9F05FFFF5C}"/>
              </a:ext>
            </a:extLst>
          </p:cNvPr>
          <p:cNvSpPr>
            <a:spLocks noGrp="1"/>
          </p:cNvSpPr>
          <p:nvPr>
            <p:ph type="body" sz="quarter" idx="15" hasCustomPrompt="1"/>
          </p:nvPr>
        </p:nvSpPr>
        <p:spPr>
          <a:xfrm>
            <a:off x="9345168" y="3273552"/>
            <a:ext cx="2011680" cy="274320"/>
          </a:xfrm>
        </p:spPr>
        <p:txBody>
          <a:bodyPr/>
          <a:lstStyle>
            <a:lvl1pPr marL="0" indent="0" algn="r">
              <a:buFont typeface="Arial" panose="020B0604020202020204" pitchFamily="34" charset="0"/>
              <a:buNone/>
              <a:defRPr sz="1400">
                <a:solidFill>
                  <a:schemeClr val="tx1"/>
                </a:solidFill>
                <a:latin typeface="+mj-lt"/>
              </a:defRPr>
            </a:lvl1pPr>
          </a:lstStyle>
          <a:p>
            <a:pPr lvl="0"/>
            <a:r>
              <a:rPr lang="en-US" dirty="0"/>
              <a:t>Quadrant Title</a:t>
            </a:r>
          </a:p>
        </p:txBody>
      </p:sp>
      <p:cxnSp>
        <p:nvCxnSpPr>
          <p:cNvPr id="19" name="Straight Connector 18">
            <a:extLst>
              <a:ext uri="{FF2B5EF4-FFF2-40B4-BE49-F238E27FC236}">
                <a16:creationId xmlns:a16="http://schemas.microsoft.com/office/drawing/2014/main" id="{514BA6D1-4FDE-40E9-9F24-4719889A55F7}"/>
              </a:ext>
            </a:extLst>
          </p:cNvPr>
          <p:cNvCxnSpPr>
            <a:cxnSpLocks/>
          </p:cNvCxnSpPr>
          <p:nvPr userDrawn="1"/>
        </p:nvCxnSpPr>
        <p:spPr>
          <a:xfrm>
            <a:off x="929640" y="3631616"/>
            <a:ext cx="10332720"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A3B553-82A9-403C-B8D4-D8C8A4A395B7}"/>
              </a:ext>
            </a:extLst>
          </p:cNvPr>
          <p:cNvCxnSpPr>
            <a:cxnSpLocks/>
          </p:cNvCxnSpPr>
          <p:nvPr userDrawn="1"/>
        </p:nvCxnSpPr>
        <p:spPr>
          <a:xfrm>
            <a:off x="6096000" y="2473690"/>
            <a:ext cx="0" cy="256032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1" name="Date Placeholder 4">
            <a:extLst>
              <a:ext uri="{FF2B5EF4-FFF2-40B4-BE49-F238E27FC236}">
                <a16:creationId xmlns:a16="http://schemas.microsoft.com/office/drawing/2014/main" id="{25C7676A-1D83-4D31-9C74-59C46F152534}"/>
              </a:ext>
            </a:extLst>
          </p:cNvPr>
          <p:cNvSpPr>
            <a:spLocks noGrp="1"/>
          </p:cNvSpPr>
          <p:nvPr>
            <p:ph type="dt" sz="half" idx="16"/>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Tree>
    <p:extLst>
      <p:ext uri="{BB962C8B-B14F-4D97-AF65-F5344CB8AC3E}">
        <p14:creationId xmlns:p14="http://schemas.microsoft.com/office/powerpoint/2010/main" val="487901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034D-C1DD-48C0-BB6B-FDC6F8EBA558}"/>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77FFB71-D3BF-4723-8C5E-44AD8F0E924D}"/>
              </a:ext>
            </a:extLst>
          </p:cNvPr>
          <p:cNvSpPr>
            <a:spLocks noGrp="1"/>
          </p:cNvSpPr>
          <p:nvPr>
            <p:ph type="body" idx="1"/>
          </p:nvPr>
        </p:nvSpPr>
        <p:spPr>
          <a:xfrm>
            <a:off x="839788" y="1933902"/>
            <a:ext cx="5157787"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1BC8B9-8F2B-4131-A090-0ACBEEE80B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14E40B-C52C-407A-9311-46FDCD84CB5A}"/>
              </a:ext>
            </a:extLst>
          </p:cNvPr>
          <p:cNvSpPr>
            <a:spLocks noGrp="1"/>
          </p:cNvSpPr>
          <p:nvPr>
            <p:ph type="body" sz="quarter" idx="3"/>
          </p:nvPr>
        </p:nvSpPr>
        <p:spPr>
          <a:xfrm>
            <a:off x="6172200" y="1933902"/>
            <a:ext cx="5183188" cy="567697"/>
          </a:xfrm>
        </p:spPr>
        <p:txBody>
          <a:bodyPr anchor="b" anchorCtr="0">
            <a:normAutofit/>
          </a:bodyPr>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96ED23-22F0-421E-849C-630BEABF8B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8" name="Footer Placeholder 7">
            <a:extLst>
              <a:ext uri="{FF2B5EF4-FFF2-40B4-BE49-F238E27FC236}">
                <a16:creationId xmlns:a16="http://schemas.microsoft.com/office/drawing/2014/main" id="{97C1F45E-8700-4861-AD21-BB7A09E1305A}"/>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9" name="Slide Number Placeholder 8">
            <a:extLst>
              <a:ext uri="{FF2B5EF4-FFF2-40B4-BE49-F238E27FC236}">
                <a16:creationId xmlns:a16="http://schemas.microsoft.com/office/drawing/2014/main" id="{B7283171-31EE-44C7-A031-9F840EDEC10C}"/>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ADF6BB91-26DF-45B2-B1D3-508C39F349CD}"/>
              </a:ext>
            </a:extLst>
          </p:cNvPr>
          <p:cNvSpPr>
            <a:spLocks noGrp="1"/>
          </p:cNvSpPr>
          <p:nvPr>
            <p:ph type="body" sz="quarter" idx="13" hasCustomPrompt="1"/>
          </p:nvPr>
        </p:nvSpPr>
        <p:spPr>
          <a:xfrm>
            <a:off x="836613" y="1482296"/>
            <a:ext cx="8321040" cy="365125"/>
          </a:xfrm>
        </p:spPr>
        <p:txBody>
          <a:bodyPr>
            <a:noAutofit/>
          </a:bodyPr>
          <a:lstStyle>
            <a:lvl1pPr marL="0" indent="0">
              <a:buNone/>
              <a:defRPr sz="2000">
                <a:latin typeface="+mj-lt"/>
              </a:defRPr>
            </a:lvl1pPr>
            <a:lvl2pPr marL="457200" indent="0">
              <a:buNone/>
              <a:defRPr sz="2000">
                <a:latin typeface="+mj-lt"/>
              </a:defRPr>
            </a:lvl2pPr>
            <a:lvl3pPr marL="914400" indent="0">
              <a:buNone/>
              <a:defRPr sz="2000">
                <a:latin typeface="+mj-lt"/>
              </a:defRPr>
            </a:lvl3pPr>
            <a:lvl4pPr marL="1371600" indent="0">
              <a:buNone/>
              <a:defRPr sz="2000">
                <a:latin typeface="+mj-lt"/>
              </a:defRPr>
            </a:lvl4pPr>
            <a:lvl5pPr marL="1828800" indent="0">
              <a:buNone/>
              <a:defRPr sz="2000">
                <a:latin typeface="+mj-lt"/>
              </a:defRPr>
            </a:lvl5pPr>
          </a:lstStyle>
          <a:p>
            <a:pPr lvl="0"/>
            <a:r>
              <a:rPr lang="en-US" dirty="0"/>
              <a:t>Click to edit subtitle</a:t>
            </a:r>
          </a:p>
        </p:txBody>
      </p:sp>
    </p:spTree>
    <p:extLst>
      <p:ext uri="{BB962C8B-B14F-4D97-AF65-F5344CB8AC3E}">
        <p14:creationId xmlns:p14="http://schemas.microsoft.com/office/powerpoint/2010/main" val="692630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65000"/>
                    <a:lumOff val="35000"/>
                  </a:schemeClr>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65000"/>
                    <a:lumOff val="35000"/>
                  </a:schemeClr>
                </a:solidFill>
              </a:defRPr>
            </a:lvl1pPr>
          </a:lstStyle>
          <a:p>
            <a:fld id="{19B51A1E-902D-48AF-9020-955120F399B6}" type="slidenum">
              <a:rPr lang="en-ZA" smtClean="0"/>
              <a:pPr/>
              <a:t>‹#›</a:t>
            </a:fld>
            <a:endParaRPr lang="en-ZA" dirty="0"/>
          </a:p>
        </p:txBody>
      </p:sp>
      <p:sp>
        <p:nvSpPr>
          <p:cNvPr id="38" name="Text Placeholder 10">
            <a:extLst>
              <a:ext uri="{FF2B5EF4-FFF2-40B4-BE49-F238E27FC236}">
                <a16:creationId xmlns:a16="http://schemas.microsoft.com/office/drawing/2014/main" id="{51F6740D-79A8-4846-A90A-F1FF9BBDD00D}"/>
              </a:ext>
            </a:extLst>
          </p:cNvPr>
          <p:cNvSpPr>
            <a:spLocks noGrp="1"/>
          </p:cNvSpPr>
          <p:nvPr>
            <p:ph type="body" sz="quarter" idx="33" hasCustomPrompt="1"/>
          </p:nvPr>
        </p:nvSpPr>
        <p:spPr>
          <a:xfrm>
            <a:off x="914399" y="3422952"/>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39" name="Text Placeholder 10">
            <a:extLst>
              <a:ext uri="{FF2B5EF4-FFF2-40B4-BE49-F238E27FC236}">
                <a16:creationId xmlns:a16="http://schemas.microsoft.com/office/drawing/2014/main" id="{93E06E79-FBB7-4594-8FC7-631D174541D7}"/>
              </a:ext>
            </a:extLst>
          </p:cNvPr>
          <p:cNvSpPr>
            <a:spLocks noGrp="1"/>
          </p:cNvSpPr>
          <p:nvPr>
            <p:ph type="body" sz="quarter" idx="34" hasCustomPrompt="1"/>
          </p:nvPr>
        </p:nvSpPr>
        <p:spPr>
          <a:xfrm>
            <a:off x="19659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0" name="Text Placeholder 10">
            <a:extLst>
              <a:ext uri="{FF2B5EF4-FFF2-40B4-BE49-F238E27FC236}">
                <a16:creationId xmlns:a16="http://schemas.microsoft.com/office/drawing/2014/main" id="{5B6D7F47-7406-4B82-8180-F3AD59BC6561}"/>
              </a:ext>
            </a:extLst>
          </p:cNvPr>
          <p:cNvSpPr>
            <a:spLocks noGrp="1"/>
          </p:cNvSpPr>
          <p:nvPr>
            <p:ph type="body" sz="quarter" idx="35" hasCustomPrompt="1"/>
          </p:nvPr>
        </p:nvSpPr>
        <p:spPr>
          <a:xfrm>
            <a:off x="27538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1" name="Text Placeholder 10">
            <a:extLst>
              <a:ext uri="{FF2B5EF4-FFF2-40B4-BE49-F238E27FC236}">
                <a16:creationId xmlns:a16="http://schemas.microsoft.com/office/drawing/2014/main" id="{5B79AE07-3E86-4374-9F86-8B70E8158AB1}"/>
              </a:ext>
            </a:extLst>
          </p:cNvPr>
          <p:cNvSpPr>
            <a:spLocks noGrp="1"/>
          </p:cNvSpPr>
          <p:nvPr>
            <p:ph type="body" sz="quarter" idx="36" hasCustomPrompt="1"/>
          </p:nvPr>
        </p:nvSpPr>
        <p:spPr>
          <a:xfrm>
            <a:off x="35418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2" name="Text Placeholder 10">
            <a:extLst>
              <a:ext uri="{FF2B5EF4-FFF2-40B4-BE49-F238E27FC236}">
                <a16:creationId xmlns:a16="http://schemas.microsoft.com/office/drawing/2014/main" id="{C939686F-A239-4AFE-AF56-38497CCD7491}"/>
              </a:ext>
            </a:extLst>
          </p:cNvPr>
          <p:cNvSpPr>
            <a:spLocks noGrp="1"/>
          </p:cNvSpPr>
          <p:nvPr>
            <p:ph type="body" sz="quarter" idx="37" hasCustomPrompt="1"/>
          </p:nvPr>
        </p:nvSpPr>
        <p:spPr>
          <a:xfrm>
            <a:off x="43297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3" name="Text Placeholder 10">
            <a:extLst>
              <a:ext uri="{FF2B5EF4-FFF2-40B4-BE49-F238E27FC236}">
                <a16:creationId xmlns:a16="http://schemas.microsoft.com/office/drawing/2014/main" id="{A634BB4E-B10D-4761-A0B8-EBC734EC96DD}"/>
              </a:ext>
            </a:extLst>
          </p:cNvPr>
          <p:cNvSpPr>
            <a:spLocks noGrp="1"/>
          </p:cNvSpPr>
          <p:nvPr>
            <p:ph type="body" sz="quarter" idx="38" hasCustomPrompt="1"/>
          </p:nvPr>
        </p:nvSpPr>
        <p:spPr>
          <a:xfrm>
            <a:off x="914400" y="4224228"/>
            <a:ext cx="731520" cy="457200"/>
          </a:xfrm>
        </p:spPr>
        <p:txBody>
          <a:bodyPr anchor="ctr"/>
          <a:lstStyle>
            <a:lvl1pPr marL="0" indent="0" algn="ctr">
              <a:buNone/>
              <a:defRPr sz="1400" b="1">
                <a:solidFill>
                  <a:schemeClr val="tx1">
                    <a:lumMod val="65000"/>
                    <a:lumOff val="35000"/>
                  </a:schemeClr>
                </a:solidFill>
                <a:latin typeface="+mj-lt"/>
              </a:defRPr>
            </a:lvl1pPr>
          </a:lstStyle>
          <a:p>
            <a:pPr lvl="0"/>
            <a:r>
              <a:rPr lang="en-US" dirty="0"/>
              <a:t>Year</a:t>
            </a:r>
            <a:endParaRPr lang="en-ZA" dirty="0"/>
          </a:p>
        </p:txBody>
      </p:sp>
      <p:sp>
        <p:nvSpPr>
          <p:cNvPr id="44" name="Text Placeholder 10">
            <a:extLst>
              <a:ext uri="{FF2B5EF4-FFF2-40B4-BE49-F238E27FC236}">
                <a16:creationId xmlns:a16="http://schemas.microsoft.com/office/drawing/2014/main" id="{869255BD-A63E-4BFC-9D2A-E5EABC1DCD81}"/>
              </a:ext>
            </a:extLst>
          </p:cNvPr>
          <p:cNvSpPr>
            <a:spLocks noGrp="1"/>
          </p:cNvSpPr>
          <p:nvPr>
            <p:ph type="body" sz="quarter" idx="39" hasCustomPrompt="1"/>
          </p:nvPr>
        </p:nvSpPr>
        <p:spPr>
          <a:xfrm>
            <a:off x="51176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5" name="Text Placeholder 10">
            <a:extLst>
              <a:ext uri="{FF2B5EF4-FFF2-40B4-BE49-F238E27FC236}">
                <a16:creationId xmlns:a16="http://schemas.microsoft.com/office/drawing/2014/main" id="{31C27FFA-6FA2-4F90-9543-8AE7E5B90E48}"/>
              </a:ext>
            </a:extLst>
          </p:cNvPr>
          <p:cNvSpPr>
            <a:spLocks noGrp="1"/>
          </p:cNvSpPr>
          <p:nvPr>
            <p:ph type="body" sz="quarter" idx="40" hasCustomPrompt="1"/>
          </p:nvPr>
        </p:nvSpPr>
        <p:spPr>
          <a:xfrm>
            <a:off x="59055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6" name="Text Placeholder 10">
            <a:extLst>
              <a:ext uri="{FF2B5EF4-FFF2-40B4-BE49-F238E27FC236}">
                <a16:creationId xmlns:a16="http://schemas.microsoft.com/office/drawing/2014/main" id="{DAA9F46A-F074-488E-91DA-AAC5D23406E1}"/>
              </a:ext>
            </a:extLst>
          </p:cNvPr>
          <p:cNvSpPr>
            <a:spLocks noGrp="1"/>
          </p:cNvSpPr>
          <p:nvPr>
            <p:ph type="body" sz="quarter" idx="41" hasCustomPrompt="1"/>
          </p:nvPr>
        </p:nvSpPr>
        <p:spPr>
          <a:xfrm>
            <a:off x="669348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7" name="Text Placeholder 10">
            <a:extLst>
              <a:ext uri="{FF2B5EF4-FFF2-40B4-BE49-F238E27FC236}">
                <a16:creationId xmlns:a16="http://schemas.microsoft.com/office/drawing/2014/main" id="{24F6FE0C-DA66-4BE4-B1CB-AE552497A035}"/>
              </a:ext>
            </a:extLst>
          </p:cNvPr>
          <p:cNvSpPr>
            <a:spLocks noGrp="1"/>
          </p:cNvSpPr>
          <p:nvPr>
            <p:ph type="body" sz="quarter" idx="42" hasCustomPrompt="1"/>
          </p:nvPr>
        </p:nvSpPr>
        <p:spPr>
          <a:xfrm>
            <a:off x="905724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8" name="Text Placeholder 10">
            <a:extLst>
              <a:ext uri="{FF2B5EF4-FFF2-40B4-BE49-F238E27FC236}">
                <a16:creationId xmlns:a16="http://schemas.microsoft.com/office/drawing/2014/main" id="{E02CB3CF-9E17-4C7C-913F-21EFADB96CBD}"/>
              </a:ext>
            </a:extLst>
          </p:cNvPr>
          <p:cNvSpPr>
            <a:spLocks noGrp="1"/>
          </p:cNvSpPr>
          <p:nvPr>
            <p:ph type="body" sz="quarter" idx="43" hasCustomPrompt="1"/>
          </p:nvPr>
        </p:nvSpPr>
        <p:spPr>
          <a:xfrm>
            <a:off x="748140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49" name="Text Placeholder 10">
            <a:extLst>
              <a:ext uri="{FF2B5EF4-FFF2-40B4-BE49-F238E27FC236}">
                <a16:creationId xmlns:a16="http://schemas.microsoft.com/office/drawing/2014/main" id="{D3AC456D-7AB5-4BB9-8F76-B607929996B1}"/>
              </a:ext>
            </a:extLst>
          </p:cNvPr>
          <p:cNvSpPr>
            <a:spLocks noGrp="1"/>
          </p:cNvSpPr>
          <p:nvPr>
            <p:ph type="body" sz="quarter" idx="44" hasCustomPrompt="1"/>
          </p:nvPr>
        </p:nvSpPr>
        <p:spPr>
          <a:xfrm>
            <a:off x="826932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0" name="Text Placeholder 10">
            <a:extLst>
              <a:ext uri="{FF2B5EF4-FFF2-40B4-BE49-F238E27FC236}">
                <a16:creationId xmlns:a16="http://schemas.microsoft.com/office/drawing/2014/main" id="{C5E41A6A-28FF-4A75-BA52-2FA05EE92EC7}"/>
              </a:ext>
            </a:extLst>
          </p:cNvPr>
          <p:cNvSpPr>
            <a:spLocks noGrp="1"/>
          </p:cNvSpPr>
          <p:nvPr>
            <p:ph type="body" sz="quarter" idx="45" hasCustomPrompt="1"/>
          </p:nvPr>
        </p:nvSpPr>
        <p:spPr>
          <a:xfrm>
            <a:off x="9845160"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1" name="Text Placeholder 10">
            <a:extLst>
              <a:ext uri="{FF2B5EF4-FFF2-40B4-BE49-F238E27FC236}">
                <a16:creationId xmlns:a16="http://schemas.microsoft.com/office/drawing/2014/main" id="{7A1FCD8B-8332-4362-80BA-3DBB4442605C}"/>
              </a:ext>
            </a:extLst>
          </p:cNvPr>
          <p:cNvSpPr>
            <a:spLocks noGrp="1"/>
          </p:cNvSpPr>
          <p:nvPr>
            <p:ph type="body" sz="quarter" idx="46" hasCustomPrompt="1"/>
          </p:nvPr>
        </p:nvSpPr>
        <p:spPr>
          <a:xfrm>
            <a:off x="10633085" y="357039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2" name="Text Placeholder 10">
            <a:extLst>
              <a:ext uri="{FF2B5EF4-FFF2-40B4-BE49-F238E27FC236}">
                <a16:creationId xmlns:a16="http://schemas.microsoft.com/office/drawing/2014/main" id="{F2B53D10-BB76-4138-AAB8-844DCD895BDE}"/>
              </a:ext>
            </a:extLst>
          </p:cNvPr>
          <p:cNvSpPr>
            <a:spLocks noGrp="1"/>
          </p:cNvSpPr>
          <p:nvPr>
            <p:ph type="body" sz="quarter" idx="47" hasCustomPrompt="1"/>
          </p:nvPr>
        </p:nvSpPr>
        <p:spPr>
          <a:xfrm>
            <a:off x="196991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3" name="Text Placeholder 10">
            <a:extLst>
              <a:ext uri="{FF2B5EF4-FFF2-40B4-BE49-F238E27FC236}">
                <a16:creationId xmlns:a16="http://schemas.microsoft.com/office/drawing/2014/main" id="{A14739AB-36C4-4467-BA10-CEA1DF2894EF}"/>
              </a:ext>
            </a:extLst>
          </p:cNvPr>
          <p:cNvSpPr>
            <a:spLocks noGrp="1"/>
          </p:cNvSpPr>
          <p:nvPr>
            <p:ph type="body" sz="quarter" idx="48" hasCustomPrompt="1"/>
          </p:nvPr>
        </p:nvSpPr>
        <p:spPr>
          <a:xfrm>
            <a:off x="275760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4" name="Text Placeholder 10">
            <a:extLst>
              <a:ext uri="{FF2B5EF4-FFF2-40B4-BE49-F238E27FC236}">
                <a16:creationId xmlns:a16="http://schemas.microsoft.com/office/drawing/2014/main" id="{024E2A82-D649-44D9-BAA0-65A603E113BB}"/>
              </a:ext>
            </a:extLst>
          </p:cNvPr>
          <p:cNvSpPr>
            <a:spLocks noGrp="1"/>
          </p:cNvSpPr>
          <p:nvPr>
            <p:ph type="body" sz="quarter" idx="49" hasCustomPrompt="1"/>
          </p:nvPr>
        </p:nvSpPr>
        <p:spPr>
          <a:xfrm>
            <a:off x="3545289"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5" name="Text Placeholder 10">
            <a:extLst>
              <a:ext uri="{FF2B5EF4-FFF2-40B4-BE49-F238E27FC236}">
                <a16:creationId xmlns:a16="http://schemas.microsoft.com/office/drawing/2014/main" id="{5E9DBCF1-3DA9-4975-9B75-DEFC550B69C1}"/>
              </a:ext>
            </a:extLst>
          </p:cNvPr>
          <p:cNvSpPr>
            <a:spLocks noGrp="1"/>
          </p:cNvSpPr>
          <p:nvPr>
            <p:ph type="body" sz="quarter" idx="50" hasCustomPrompt="1"/>
          </p:nvPr>
        </p:nvSpPr>
        <p:spPr>
          <a:xfrm>
            <a:off x="4332976"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6" name="Text Placeholder 10">
            <a:extLst>
              <a:ext uri="{FF2B5EF4-FFF2-40B4-BE49-F238E27FC236}">
                <a16:creationId xmlns:a16="http://schemas.microsoft.com/office/drawing/2014/main" id="{CD04D2E9-E8EB-43F6-9734-AE8BEED8D892}"/>
              </a:ext>
            </a:extLst>
          </p:cNvPr>
          <p:cNvSpPr>
            <a:spLocks noGrp="1"/>
          </p:cNvSpPr>
          <p:nvPr>
            <p:ph type="body" sz="quarter" idx="51" hasCustomPrompt="1"/>
          </p:nvPr>
        </p:nvSpPr>
        <p:spPr>
          <a:xfrm>
            <a:off x="5120663"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7" name="Text Placeholder 10">
            <a:extLst>
              <a:ext uri="{FF2B5EF4-FFF2-40B4-BE49-F238E27FC236}">
                <a16:creationId xmlns:a16="http://schemas.microsoft.com/office/drawing/2014/main" id="{DCAF80E4-457C-461E-9E59-6EA9934B8F5F}"/>
              </a:ext>
            </a:extLst>
          </p:cNvPr>
          <p:cNvSpPr>
            <a:spLocks noGrp="1"/>
          </p:cNvSpPr>
          <p:nvPr>
            <p:ph type="body" sz="quarter" idx="52" hasCustomPrompt="1"/>
          </p:nvPr>
        </p:nvSpPr>
        <p:spPr>
          <a:xfrm>
            <a:off x="5908350"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8" name="Text Placeholder 10">
            <a:extLst>
              <a:ext uri="{FF2B5EF4-FFF2-40B4-BE49-F238E27FC236}">
                <a16:creationId xmlns:a16="http://schemas.microsoft.com/office/drawing/2014/main" id="{8A2813EA-E62D-4E2E-A97F-38974F23C88E}"/>
              </a:ext>
            </a:extLst>
          </p:cNvPr>
          <p:cNvSpPr>
            <a:spLocks noGrp="1"/>
          </p:cNvSpPr>
          <p:nvPr>
            <p:ph type="body" sz="quarter" idx="53" hasCustomPrompt="1"/>
          </p:nvPr>
        </p:nvSpPr>
        <p:spPr>
          <a:xfrm>
            <a:off x="6696037"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59" name="Text Placeholder 10">
            <a:extLst>
              <a:ext uri="{FF2B5EF4-FFF2-40B4-BE49-F238E27FC236}">
                <a16:creationId xmlns:a16="http://schemas.microsoft.com/office/drawing/2014/main" id="{0A4E7225-8A60-45A3-ACE7-2D6D1EA3306D}"/>
              </a:ext>
            </a:extLst>
          </p:cNvPr>
          <p:cNvSpPr>
            <a:spLocks noGrp="1"/>
          </p:cNvSpPr>
          <p:nvPr>
            <p:ph type="body" sz="quarter" idx="54" hasCustomPrompt="1"/>
          </p:nvPr>
        </p:nvSpPr>
        <p:spPr>
          <a:xfrm>
            <a:off x="9059098"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0" name="Text Placeholder 10">
            <a:extLst>
              <a:ext uri="{FF2B5EF4-FFF2-40B4-BE49-F238E27FC236}">
                <a16:creationId xmlns:a16="http://schemas.microsoft.com/office/drawing/2014/main" id="{FD6DF9FE-80AE-43C3-B35A-B0B773A636E5}"/>
              </a:ext>
            </a:extLst>
          </p:cNvPr>
          <p:cNvSpPr>
            <a:spLocks noGrp="1"/>
          </p:cNvSpPr>
          <p:nvPr>
            <p:ph type="body" sz="quarter" idx="55" hasCustomPrompt="1"/>
          </p:nvPr>
        </p:nvSpPr>
        <p:spPr>
          <a:xfrm>
            <a:off x="7483724"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1" name="Text Placeholder 10">
            <a:extLst>
              <a:ext uri="{FF2B5EF4-FFF2-40B4-BE49-F238E27FC236}">
                <a16:creationId xmlns:a16="http://schemas.microsoft.com/office/drawing/2014/main" id="{725DE269-1E5D-4437-B997-CCFE8800082F}"/>
              </a:ext>
            </a:extLst>
          </p:cNvPr>
          <p:cNvSpPr>
            <a:spLocks noGrp="1"/>
          </p:cNvSpPr>
          <p:nvPr>
            <p:ph type="body" sz="quarter" idx="56" hasCustomPrompt="1"/>
          </p:nvPr>
        </p:nvSpPr>
        <p:spPr>
          <a:xfrm>
            <a:off x="8271411"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2" name="Text Placeholder 10">
            <a:extLst>
              <a:ext uri="{FF2B5EF4-FFF2-40B4-BE49-F238E27FC236}">
                <a16:creationId xmlns:a16="http://schemas.microsoft.com/office/drawing/2014/main" id="{EAE25BBD-7B98-417B-B9FC-B2DF70FAFDC0}"/>
              </a:ext>
            </a:extLst>
          </p:cNvPr>
          <p:cNvSpPr>
            <a:spLocks noGrp="1"/>
          </p:cNvSpPr>
          <p:nvPr>
            <p:ph type="body" sz="quarter" idx="57" hasCustomPrompt="1"/>
          </p:nvPr>
        </p:nvSpPr>
        <p:spPr>
          <a:xfrm>
            <a:off x="9846785"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3" name="Text Placeholder 10">
            <a:extLst>
              <a:ext uri="{FF2B5EF4-FFF2-40B4-BE49-F238E27FC236}">
                <a16:creationId xmlns:a16="http://schemas.microsoft.com/office/drawing/2014/main" id="{0A4DF189-5583-4731-8F70-2578793E0244}"/>
              </a:ext>
            </a:extLst>
          </p:cNvPr>
          <p:cNvSpPr>
            <a:spLocks noGrp="1"/>
          </p:cNvSpPr>
          <p:nvPr>
            <p:ph type="body" sz="quarter" idx="58" hasCustomPrompt="1"/>
          </p:nvPr>
        </p:nvSpPr>
        <p:spPr>
          <a:xfrm>
            <a:off x="10634472" y="435745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65" name="Text Placeholder 3">
            <a:extLst>
              <a:ext uri="{FF2B5EF4-FFF2-40B4-BE49-F238E27FC236}">
                <a16:creationId xmlns:a16="http://schemas.microsoft.com/office/drawing/2014/main" id="{06405A2E-994F-49B5-ABCB-1CA1FCEB08C7}"/>
              </a:ext>
            </a:extLst>
          </p:cNvPr>
          <p:cNvSpPr>
            <a:spLocks noGrp="1"/>
          </p:cNvSpPr>
          <p:nvPr>
            <p:ph type="body" sz="quarter" idx="59" hasCustomPrompt="1"/>
          </p:nvPr>
        </p:nvSpPr>
        <p:spPr>
          <a:xfrm>
            <a:off x="5360987" y="2055840"/>
            <a:ext cx="1828800" cy="696885"/>
          </a:xfrm>
          <a:noFill/>
          <a:ln w="12700">
            <a:solidFill>
              <a:schemeClr val="accent3"/>
            </a:solidFill>
          </a:ln>
        </p:spPr>
        <p:txBody>
          <a:bodyPr tIns="36000" anchor="ctr" anchorCtr="1">
            <a:normAutofit/>
          </a:bodyPr>
          <a:lstStyle>
            <a:lvl1pPr marL="0" indent="0" algn="ctr">
              <a:lnSpc>
                <a:spcPct val="100000"/>
              </a:lnSpc>
              <a:buNone/>
              <a:defRPr sz="1200">
                <a:solidFill>
                  <a:schemeClr val="tx1">
                    <a:lumMod val="75000"/>
                    <a:lumOff val="25000"/>
                  </a:schemeClr>
                </a:solidFill>
                <a:latin typeface="+mj-lt"/>
              </a:defRPr>
            </a:lvl1pPr>
          </a:lstStyle>
          <a:p>
            <a:pPr lvl="0"/>
            <a:r>
              <a:rPr lang="en-US" dirty="0"/>
              <a:t>Item Title</a:t>
            </a:r>
            <a:endParaRPr lang="en-ZA" dirty="0"/>
          </a:p>
        </p:txBody>
      </p:sp>
      <p:sp>
        <p:nvSpPr>
          <p:cNvPr id="67" name="Date Placeholder 4">
            <a:extLst>
              <a:ext uri="{FF2B5EF4-FFF2-40B4-BE49-F238E27FC236}">
                <a16:creationId xmlns:a16="http://schemas.microsoft.com/office/drawing/2014/main" id="{33000A7A-B075-4FF0-8FCA-89256A1A66C8}"/>
              </a:ext>
            </a:extLst>
          </p:cNvPr>
          <p:cNvSpPr>
            <a:spLocks noGrp="1"/>
          </p:cNvSpPr>
          <p:nvPr>
            <p:ph type="dt" sz="half" idx="61"/>
          </p:nvPr>
        </p:nvSpPr>
        <p:spPr>
          <a:xfrm>
            <a:off x="838200" y="6356350"/>
            <a:ext cx="2743200" cy="365125"/>
          </a:xfrm>
        </p:spPr>
        <p:txBody>
          <a:bodyPr/>
          <a:lstStyle>
            <a:lvl1pPr>
              <a:defRPr>
                <a:solidFill>
                  <a:schemeClr val="tx1">
                    <a:lumMod val="65000"/>
                    <a:lumOff val="35000"/>
                  </a:schemeClr>
                </a:solidFill>
              </a:defRPr>
            </a:lvl1pPr>
          </a:lstStyle>
          <a:p>
            <a:r>
              <a:rPr lang="en-US" dirty="0"/>
              <a:t>7/14/20XX</a:t>
            </a:r>
          </a:p>
        </p:txBody>
      </p:sp>
      <p:sp>
        <p:nvSpPr>
          <p:cNvPr id="3" name="Rectangle 2">
            <a:extLst>
              <a:ext uri="{FF2B5EF4-FFF2-40B4-BE49-F238E27FC236}">
                <a16:creationId xmlns:a16="http://schemas.microsoft.com/office/drawing/2014/main" id="{57AB03C7-C423-4EA2-AC0C-C153413E216C}"/>
              </a:ext>
            </a:extLst>
          </p:cNvPr>
          <p:cNvSpPr/>
          <p:nvPr userDrawn="1"/>
        </p:nvSpPr>
        <p:spPr>
          <a:xfrm>
            <a:off x="929640" y="3943857"/>
            <a:ext cx="1033272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0281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570229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4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28" name="Picture Placeholder 27">
            <a:extLst>
              <a:ext uri="{FF2B5EF4-FFF2-40B4-BE49-F238E27FC236}">
                <a16:creationId xmlns:a16="http://schemas.microsoft.com/office/drawing/2014/main" id="{8A4789F7-47F3-492F-8AE6-209A1044F3DD}"/>
              </a:ext>
            </a:extLst>
          </p:cNvPr>
          <p:cNvSpPr>
            <a:spLocks noGrp="1"/>
          </p:cNvSpPr>
          <p:nvPr>
            <p:ph type="pic" sz="quarter" idx="13"/>
          </p:nvPr>
        </p:nvSpPr>
        <p:spPr>
          <a:xfrm>
            <a:off x="914400" y="2047876"/>
            <a:ext cx="2103120" cy="2913793"/>
          </a:xfrm>
          <a:custGeom>
            <a:avLst/>
            <a:gdLst>
              <a:gd name="connsiteX0" fmla="*/ 0 w 2103120"/>
              <a:gd name="connsiteY0" fmla="*/ 0 h 2913793"/>
              <a:gd name="connsiteX1" fmla="*/ 2103120 w 2103120"/>
              <a:gd name="connsiteY1" fmla="*/ 0 h 2913793"/>
              <a:gd name="connsiteX2" fmla="*/ 2103120 w 2103120"/>
              <a:gd name="connsiteY2" fmla="*/ 2913793 h 2913793"/>
              <a:gd name="connsiteX3" fmla="*/ 0 w 2103120"/>
              <a:gd name="connsiteY3" fmla="*/ 2913793 h 2913793"/>
            </a:gdLst>
            <a:ahLst/>
            <a:cxnLst>
              <a:cxn ang="0">
                <a:pos x="connsiteX0" y="connsiteY0"/>
              </a:cxn>
              <a:cxn ang="0">
                <a:pos x="connsiteX1" y="connsiteY1"/>
              </a:cxn>
              <a:cxn ang="0">
                <a:pos x="connsiteX2" y="connsiteY2"/>
              </a:cxn>
              <a:cxn ang="0">
                <a:pos x="connsiteX3" y="connsiteY3"/>
              </a:cxn>
            </a:cxnLst>
            <a:rect l="l" t="t" r="r" b="b"/>
            <a:pathLst>
              <a:path w="2103120" h="2913793">
                <a:moveTo>
                  <a:pt x="0" y="0"/>
                </a:moveTo>
                <a:lnTo>
                  <a:pt x="2103120" y="0"/>
                </a:lnTo>
                <a:lnTo>
                  <a:pt x="2103120" y="2913793"/>
                </a:lnTo>
                <a:lnTo>
                  <a:pt x="0" y="291379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7" name="Picture Placeholder 26">
            <a:extLst>
              <a:ext uri="{FF2B5EF4-FFF2-40B4-BE49-F238E27FC236}">
                <a16:creationId xmlns:a16="http://schemas.microsoft.com/office/drawing/2014/main" id="{25A9EE92-C505-4777-B442-72C5A0BDCBF7}"/>
              </a:ext>
            </a:extLst>
          </p:cNvPr>
          <p:cNvSpPr>
            <a:spLocks noGrp="1"/>
          </p:cNvSpPr>
          <p:nvPr>
            <p:ph type="pic" sz="quarter" idx="16"/>
          </p:nvPr>
        </p:nvSpPr>
        <p:spPr>
          <a:xfrm>
            <a:off x="366776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2104 w 2103120"/>
              <a:gd name="connsiteY3" fmla="*/ 3017520 h 3017520"/>
              <a:gd name="connsiteX4" fmla="*/ 2102104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2104" y="3017520"/>
                </a:lnTo>
                <a:lnTo>
                  <a:pt x="2102104"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6" name="Picture Placeholder 25">
            <a:extLst>
              <a:ext uri="{FF2B5EF4-FFF2-40B4-BE49-F238E27FC236}">
                <a16:creationId xmlns:a16="http://schemas.microsoft.com/office/drawing/2014/main" id="{B98E2731-9AE8-4D4E-969E-814287EE84AB}"/>
              </a:ext>
            </a:extLst>
          </p:cNvPr>
          <p:cNvSpPr>
            <a:spLocks noGrp="1"/>
          </p:cNvSpPr>
          <p:nvPr>
            <p:ph type="pic" sz="quarter" idx="19"/>
          </p:nvPr>
        </p:nvSpPr>
        <p:spPr>
          <a:xfrm>
            <a:off x="642112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3017520 h 3017520"/>
              <a:gd name="connsiteX3" fmla="*/ 2100725 w 2103120"/>
              <a:gd name="connsiteY3" fmla="*/ 3017520 h 3017520"/>
              <a:gd name="connsiteX4" fmla="*/ 2100725 w 2103120"/>
              <a:gd name="connsiteY4" fmla="*/ 2910625 h 3017520"/>
              <a:gd name="connsiteX5" fmla="*/ 0 w 2103120"/>
              <a:gd name="connsiteY5" fmla="*/ 2910625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3017520"/>
                </a:lnTo>
                <a:lnTo>
                  <a:pt x="2100725" y="3017520"/>
                </a:lnTo>
                <a:lnTo>
                  <a:pt x="2100725" y="2910625"/>
                </a:lnTo>
                <a:lnTo>
                  <a:pt x="0" y="2910625"/>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5" name="Picture Placeholder 24">
            <a:extLst>
              <a:ext uri="{FF2B5EF4-FFF2-40B4-BE49-F238E27FC236}">
                <a16:creationId xmlns:a16="http://schemas.microsoft.com/office/drawing/2014/main" id="{ACF06764-EDD6-4592-AF7B-7BF92AF387F7}"/>
              </a:ext>
            </a:extLst>
          </p:cNvPr>
          <p:cNvSpPr>
            <a:spLocks noGrp="1"/>
          </p:cNvSpPr>
          <p:nvPr>
            <p:ph type="pic" sz="quarter" idx="22"/>
          </p:nvPr>
        </p:nvSpPr>
        <p:spPr>
          <a:xfrm>
            <a:off x="9174480" y="2047875"/>
            <a:ext cx="2103120" cy="3017520"/>
          </a:xfrm>
          <a:custGeom>
            <a:avLst/>
            <a:gdLst>
              <a:gd name="connsiteX0" fmla="*/ 0 w 2103120"/>
              <a:gd name="connsiteY0" fmla="*/ 0 h 3017520"/>
              <a:gd name="connsiteX1" fmla="*/ 2103120 w 2103120"/>
              <a:gd name="connsiteY1" fmla="*/ 0 h 3017520"/>
              <a:gd name="connsiteX2" fmla="*/ 2103120 w 2103120"/>
              <a:gd name="connsiteY2" fmla="*/ 2910625 h 3017520"/>
              <a:gd name="connsiteX3" fmla="*/ 2268 w 2103120"/>
              <a:gd name="connsiteY3" fmla="*/ 2910625 h 3017520"/>
              <a:gd name="connsiteX4" fmla="*/ 2268 w 2103120"/>
              <a:gd name="connsiteY4" fmla="*/ 3017520 h 3017520"/>
              <a:gd name="connsiteX5" fmla="*/ 0 w 2103120"/>
              <a:gd name="connsiteY5" fmla="*/ 3017520 h 3017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3017520">
                <a:moveTo>
                  <a:pt x="0" y="0"/>
                </a:moveTo>
                <a:lnTo>
                  <a:pt x="2103120" y="0"/>
                </a:lnTo>
                <a:lnTo>
                  <a:pt x="2103120" y="2910625"/>
                </a:lnTo>
                <a:lnTo>
                  <a:pt x="2268" y="2910625"/>
                </a:lnTo>
                <a:lnTo>
                  <a:pt x="2268" y="3017520"/>
                </a:lnTo>
                <a:lnTo>
                  <a:pt x="0" y="301752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5257800"/>
            <a:ext cx="2103120" cy="27432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5551170"/>
            <a:ext cx="2103120" cy="36576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29" name="Rectangle 28">
            <a:extLst>
              <a:ext uri="{FF2B5EF4-FFF2-40B4-BE49-F238E27FC236}">
                <a16:creationId xmlns:a16="http://schemas.microsoft.com/office/drawing/2014/main" id="{EBFF9948-88DC-4F9B-ADAB-743B4534E394}"/>
              </a:ext>
              <a:ext uri="{C183D7F6-B498-43B3-948B-1728B52AA6E4}">
                <adec:decorative xmlns:adec="http://schemas.microsoft.com/office/drawing/2017/decorative" val="1"/>
              </a:ext>
            </a:extLst>
          </p:cNvPr>
          <p:cNvSpPr/>
          <p:nvPr userDrawn="1"/>
        </p:nvSpPr>
        <p:spPr>
          <a:xfrm>
            <a:off x="914400" y="496166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4AB8730-C1E9-4C39-AD6B-791ECCB2A856}"/>
              </a:ext>
              <a:ext uri="{C183D7F6-B498-43B3-948B-1728B52AA6E4}">
                <adec:decorative xmlns:adec="http://schemas.microsoft.com/office/drawing/2017/decorative" val="1"/>
              </a:ext>
            </a:extLst>
          </p:cNvPr>
          <p:cNvSpPr/>
          <p:nvPr userDrawn="1"/>
        </p:nvSpPr>
        <p:spPr>
          <a:xfrm>
            <a:off x="3666744"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D0B1428-A83E-4197-AB02-D6F4EE2027A3}"/>
              </a:ext>
              <a:ext uri="{C183D7F6-B498-43B3-948B-1728B52AA6E4}">
                <adec:decorative xmlns:adec="http://schemas.microsoft.com/office/drawing/2017/decorative" val="1"/>
              </a:ext>
            </a:extLst>
          </p:cNvPr>
          <p:cNvSpPr/>
          <p:nvPr userDrawn="1"/>
        </p:nvSpPr>
        <p:spPr>
          <a:xfrm>
            <a:off x="6418725"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24BAF707-3808-4238-963B-95584798BE51}"/>
              </a:ext>
              <a:ext uri="{C183D7F6-B498-43B3-948B-1728B52AA6E4}">
                <adec:decorative xmlns:adec="http://schemas.microsoft.com/office/drawing/2017/decorative" val="1"/>
              </a:ext>
            </a:extLst>
          </p:cNvPr>
          <p:cNvSpPr/>
          <p:nvPr userDrawn="1"/>
        </p:nvSpPr>
        <p:spPr>
          <a:xfrm>
            <a:off x="9176748" y="4958500"/>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56699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9CAF00A3-1058-4FA9-A985-03711701054C}"/>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4" name="Footer Placeholder 3">
            <a:extLst>
              <a:ext uri="{FF2B5EF4-FFF2-40B4-BE49-F238E27FC236}">
                <a16:creationId xmlns:a16="http://schemas.microsoft.com/office/drawing/2014/main" id="{A00F60BE-20E1-40C5-85E7-AEAABD0C0DE6}"/>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5" name="Slide Number Placeholder 4">
            <a:extLst>
              <a:ext uri="{FF2B5EF4-FFF2-40B4-BE49-F238E27FC236}">
                <a16:creationId xmlns:a16="http://schemas.microsoft.com/office/drawing/2014/main" id="{05DC939B-94C9-4FF9-B0C8-1149DEFA6CF8}"/>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44" name="Picture Placeholder 43">
            <a:extLst>
              <a:ext uri="{FF2B5EF4-FFF2-40B4-BE49-F238E27FC236}">
                <a16:creationId xmlns:a16="http://schemas.microsoft.com/office/drawing/2014/main" id="{D0D0D822-3E52-4D3E-BD04-0A87AF2312B0}"/>
              </a:ext>
            </a:extLst>
          </p:cNvPr>
          <p:cNvSpPr>
            <a:spLocks noGrp="1"/>
          </p:cNvSpPr>
          <p:nvPr>
            <p:ph type="pic" sz="quarter" idx="13"/>
          </p:nvPr>
        </p:nvSpPr>
        <p:spPr>
          <a:xfrm>
            <a:off x="91440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264244 h 1371600"/>
              <a:gd name="connsiteX3" fmla="*/ 142 w 2103120"/>
              <a:gd name="connsiteY3" fmla="*/ 1264244 h 1371600"/>
              <a:gd name="connsiteX4" fmla="*/ 142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64244"/>
                </a:lnTo>
                <a:lnTo>
                  <a:pt x="142" y="1264244"/>
                </a:lnTo>
                <a:lnTo>
                  <a:pt x="142"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9" name="Text Placeholder 8">
            <a:extLst>
              <a:ext uri="{FF2B5EF4-FFF2-40B4-BE49-F238E27FC236}">
                <a16:creationId xmlns:a16="http://schemas.microsoft.com/office/drawing/2014/main" id="{51E566A4-E145-4128-B0EB-DEE6D486BE8A}"/>
              </a:ext>
            </a:extLst>
          </p:cNvPr>
          <p:cNvSpPr>
            <a:spLocks noGrp="1"/>
          </p:cNvSpPr>
          <p:nvPr>
            <p:ph type="body" sz="quarter" idx="14" hasCustomPrompt="1"/>
          </p:nvPr>
        </p:nvSpPr>
        <p:spPr>
          <a:xfrm>
            <a:off x="91135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1" name="Text Placeholder 10">
            <a:extLst>
              <a:ext uri="{FF2B5EF4-FFF2-40B4-BE49-F238E27FC236}">
                <a16:creationId xmlns:a16="http://schemas.microsoft.com/office/drawing/2014/main" id="{0B143611-92A8-4EFD-9C6A-0D18F4DE154D}"/>
              </a:ext>
            </a:extLst>
          </p:cNvPr>
          <p:cNvSpPr>
            <a:spLocks noGrp="1"/>
          </p:cNvSpPr>
          <p:nvPr>
            <p:ph type="body" sz="quarter" idx="15" hasCustomPrompt="1"/>
          </p:nvPr>
        </p:nvSpPr>
        <p:spPr>
          <a:xfrm>
            <a:off x="91135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3" name="Picture Placeholder 42">
            <a:extLst>
              <a:ext uri="{FF2B5EF4-FFF2-40B4-BE49-F238E27FC236}">
                <a16:creationId xmlns:a16="http://schemas.microsoft.com/office/drawing/2014/main" id="{F1850C15-0C47-405D-A6CC-FC41802A67C8}"/>
              </a:ext>
            </a:extLst>
          </p:cNvPr>
          <p:cNvSpPr>
            <a:spLocks noGrp="1"/>
          </p:cNvSpPr>
          <p:nvPr>
            <p:ph type="pic" sz="quarter" idx="16"/>
          </p:nvPr>
        </p:nvSpPr>
        <p:spPr>
          <a:xfrm>
            <a:off x="366776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683 w 2103120"/>
              <a:gd name="connsiteY3" fmla="*/ 1371600 h 1371600"/>
              <a:gd name="connsiteX4" fmla="*/ 2102683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683" y="1371600"/>
                </a:lnTo>
                <a:lnTo>
                  <a:pt x="2102683"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3" name="Text Placeholder 8">
            <a:extLst>
              <a:ext uri="{FF2B5EF4-FFF2-40B4-BE49-F238E27FC236}">
                <a16:creationId xmlns:a16="http://schemas.microsoft.com/office/drawing/2014/main" id="{0224436F-4BCF-481B-B0A9-C4AE888185BE}"/>
              </a:ext>
            </a:extLst>
          </p:cNvPr>
          <p:cNvSpPr>
            <a:spLocks noGrp="1"/>
          </p:cNvSpPr>
          <p:nvPr>
            <p:ph type="body" sz="quarter" idx="17" hasCustomPrompt="1"/>
          </p:nvPr>
        </p:nvSpPr>
        <p:spPr>
          <a:xfrm>
            <a:off x="3666744"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4" name="Text Placeholder 10">
            <a:extLst>
              <a:ext uri="{FF2B5EF4-FFF2-40B4-BE49-F238E27FC236}">
                <a16:creationId xmlns:a16="http://schemas.microsoft.com/office/drawing/2014/main" id="{CE81F848-2A43-484F-8AB0-8E45A1507945}"/>
              </a:ext>
            </a:extLst>
          </p:cNvPr>
          <p:cNvSpPr>
            <a:spLocks noGrp="1"/>
          </p:cNvSpPr>
          <p:nvPr>
            <p:ph type="body" sz="quarter" idx="18" hasCustomPrompt="1"/>
          </p:nvPr>
        </p:nvSpPr>
        <p:spPr>
          <a:xfrm>
            <a:off x="3666744"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2" name="Picture Placeholder 41">
            <a:extLst>
              <a:ext uri="{FF2B5EF4-FFF2-40B4-BE49-F238E27FC236}">
                <a16:creationId xmlns:a16="http://schemas.microsoft.com/office/drawing/2014/main" id="{4BE5C88B-BE08-4186-BF4E-95E5811D1874}"/>
              </a:ext>
            </a:extLst>
          </p:cNvPr>
          <p:cNvSpPr>
            <a:spLocks noGrp="1"/>
          </p:cNvSpPr>
          <p:nvPr>
            <p:ph type="pic" sz="quarter" idx="19"/>
          </p:nvPr>
        </p:nvSpPr>
        <p:spPr>
          <a:xfrm>
            <a:off x="642112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0867 w 2103120"/>
              <a:gd name="connsiteY3" fmla="*/ 1371600 h 1371600"/>
              <a:gd name="connsiteX4" fmla="*/ 21008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0867" y="1371600"/>
                </a:lnTo>
                <a:lnTo>
                  <a:pt x="21008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AB0DA7E8-8D66-4F86-86F2-604044642B80}"/>
              </a:ext>
            </a:extLst>
          </p:cNvPr>
          <p:cNvSpPr>
            <a:spLocks noGrp="1"/>
          </p:cNvSpPr>
          <p:nvPr>
            <p:ph type="body" sz="quarter" idx="20" hasCustomPrompt="1"/>
          </p:nvPr>
        </p:nvSpPr>
        <p:spPr>
          <a:xfrm>
            <a:off x="6419088"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0">
            <a:extLst>
              <a:ext uri="{FF2B5EF4-FFF2-40B4-BE49-F238E27FC236}">
                <a16:creationId xmlns:a16="http://schemas.microsoft.com/office/drawing/2014/main" id="{3DC8F7DC-7D79-452D-89D4-DC0155C96864}"/>
              </a:ext>
            </a:extLst>
          </p:cNvPr>
          <p:cNvSpPr>
            <a:spLocks noGrp="1"/>
          </p:cNvSpPr>
          <p:nvPr>
            <p:ph type="body" sz="quarter" idx="21" hasCustomPrompt="1"/>
          </p:nvPr>
        </p:nvSpPr>
        <p:spPr>
          <a:xfrm>
            <a:off x="6419088"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1" name="Picture Placeholder 40">
            <a:extLst>
              <a:ext uri="{FF2B5EF4-FFF2-40B4-BE49-F238E27FC236}">
                <a16:creationId xmlns:a16="http://schemas.microsoft.com/office/drawing/2014/main" id="{CF3E2C3A-A072-436A-8C0E-682F06540C4F}"/>
              </a:ext>
            </a:extLst>
          </p:cNvPr>
          <p:cNvSpPr>
            <a:spLocks noGrp="1"/>
          </p:cNvSpPr>
          <p:nvPr>
            <p:ph type="pic" sz="quarter" idx="22"/>
          </p:nvPr>
        </p:nvSpPr>
        <p:spPr>
          <a:xfrm>
            <a:off x="9174480" y="2047875"/>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1667 w 2103120"/>
              <a:gd name="connsiteY3" fmla="*/ 1371600 h 1371600"/>
              <a:gd name="connsiteX4" fmla="*/ 2101667 w 2103120"/>
              <a:gd name="connsiteY4" fmla="*/ 1266213 h 1371600"/>
              <a:gd name="connsiteX5" fmla="*/ 0 w 2103120"/>
              <a:gd name="connsiteY5" fmla="*/ 1266213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1667" y="1371600"/>
                </a:lnTo>
                <a:lnTo>
                  <a:pt x="2101667" y="1266213"/>
                </a:lnTo>
                <a:lnTo>
                  <a:pt x="0" y="1266213"/>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19" name="Text Placeholder 8">
            <a:extLst>
              <a:ext uri="{FF2B5EF4-FFF2-40B4-BE49-F238E27FC236}">
                <a16:creationId xmlns:a16="http://schemas.microsoft.com/office/drawing/2014/main" id="{0810DF3C-ABDE-477A-AAF0-72B27ED17495}"/>
              </a:ext>
            </a:extLst>
          </p:cNvPr>
          <p:cNvSpPr>
            <a:spLocks noGrp="1"/>
          </p:cNvSpPr>
          <p:nvPr>
            <p:ph type="body" sz="quarter" idx="23" hasCustomPrompt="1"/>
          </p:nvPr>
        </p:nvSpPr>
        <p:spPr>
          <a:xfrm>
            <a:off x="9171432" y="3524652"/>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0" name="Text Placeholder 10">
            <a:extLst>
              <a:ext uri="{FF2B5EF4-FFF2-40B4-BE49-F238E27FC236}">
                <a16:creationId xmlns:a16="http://schemas.microsoft.com/office/drawing/2014/main" id="{EBB0D63B-5F58-422A-A566-A7DE54E85F3B}"/>
              </a:ext>
            </a:extLst>
          </p:cNvPr>
          <p:cNvSpPr>
            <a:spLocks noGrp="1"/>
          </p:cNvSpPr>
          <p:nvPr>
            <p:ph type="body" sz="quarter" idx="24" hasCustomPrompt="1"/>
          </p:nvPr>
        </p:nvSpPr>
        <p:spPr>
          <a:xfrm>
            <a:off x="9171432" y="3774234"/>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5" name="Picture Placeholder 44">
            <a:extLst>
              <a:ext uri="{FF2B5EF4-FFF2-40B4-BE49-F238E27FC236}">
                <a16:creationId xmlns:a16="http://schemas.microsoft.com/office/drawing/2014/main" id="{20DAF781-CA6C-43D3-B553-E58DBF509A4A}"/>
              </a:ext>
            </a:extLst>
          </p:cNvPr>
          <p:cNvSpPr>
            <a:spLocks noGrp="1"/>
          </p:cNvSpPr>
          <p:nvPr>
            <p:ph type="pic" sz="quarter" idx="25"/>
          </p:nvPr>
        </p:nvSpPr>
        <p:spPr>
          <a:xfrm>
            <a:off x="91744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276026 h 1371600"/>
              <a:gd name="connsiteX3" fmla="*/ 624 w 2103120"/>
              <a:gd name="connsiteY3" fmla="*/ 1276026 h 1371600"/>
              <a:gd name="connsiteX4" fmla="*/ 624 w 2103120"/>
              <a:gd name="connsiteY4" fmla="*/ 1371600 h 1371600"/>
              <a:gd name="connsiteX5" fmla="*/ 0 w 2103120"/>
              <a:gd name="connsiteY5" fmla="*/ 13716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276026"/>
                </a:lnTo>
                <a:lnTo>
                  <a:pt x="624" y="1276026"/>
                </a:lnTo>
                <a:lnTo>
                  <a:pt x="624" y="1371600"/>
                </a:lnTo>
                <a:lnTo>
                  <a:pt x="0" y="1371600"/>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2" name="Text Placeholder 8">
            <a:extLst>
              <a:ext uri="{FF2B5EF4-FFF2-40B4-BE49-F238E27FC236}">
                <a16:creationId xmlns:a16="http://schemas.microsoft.com/office/drawing/2014/main" id="{E502DEDD-A955-4A8D-9A05-828A01CE551D}"/>
              </a:ext>
            </a:extLst>
          </p:cNvPr>
          <p:cNvSpPr>
            <a:spLocks noGrp="1"/>
          </p:cNvSpPr>
          <p:nvPr>
            <p:ph type="body" sz="quarter" idx="26" hasCustomPrompt="1"/>
          </p:nvPr>
        </p:nvSpPr>
        <p:spPr>
          <a:xfrm>
            <a:off x="91440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3" name="Text Placeholder 10">
            <a:extLst>
              <a:ext uri="{FF2B5EF4-FFF2-40B4-BE49-F238E27FC236}">
                <a16:creationId xmlns:a16="http://schemas.microsoft.com/office/drawing/2014/main" id="{E76CEA8C-8899-44E0-9F47-106A711A4CC1}"/>
              </a:ext>
            </a:extLst>
          </p:cNvPr>
          <p:cNvSpPr>
            <a:spLocks noGrp="1"/>
          </p:cNvSpPr>
          <p:nvPr>
            <p:ph type="body" sz="quarter" idx="27" hasCustomPrompt="1"/>
          </p:nvPr>
        </p:nvSpPr>
        <p:spPr>
          <a:xfrm>
            <a:off x="91440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6" name="Picture Placeholder 45">
            <a:extLst>
              <a:ext uri="{FF2B5EF4-FFF2-40B4-BE49-F238E27FC236}">
                <a16:creationId xmlns:a16="http://schemas.microsoft.com/office/drawing/2014/main" id="{4DE21878-7282-49DF-A1B3-B38F5A85F71A}"/>
              </a:ext>
            </a:extLst>
          </p:cNvPr>
          <p:cNvSpPr>
            <a:spLocks noGrp="1"/>
          </p:cNvSpPr>
          <p:nvPr>
            <p:ph type="pic" sz="quarter" idx="28"/>
          </p:nvPr>
        </p:nvSpPr>
        <p:spPr>
          <a:xfrm>
            <a:off x="367080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102728 w 2103120"/>
              <a:gd name="connsiteY3" fmla="*/ 1371600 h 1371600"/>
              <a:gd name="connsiteX4" fmla="*/ 2102728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102728" y="1371600"/>
                </a:lnTo>
                <a:lnTo>
                  <a:pt x="2102728"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5" name="Text Placeholder 8">
            <a:extLst>
              <a:ext uri="{FF2B5EF4-FFF2-40B4-BE49-F238E27FC236}">
                <a16:creationId xmlns:a16="http://schemas.microsoft.com/office/drawing/2014/main" id="{3179BABC-F01C-4C09-BE82-C1C218CA476F}"/>
              </a:ext>
            </a:extLst>
          </p:cNvPr>
          <p:cNvSpPr>
            <a:spLocks noGrp="1"/>
          </p:cNvSpPr>
          <p:nvPr>
            <p:ph type="body" sz="quarter" idx="29" hasCustomPrompt="1"/>
          </p:nvPr>
        </p:nvSpPr>
        <p:spPr>
          <a:xfrm>
            <a:off x="3669792"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6" name="Text Placeholder 10">
            <a:extLst>
              <a:ext uri="{FF2B5EF4-FFF2-40B4-BE49-F238E27FC236}">
                <a16:creationId xmlns:a16="http://schemas.microsoft.com/office/drawing/2014/main" id="{7B1CE826-A5B2-4507-ADB0-BD2BFE4B8BB9}"/>
              </a:ext>
            </a:extLst>
          </p:cNvPr>
          <p:cNvSpPr>
            <a:spLocks noGrp="1"/>
          </p:cNvSpPr>
          <p:nvPr>
            <p:ph type="body" sz="quarter" idx="30" hasCustomPrompt="1"/>
          </p:nvPr>
        </p:nvSpPr>
        <p:spPr>
          <a:xfrm>
            <a:off x="3669792"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7" name="Picture Placeholder 46">
            <a:extLst>
              <a:ext uri="{FF2B5EF4-FFF2-40B4-BE49-F238E27FC236}">
                <a16:creationId xmlns:a16="http://schemas.microsoft.com/office/drawing/2014/main" id="{09624F3D-E589-4C68-B98A-566CCAAA98D1}"/>
              </a:ext>
            </a:extLst>
          </p:cNvPr>
          <p:cNvSpPr>
            <a:spLocks noGrp="1"/>
          </p:cNvSpPr>
          <p:nvPr>
            <p:ph type="pic" sz="quarter" idx="31"/>
          </p:nvPr>
        </p:nvSpPr>
        <p:spPr>
          <a:xfrm>
            <a:off x="642416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8017 w 2103120"/>
              <a:gd name="connsiteY3" fmla="*/ 1371600 h 1371600"/>
              <a:gd name="connsiteX4" fmla="*/ 2098017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8017" y="1371600"/>
                </a:lnTo>
                <a:lnTo>
                  <a:pt x="2098017"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28" name="Text Placeholder 8">
            <a:extLst>
              <a:ext uri="{FF2B5EF4-FFF2-40B4-BE49-F238E27FC236}">
                <a16:creationId xmlns:a16="http://schemas.microsoft.com/office/drawing/2014/main" id="{6F19331A-27CF-4270-B991-C2E97C6E6CA3}"/>
              </a:ext>
            </a:extLst>
          </p:cNvPr>
          <p:cNvSpPr>
            <a:spLocks noGrp="1"/>
          </p:cNvSpPr>
          <p:nvPr>
            <p:ph type="body" sz="quarter" idx="32" hasCustomPrompt="1"/>
          </p:nvPr>
        </p:nvSpPr>
        <p:spPr>
          <a:xfrm>
            <a:off x="6422136"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9" name="Text Placeholder 10">
            <a:extLst>
              <a:ext uri="{FF2B5EF4-FFF2-40B4-BE49-F238E27FC236}">
                <a16:creationId xmlns:a16="http://schemas.microsoft.com/office/drawing/2014/main" id="{C123301D-8AA0-4C65-B928-3902E4793B59}"/>
              </a:ext>
            </a:extLst>
          </p:cNvPr>
          <p:cNvSpPr>
            <a:spLocks noGrp="1"/>
          </p:cNvSpPr>
          <p:nvPr>
            <p:ph type="body" sz="quarter" idx="33" hasCustomPrompt="1"/>
          </p:nvPr>
        </p:nvSpPr>
        <p:spPr>
          <a:xfrm>
            <a:off x="6422136"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8" name="Picture Placeholder 47">
            <a:extLst>
              <a:ext uri="{FF2B5EF4-FFF2-40B4-BE49-F238E27FC236}">
                <a16:creationId xmlns:a16="http://schemas.microsoft.com/office/drawing/2014/main" id="{09B16E22-2B7C-413C-9283-51DBE7DF0F62}"/>
              </a:ext>
            </a:extLst>
          </p:cNvPr>
          <p:cNvSpPr>
            <a:spLocks noGrp="1"/>
          </p:cNvSpPr>
          <p:nvPr>
            <p:ph type="pic" sz="quarter" idx="34"/>
          </p:nvPr>
        </p:nvSpPr>
        <p:spPr>
          <a:xfrm>
            <a:off x="9177528" y="4261336"/>
            <a:ext cx="2103120" cy="1371600"/>
          </a:xfrm>
          <a:custGeom>
            <a:avLst/>
            <a:gdLst>
              <a:gd name="connsiteX0" fmla="*/ 0 w 2103120"/>
              <a:gd name="connsiteY0" fmla="*/ 0 h 1371600"/>
              <a:gd name="connsiteX1" fmla="*/ 2103120 w 2103120"/>
              <a:gd name="connsiteY1" fmla="*/ 0 h 1371600"/>
              <a:gd name="connsiteX2" fmla="*/ 2103120 w 2103120"/>
              <a:gd name="connsiteY2" fmla="*/ 1371600 h 1371600"/>
              <a:gd name="connsiteX3" fmla="*/ 2097024 w 2103120"/>
              <a:gd name="connsiteY3" fmla="*/ 1371600 h 1371600"/>
              <a:gd name="connsiteX4" fmla="*/ 2097024 w 2103120"/>
              <a:gd name="connsiteY4" fmla="*/ 1277995 h 1371600"/>
              <a:gd name="connsiteX5" fmla="*/ 0 w 2103120"/>
              <a:gd name="connsiteY5" fmla="*/ 1277995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3120" h="1371600">
                <a:moveTo>
                  <a:pt x="0" y="0"/>
                </a:moveTo>
                <a:lnTo>
                  <a:pt x="2103120" y="0"/>
                </a:lnTo>
                <a:lnTo>
                  <a:pt x="2103120" y="1371600"/>
                </a:lnTo>
                <a:lnTo>
                  <a:pt x="2097024" y="1371600"/>
                </a:lnTo>
                <a:lnTo>
                  <a:pt x="2097024" y="1277995"/>
                </a:lnTo>
                <a:lnTo>
                  <a:pt x="0" y="1277995"/>
                </a:lnTo>
                <a:close/>
              </a:path>
            </a:pathLst>
          </a:custGeom>
          <a:solidFill>
            <a:schemeClr val="accent6">
              <a:lumMod val="20000"/>
              <a:lumOff val="80000"/>
            </a:schemeClr>
          </a:solidFill>
        </p:spPr>
        <p:txBody>
          <a:bodyPr wrap="square">
            <a:noAutofit/>
          </a:bodyPr>
          <a:lstStyle>
            <a:lvl1pPr>
              <a:defRPr sz="1800"/>
            </a:lvl1pPr>
          </a:lstStyle>
          <a:p>
            <a:r>
              <a:rPr lang="en-US"/>
              <a:t>Click icon to add picture</a:t>
            </a:r>
            <a:endParaRPr lang="en-US" dirty="0"/>
          </a:p>
        </p:txBody>
      </p:sp>
      <p:sp>
        <p:nvSpPr>
          <p:cNvPr id="31" name="Text Placeholder 8">
            <a:extLst>
              <a:ext uri="{FF2B5EF4-FFF2-40B4-BE49-F238E27FC236}">
                <a16:creationId xmlns:a16="http://schemas.microsoft.com/office/drawing/2014/main" id="{9E095B1F-8D49-4766-951D-A60C5BA5DB41}"/>
              </a:ext>
            </a:extLst>
          </p:cNvPr>
          <p:cNvSpPr>
            <a:spLocks noGrp="1"/>
          </p:cNvSpPr>
          <p:nvPr>
            <p:ph type="body" sz="quarter" idx="35" hasCustomPrompt="1"/>
          </p:nvPr>
        </p:nvSpPr>
        <p:spPr>
          <a:xfrm>
            <a:off x="9174480" y="5738113"/>
            <a:ext cx="2103120" cy="228600"/>
          </a:xfrm>
        </p:spPr>
        <p:txBody>
          <a:bodyPr>
            <a:noAutofit/>
          </a:bodyPr>
          <a:lstStyle>
            <a:lvl1pPr marL="0" indent="0">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32" name="Text Placeholder 10">
            <a:extLst>
              <a:ext uri="{FF2B5EF4-FFF2-40B4-BE49-F238E27FC236}">
                <a16:creationId xmlns:a16="http://schemas.microsoft.com/office/drawing/2014/main" id="{A3C30BF1-DCAF-4FF7-AE62-42A77BBB551F}"/>
              </a:ext>
            </a:extLst>
          </p:cNvPr>
          <p:cNvSpPr>
            <a:spLocks noGrp="1"/>
          </p:cNvSpPr>
          <p:nvPr>
            <p:ph type="body" sz="quarter" idx="36" hasCustomPrompt="1"/>
          </p:nvPr>
        </p:nvSpPr>
        <p:spPr>
          <a:xfrm>
            <a:off x="9174480" y="6001343"/>
            <a:ext cx="2103120" cy="228600"/>
          </a:xfrm>
        </p:spPr>
        <p:txBody>
          <a:bodyPr>
            <a:noAutofit/>
          </a:bodyPr>
          <a:lstStyle>
            <a:lvl1pPr marL="0" indent="0">
              <a:buNone/>
              <a:defRPr sz="1200">
                <a:solidFill>
                  <a:schemeClr val="tx1">
                    <a:lumMod val="50000"/>
                    <a:lumOff val="50000"/>
                  </a:schemeClr>
                </a:solidFill>
              </a:defRPr>
            </a:lvl1pPr>
            <a:lvl2pPr marL="457200" indent="0">
              <a:buNone/>
              <a:defRPr sz="1200">
                <a:solidFill>
                  <a:schemeClr val="tx1">
                    <a:lumMod val="50000"/>
                    <a:lumOff val="50000"/>
                  </a:schemeClr>
                </a:solidFill>
              </a:defRPr>
            </a:lvl2pPr>
            <a:lvl3pPr marL="914400" indent="0">
              <a:buNone/>
              <a:defRPr sz="1200">
                <a:solidFill>
                  <a:schemeClr val="tx1">
                    <a:lumMod val="50000"/>
                    <a:lumOff val="50000"/>
                  </a:schemeClr>
                </a:solidFill>
              </a:defRPr>
            </a:lvl3pPr>
            <a:lvl4pPr marL="1371600" indent="0">
              <a:buNone/>
              <a:defRPr sz="1200">
                <a:solidFill>
                  <a:schemeClr val="tx1">
                    <a:lumMod val="50000"/>
                    <a:lumOff val="50000"/>
                  </a:schemeClr>
                </a:solidFill>
              </a:defRPr>
            </a:lvl4pPr>
            <a:lvl5pPr marL="1828800" indent="0">
              <a:buNone/>
              <a:defRPr sz="1200">
                <a:solidFill>
                  <a:schemeClr val="tx1">
                    <a:lumMod val="50000"/>
                    <a:lumOff val="50000"/>
                  </a:schemeClr>
                </a:solidFill>
              </a:defRPr>
            </a:lvl5pPr>
          </a:lstStyle>
          <a:p>
            <a:pPr lvl="0"/>
            <a:r>
              <a:rPr lang="en-US" dirty="0"/>
              <a:t>Title</a:t>
            </a:r>
          </a:p>
        </p:txBody>
      </p:sp>
      <p:sp>
        <p:nvSpPr>
          <p:cNvPr id="49" name="Rectangle 48">
            <a:extLst>
              <a:ext uri="{FF2B5EF4-FFF2-40B4-BE49-F238E27FC236}">
                <a16:creationId xmlns:a16="http://schemas.microsoft.com/office/drawing/2014/main" id="{554DA5CF-5D2A-43B4-85A8-340C8F7BBA9B}"/>
              </a:ext>
              <a:ext uri="{C183D7F6-B498-43B3-948B-1728B52AA6E4}">
                <adec:decorative xmlns:adec="http://schemas.microsoft.com/office/drawing/2017/decorative" val="1"/>
              </a:ext>
            </a:extLst>
          </p:cNvPr>
          <p:cNvSpPr/>
          <p:nvPr userDrawn="1"/>
        </p:nvSpPr>
        <p:spPr>
          <a:xfrm>
            <a:off x="914542" y="3312119"/>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B1FEE3-D401-47CB-80E6-52D6DF510D77}"/>
              </a:ext>
              <a:ext uri="{C183D7F6-B498-43B3-948B-1728B52AA6E4}">
                <adec:decorative xmlns:adec="http://schemas.microsoft.com/office/drawing/2017/decorative" val="1"/>
              </a:ext>
            </a:extLst>
          </p:cNvPr>
          <p:cNvSpPr/>
          <p:nvPr userDrawn="1"/>
        </p:nvSpPr>
        <p:spPr>
          <a:xfrm>
            <a:off x="3667323"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D86A78-C607-45C6-8641-1AF4A5F073EE}"/>
              </a:ext>
              <a:ext uri="{C183D7F6-B498-43B3-948B-1728B52AA6E4}">
                <adec:decorative xmlns:adec="http://schemas.microsoft.com/office/drawing/2017/decorative" val="1"/>
              </a:ext>
            </a:extLst>
          </p:cNvPr>
          <p:cNvSpPr/>
          <p:nvPr userDrawn="1"/>
        </p:nvSpPr>
        <p:spPr>
          <a:xfrm>
            <a:off x="641886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4BFDA8-0351-4C99-8911-2034DAE3D78E}"/>
              </a:ext>
              <a:ext uri="{C183D7F6-B498-43B3-948B-1728B52AA6E4}">
                <adec:decorative xmlns:adec="http://schemas.microsoft.com/office/drawing/2017/decorative" val="1"/>
              </a:ext>
            </a:extLst>
          </p:cNvPr>
          <p:cNvSpPr/>
          <p:nvPr userDrawn="1"/>
        </p:nvSpPr>
        <p:spPr>
          <a:xfrm>
            <a:off x="9173027" y="3314088"/>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1896FDB4-943E-4915-BFB5-FBF28C1F0DB4}"/>
              </a:ext>
              <a:ext uri="{C183D7F6-B498-43B3-948B-1728B52AA6E4}">
                <adec:decorative xmlns:adec="http://schemas.microsoft.com/office/drawing/2017/decorative" val="1"/>
              </a:ext>
            </a:extLst>
          </p:cNvPr>
          <p:cNvSpPr/>
          <p:nvPr userDrawn="1"/>
        </p:nvSpPr>
        <p:spPr>
          <a:xfrm>
            <a:off x="918072" y="5537362"/>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DE6F848-8616-4A39-B962-93F75C4718F8}"/>
              </a:ext>
              <a:ext uri="{C183D7F6-B498-43B3-948B-1728B52AA6E4}">
                <adec:decorative xmlns:adec="http://schemas.microsoft.com/office/drawing/2017/decorative" val="1"/>
              </a:ext>
            </a:extLst>
          </p:cNvPr>
          <p:cNvSpPr/>
          <p:nvPr userDrawn="1"/>
        </p:nvSpPr>
        <p:spPr>
          <a:xfrm>
            <a:off x="3670416"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506A04BD-9213-47EF-B5B0-2684E430D182}"/>
              </a:ext>
              <a:ext uri="{C183D7F6-B498-43B3-948B-1728B52AA6E4}">
                <adec:decorative xmlns:adec="http://schemas.microsoft.com/office/drawing/2017/decorative" val="1"/>
              </a:ext>
            </a:extLst>
          </p:cNvPr>
          <p:cNvSpPr/>
          <p:nvPr userDrawn="1"/>
        </p:nvSpPr>
        <p:spPr>
          <a:xfrm>
            <a:off x="6419065"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869DE2A-F897-46B0-B840-A2597892490B}"/>
              </a:ext>
              <a:ext uri="{C183D7F6-B498-43B3-948B-1728B52AA6E4}">
                <adec:decorative xmlns:adec="http://schemas.microsoft.com/office/drawing/2017/decorative" val="1"/>
              </a:ext>
            </a:extLst>
          </p:cNvPr>
          <p:cNvSpPr/>
          <p:nvPr userDrawn="1"/>
        </p:nvSpPr>
        <p:spPr>
          <a:xfrm>
            <a:off x="9171432" y="5539331"/>
            <a:ext cx="2103120" cy="1097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2421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7" y="365760"/>
            <a:ext cx="10515600"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914400"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914400"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7" name="Content Placeholder 6">
            <a:extLst>
              <a:ext uri="{FF2B5EF4-FFF2-40B4-BE49-F238E27FC236}">
                <a16:creationId xmlns:a16="http://schemas.microsoft.com/office/drawing/2014/main" id="{27ECF580-8E4E-43A8-957B-F86F1C61ADA4}"/>
              </a:ext>
            </a:extLst>
          </p:cNvPr>
          <p:cNvSpPr>
            <a:spLocks noGrp="1"/>
          </p:cNvSpPr>
          <p:nvPr>
            <p:ph sz="quarter" idx="22" hasCustomPrompt="1"/>
          </p:nvPr>
        </p:nvSpPr>
        <p:spPr>
          <a:xfrm>
            <a:off x="914400"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0" name="Text Placeholder 10">
            <a:extLst>
              <a:ext uri="{FF2B5EF4-FFF2-40B4-BE49-F238E27FC236}">
                <a16:creationId xmlns:a16="http://schemas.microsoft.com/office/drawing/2014/main" id="{58B05749-818D-4447-958A-FEF293220AE8}"/>
              </a:ext>
            </a:extLst>
          </p:cNvPr>
          <p:cNvSpPr>
            <a:spLocks noGrp="1"/>
          </p:cNvSpPr>
          <p:nvPr>
            <p:ph type="body" sz="quarter" idx="23" hasCustomPrompt="1"/>
          </p:nvPr>
        </p:nvSpPr>
        <p:spPr>
          <a:xfrm>
            <a:off x="3602736"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1" name="Text Placeholder 12">
            <a:extLst>
              <a:ext uri="{FF2B5EF4-FFF2-40B4-BE49-F238E27FC236}">
                <a16:creationId xmlns:a16="http://schemas.microsoft.com/office/drawing/2014/main" id="{7F20B9D5-25D9-47F8-A972-A75CCB164FD5}"/>
              </a:ext>
            </a:extLst>
          </p:cNvPr>
          <p:cNvSpPr>
            <a:spLocks noGrp="1"/>
          </p:cNvSpPr>
          <p:nvPr>
            <p:ph type="body" sz="quarter" idx="24" hasCustomPrompt="1"/>
          </p:nvPr>
        </p:nvSpPr>
        <p:spPr>
          <a:xfrm>
            <a:off x="3602736"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2" name="Content Placeholder 6">
            <a:extLst>
              <a:ext uri="{FF2B5EF4-FFF2-40B4-BE49-F238E27FC236}">
                <a16:creationId xmlns:a16="http://schemas.microsoft.com/office/drawing/2014/main" id="{41B075AD-BF48-4749-9202-8150B2107377}"/>
              </a:ext>
            </a:extLst>
          </p:cNvPr>
          <p:cNvSpPr>
            <a:spLocks noGrp="1"/>
          </p:cNvSpPr>
          <p:nvPr>
            <p:ph sz="quarter" idx="25" hasCustomPrompt="1"/>
          </p:nvPr>
        </p:nvSpPr>
        <p:spPr>
          <a:xfrm>
            <a:off x="3603626"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95B953E6-3C98-4798-A4E9-1B1440A15A51}"/>
              </a:ext>
            </a:extLst>
          </p:cNvPr>
          <p:cNvSpPr>
            <a:spLocks noGrp="1"/>
          </p:cNvSpPr>
          <p:nvPr>
            <p:ph type="body" sz="quarter" idx="26" hasCustomPrompt="1"/>
          </p:nvPr>
        </p:nvSpPr>
        <p:spPr>
          <a:xfrm>
            <a:off x="8982077"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4" name="Text Placeholder 12">
            <a:extLst>
              <a:ext uri="{FF2B5EF4-FFF2-40B4-BE49-F238E27FC236}">
                <a16:creationId xmlns:a16="http://schemas.microsoft.com/office/drawing/2014/main" id="{65B3E813-F032-4E15-B3D8-B0B967E18400}"/>
              </a:ext>
            </a:extLst>
          </p:cNvPr>
          <p:cNvSpPr>
            <a:spLocks noGrp="1"/>
          </p:cNvSpPr>
          <p:nvPr>
            <p:ph type="body" sz="quarter" idx="27" hasCustomPrompt="1"/>
          </p:nvPr>
        </p:nvSpPr>
        <p:spPr>
          <a:xfrm>
            <a:off x="8982077"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5" name="Content Placeholder 6">
            <a:extLst>
              <a:ext uri="{FF2B5EF4-FFF2-40B4-BE49-F238E27FC236}">
                <a16:creationId xmlns:a16="http://schemas.microsoft.com/office/drawing/2014/main" id="{3A1AE7A9-C278-4553-BA87-9A37448FE965}"/>
              </a:ext>
            </a:extLst>
          </p:cNvPr>
          <p:cNvSpPr>
            <a:spLocks noGrp="1"/>
          </p:cNvSpPr>
          <p:nvPr>
            <p:ph sz="quarter" idx="28" hasCustomPrompt="1"/>
          </p:nvPr>
        </p:nvSpPr>
        <p:spPr>
          <a:xfrm>
            <a:off x="8982077"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6" name="Text Placeholder 10">
            <a:extLst>
              <a:ext uri="{FF2B5EF4-FFF2-40B4-BE49-F238E27FC236}">
                <a16:creationId xmlns:a16="http://schemas.microsoft.com/office/drawing/2014/main" id="{1408D2FA-A2B1-4447-8C50-0F16D70CE9D2}"/>
              </a:ext>
            </a:extLst>
          </p:cNvPr>
          <p:cNvSpPr>
            <a:spLocks noGrp="1"/>
          </p:cNvSpPr>
          <p:nvPr>
            <p:ph type="body" sz="quarter" idx="29" hasCustomPrompt="1"/>
          </p:nvPr>
        </p:nvSpPr>
        <p:spPr>
          <a:xfrm>
            <a:off x="6291072" y="4333934"/>
            <a:ext cx="2286000" cy="548640"/>
          </a:xfrm>
        </p:spPr>
        <p:txBody>
          <a:bodyPr>
            <a:noAutofit/>
          </a:bodyPr>
          <a:lstStyle>
            <a:lvl1pPr marL="0" indent="0" algn="ctr">
              <a:buNone/>
              <a:defRPr sz="1800">
                <a:solidFill>
                  <a:schemeClr val="accent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27" name="Text Placeholder 12">
            <a:extLst>
              <a:ext uri="{FF2B5EF4-FFF2-40B4-BE49-F238E27FC236}">
                <a16:creationId xmlns:a16="http://schemas.microsoft.com/office/drawing/2014/main" id="{68834F1C-0151-4D96-9804-08CAEEDB3495}"/>
              </a:ext>
            </a:extLst>
          </p:cNvPr>
          <p:cNvSpPr>
            <a:spLocks noGrp="1"/>
          </p:cNvSpPr>
          <p:nvPr>
            <p:ph type="body" sz="quarter" idx="30" hasCustomPrompt="1"/>
          </p:nvPr>
        </p:nvSpPr>
        <p:spPr>
          <a:xfrm>
            <a:off x="6291072" y="5235467"/>
            <a:ext cx="2286000" cy="731520"/>
          </a:xfrm>
        </p:spPr>
        <p:txBody>
          <a:bodyPr>
            <a:noAutofit/>
          </a:bodyPr>
          <a:lstStyle>
            <a:lvl1pPr marL="0" indent="0" algn="ctr">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8" name="Content Placeholder 6">
            <a:extLst>
              <a:ext uri="{FF2B5EF4-FFF2-40B4-BE49-F238E27FC236}">
                <a16:creationId xmlns:a16="http://schemas.microsoft.com/office/drawing/2014/main" id="{DB26BE5E-69FC-43BF-BD74-25B62546B252}"/>
              </a:ext>
            </a:extLst>
          </p:cNvPr>
          <p:cNvSpPr>
            <a:spLocks noGrp="1"/>
          </p:cNvSpPr>
          <p:nvPr>
            <p:ph sz="quarter" idx="31" hasCustomPrompt="1"/>
          </p:nvPr>
        </p:nvSpPr>
        <p:spPr>
          <a:xfrm>
            <a:off x="6292852" y="2004810"/>
            <a:ext cx="2286000" cy="2171700"/>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9" name="Text Placeholder 12">
            <a:extLst>
              <a:ext uri="{FF2B5EF4-FFF2-40B4-BE49-F238E27FC236}">
                <a16:creationId xmlns:a16="http://schemas.microsoft.com/office/drawing/2014/main" id="{E9D71C6C-8090-42D9-AA7D-9D858A089829}"/>
              </a:ext>
            </a:extLst>
          </p:cNvPr>
          <p:cNvSpPr>
            <a:spLocks noGrp="1"/>
          </p:cNvSpPr>
          <p:nvPr>
            <p:ph type="body" sz="quarter" idx="32" hasCustomPrompt="1"/>
          </p:nvPr>
        </p:nvSpPr>
        <p:spPr>
          <a:xfrm>
            <a:off x="914400"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0" name="Text Placeholder 12">
            <a:extLst>
              <a:ext uri="{FF2B5EF4-FFF2-40B4-BE49-F238E27FC236}">
                <a16:creationId xmlns:a16="http://schemas.microsoft.com/office/drawing/2014/main" id="{ADBCB0A2-01FA-4A56-9187-2141478D277E}"/>
              </a:ext>
            </a:extLst>
          </p:cNvPr>
          <p:cNvSpPr>
            <a:spLocks noGrp="1"/>
          </p:cNvSpPr>
          <p:nvPr>
            <p:ph type="body" sz="quarter" idx="33" hasCustomPrompt="1"/>
          </p:nvPr>
        </p:nvSpPr>
        <p:spPr>
          <a:xfrm>
            <a:off x="3602736"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1" name="Text Placeholder 12">
            <a:extLst>
              <a:ext uri="{FF2B5EF4-FFF2-40B4-BE49-F238E27FC236}">
                <a16:creationId xmlns:a16="http://schemas.microsoft.com/office/drawing/2014/main" id="{A8DA037D-3115-4D06-B62B-8B2361C1B73D}"/>
              </a:ext>
            </a:extLst>
          </p:cNvPr>
          <p:cNvSpPr>
            <a:spLocks noGrp="1"/>
          </p:cNvSpPr>
          <p:nvPr>
            <p:ph type="body" sz="quarter" idx="34" hasCustomPrompt="1"/>
          </p:nvPr>
        </p:nvSpPr>
        <p:spPr>
          <a:xfrm>
            <a:off x="8982077"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32" name="Text Placeholder 12">
            <a:extLst>
              <a:ext uri="{FF2B5EF4-FFF2-40B4-BE49-F238E27FC236}">
                <a16:creationId xmlns:a16="http://schemas.microsoft.com/office/drawing/2014/main" id="{2CE21E27-DF2A-4809-8004-DBD3CB8C9D75}"/>
              </a:ext>
            </a:extLst>
          </p:cNvPr>
          <p:cNvSpPr>
            <a:spLocks noGrp="1"/>
          </p:cNvSpPr>
          <p:nvPr>
            <p:ph type="body" sz="quarter" idx="35" hasCustomPrompt="1"/>
          </p:nvPr>
        </p:nvSpPr>
        <p:spPr>
          <a:xfrm>
            <a:off x="6291072" y="4912335"/>
            <a:ext cx="2286000" cy="274320"/>
          </a:xfrm>
        </p:spPr>
        <p:txBody>
          <a:bodyPr>
            <a:noAutofit/>
          </a:bodyPr>
          <a:lstStyle>
            <a:lvl1pPr marL="0" indent="0" algn="ctr">
              <a:lnSpc>
                <a:spcPts val="2000"/>
              </a:lnSpc>
              <a:spcBef>
                <a:spcPts val="0"/>
              </a:spcBef>
              <a:buNone/>
              <a:defRPr sz="16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62866831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D0D8038A-5827-4846-97D5-0DEF7A92C9C5}"/>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38199" y="2578608"/>
            <a:ext cx="4297680" cy="914400"/>
          </a:xfrm>
        </p:spPr>
        <p:txBody>
          <a:bodyPr anchor="b" anchorCtr="0"/>
          <a:lstStyle/>
          <a:p>
            <a:r>
              <a:rPr lang="en-US" dirty="0"/>
              <a:t>CLICK TO EDIT TITLE </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838199" y="3721608"/>
            <a:ext cx="4297680" cy="2286000"/>
          </a:xfrm>
        </p:spPr>
        <p:txBody>
          <a:bodyPr>
            <a:normAutofit/>
          </a:bodyPr>
          <a:lstStyle>
            <a:lvl1pPr marL="0" indent="0">
              <a:lnSpc>
                <a:spcPts val="2400"/>
              </a:lnSpc>
              <a:buNone/>
              <a:defRPr sz="1400"/>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E3A951D3-FDD2-4A48-9F77-7EB69F3AAC62}"/>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0D24C9D2-B921-4FAF-8173-CF9B37D4F8FA}"/>
              </a:ext>
            </a:extLst>
          </p:cNvPr>
          <p:cNvSpPr>
            <a:spLocks noGrp="1"/>
          </p:cNvSpPr>
          <p:nvPr>
            <p:ph type="body" sz="quarter" idx="14" hasCustomPrompt="1"/>
          </p:nvPr>
        </p:nvSpPr>
        <p:spPr>
          <a:xfrm>
            <a:off x="10713720" y="-68580"/>
            <a:ext cx="1737360" cy="6858000"/>
          </a:xfrm>
        </p:spPr>
        <p:txBody>
          <a:bodyPr vert="vert270" anchor="t">
            <a:noAutofit/>
          </a:bodyPr>
          <a:lstStyle>
            <a:lvl1pPr marL="0" indent="0">
              <a:spcBef>
                <a:spcPts val="0"/>
              </a:spcBef>
              <a:buNone/>
              <a:defRPr sz="135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About</a:t>
            </a:r>
          </a:p>
        </p:txBody>
      </p:sp>
    </p:spTree>
    <p:extLst>
      <p:ext uri="{BB962C8B-B14F-4D97-AF65-F5344CB8AC3E}">
        <p14:creationId xmlns:p14="http://schemas.microsoft.com/office/powerpoint/2010/main" val="3644859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F1B0119-8B53-4329-89FD-7688250A12F9}"/>
              </a:ext>
            </a:extLst>
          </p:cNvPr>
          <p:cNvSpPr>
            <a:spLocks noGrp="1"/>
          </p:cNvSpPr>
          <p:nvPr>
            <p:ph type="pic" sz="quarter" idx="13"/>
          </p:nvPr>
        </p:nvSpPr>
        <p:spPr>
          <a:xfrm>
            <a:off x="458724" y="481369"/>
            <a:ext cx="11274552" cy="2743200"/>
          </a:xfrm>
          <a:custGeom>
            <a:avLst/>
            <a:gdLst>
              <a:gd name="connsiteX0" fmla="*/ 0 w 11274552"/>
              <a:gd name="connsiteY0" fmla="*/ 0 h 2743200"/>
              <a:gd name="connsiteX1" fmla="*/ 11274552 w 11274552"/>
              <a:gd name="connsiteY1" fmla="*/ 0 h 2743200"/>
              <a:gd name="connsiteX2" fmla="*/ 11274552 w 11274552"/>
              <a:gd name="connsiteY2" fmla="*/ 2743200 h 2743200"/>
              <a:gd name="connsiteX3" fmla="*/ 5730217 w 11274552"/>
              <a:gd name="connsiteY3" fmla="*/ 2743200 h 2743200"/>
              <a:gd name="connsiteX4" fmla="*/ 5730217 w 11274552"/>
              <a:gd name="connsiteY4" fmla="*/ 1118831 h 2743200"/>
              <a:gd name="connsiteX5" fmla="*/ 5522399 w 11274552"/>
              <a:gd name="connsiteY5" fmla="*/ 1118831 h 2743200"/>
              <a:gd name="connsiteX6" fmla="*/ 5522399 w 11274552"/>
              <a:gd name="connsiteY6" fmla="*/ 2743200 h 2743200"/>
              <a:gd name="connsiteX7" fmla="*/ 0 w 11274552"/>
              <a:gd name="connsiteY7" fmla="*/ 274320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74552" h="2743200">
                <a:moveTo>
                  <a:pt x="0" y="0"/>
                </a:moveTo>
                <a:lnTo>
                  <a:pt x="11274552" y="0"/>
                </a:lnTo>
                <a:lnTo>
                  <a:pt x="11274552" y="2743200"/>
                </a:lnTo>
                <a:lnTo>
                  <a:pt x="5730217" y="2743200"/>
                </a:lnTo>
                <a:lnTo>
                  <a:pt x="5730217" y="1118831"/>
                </a:lnTo>
                <a:lnTo>
                  <a:pt x="5522399" y="1118831"/>
                </a:lnTo>
                <a:lnTo>
                  <a:pt x="5522399" y="2743200"/>
                </a:lnTo>
                <a:lnTo>
                  <a:pt x="0" y="27432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3592386"/>
            <a:ext cx="4572000" cy="1325563"/>
          </a:xfrm>
        </p:spPr>
        <p:txBody>
          <a:bodyPr anchor="t" anchorCtr="0"/>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6489391" y="3546349"/>
            <a:ext cx="5248656" cy="1920240"/>
          </a:xfrm>
        </p:spPr>
        <p:txBody>
          <a:bodyPr>
            <a:no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1" name="Rectangle 10">
            <a:extLst>
              <a:ext uri="{FF2B5EF4-FFF2-40B4-BE49-F238E27FC236}">
                <a16:creationId xmlns:a16="http://schemas.microsoft.com/office/drawing/2014/main" id="{95C8E637-78B0-4855-A6B1-C2DE56F3644F}"/>
              </a:ext>
              <a:ext uri="{C183D7F6-B498-43B3-948B-1728B52AA6E4}">
                <adec:decorative xmlns:adec="http://schemas.microsoft.com/office/drawing/2017/decorative" val="1"/>
              </a:ext>
            </a:extLst>
          </p:cNvPr>
          <p:cNvSpPr/>
          <p:nvPr userDrawn="1"/>
        </p:nvSpPr>
        <p:spPr>
          <a:xfrm>
            <a:off x="5981123" y="1600200"/>
            <a:ext cx="207818"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89A89CDF-EE53-4D5A-BA2F-B21F454E10AE}"/>
              </a:ext>
            </a:extLst>
          </p:cNvPr>
          <p:cNvSpPr>
            <a:spLocks noGrp="1"/>
          </p:cNvSpPr>
          <p:nvPr>
            <p:ph type="body" sz="quarter" idx="14" hasCustomPrompt="1"/>
          </p:nvPr>
        </p:nvSpPr>
        <p:spPr>
          <a:xfrm>
            <a:off x="5239512" y="5503164"/>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Summary</a:t>
            </a:r>
          </a:p>
        </p:txBody>
      </p:sp>
    </p:spTree>
    <p:extLst>
      <p:ext uri="{BB962C8B-B14F-4D97-AF65-F5344CB8AC3E}">
        <p14:creationId xmlns:p14="http://schemas.microsoft.com/office/powerpoint/2010/main" val="4266790934"/>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4ED48F4-DBCF-44E9-BDD6-E6E63CAB735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3423562 h 6858000"/>
              <a:gd name="connsiteX3" fmla="*/ 7502172 w 12188952"/>
              <a:gd name="connsiteY3" fmla="*/ 3423562 h 6858000"/>
              <a:gd name="connsiteX4" fmla="*/ 7502172 w 12188952"/>
              <a:gd name="connsiteY4" fmla="*/ 3652162 h 6858000"/>
              <a:gd name="connsiteX5" fmla="*/ 12188952 w 12188952"/>
              <a:gd name="connsiteY5" fmla="*/ 3652162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3423562"/>
                </a:lnTo>
                <a:lnTo>
                  <a:pt x="7502172" y="3423562"/>
                </a:lnTo>
                <a:lnTo>
                  <a:pt x="7502172" y="3652162"/>
                </a:lnTo>
                <a:lnTo>
                  <a:pt x="12188952" y="3652162"/>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9" name="Content Placeholder 2">
            <a:extLst>
              <a:ext uri="{FF2B5EF4-FFF2-40B4-BE49-F238E27FC236}">
                <a16:creationId xmlns:a16="http://schemas.microsoft.com/office/drawing/2014/main" id="{77D5655F-601C-49CF-925B-4467144804D6}"/>
              </a:ext>
            </a:extLst>
          </p:cNvPr>
          <p:cNvSpPr>
            <a:spLocks noGrp="1"/>
          </p:cNvSpPr>
          <p:nvPr>
            <p:ph idx="14" hasCustomPrompt="1"/>
          </p:nvPr>
        </p:nvSpPr>
        <p:spPr>
          <a:xfrm>
            <a:off x="7467603" y="4681728"/>
            <a:ext cx="3838731" cy="1645920"/>
          </a:xfrm>
        </p:spPr>
        <p:txBody>
          <a:bodyPr>
            <a:normAutofit/>
          </a:bodyPr>
          <a:lstStyle>
            <a:lvl1pPr marL="0" indent="0">
              <a:lnSpc>
                <a:spcPct val="100000"/>
              </a:lnSpc>
              <a:buNone/>
              <a:defRPr sz="1400">
                <a:solidFill>
                  <a:schemeClr val="bg1"/>
                </a:solidFill>
              </a:defRPr>
            </a:lvl1pPr>
            <a:lvl2pPr marL="457200" indent="0">
              <a:lnSpc>
                <a:spcPct val="100000"/>
              </a:lnSpc>
              <a:buNone/>
              <a:defRPr sz="1600"/>
            </a:lvl2pPr>
            <a:lvl3pPr marL="914400" indent="0">
              <a:lnSpc>
                <a:spcPct val="100000"/>
              </a:lnSpc>
              <a:buNone/>
              <a:defRPr sz="1600"/>
            </a:lvl3pPr>
            <a:lvl4pPr marL="1371600" indent="0">
              <a:lnSpc>
                <a:spcPct val="100000"/>
              </a:lnSpc>
              <a:buNone/>
              <a:defRPr sz="1600"/>
            </a:lvl4pPr>
            <a:lvl5pPr marL="1828800" indent="0">
              <a:lnSpc>
                <a:spcPct val="100000"/>
              </a:lnSpc>
              <a:buNone/>
              <a:defRPr sz="1600"/>
            </a:lvl5pPr>
          </a:lstStyle>
          <a:p>
            <a:pPr lvl="0"/>
            <a:r>
              <a:rPr lang="en-US" dirty="0"/>
              <a:t>Click to edit text</a:t>
            </a:r>
          </a:p>
        </p:txBody>
      </p:sp>
      <p:sp>
        <p:nvSpPr>
          <p:cNvPr id="12" name="Rectangle 11">
            <a:extLst>
              <a:ext uri="{FF2B5EF4-FFF2-40B4-BE49-F238E27FC236}">
                <a16:creationId xmlns:a16="http://schemas.microsoft.com/office/drawing/2014/main" id="{53A4EE02-E082-4906-9F26-21DA131BE270}"/>
              </a:ext>
              <a:ext uri="{C183D7F6-B498-43B3-948B-1728B52AA6E4}">
                <adec:decorative xmlns:adec="http://schemas.microsoft.com/office/drawing/2017/decorative" val="1"/>
              </a:ext>
            </a:extLst>
          </p:cNvPr>
          <p:cNvSpPr/>
          <p:nvPr userDrawn="1"/>
        </p:nvSpPr>
        <p:spPr>
          <a:xfrm>
            <a:off x="7503696" y="3423562"/>
            <a:ext cx="46867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49F40A-2F72-4059-80C0-FD3038B0C3D5}"/>
              </a:ext>
            </a:extLst>
          </p:cNvPr>
          <p:cNvSpPr>
            <a:spLocks noGrp="1"/>
          </p:cNvSpPr>
          <p:nvPr>
            <p:ph type="title"/>
          </p:nvPr>
        </p:nvSpPr>
        <p:spPr>
          <a:xfrm>
            <a:off x="7465854" y="3941064"/>
            <a:ext cx="3840480" cy="640080"/>
          </a:xfrm>
        </p:spPr>
        <p:txBody>
          <a:bodyPr anchor="t"/>
          <a:lstStyle>
            <a:lvl1pPr>
              <a:spcBef>
                <a:spcPts val="1000"/>
              </a:spcBef>
              <a:defRPr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31765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A79566-C1F8-443D-A135-C668898477AE}"/>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035CF363-F733-460B-9E71-BF70442AC396}"/>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A3B0FA47-58F4-4B95-AD52-4EFE7977ACEC}"/>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489493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11E-20EA-4627-8A68-17038DCE1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4E5B2-1EB9-4222-8FAB-65BDC9A950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97C18-82B5-4EB5-9010-63FFB7F5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2AD86-1F8B-4DE6-9736-793E1781772C}"/>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FA60A3B3-8B02-4D8B-A982-7C7CA03A9290}"/>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989C9CBB-7187-447C-9F33-04CFDCD0B2D0}"/>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9888139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5D6D-4906-4DAB-B1BA-9436026FE6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975A10-62C2-4D29-B192-A142562FE0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3B58235-2C90-48E1-8A68-7413F783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CAF9B-D406-4E4F-B804-AF188F651834}"/>
              </a:ext>
            </a:extLst>
          </p:cNvPr>
          <p:cNvSpPr>
            <a:spLocks noGrp="1"/>
          </p:cNvSpPr>
          <p:nvPr>
            <p:ph type="dt" sz="half" idx="10"/>
          </p:nvPr>
        </p:nvSpPr>
        <p:spPr/>
        <p:txBody>
          <a:bodyPr/>
          <a:lstStyle/>
          <a:p>
            <a:r>
              <a:rPr lang="en-US" dirty="0"/>
              <a:t>7/14/20XX</a:t>
            </a:r>
          </a:p>
        </p:txBody>
      </p:sp>
      <p:sp>
        <p:nvSpPr>
          <p:cNvPr id="6" name="Footer Placeholder 5">
            <a:extLst>
              <a:ext uri="{FF2B5EF4-FFF2-40B4-BE49-F238E27FC236}">
                <a16:creationId xmlns:a16="http://schemas.microsoft.com/office/drawing/2014/main" id="{47E5FF7C-B4CA-48C1-B1A5-2AA329D34317}"/>
              </a:ext>
            </a:extLst>
          </p:cNvPr>
          <p:cNvSpPr>
            <a:spLocks noGrp="1"/>
          </p:cNvSpPr>
          <p:nvPr>
            <p:ph type="ftr" sz="quarter" idx="11"/>
          </p:nvPr>
        </p:nvSpPr>
        <p:spPr/>
        <p:txBody>
          <a:bodyPr/>
          <a:lstStyle/>
          <a:p>
            <a:r>
              <a:rPr lang="en-US" dirty="0"/>
              <a:t>Pitch deck title</a:t>
            </a:r>
          </a:p>
        </p:txBody>
      </p:sp>
      <p:sp>
        <p:nvSpPr>
          <p:cNvPr id="7" name="Slide Number Placeholder 6">
            <a:extLst>
              <a:ext uri="{FF2B5EF4-FFF2-40B4-BE49-F238E27FC236}">
                <a16:creationId xmlns:a16="http://schemas.microsoft.com/office/drawing/2014/main" id="{6AAABB43-2086-4CDB-B2A4-E51E7D83C75B}"/>
              </a:ext>
            </a:extLst>
          </p:cNvPr>
          <p:cNvSpPr>
            <a:spLocks noGrp="1"/>
          </p:cNvSpPr>
          <p:nvPr>
            <p:ph type="sldNum" sz="quarter" idx="12"/>
          </p:nvPr>
        </p:nvSpPr>
        <p:spPr/>
        <p:txBody>
          <a:bodyPr/>
          <a:lstStyle/>
          <a:p>
            <a:fld id="{B5CEABB6-07DC-46E8-9B57-56EC44A396E5}" type="slidenum">
              <a:rPr lang="en-US" smtClean="0"/>
              <a:t>‹#›</a:t>
            </a:fld>
            <a:endParaRPr lang="en-US" dirty="0"/>
          </a:p>
        </p:txBody>
      </p:sp>
    </p:spTree>
    <p:extLst>
      <p:ext uri="{BB962C8B-B14F-4D97-AF65-F5344CB8AC3E}">
        <p14:creationId xmlns:p14="http://schemas.microsoft.com/office/powerpoint/2010/main" val="254735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pic>
        <p:nvPicPr>
          <p:cNvPr id="12" name="Picture 11" descr="A picture containing outdoor, sky, nature, dune&#10;&#10;Description automatically generated">
            <a:extLst>
              <a:ext uri="{FF2B5EF4-FFF2-40B4-BE49-F238E27FC236}">
                <a16:creationId xmlns:a16="http://schemas.microsoft.com/office/drawing/2014/main" id="{9996762E-98CA-45F3-8778-C77264B5047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8610600" cy="6858000"/>
          </a:xfrm>
          <a:prstGeom prst="rect">
            <a:avLst/>
          </a:prstGeom>
        </p:spPr>
      </p:pic>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9768840" y="4723772"/>
            <a:ext cx="1708784" cy="1156332"/>
          </a:xfrm>
        </p:spPr>
        <p:txBody>
          <a:bodyPr/>
          <a:lstStyle>
            <a:lvl1pPr marL="0" indent="0" algn="l">
              <a:buNone/>
              <a:defRPr sz="240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9">
            <a:extLst>
              <a:ext uri="{FF2B5EF4-FFF2-40B4-BE49-F238E27FC236}">
                <a16:creationId xmlns:a16="http://schemas.microsoft.com/office/drawing/2014/main" id="{0D510E1D-A8A6-4E4B-8055-B484B4853348}"/>
              </a:ext>
            </a:extLst>
          </p:cNvPr>
          <p:cNvSpPr>
            <a:spLocks noGrp="1"/>
          </p:cNvSpPr>
          <p:nvPr>
            <p:ph type="pic" sz="quarter" idx="13"/>
          </p:nvPr>
        </p:nvSpPr>
        <p:spPr>
          <a:xfrm>
            <a:off x="495300" y="536574"/>
            <a:ext cx="7620000" cy="5784853"/>
          </a:xfrm>
        </p:spPr>
        <p:txBody>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E6BAFCD4-E08A-4CBF-B3C6-F99D6523EB03}"/>
              </a:ext>
            </a:extLst>
          </p:cNvPr>
          <p:cNvCxnSpPr>
            <a:cxnSpLocks/>
          </p:cNvCxnSpPr>
          <p:nvPr userDrawn="1"/>
        </p:nvCxnSpPr>
        <p:spPr>
          <a:xfrm flipH="1">
            <a:off x="9768840" y="5701668"/>
            <a:ext cx="2423161"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6888480" y="1122363"/>
            <a:ext cx="4446270" cy="2387600"/>
          </a:xfrm>
        </p:spPr>
        <p:txBody>
          <a:bodyPr anchor="t">
            <a:noAutofit/>
          </a:bodyPr>
          <a:lstStyle>
            <a:lvl1pPr algn="l">
              <a:defRPr sz="6600">
                <a:solidFill>
                  <a:schemeClr val="accent3"/>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277D2B5-DEF8-4833-801A-DC6C2692B990}"/>
              </a:ext>
            </a:extLst>
          </p:cNvPr>
          <p:cNvSpPr>
            <a:spLocks noGrp="1"/>
          </p:cNvSpPr>
          <p:nvPr>
            <p:ph type="body" sz="quarter" idx="14"/>
          </p:nvPr>
        </p:nvSpPr>
        <p:spPr>
          <a:xfrm>
            <a:off x="9341358" y="4162298"/>
            <a:ext cx="1993392" cy="1993392"/>
          </a:xfrm>
          <a:noFill/>
        </p:spPr>
        <p:txBody>
          <a:bodyPr spcFirstLastPara="1" wrap="square" lIns="91440" tIns="45720" rIns="91440" bIns="45720" numCol="1">
            <a:prstTxWarp prst="textCircle">
              <a:avLst/>
            </a:prstTxWarp>
            <a:spAutoFit/>
          </a:bodyPr>
          <a:lstStyle>
            <a:lvl1pPr>
              <a:defRPr lang="en-US" sz="2000" b="0" cap="all" spc="0" baseline="0" dirty="0">
                <a:ln w="0"/>
                <a:solidFill>
                  <a:schemeClr val="accent1">
                    <a:lumMod val="75000"/>
                  </a:schemeClr>
                </a:solidFill>
              </a:defRPr>
            </a:lvl1pPr>
          </a:lstStyle>
          <a:p>
            <a:pPr marL="0" lvl="0" algn="ctr"/>
            <a:r>
              <a:rPr lang="en-US"/>
              <a:t>Click to edit Master text styles</a:t>
            </a:r>
          </a:p>
        </p:txBody>
      </p:sp>
    </p:spTree>
    <p:extLst>
      <p:ext uri="{BB962C8B-B14F-4D97-AF65-F5344CB8AC3E}">
        <p14:creationId xmlns:p14="http://schemas.microsoft.com/office/powerpoint/2010/main" val="276687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6A9CEDC6-C07A-4AA6-A03A-799447ACA932}"/>
              </a:ext>
            </a:extLst>
          </p:cNvPr>
          <p:cNvSpPr>
            <a:spLocks noGrp="1"/>
          </p:cNvSpPr>
          <p:nvPr>
            <p:ph type="pic" sz="quarter" idx="13"/>
          </p:nvPr>
        </p:nvSpPr>
        <p:spPr>
          <a:xfrm>
            <a:off x="1524" y="0"/>
            <a:ext cx="12188952" cy="6858000"/>
          </a:xfrm>
          <a:custGeom>
            <a:avLst/>
            <a:gdLst>
              <a:gd name="connsiteX0" fmla="*/ 10025044 w 12188952"/>
              <a:gd name="connsiteY0" fmla="*/ 1464945 h 6858000"/>
              <a:gd name="connsiteX1" fmla="*/ 10025044 w 12188952"/>
              <a:gd name="connsiteY1" fmla="*/ 6219825 h 6858000"/>
              <a:gd name="connsiteX2" fmla="*/ 10253644 w 12188952"/>
              <a:gd name="connsiteY2" fmla="*/ 6219825 h 6858000"/>
              <a:gd name="connsiteX3" fmla="*/ 10253644 w 12188952"/>
              <a:gd name="connsiteY3" fmla="*/ 1464945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10025044" y="1464945"/>
                </a:moveTo>
                <a:lnTo>
                  <a:pt x="10025044" y="6219825"/>
                </a:lnTo>
                <a:lnTo>
                  <a:pt x="10253644" y="6219825"/>
                </a:lnTo>
                <a:lnTo>
                  <a:pt x="10253644" y="1464945"/>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7109C03-4D2D-4A2D-AC74-49353ED38B56}"/>
              </a:ext>
            </a:extLst>
          </p:cNvPr>
          <p:cNvSpPr>
            <a:spLocks noGrp="1"/>
          </p:cNvSpPr>
          <p:nvPr>
            <p:ph type="body" sz="quarter" idx="25"/>
          </p:nvPr>
        </p:nvSpPr>
        <p:spPr>
          <a:xfrm>
            <a:off x="0" y="1465263"/>
            <a:ext cx="10026650" cy="4754562"/>
          </a:xfrm>
          <a:solidFill>
            <a:schemeClr val="bg1">
              <a:alpha val="93000"/>
            </a:schemeClr>
          </a:solidFill>
        </p:spPr>
        <p:txBody>
          <a:bodyPr lIns="1005840" tIns="502920">
            <a:noAutofit/>
          </a:bodyPr>
          <a:lstStyle>
            <a:lvl1pPr marL="0" indent="0">
              <a:buNone/>
              <a:defRPr sz="1800" cap="all" baseline="0">
                <a:solidFill>
                  <a:schemeClr val="accent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365125"/>
            <a:ext cx="8562475" cy="1325563"/>
          </a:xfrm>
        </p:spPr>
        <p:txBody>
          <a:bodyPr/>
          <a:lstStyle>
            <a:lvl1pP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23" name="Text Placeholder 12">
            <a:extLst>
              <a:ext uri="{FF2B5EF4-FFF2-40B4-BE49-F238E27FC236}">
                <a16:creationId xmlns:a16="http://schemas.microsoft.com/office/drawing/2014/main" id="{9EDE4DA5-D561-434E-9452-95025C316A45}"/>
              </a:ext>
            </a:extLst>
          </p:cNvPr>
          <p:cNvSpPr>
            <a:spLocks noGrp="1"/>
          </p:cNvSpPr>
          <p:nvPr>
            <p:ph type="body" sz="quarter" idx="24" hasCustomPrompt="1"/>
          </p:nvPr>
        </p:nvSpPr>
        <p:spPr>
          <a:xfrm>
            <a:off x="10734040" y="-68580"/>
            <a:ext cx="1737360" cy="6858000"/>
          </a:xfrm>
        </p:spPr>
        <p:txBody>
          <a:bodyPr vert="vert270" anchor="t">
            <a:noAutofit/>
          </a:bodyPr>
          <a:lstStyle>
            <a:lvl1pPr marL="0" indent="0">
              <a:spcBef>
                <a:spcPts val="0"/>
              </a:spcBef>
              <a:buNone/>
              <a:defRPr sz="13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Problem</a:t>
            </a:r>
          </a:p>
        </p:txBody>
      </p:sp>
      <p:sp>
        <p:nvSpPr>
          <p:cNvPr id="27" name="Rectangle 26">
            <a:extLst>
              <a:ext uri="{FF2B5EF4-FFF2-40B4-BE49-F238E27FC236}">
                <a16:creationId xmlns:a16="http://schemas.microsoft.com/office/drawing/2014/main" id="{3A8936FC-DF00-4C6C-A5FA-13B0BFCC3E58}"/>
              </a:ext>
            </a:extLst>
          </p:cNvPr>
          <p:cNvSpPr/>
          <p:nvPr userDrawn="1"/>
        </p:nvSpPr>
        <p:spPr>
          <a:xfrm>
            <a:off x="10026568" y="1464945"/>
            <a:ext cx="228600" cy="4754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914274"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914525"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914399"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7" name="Text Placeholder 10">
            <a:extLst>
              <a:ext uri="{FF2B5EF4-FFF2-40B4-BE49-F238E27FC236}">
                <a16:creationId xmlns:a16="http://schemas.microsoft.com/office/drawing/2014/main" id="{BDD18F8A-C2BE-429D-BB7C-9390EEEE5261}"/>
              </a:ext>
            </a:extLst>
          </p:cNvPr>
          <p:cNvSpPr>
            <a:spLocks noGrp="1"/>
          </p:cNvSpPr>
          <p:nvPr>
            <p:ph type="body" sz="quarter" idx="18" hasCustomPrompt="1"/>
          </p:nvPr>
        </p:nvSpPr>
        <p:spPr>
          <a:xfrm>
            <a:off x="5590801" y="1916113"/>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8" name="Text Placeholder 13">
            <a:extLst>
              <a:ext uri="{FF2B5EF4-FFF2-40B4-BE49-F238E27FC236}">
                <a16:creationId xmlns:a16="http://schemas.microsoft.com/office/drawing/2014/main" id="{AFDC9EA4-0AAA-467C-9B89-6966F6E4BB03}"/>
              </a:ext>
            </a:extLst>
          </p:cNvPr>
          <p:cNvSpPr>
            <a:spLocks noGrp="1"/>
          </p:cNvSpPr>
          <p:nvPr>
            <p:ph type="body" sz="quarter" idx="19" hasCustomPrompt="1"/>
          </p:nvPr>
        </p:nvSpPr>
        <p:spPr>
          <a:xfrm>
            <a:off x="5590675" y="2242336"/>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9" name="Text Placeholder 10">
            <a:extLst>
              <a:ext uri="{FF2B5EF4-FFF2-40B4-BE49-F238E27FC236}">
                <a16:creationId xmlns:a16="http://schemas.microsoft.com/office/drawing/2014/main" id="{31ECD896-8F8E-404E-BBAD-FBFCBBE3DFEF}"/>
              </a:ext>
            </a:extLst>
          </p:cNvPr>
          <p:cNvSpPr>
            <a:spLocks noGrp="1"/>
          </p:cNvSpPr>
          <p:nvPr>
            <p:ph type="body" sz="quarter" idx="20" hasCustomPrompt="1"/>
          </p:nvPr>
        </p:nvSpPr>
        <p:spPr>
          <a:xfrm>
            <a:off x="5590801" y="3218688"/>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0" name="Text Placeholder 13">
            <a:extLst>
              <a:ext uri="{FF2B5EF4-FFF2-40B4-BE49-F238E27FC236}">
                <a16:creationId xmlns:a16="http://schemas.microsoft.com/office/drawing/2014/main" id="{6BEE435C-8719-41E1-838A-87FB6B0BA23C}"/>
              </a:ext>
            </a:extLst>
          </p:cNvPr>
          <p:cNvSpPr>
            <a:spLocks noGrp="1"/>
          </p:cNvSpPr>
          <p:nvPr>
            <p:ph type="body" sz="quarter" idx="21" hasCustomPrompt="1"/>
          </p:nvPr>
        </p:nvSpPr>
        <p:spPr>
          <a:xfrm>
            <a:off x="5590675" y="3545967"/>
            <a:ext cx="3886200" cy="914400"/>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9DAC0554-380F-4627-9E3C-FCDA9EE3B9E8}"/>
              </a:ext>
            </a:extLst>
          </p:cNvPr>
          <p:cNvSpPr>
            <a:spLocks noGrp="1"/>
          </p:cNvSpPr>
          <p:nvPr>
            <p:ph type="body" sz="quarter" idx="22" hasCustomPrompt="1"/>
          </p:nvPr>
        </p:nvSpPr>
        <p:spPr>
          <a:xfrm>
            <a:off x="914525" y="4709160"/>
            <a:ext cx="388620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32C9479E-1665-465C-9B07-8AC7E3F4B630}"/>
              </a:ext>
            </a:extLst>
          </p:cNvPr>
          <p:cNvSpPr>
            <a:spLocks noGrp="1"/>
          </p:cNvSpPr>
          <p:nvPr>
            <p:ph type="body" sz="quarter" idx="23" hasCustomPrompt="1"/>
          </p:nvPr>
        </p:nvSpPr>
        <p:spPr>
          <a:xfrm>
            <a:off x="914399" y="5036439"/>
            <a:ext cx="3886200" cy="737604"/>
          </a:xfrm>
        </p:spPr>
        <p:txBody>
          <a:bodyPr>
            <a:normAutofit/>
          </a:bodyPr>
          <a:lstStyle>
            <a:lvl1pPr marL="0" indent="0">
              <a:lnSpc>
                <a:spcPts val="2000"/>
              </a:lnSpc>
              <a:spcBef>
                <a:spcPts val="0"/>
              </a:spcBef>
              <a:buNone/>
              <a:defRPr sz="14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288361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F067F4C-584F-4D26-A9F4-7E8E3F096140}"/>
              </a:ext>
              <a:ext uri="{C183D7F6-B498-43B3-948B-1728B52AA6E4}">
                <adec:decorative xmlns:adec="http://schemas.microsoft.com/office/drawing/2017/decorative" val="1"/>
              </a:ext>
            </a:extLst>
          </p:cNvPr>
          <p:cNvSpPr/>
          <p:nvPr userDrawn="1"/>
        </p:nvSpPr>
        <p:spPr>
          <a:xfrm>
            <a:off x="4159926" y="1569034"/>
            <a:ext cx="7193874"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10">
            <a:extLst>
              <a:ext uri="{FF2B5EF4-FFF2-40B4-BE49-F238E27FC236}">
                <a16:creationId xmlns:a16="http://schemas.microsoft.com/office/drawing/2014/main" id="{6C968367-11F9-40B5-B54F-1555B837CABC}"/>
              </a:ext>
            </a:extLst>
          </p:cNvPr>
          <p:cNvSpPr>
            <a:spLocks noGrp="1"/>
          </p:cNvSpPr>
          <p:nvPr>
            <p:ph type="pic" sz="quarter" idx="13"/>
          </p:nvPr>
        </p:nvSpPr>
        <p:spPr>
          <a:xfrm>
            <a:off x="933630" y="548640"/>
            <a:ext cx="4389120" cy="5760720"/>
          </a:xfrm>
          <a:solidFill>
            <a:schemeClr val="accent6">
              <a:lumMod val="20000"/>
              <a:lumOff val="80000"/>
            </a:schemeClr>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155363" y="365125"/>
            <a:ext cx="5103007" cy="1325563"/>
          </a:xfrm>
        </p:spPr>
        <p:txBody>
          <a:bodyPr/>
          <a:lstStyle>
            <a:lvl1pPr>
              <a:defRPr>
                <a:solidFill>
                  <a:schemeClr val="tx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tx1">
                    <a:lumMod val="65000"/>
                    <a:lumOff val="35000"/>
                  </a:schemeClr>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78C38614-0243-4ABA-A367-8875F339D658}"/>
              </a:ext>
            </a:extLst>
          </p:cNvPr>
          <p:cNvSpPr>
            <a:spLocks noGrp="1"/>
          </p:cNvSpPr>
          <p:nvPr>
            <p:ph type="body" sz="quarter" idx="14" hasCustomPrompt="1"/>
          </p:nvPr>
        </p:nvSpPr>
        <p:spPr>
          <a:xfrm>
            <a:off x="6153182" y="209397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4" name="Text Placeholder 13">
            <a:extLst>
              <a:ext uri="{FF2B5EF4-FFF2-40B4-BE49-F238E27FC236}">
                <a16:creationId xmlns:a16="http://schemas.microsoft.com/office/drawing/2014/main" id="{C25BE32D-3FC4-4B1B-808E-E2897BC2F70F}"/>
              </a:ext>
            </a:extLst>
          </p:cNvPr>
          <p:cNvSpPr>
            <a:spLocks noGrp="1"/>
          </p:cNvSpPr>
          <p:nvPr>
            <p:ph type="body" sz="quarter" idx="15" hasCustomPrompt="1"/>
          </p:nvPr>
        </p:nvSpPr>
        <p:spPr>
          <a:xfrm>
            <a:off x="6153056" y="2422684"/>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5" name="Text Placeholder 10">
            <a:extLst>
              <a:ext uri="{FF2B5EF4-FFF2-40B4-BE49-F238E27FC236}">
                <a16:creationId xmlns:a16="http://schemas.microsoft.com/office/drawing/2014/main" id="{413E5A31-C8FF-4B6C-AE00-99F85789634D}"/>
              </a:ext>
            </a:extLst>
          </p:cNvPr>
          <p:cNvSpPr>
            <a:spLocks noGrp="1"/>
          </p:cNvSpPr>
          <p:nvPr>
            <p:ph type="body" sz="quarter" idx="16" hasCustomPrompt="1"/>
          </p:nvPr>
        </p:nvSpPr>
        <p:spPr>
          <a:xfrm>
            <a:off x="6153307" y="3227832"/>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16" name="Text Placeholder 13">
            <a:extLst>
              <a:ext uri="{FF2B5EF4-FFF2-40B4-BE49-F238E27FC236}">
                <a16:creationId xmlns:a16="http://schemas.microsoft.com/office/drawing/2014/main" id="{99346137-3239-4162-9799-29D8E0B44CA8}"/>
              </a:ext>
            </a:extLst>
          </p:cNvPr>
          <p:cNvSpPr>
            <a:spLocks noGrp="1"/>
          </p:cNvSpPr>
          <p:nvPr>
            <p:ph type="body" sz="quarter" idx="17" hasCustomPrompt="1"/>
          </p:nvPr>
        </p:nvSpPr>
        <p:spPr>
          <a:xfrm>
            <a:off x="6153181" y="3559290"/>
            <a:ext cx="5120640" cy="45720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1" name="Text Placeholder 10">
            <a:extLst>
              <a:ext uri="{FF2B5EF4-FFF2-40B4-BE49-F238E27FC236}">
                <a16:creationId xmlns:a16="http://schemas.microsoft.com/office/drawing/2014/main" id="{005E970C-F216-4C13-B637-2CD29EB1F737}"/>
              </a:ext>
            </a:extLst>
          </p:cNvPr>
          <p:cNvSpPr>
            <a:spLocks noGrp="1"/>
          </p:cNvSpPr>
          <p:nvPr>
            <p:ph type="body" sz="quarter" idx="18" hasCustomPrompt="1"/>
          </p:nvPr>
        </p:nvSpPr>
        <p:spPr>
          <a:xfrm>
            <a:off x="6149167" y="4059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2" name="Text Placeholder 13">
            <a:extLst>
              <a:ext uri="{FF2B5EF4-FFF2-40B4-BE49-F238E27FC236}">
                <a16:creationId xmlns:a16="http://schemas.microsoft.com/office/drawing/2014/main" id="{FD54B08D-52AA-478D-9A22-40F57CEFF5E6}"/>
              </a:ext>
            </a:extLst>
          </p:cNvPr>
          <p:cNvSpPr>
            <a:spLocks noGrp="1"/>
          </p:cNvSpPr>
          <p:nvPr>
            <p:ph type="body" sz="quarter" idx="19" hasCustomPrompt="1"/>
          </p:nvPr>
        </p:nvSpPr>
        <p:spPr>
          <a:xfrm>
            <a:off x="6149041" y="4388168"/>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Text Placeholder 10">
            <a:extLst>
              <a:ext uri="{FF2B5EF4-FFF2-40B4-BE49-F238E27FC236}">
                <a16:creationId xmlns:a16="http://schemas.microsoft.com/office/drawing/2014/main" id="{78434772-1E65-4475-A328-95A7B2445794}"/>
              </a:ext>
            </a:extLst>
          </p:cNvPr>
          <p:cNvSpPr>
            <a:spLocks noGrp="1"/>
          </p:cNvSpPr>
          <p:nvPr>
            <p:ph type="body" sz="quarter" idx="20" hasCustomPrompt="1"/>
          </p:nvPr>
        </p:nvSpPr>
        <p:spPr>
          <a:xfrm>
            <a:off x="6149292" y="5202936"/>
            <a:ext cx="5120640" cy="320040"/>
          </a:xfrm>
        </p:spPr>
        <p:txBody>
          <a:bodyPr>
            <a:noAutofit/>
          </a:bodyPr>
          <a:lstStyle>
            <a:lvl1pPr marL="0" indent="0">
              <a:buNone/>
              <a:defRPr sz="1800" cap="all" baseline="0">
                <a:solidFill>
                  <a:schemeClr val="accent1"/>
                </a:solidFill>
                <a:latin typeface="+mj-lt"/>
              </a:defRPr>
            </a:lvl1pPr>
            <a:lvl2pPr marL="457200" indent="0">
              <a:buNone/>
              <a:defRPr sz="2000">
                <a:solidFill>
                  <a:schemeClr val="accent1"/>
                </a:solidFill>
                <a:latin typeface="+mj-lt"/>
              </a:defRPr>
            </a:lvl2pPr>
            <a:lvl3pPr marL="914400" indent="0">
              <a:buNone/>
              <a:defRPr sz="2000">
                <a:solidFill>
                  <a:schemeClr val="accent1"/>
                </a:solidFill>
                <a:latin typeface="+mj-lt"/>
              </a:defRPr>
            </a:lvl3pPr>
            <a:lvl4pPr marL="1371600" indent="0">
              <a:buNone/>
              <a:defRPr sz="2000">
                <a:solidFill>
                  <a:schemeClr val="accent1"/>
                </a:solidFill>
                <a:latin typeface="+mj-lt"/>
              </a:defRPr>
            </a:lvl4pPr>
            <a:lvl5pPr marL="1828800" indent="0">
              <a:buNone/>
              <a:defRPr sz="2000">
                <a:solidFill>
                  <a:schemeClr val="accent1"/>
                </a:solidFill>
                <a:latin typeface="+mj-lt"/>
              </a:defRPr>
            </a:lvl5pPr>
          </a:lstStyle>
          <a:p>
            <a:pPr lvl="0"/>
            <a:r>
              <a:rPr lang="en-US" dirty="0"/>
              <a:t>CLICK TO EDIT TEXT</a:t>
            </a:r>
          </a:p>
        </p:txBody>
      </p:sp>
      <p:sp>
        <p:nvSpPr>
          <p:cNvPr id="24" name="Text Placeholder 13">
            <a:extLst>
              <a:ext uri="{FF2B5EF4-FFF2-40B4-BE49-F238E27FC236}">
                <a16:creationId xmlns:a16="http://schemas.microsoft.com/office/drawing/2014/main" id="{16497897-EF41-49AE-B577-23E1843D2DEA}"/>
              </a:ext>
            </a:extLst>
          </p:cNvPr>
          <p:cNvSpPr>
            <a:spLocks noGrp="1"/>
          </p:cNvSpPr>
          <p:nvPr>
            <p:ph type="body" sz="quarter" idx="21" hasCustomPrompt="1"/>
          </p:nvPr>
        </p:nvSpPr>
        <p:spPr>
          <a:xfrm>
            <a:off x="6149166" y="5535502"/>
            <a:ext cx="5120640" cy="640080"/>
          </a:xfrm>
        </p:spPr>
        <p:txBody>
          <a:bodyPr>
            <a:normAutofit/>
          </a:bodyPr>
          <a:lstStyle>
            <a:lvl1pPr marL="0" indent="0">
              <a:lnSpc>
                <a:spcPts val="2000"/>
              </a:lnSpc>
              <a:spcBef>
                <a:spcPts val="0"/>
              </a:spcBef>
              <a:buNone/>
              <a:defRPr sz="140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Tree>
    <p:extLst>
      <p:ext uri="{BB962C8B-B14F-4D97-AF65-F5344CB8AC3E}">
        <p14:creationId xmlns:p14="http://schemas.microsoft.com/office/powerpoint/2010/main" val="1307442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02412796-7042-4809-B0D2-CA19D0001B30}"/>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2560590 h 6858000"/>
              <a:gd name="connsiteX5" fmla="*/ 4876038 w 12188952"/>
              <a:gd name="connsiteY5" fmla="*/ 2560590 h 6858000"/>
              <a:gd name="connsiteX6" fmla="*/ 4876038 w 12188952"/>
              <a:gd name="connsiteY6" fmla="*/ 2331990 h 6858000"/>
              <a:gd name="connsiteX7" fmla="*/ 0 w 12188952"/>
              <a:gd name="connsiteY7" fmla="*/ 23319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2560590"/>
                </a:lnTo>
                <a:lnTo>
                  <a:pt x="4876038" y="2560590"/>
                </a:lnTo>
                <a:lnTo>
                  <a:pt x="4876038" y="2331990"/>
                </a:lnTo>
                <a:lnTo>
                  <a:pt x="0" y="233199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41248" y="858957"/>
            <a:ext cx="4032504" cy="1325563"/>
          </a:xfrm>
        </p:spPr>
        <p:txBody>
          <a:bodyPr/>
          <a:lstStyle>
            <a:lvl1pPr algn="r">
              <a:defRPr>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lvl1pPr>
              <a:defRPr>
                <a:solidFill>
                  <a:schemeClr val="bg1"/>
                </a:solidFill>
              </a:defRPr>
            </a:lvl1p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lvl1pPr>
              <a:defRPr>
                <a:solidFill>
                  <a:schemeClr val="bg1"/>
                </a:solidFill>
              </a:defRPr>
            </a:lvl1pPr>
          </a:lstStyle>
          <a:p>
            <a:fld id="{B5CEABB6-07DC-46E8-9B57-56EC44A396E5}" type="slidenum">
              <a:rPr lang="en-US" smtClean="0"/>
              <a:pPr/>
              <a:t>‹#›</a:t>
            </a:fld>
            <a:endParaRPr lang="en-US" dirty="0"/>
          </a:p>
        </p:txBody>
      </p:sp>
      <p:sp>
        <p:nvSpPr>
          <p:cNvPr id="11" name="Text Placeholder 10">
            <a:extLst>
              <a:ext uri="{FF2B5EF4-FFF2-40B4-BE49-F238E27FC236}">
                <a16:creationId xmlns:a16="http://schemas.microsoft.com/office/drawing/2014/main" id="{9DD0C4E2-C56D-415A-A93E-7E5A3DD9BBEA}"/>
              </a:ext>
            </a:extLst>
          </p:cNvPr>
          <p:cNvSpPr>
            <a:spLocks noGrp="1"/>
          </p:cNvSpPr>
          <p:nvPr>
            <p:ph type="body" sz="quarter" idx="14" hasCustomPrompt="1"/>
          </p:nvPr>
        </p:nvSpPr>
        <p:spPr>
          <a:xfrm>
            <a:off x="5638800" y="1173329"/>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3" name="Text Placeholder 12">
            <a:extLst>
              <a:ext uri="{FF2B5EF4-FFF2-40B4-BE49-F238E27FC236}">
                <a16:creationId xmlns:a16="http://schemas.microsoft.com/office/drawing/2014/main" id="{63466F58-8094-496E-8FA6-A2A07D706ECA}"/>
              </a:ext>
            </a:extLst>
          </p:cNvPr>
          <p:cNvSpPr>
            <a:spLocks noGrp="1"/>
          </p:cNvSpPr>
          <p:nvPr>
            <p:ph type="body" sz="quarter" idx="15" hasCustomPrompt="1"/>
          </p:nvPr>
        </p:nvSpPr>
        <p:spPr>
          <a:xfrm>
            <a:off x="5638800" y="1522412"/>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4" name="Text Placeholder 10">
            <a:extLst>
              <a:ext uri="{FF2B5EF4-FFF2-40B4-BE49-F238E27FC236}">
                <a16:creationId xmlns:a16="http://schemas.microsoft.com/office/drawing/2014/main" id="{35CDA3A0-B53D-4D18-9792-E99DB7DFDFCD}"/>
              </a:ext>
            </a:extLst>
          </p:cNvPr>
          <p:cNvSpPr>
            <a:spLocks noGrp="1"/>
          </p:cNvSpPr>
          <p:nvPr>
            <p:ph type="body" sz="quarter" idx="16" hasCustomPrompt="1"/>
          </p:nvPr>
        </p:nvSpPr>
        <p:spPr>
          <a:xfrm>
            <a:off x="5638800" y="2743993"/>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5" name="Text Placeholder 12">
            <a:extLst>
              <a:ext uri="{FF2B5EF4-FFF2-40B4-BE49-F238E27FC236}">
                <a16:creationId xmlns:a16="http://schemas.microsoft.com/office/drawing/2014/main" id="{FEDD6309-46B2-4D7D-A1E2-8F04609BF7B3}"/>
              </a:ext>
            </a:extLst>
          </p:cNvPr>
          <p:cNvSpPr>
            <a:spLocks noGrp="1"/>
          </p:cNvSpPr>
          <p:nvPr>
            <p:ph type="body" sz="quarter" idx="17" hasCustomPrompt="1"/>
          </p:nvPr>
        </p:nvSpPr>
        <p:spPr>
          <a:xfrm>
            <a:off x="5638800" y="3074026"/>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6" name="Text Placeholder 10">
            <a:extLst>
              <a:ext uri="{FF2B5EF4-FFF2-40B4-BE49-F238E27FC236}">
                <a16:creationId xmlns:a16="http://schemas.microsoft.com/office/drawing/2014/main" id="{DF7E20CD-913D-437E-9659-9C125387ECA7}"/>
              </a:ext>
            </a:extLst>
          </p:cNvPr>
          <p:cNvSpPr>
            <a:spLocks noGrp="1"/>
          </p:cNvSpPr>
          <p:nvPr>
            <p:ph type="body" sz="quarter" idx="18" hasCustomPrompt="1"/>
          </p:nvPr>
        </p:nvSpPr>
        <p:spPr>
          <a:xfrm>
            <a:off x="8686038" y="1182807"/>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7" name="Text Placeholder 12">
            <a:extLst>
              <a:ext uri="{FF2B5EF4-FFF2-40B4-BE49-F238E27FC236}">
                <a16:creationId xmlns:a16="http://schemas.microsoft.com/office/drawing/2014/main" id="{DB390311-D71A-47E1-A6A4-FC519992545C}"/>
              </a:ext>
            </a:extLst>
          </p:cNvPr>
          <p:cNvSpPr>
            <a:spLocks noGrp="1"/>
          </p:cNvSpPr>
          <p:nvPr>
            <p:ph type="body" sz="quarter" idx="19" hasCustomPrompt="1"/>
          </p:nvPr>
        </p:nvSpPr>
        <p:spPr>
          <a:xfrm>
            <a:off x="8686038" y="1531890"/>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18" name="Text Placeholder 10">
            <a:extLst>
              <a:ext uri="{FF2B5EF4-FFF2-40B4-BE49-F238E27FC236}">
                <a16:creationId xmlns:a16="http://schemas.microsoft.com/office/drawing/2014/main" id="{A6F112C5-2301-4903-8FFC-3D13F2BD7D9F}"/>
              </a:ext>
            </a:extLst>
          </p:cNvPr>
          <p:cNvSpPr>
            <a:spLocks noGrp="1"/>
          </p:cNvSpPr>
          <p:nvPr>
            <p:ph type="body" sz="quarter" idx="20" hasCustomPrompt="1"/>
          </p:nvPr>
        </p:nvSpPr>
        <p:spPr>
          <a:xfrm>
            <a:off x="8686038" y="2753471"/>
            <a:ext cx="2743200" cy="365760"/>
          </a:xfrm>
        </p:spPr>
        <p:txBody>
          <a:bodyPr>
            <a:noAutofit/>
          </a:bodyPr>
          <a:lstStyle>
            <a:lvl1pPr marL="0" indent="0">
              <a:buNone/>
              <a:defRPr sz="1800" cap="all" baseline="0">
                <a:solidFill>
                  <a:schemeClr val="bg1"/>
                </a:solidFill>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stStyle>
          <a:p>
            <a:pPr lvl="0"/>
            <a:r>
              <a:rPr lang="en-US" dirty="0"/>
              <a:t>Click to edit subtitle</a:t>
            </a:r>
          </a:p>
        </p:txBody>
      </p:sp>
      <p:sp>
        <p:nvSpPr>
          <p:cNvPr id="19" name="Text Placeholder 12">
            <a:extLst>
              <a:ext uri="{FF2B5EF4-FFF2-40B4-BE49-F238E27FC236}">
                <a16:creationId xmlns:a16="http://schemas.microsoft.com/office/drawing/2014/main" id="{867721ED-86DF-4220-A638-CB65E0B5B126}"/>
              </a:ext>
            </a:extLst>
          </p:cNvPr>
          <p:cNvSpPr>
            <a:spLocks noGrp="1"/>
          </p:cNvSpPr>
          <p:nvPr>
            <p:ph type="body" sz="quarter" idx="21" hasCustomPrompt="1"/>
          </p:nvPr>
        </p:nvSpPr>
        <p:spPr>
          <a:xfrm>
            <a:off x="8686038" y="3083504"/>
            <a:ext cx="2743200" cy="914400"/>
          </a:xfrm>
        </p:spPr>
        <p:txBody>
          <a:bodyPr>
            <a:noAutofit/>
          </a:bodyPr>
          <a:lstStyle>
            <a:lvl1pPr marL="0" indent="0">
              <a:lnSpc>
                <a:spcPts val="2000"/>
              </a:lnSpc>
              <a:spcBef>
                <a:spcPts val="0"/>
              </a:spcBef>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edit text</a:t>
            </a:r>
          </a:p>
        </p:txBody>
      </p:sp>
      <p:sp>
        <p:nvSpPr>
          <p:cNvPr id="23" name="Rectangle 22">
            <a:extLst>
              <a:ext uri="{FF2B5EF4-FFF2-40B4-BE49-F238E27FC236}">
                <a16:creationId xmlns:a16="http://schemas.microsoft.com/office/drawing/2014/main" id="{5620BB15-729F-4427-9DF3-6861F012AED2}"/>
              </a:ext>
              <a:ext uri="{C183D7F6-B498-43B3-948B-1728B52AA6E4}">
                <adec:decorative xmlns:adec="http://schemas.microsoft.com/office/drawing/2017/decorative" val="1"/>
              </a:ext>
            </a:extLst>
          </p:cNvPr>
          <p:cNvSpPr/>
          <p:nvPr userDrawn="1"/>
        </p:nvSpPr>
        <p:spPr>
          <a:xfrm>
            <a:off x="0" y="2331990"/>
            <a:ext cx="4877562"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4587433"/>
      </p:ext>
    </p:extLst>
  </p:cSld>
  <p:clrMapOvr>
    <a:masterClrMapping/>
  </p:clrMapOvr>
  <p:extLst>
    <p:ext uri="{DCECCB84-F9BA-43D5-87BE-67443E8EF086}">
      <p15:sldGuideLst xmlns:p15="http://schemas.microsoft.com/office/powerpoint/2012/main">
        <p15:guide id="1" orient="horz" pos="9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7E32A88-04B9-4879-A7DA-64134B3784C4}"/>
              </a:ext>
            </a:extLst>
          </p:cNvPr>
          <p:cNvSpPr>
            <a:spLocks noGrp="1"/>
          </p:cNvSpPr>
          <p:nvPr>
            <p:ph type="pic" sz="quarter" idx="13"/>
          </p:nvPr>
        </p:nvSpPr>
        <p:spPr>
          <a:xfrm>
            <a:off x="228600" y="0"/>
            <a:ext cx="11961876" cy="6858000"/>
          </a:xfrm>
          <a:custGeom>
            <a:avLst/>
            <a:gdLst>
              <a:gd name="connsiteX0" fmla="*/ 0 w 11961876"/>
              <a:gd name="connsiteY0" fmla="*/ 0 h 6858000"/>
              <a:gd name="connsiteX1" fmla="*/ 11961876 w 11961876"/>
              <a:gd name="connsiteY1" fmla="*/ 0 h 6858000"/>
              <a:gd name="connsiteX2" fmla="*/ 11961876 w 11961876"/>
              <a:gd name="connsiteY2" fmla="*/ 6858000 h 6858000"/>
              <a:gd name="connsiteX3" fmla="*/ 0 w 119618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961876" h="6858000">
                <a:moveTo>
                  <a:pt x="0" y="0"/>
                </a:moveTo>
                <a:lnTo>
                  <a:pt x="11961876" y="0"/>
                </a:lnTo>
                <a:lnTo>
                  <a:pt x="11961876"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398" y="365760"/>
            <a:ext cx="6400800" cy="1325563"/>
          </a:xfrm>
        </p:spPr>
        <p:txBody>
          <a:bodyPr/>
          <a:lstStyle/>
          <a:p>
            <a:r>
              <a:rPr lang="en-US" dirty="0"/>
              <a:t>CLICK TO EDIT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hasCustomPrompt="1"/>
          </p:nvPr>
        </p:nvSpPr>
        <p:spPr>
          <a:xfrm>
            <a:off x="914401" y="2000292"/>
            <a:ext cx="3162299" cy="3409907"/>
          </a:xfrm>
        </p:spPr>
        <p:txBody>
          <a:bodyPr>
            <a:normAutofit/>
          </a:bodyPr>
          <a:lstStyle>
            <a:lvl1pPr marL="0" indent="0">
              <a:lnSpc>
                <a:spcPts val="2400"/>
              </a:lnSpc>
              <a:spcBef>
                <a:spcPts val="0"/>
              </a:spcBef>
              <a:buNone/>
              <a:defRPr sz="18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text</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1" name="Rectangle 10">
            <a:extLst>
              <a:ext uri="{FF2B5EF4-FFF2-40B4-BE49-F238E27FC236}">
                <a16:creationId xmlns:a16="http://schemas.microsoft.com/office/drawing/2014/main" id="{E5FFA2B6-6061-4DC2-8233-A48FB7AA8F27}"/>
              </a:ext>
              <a:ext uri="{C183D7F6-B498-43B3-948B-1728B52AA6E4}">
                <adec:decorative xmlns:adec="http://schemas.microsoft.com/office/drawing/2017/decorative" val="1"/>
              </a:ext>
            </a:extLst>
          </p:cNvPr>
          <p:cNvSpPr/>
          <p:nvPr userDrawn="1"/>
        </p:nvSpPr>
        <p:spPr>
          <a:xfrm>
            <a:off x="0" y="0"/>
            <a:ext cx="2286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2">
            <a:extLst>
              <a:ext uri="{FF2B5EF4-FFF2-40B4-BE49-F238E27FC236}">
                <a16:creationId xmlns:a16="http://schemas.microsoft.com/office/drawing/2014/main" id="{4A219D8E-BB95-4BDA-98A2-097D1BFA7494}"/>
              </a:ext>
            </a:extLst>
          </p:cNvPr>
          <p:cNvSpPr>
            <a:spLocks noGrp="1"/>
          </p:cNvSpPr>
          <p:nvPr>
            <p:ph type="body" sz="quarter" idx="14" hasCustomPrompt="1"/>
          </p:nvPr>
        </p:nvSpPr>
        <p:spPr>
          <a:xfrm>
            <a:off x="5239512" y="5513832"/>
            <a:ext cx="6958584" cy="1371600"/>
          </a:xfrm>
        </p:spPr>
        <p:txBody>
          <a:bodyPr vert="horz" bIns="0" anchor="t">
            <a:noAutofit/>
          </a:bodyPr>
          <a:lstStyle>
            <a:lvl1pPr marL="0" indent="0" algn="r">
              <a:lnSpc>
                <a:spcPct val="100000"/>
              </a:lnSpc>
              <a:spcBef>
                <a:spcPts val="0"/>
              </a:spcBef>
              <a:buNone/>
              <a:defRPr sz="11000" cap="all" baseline="0">
                <a:solidFill>
                  <a:schemeClr val="bg1">
                    <a:lumMod val="95000"/>
                  </a:schemeClr>
                </a:solidFill>
                <a:latin typeface="Source Sans Pro ExtraLight" panose="020B0303030403020204" pitchFamily="34" charset="0"/>
                <a:ea typeface="Source Sans Pro ExtraLight" panose="020B0303030403020204" pitchFamily="34" charset="0"/>
              </a:defRPr>
            </a:lvl1pPr>
          </a:lstStyle>
          <a:p>
            <a:pPr lvl="0"/>
            <a:r>
              <a:rPr lang="en-US" dirty="0"/>
              <a:t>Benefits</a:t>
            </a:r>
          </a:p>
        </p:txBody>
      </p:sp>
    </p:spTree>
    <p:extLst>
      <p:ext uri="{BB962C8B-B14F-4D97-AF65-F5344CB8AC3E}">
        <p14:creationId xmlns:p14="http://schemas.microsoft.com/office/powerpoint/2010/main" val="227848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5A412B8-4256-47AC-A275-1AC354C4C6E9}"/>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 name="connsiteX4" fmla="*/ 0 w 12188952"/>
              <a:gd name="connsiteY4" fmla="*/ 4926523 h 6858000"/>
              <a:gd name="connsiteX5" fmla="*/ 9142476 w 12188952"/>
              <a:gd name="connsiteY5" fmla="*/ 4926523 h 6858000"/>
              <a:gd name="connsiteX6" fmla="*/ 9142476 w 12188952"/>
              <a:gd name="connsiteY6" fmla="*/ 4697923 h 6858000"/>
              <a:gd name="connsiteX7" fmla="*/ 0 w 12188952"/>
              <a:gd name="connsiteY7" fmla="*/ 4697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0" y="0"/>
                </a:moveTo>
                <a:lnTo>
                  <a:pt x="12188952" y="0"/>
                </a:lnTo>
                <a:lnTo>
                  <a:pt x="12188952" y="6858000"/>
                </a:lnTo>
                <a:lnTo>
                  <a:pt x="0" y="6858000"/>
                </a:lnTo>
                <a:lnTo>
                  <a:pt x="0" y="4926523"/>
                </a:lnTo>
                <a:lnTo>
                  <a:pt x="9142476" y="4926523"/>
                </a:lnTo>
                <a:lnTo>
                  <a:pt x="9142476" y="4697923"/>
                </a:lnTo>
                <a:lnTo>
                  <a:pt x="0" y="4697923"/>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5084064"/>
            <a:ext cx="8311896" cy="1049254"/>
          </a:xfrm>
        </p:spPr>
        <p:txBody>
          <a:bodyPr anchor="b">
            <a:normAutofit/>
          </a:bodyPr>
          <a:lstStyle>
            <a:lvl1pPr algn="r">
              <a:defRPr sz="4800">
                <a:solidFill>
                  <a:schemeClr val="bg1"/>
                </a:solidFill>
              </a:defRPr>
            </a:lvl1pPr>
          </a:lstStyle>
          <a:p>
            <a:r>
              <a:rPr lang="en-US" dirty="0"/>
              <a:t>CLICK TO EDIT TITLE</a:t>
            </a:r>
          </a:p>
        </p:txBody>
      </p:sp>
      <p:sp>
        <p:nvSpPr>
          <p:cNvPr id="4" name="Date Placeholder 3">
            <a:extLst>
              <a:ext uri="{FF2B5EF4-FFF2-40B4-BE49-F238E27FC236}">
                <a16:creationId xmlns:a16="http://schemas.microsoft.com/office/drawing/2014/main" id="{68EB05F6-A3ED-45AB-B103-D5E34BFD605F}"/>
              </a:ext>
            </a:extLst>
          </p:cNvPr>
          <p:cNvSpPr>
            <a:spLocks noGrp="1"/>
          </p:cNvSpPr>
          <p:nvPr>
            <p:ph type="dt" sz="half" idx="10"/>
          </p:nvPr>
        </p:nvSpPr>
        <p:spPr/>
        <p:txBody>
          <a:bodyPr/>
          <a:lstStyle/>
          <a:p>
            <a:r>
              <a:rPr lang="en-US" dirty="0"/>
              <a:t>7/14/20XX</a:t>
            </a:r>
          </a:p>
        </p:txBody>
      </p:sp>
      <p:sp>
        <p:nvSpPr>
          <p:cNvPr id="5" name="Footer Placeholder 4">
            <a:extLst>
              <a:ext uri="{FF2B5EF4-FFF2-40B4-BE49-F238E27FC236}">
                <a16:creationId xmlns:a16="http://schemas.microsoft.com/office/drawing/2014/main" id="{2F029C1C-740D-4213-96FE-1FAA3072FF83}"/>
              </a:ext>
            </a:extLst>
          </p:cNvPr>
          <p:cNvSpPr>
            <a:spLocks noGrp="1"/>
          </p:cNvSpPr>
          <p:nvPr>
            <p:ph type="ftr" sz="quarter" idx="11"/>
          </p:nvPr>
        </p:nvSpPr>
        <p:spPr/>
        <p:txBody>
          <a:bodyPr/>
          <a:lstStyle/>
          <a:p>
            <a:r>
              <a:rPr lang="en-US" dirty="0"/>
              <a:t>Pitch deck title</a:t>
            </a:r>
          </a:p>
        </p:txBody>
      </p:sp>
      <p:sp>
        <p:nvSpPr>
          <p:cNvPr id="6" name="Slide Number Placeholder 5">
            <a:extLst>
              <a:ext uri="{FF2B5EF4-FFF2-40B4-BE49-F238E27FC236}">
                <a16:creationId xmlns:a16="http://schemas.microsoft.com/office/drawing/2014/main" id="{F54E8801-7449-48B4-8D64-BCE20D0831C9}"/>
              </a:ext>
            </a:extLst>
          </p:cNvPr>
          <p:cNvSpPr>
            <a:spLocks noGrp="1"/>
          </p:cNvSpPr>
          <p:nvPr>
            <p:ph type="sldNum" sz="quarter" idx="12"/>
          </p:nvPr>
        </p:nvSpPr>
        <p:spPr/>
        <p:txBody>
          <a:bodyPr/>
          <a:lstStyle/>
          <a:p>
            <a:fld id="{B5CEABB6-07DC-46E8-9B57-56EC44A396E5}" type="slidenum">
              <a:rPr lang="en-US" smtClean="0"/>
              <a:t>‹#›</a:t>
            </a:fld>
            <a:endParaRPr lang="en-US" dirty="0"/>
          </a:p>
        </p:txBody>
      </p:sp>
      <p:sp>
        <p:nvSpPr>
          <p:cNvPr id="10" name="Rectangle 9">
            <a:extLst>
              <a:ext uri="{FF2B5EF4-FFF2-40B4-BE49-F238E27FC236}">
                <a16:creationId xmlns:a16="http://schemas.microsoft.com/office/drawing/2014/main" id="{2DBCBD4E-87D0-4BA6-A1B4-3DC9452A36AB}"/>
              </a:ext>
              <a:ext uri="{C183D7F6-B498-43B3-948B-1728B52AA6E4}">
                <adec:decorative xmlns:adec="http://schemas.microsoft.com/office/drawing/2017/decorative" val="1"/>
              </a:ext>
            </a:extLst>
          </p:cNvPr>
          <p:cNvSpPr/>
          <p:nvPr userDrawn="1"/>
        </p:nvSpPr>
        <p:spPr>
          <a:xfrm>
            <a:off x="0" y="4697923"/>
            <a:ext cx="914400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165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695704B-E527-4A3C-9B8B-CDEB8724F0F9}"/>
              </a:ext>
            </a:extLst>
          </p:cNvPr>
          <p:cNvSpPr>
            <a:spLocks noGrp="1"/>
          </p:cNvSpPr>
          <p:nvPr>
            <p:ph type="pic" sz="quarter" idx="13"/>
          </p:nvPr>
        </p:nvSpPr>
        <p:spPr>
          <a:xfrm>
            <a:off x="1524" y="0"/>
            <a:ext cx="12188952" cy="6858000"/>
          </a:xfrm>
          <a:custGeom>
            <a:avLst/>
            <a:gdLst>
              <a:gd name="connsiteX0" fmla="*/ 7789164 w 12188952"/>
              <a:gd name="connsiteY0" fmla="*/ 2258568 h 6858000"/>
              <a:gd name="connsiteX1" fmla="*/ 7789164 w 12188952"/>
              <a:gd name="connsiteY1" fmla="*/ 2487168 h 6858000"/>
              <a:gd name="connsiteX2" fmla="*/ 10715244 w 12188952"/>
              <a:gd name="connsiteY2" fmla="*/ 2487168 h 6858000"/>
              <a:gd name="connsiteX3" fmla="*/ 10715244 w 12188952"/>
              <a:gd name="connsiteY3" fmla="*/ 2258568 h 6858000"/>
              <a:gd name="connsiteX4" fmla="*/ 4634484 w 12188952"/>
              <a:gd name="connsiteY4" fmla="*/ 2258568 h 6858000"/>
              <a:gd name="connsiteX5" fmla="*/ 4634484 w 12188952"/>
              <a:gd name="connsiteY5" fmla="*/ 2487168 h 6858000"/>
              <a:gd name="connsiteX6" fmla="*/ 7560564 w 12188952"/>
              <a:gd name="connsiteY6" fmla="*/ 2487168 h 6858000"/>
              <a:gd name="connsiteX7" fmla="*/ 7560564 w 12188952"/>
              <a:gd name="connsiteY7" fmla="*/ 2258568 h 6858000"/>
              <a:gd name="connsiteX8" fmla="*/ 1443228 w 12188952"/>
              <a:gd name="connsiteY8" fmla="*/ 2258568 h 6858000"/>
              <a:gd name="connsiteX9" fmla="*/ 1443228 w 12188952"/>
              <a:gd name="connsiteY9" fmla="*/ 2487168 h 6858000"/>
              <a:gd name="connsiteX10" fmla="*/ 4369308 w 12188952"/>
              <a:gd name="connsiteY10" fmla="*/ 2487168 h 6858000"/>
              <a:gd name="connsiteX11" fmla="*/ 4369308 w 12188952"/>
              <a:gd name="connsiteY11" fmla="*/ 2258568 h 6858000"/>
              <a:gd name="connsiteX12" fmla="*/ 0 w 12188952"/>
              <a:gd name="connsiteY12" fmla="*/ 0 h 6858000"/>
              <a:gd name="connsiteX13" fmla="*/ 12188952 w 12188952"/>
              <a:gd name="connsiteY13" fmla="*/ 0 h 6858000"/>
              <a:gd name="connsiteX14" fmla="*/ 12188952 w 12188952"/>
              <a:gd name="connsiteY14" fmla="*/ 6858000 h 6858000"/>
              <a:gd name="connsiteX15" fmla="*/ 0 w 12188952"/>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88952" h="6858000">
                <a:moveTo>
                  <a:pt x="7789164" y="2258568"/>
                </a:moveTo>
                <a:lnTo>
                  <a:pt x="7789164" y="2487168"/>
                </a:lnTo>
                <a:lnTo>
                  <a:pt x="10715244" y="2487168"/>
                </a:lnTo>
                <a:lnTo>
                  <a:pt x="10715244" y="2258568"/>
                </a:lnTo>
                <a:close/>
                <a:moveTo>
                  <a:pt x="4634484" y="2258568"/>
                </a:moveTo>
                <a:lnTo>
                  <a:pt x="4634484" y="2487168"/>
                </a:lnTo>
                <a:lnTo>
                  <a:pt x="7560564" y="2487168"/>
                </a:lnTo>
                <a:lnTo>
                  <a:pt x="7560564" y="2258568"/>
                </a:lnTo>
                <a:close/>
                <a:moveTo>
                  <a:pt x="1443228" y="2258568"/>
                </a:moveTo>
                <a:lnTo>
                  <a:pt x="1443228" y="2487168"/>
                </a:lnTo>
                <a:lnTo>
                  <a:pt x="4369308" y="2487168"/>
                </a:lnTo>
                <a:lnTo>
                  <a:pt x="4369308" y="2258568"/>
                </a:lnTo>
                <a:close/>
                <a:moveTo>
                  <a:pt x="0" y="0"/>
                </a:moveTo>
                <a:lnTo>
                  <a:pt x="12188952" y="0"/>
                </a:lnTo>
                <a:lnTo>
                  <a:pt x="12188952" y="6858000"/>
                </a:lnTo>
                <a:lnTo>
                  <a:pt x="0" y="6858000"/>
                </a:lnTo>
                <a:close/>
              </a:path>
            </a:pathLst>
          </a:custGeom>
          <a:solidFill>
            <a:schemeClr val="accent6">
              <a:lumMod val="20000"/>
              <a:lumOff val="80000"/>
            </a:schemeClr>
          </a:solidFill>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lgn="ctr">
              <a:defRPr>
                <a:solidFill>
                  <a:schemeClr val="bg1"/>
                </a:solidFill>
              </a:defRPr>
            </a:lvl1pPr>
          </a:lstStyle>
          <a:p>
            <a:r>
              <a:rPr lang="en-US"/>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9" name="Text Placeholder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1444752" y="2487165"/>
            <a:ext cx="2926080" cy="2714379"/>
          </a:xfrm>
          <a:solidFill>
            <a:schemeClr val="bg1">
              <a:alpha val="85000"/>
            </a:schemeClr>
          </a:solidFill>
        </p:spPr>
        <p:txBody>
          <a:bodyPr tIns="429768">
            <a:noAutofit/>
          </a:bodyPr>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2</a:t>
            </a:r>
            <a:endParaRPr lang="en-ZA" dirty="0"/>
          </a:p>
        </p:txBody>
      </p:sp>
      <p:sp>
        <p:nvSpPr>
          <p:cNvPr id="10" name="Text Placeholder 10">
            <a:extLst>
              <a:ext uri="{FF2B5EF4-FFF2-40B4-BE49-F238E27FC236}">
                <a16:creationId xmlns:a16="http://schemas.microsoft.com/office/drawing/2014/main" id="{39809F78-EA1B-4C23-A53E-7DE8B4A6AE1D}"/>
              </a:ext>
            </a:extLst>
          </p:cNvPr>
          <p:cNvSpPr>
            <a:spLocks noGrp="1"/>
          </p:cNvSpPr>
          <p:nvPr>
            <p:ph type="body" sz="quarter" idx="34" hasCustomPrompt="1"/>
          </p:nvPr>
        </p:nvSpPr>
        <p:spPr>
          <a:xfrm>
            <a:off x="1673352"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1" name="Text Placeholder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463600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3</a:t>
            </a:r>
            <a:endParaRPr lang="en-ZA" dirty="0"/>
          </a:p>
        </p:txBody>
      </p:sp>
      <p:sp>
        <p:nvSpPr>
          <p:cNvPr id="12" name="Text Placeholder 10">
            <a:extLst>
              <a:ext uri="{FF2B5EF4-FFF2-40B4-BE49-F238E27FC236}">
                <a16:creationId xmlns:a16="http://schemas.microsoft.com/office/drawing/2014/main" id="{20AEB661-858B-44C9-9484-E540E04AD365}"/>
              </a:ext>
            </a:extLst>
          </p:cNvPr>
          <p:cNvSpPr>
            <a:spLocks noGrp="1"/>
          </p:cNvSpPr>
          <p:nvPr>
            <p:ph type="body" sz="quarter" idx="36" hasCustomPrompt="1"/>
          </p:nvPr>
        </p:nvSpPr>
        <p:spPr>
          <a:xfrm>
            <a:off x="4873775"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3" name="Text Placeholder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7790688" y="2487165"/>
            <a:ext cx="2926080" cy="2715768"/>
          </a:xfrm>
          <a:solidFill>
            <a:schemeClr val="bg1">
              <a:alpha val="85000"/>
            </a:schemeClr>
          </a:solidFill>
        </p:spPr>
        <p:txBody>
          <a:bodyPr tIns="429768"/>
          <a:lstStyle>
            <a:lvl1pPr marL="0" indent="0" algn="ctr">
              <a:buFont typeface="Arial" panose="020B0604020202020204" pitchFamily="34" charset="0"/>
              <a:buNone/>
              <a:defRPr sz="1800" cap="all" baseline="0">
                <a:solidFill>
                  <a:schemeClr val="accent1"/>
                </a:solidFill>
                <a:latin typeface="+mj-lt"/>
              </a:defRPr>
            </a:lvl1pPr>
          </a:lstStyle>
          <a:p>
            <a:pPr lvl="0"/>
            <a:r>
              <a:rPr lang="en-US" dirty="0"/>
              <a:t>Bullet 4</a:t>
            </a:r>
            <a:endParaRPr lang="en-ZA" dirty="0"/>
          </a:p>
        </p:txBody>
      </p:sp>
      <p:sp>
        <p:nvSpPr>
          <p:cNvPr id="14" name="Text Placeholder 10">
            <a:extLst>
              <a:ext uri="{FF2B5EF4-FFF2-40B4-BE49-F238E27FC236}">
                <a16:creationId xmlns:a16="http://schemas.microsoft.com/office/drawing/2014/main" id="{CCEAE0AB-74EC-4097-A534-A578F1097938}"/>
              </a:ext>
            </a:extLst>
          </p:cNvPr>
          <p:cNvSpPr>
            <a:spLocks noGrp="1"/>
          </p:cNvSpPr>
          <p:nvPr>
            <p:ph type="body" sz="quarter" idx="38" hasCustomPrompt="1"/>
          </p:nvPr>
        </p:nvSpPr>
        <p:spPr>
          <a:xfrm>
            <a:off x="8019288" y="3374136"/>
            <a:ext cx="2468880" cy="1371600"/>
          </a:xfrm>
        </p:spPr>
        <p:txBody>
          <a:bodyPr/>
          <a:lstStyle>
            <a:lvl1pPr marL="0" indent="0" algn="ctr">
              <a:lnSpc>
                <a:spcPts val="2200"/>
              </a:lnSpc>
              <a:spcBef>
                <a:spcPts val="0"/>
              </a:spcBef>
              <a:buNone/>
              <a:defRPr sz="1400">
                <a:solidFill>
                  <a:schemeClr val="tx1"/>
                </a:solidFill>
              </a:defRPr>
            </a:lvl1pPr>
          </a:lstStyle>
          <a:p>
            <a:pPr lvl="0"/>
            <a:r>
              <a:rPr lang="en-US" dirty="0"/>
              <a:t>Bullet Description</a:t>
            </a:r>
            <a:endParaRPr lang="en-ZA" dirty="0"/>
          </a:p>
        </p:txBody>
      </p:sp>
      <p:sp>
        <p:nvSpPr>
          <p:cNvPr id="16" name="Date Placeholder 4">
            <a:extLst>
              <a:ext uri="{FF2B5EF4-FFF2-40B4-BE49-F238E27FC236}">
                <a16:creationId xmlns:a16="http://schemas.microsoft.com/office/drawing/2014/main" id="{C0256D1E-8A29-4C0A-8641-E823E877CF86}"/>
              </a:ext>
            </a:extLst>
          </p:cNvPr>
          <p:cNvSpPr>
            <a:spLocks noGrp="1"/>
          </p:cNvSpPr>
          <p:nvPr>
            <p:ph type="dt" sz="half" idx="39"/>
          </p:nvPr>
        </p:nvSpPr>
        <p:spPr>
          <a:xfrm>
            <a:off x="838200" y="6356350"/>
            <a:ext cx="2743200" cy="365125"/>
          </a:xfrm>
        </p:spPr>
        <p:txBody>
          <a:bodyPr/>
          <a:lstStyle>
            <a:lvl1pPr>
              <a:defRPr>
                <a:solidFill>
                  <a:schemeClr val="bg1"/>
                </a:solidFill>
              </a:defRPr>
            </a:lvl1pPr>
          </a:lstStyle>
          <a:p>
            <a:r>
              <a:rPr lang="en-US" dirty="0"/>
              <a:t>7/14/20XX</a:t>
            </a:r>
          </a:p>
        </p:txBody>
      </p:sp>
      <p:sp>
        <p:nvSpPr>
          <p:cNvPr id="26" name="Rectangle 25">
            <a:extLst>
              <a:ext uri="{FF2B5EF4-FFF2-40B4-BE49-F238E27FC236}">
                <a16:creationId xmlns:a16="http://schemas.microsoft.com/office/drawing/2014/main" id="{370B45ED-DCCD-4701-9ACC-9C83B74D1710}"/>
              </a:ext>
              <a:ext uri="{C183D7F6-B498-43B3-948B-1728B52AA6E4}">
                <adec:decorative xmlns:adec="http://schemas.microsoft.com/office/drawing/2017/decorative" val="1"/>
              </a:ext>
            </a:extLst>
          </p:cNvPr>
          <p:cNvSpPr/>
          <p:nvPr userDrawn="1"/>
        </p:nvSpPr>
        <p:spPr>
          <a:xfrm>
            <a:off x="1444752"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508955-3B0C-44CA-B1F9-AD0E70CDB035}"/>
              </a:ext>
              <a:ext uri="{C183D7F6-B498-43B3-948B-1728B52AA6E4}">
                <adec:decorative xmlns:adec="http://schemas.microsoft.com/office/drawing/2017/decorative" val="1"/>
              </a:ext>
            </a:extLst>
          </p:cNvPr>
          <p:cNvSpPr/>
          <p:nvPr userDrawn="1"/>
        </p:nvSpPr>
        <p:spPr>
          <a:xfrm>
            <a:off x="463600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12ACAA-EEDE-4C74-AF6C-6A7D06F73BAB}"/>
              </a:ext>
              <a:ext uri="{C183D7F6-B498-43B3-948B-1728B52AA6E4}">
                <adec:decorative xmlns:adec="http://schemas.microsoft.com/office/drawing/2017/decorative" val="1"/>
              </a:ext>
            </a:extLst>
          </p:cNvPr>
          <p:cNvSpPr/>
          <p:nvPr userDrawn="1"/>
        </p:nvSpPr>
        <p:spPr>
          <a:xfrm>
            <a:off x="7790688" y="2258568"/>
            <a:ext cx="2926080" cy="228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602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22" name="Picture Placeholder 10">
            <a:extLst>
              <a:ext uri="{FF2B5EF4-FFF2-40B4-BE49-F238E27FC236}">
                <a16:creationId xmlns:a16="http://schemas.microsoft.com/office/drawing/2014/main" id="{27AEA2E6-E265-44DE-9F3F-657ECFF5D138}"/>
              </a:ext>
            </a:extLst>
          </p:cNvPr>
          <p:cNvSpPr>
            <a:spLocks noGrp="1"/>
          </p:cNvSpPr>
          <p:nvPr>
            <p:ph type="pic" sz="quarter" idx="34"/>
          </p:nvPr>
        </p:nvSpPr>
        <p:spPr>
          <a:xfrm>
            <a:off x="1524" y="0"/>
            <a:ext cx="12188952" cy="6858000"/>
          </a:xfrm>
          <a:solidFill>
            <a:schemeClr val="accent6">
              <a:lumMod val="20000"/>
              <a:lumOff val="80000"/>
            </a:schemeClr>
          </a:solidFill>
        </p:spPr>
        <p:txBody>
          <a:bodyPr/>
          <a:lstStyle/>
          <a:p>
            <a:r>
              <a:rPr lang="en-US"/>
              <a:t>Click icon to add picture</a:t>
            </a:r>
            <a:endParaRPr lang="en-US" dirty="0"/>
          </a:p>
        </p:txBody>
      </p:sp>
      <p:sp>
        <p:nvSpPr>
          <p:cNvPr id="5" name="Text Placeholder 4">
            <a:extLst>
              <a:ext uri="{FF2B5EF4-FFF2-40B4-BE49-F238E27FC236}">
                <a16:creationId xmlns:a16="http://schemas.microsoft.com/office/drawing/2014/main" id="{1C37569F-733B-494F-B7CB-231805209077}"/>
              </a:ext>
            </a:extLst>
          </p:cNvPr>
          <p:cNvSpPr>
            <a:spLocks noGrp="1"/>
          </p:cNvSpPr>
          <p:nvPr>
            <p:ph type="body" sz="quarter" idx="39" hasCustomPrompt="1"/>
          </p:nvPr>
        </p:nvSpPr>
        <p:spPr>
          <a:xfrm>
            <a:off x="0" y="2258568"/>
            <a:ext cx="12190476" cy="2743200"/>
          </a:xfrm>
          <a:solidFill>
            <a:schemeClr val="accent2">
              <a:alpha val="95000"/>
            </a:schemeClr>
          </a:solidFill>
        </p:spPr>
        <p:txBody>
          <a:bodyPr/>
          <a:lstStyle>
            <a:lvl1pPr marL="0" indent="0">
              <a:buNone/>
              <a:defRPr/>
            </a:lvl1pPr>
          </a:lstStyle>
          <a:p>
            <a:pPr lvl="0"/>
            <a:r>
              <a:rPr lang="en-US" dirty="0"/>
              <a:t> </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lgn="ctr">
              <a:defRPr>
                <a:solidFill>
                  <a:schemeClr val="bg1"/>
                </a:solidFill>
              </a:defRPr>
            </a:lvl1pPr>
          </a:lstStyle>
          <a:p>
            <a:r>
              <a:rPr lang="en-US" dirty="0"/>
              <a:t>CLICK TO EDIT MASTER TITLE STYLE</a:t>
            </a:r>
            <a:endParaRPr lang="en-ZA"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bg1"/>
                </a:solidFill>
              </a:defRPr>
            </a:lvl1pPr>
          </a:lstStyle>
          <a:p>
            <a:r>
              <a:rPr lang="en-ZA" dirty="0"/>
              <a:t>Pitch deck title</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bg1"/>
                </a:solidFill>
              </a:defRPr>
            </a:lvl1pPr>
          </a:lstStyle>
          <a:p>
            <a:fld id="{19B51A1E-902D-48AF-9020-955120F399B6}" type="slidenum">
              <a:rPr lang="en-ZA" smtClean="0"/>
              <a:pPr/>
              <a:t>‹#›</a:t>
            </a:fld>
            <a:endParaRPr lang="en-ZA" dirty="0"/>
          </a:p>
        </p:txBody>
      </p:sp>
      <p:sp>
        <p:nvSpPr>
          <p:cNvPr id="16" name="Text Placeholder 3">
            <a:extLst>
              <a:ext uri="{FF2B5EF4-FFF2-40B4-BE49-F238E27FC236}">
                <a16:creationId xmlns:a16="http://schemas.microsoft.com/office/drawing/2014/main" id="{3A5BA28D-2313-499F-93AB-7C86B0305709}"/>
              </a:ext>
            </a:extLst>
          </p:cNvPr>
          <p:cNvSpPr>
            <a:spLocks noGrp="1"/>
          </p:cNvSpPr>
          <p:nvPr>
            <p:ph type="body" sz="quarter" idx="30" hasCustomPrompt="1"/>
          </p:nvPr>
        </p:nvSpPr>
        <p:spPr>
          <a:xfrm>
            <a:off x="1767130" y="2752344"/>
            <a:ext cx="2560320" cy="603504"/>
          </a:xfrm>
          <a:prstGeom prst="rect">
            <a:avLst/>
          </a:prstGeom>
          <a:noFill/>
        </p:spPr>
        <p:txBody>
          <a:bodyPr anchor="ctr" anchorCtr="0">
            <a:normAutofit/>
          </a:bodyPr>
          <a:lstStyle>
            <a:lvl1pPr marL="0" indent="0" algn="ctr">
              <a:spcBef>
                <a:spcPts val="0"/>
              </a:spcBef>
              <a:spcAft>
                <a:spcPts val="0"/>
              </a:spcAft>
              <a:buNone/>
              <a:defRPr sz="3600">
                <a:solidFill>
                  <a:schemeClr val="accent2">
                    <a:lumMod val="20000"/>
                    <a:lumOff val="80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dirty="0"/>
              <a:t>1</a:t>
            </a:r>
            <a:endParaRPr lang="en-ZA" dirty="0"/>
          </a:p>
        </p:txBody>
      </p:sp>
      <p:sp>
        <p:nvSpPr>
          <p:cNvPr id="17" name="Text Placeholder 9">
            <a:extLst>
              <a:ext uri="{FF2B5EF4-FFF2-40B4-BE49-F238E27FC236}">
                <a16:creationId xmlns:a16="http://schemas.microsoft.com/office/drawing/2014/main" id="{4E9F4FE1-F54C-4B3C-9CED-6C3058B00352}"/>
              </a:ext>
            </a:extLst>
          </p:cNvPr>
          <p:cNvSpPr>
            <a:spLocks noGrp="1"/>
          </p:cNvSpPr>
          <p:nvPr>
            <p:ph type="body" sz="quarter" idx="31" hasCustomPrompt="1"/>
          </p:nvPr>
        </p:nvSpPr>
        <p:spPr>
          <a:xfrm>
            <a:off x="4815840"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2</a:t>
            </a:r>
            <a:endParaRPr lang="en-ZA" dirty="0"/>
          </a:p>
        </p:txBody>
      </p:sp>
      <p:sp>
        <p:nvSpPr>
          <p:cNvPr id="18" name="Text Placeholder 9">
            <a:extLst>
              <a:ext uri="{FF2B5EF4-FFF2-40B4-BE49-F238E27FC236}">
                <a16:creationId xmlns:a16="http://schemas.microsoft.com/office/drawing/2014/main" id="{26328AB3-6C8E-4BB6-9C01-852150BDFE17}"/>
              </a:ext>
            </a:extLst>
          </p:cNvPr>
          <p:cNvSpPr>
            <a:spLocks noGrp="1"/>
          </p:cNvSpPr>
          <p:nvPr>
            <p:ph type="body" sz="quarter" idx="33" hasCustomPrompt="1"/>
          </p:nvPr>
        </p:nvSpPr>
        <p:spPr>
          <a:xfrm>
            <a:off x="7867194" y="2752344"/>
            <a:ext cx="2560320" cy="603504"/>
          </a:xfrm>
          <a:prstGeom prst="rect">
            <a:avLst/>
          </a:prstGeom>
          <a:noFill/>
        </p:spPr>
        <p:txBody>
          <a:bodyPr vert="horz" lIns="0" tIns="0" rIns="0" bIns="0" rtlCol="0" anchor="ctr" anchorCtr="0">
            <a:noAutofit/>
          </a:bodyPr>
          <a:lstStyle>
            <a:lvl1pPr marL="0" indent="0" algn="ctr">
              <a:spcBef>
                <a:spcPts val="0"/>
              </a:spcBef>
              <a:spcAft>
                <a:spcPts val="0"/>
              </a:spcAft>
              <a:buNone/>
              <a:defRPr lang="en-ZA" sz="3600" dirty="0">
                <a:solidFill>
                  <a:schemeClr val="accent2">
                    <a:lumMod val="20000"/>
                    <a:lumOff val="80000"/>
                  </a:schemeClr>
                </a:solidFill>
                <a:latin typeface="+mj-lt"/>
              </a:defRPr>
            </a:lvl1pPr>
          </a:lstStyle>
          <a:p>
            <a:pPr marL="266700" lvl="0" indent="-266700" algn="ctr"/>
            <a:r>
              <a:rPr lang="en-US" dirty="0"/>
              <a:t>3</a:t>
            </a:r>
            <a:endParaRPr lang="en-ZA" dirty="0"/>
          </a:p>
        </p:txBody>
      </p:sp>
      <p:sp>
        <p:nvSpPr>
          <p:cNvPr id="4" name="Text Placeholder 3">
            <a:extLst>
              <a:ext uri="{FF2B5EF4-FFF2-40B4-BE49-F238E27FC236}">
                <a16:creationId xmlns:a16="http://schemas.microsoft.com/office/drawing/2014/main" id="{B31369B8-B3F7-44DF-975B-57630CED624E}"/>
              </a:ext>
            </a:extLst>
          </p:cNvPr>
          <p:cNvSpPr>
            <a:spLocks noGrp="1"/>
          </p:cNvSpPr>
          <p:nvPr>
            <p:ph type="body" sz="quarter" idx="35" hasCustomPrompt="1"/>
          </p:nvPr>
        </p:nvSpPr>
        <p:spPr>
          <a:xfrm>
            <a:off x="176713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3" name="Text Placeholder 3">
            <a:extLst>
              <a:ext uri="{FF2B5EF4-FFF2-40B4-BE49-F238E27FC236}">
                <a16:creationId xmlns:a16="http://schemas.microsoft.com/office/drawing/2014/main" id="{8199533E-4480-4EF0-855E-F0FC142777BF}"/>
              </a:ext>
            </a:extLst>
          </p:cNvPr>
          <p:cNvSpPr>
            <a:spLocks noGrp="1"/>
          </p:cNvSpPr>
          <p:nvPr>
            <p:ph type="body" sz="quarter" idx="36" hasCustomPrompt="1"/>
          </p:nvPr>
        </p:nvSpPr>
        <p:spPr>
          <a:xfrm>
            <a:off x="4815840"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24" name="Text Placeholder 3">
            <a:extLst>
              <a:ext uri="{FF2B5EF4-FFF2-40B4-BE49-F238E27FC236}">
                <a16:creationId xmlns:a16="http://schemas.microsoft.com/office/drawing/2014/main" id="{58E1CB88-990B-431E-A733-AF73E3090549}"/>
              </a:ext>
            </a:extLst>
          </p:cNvPr>
          <p:cNvSpPr>
            <a:spLocks noGrp="1"/>
          </p:cNvSpPr>
          <p:nvPr>
            <p:ph type="body" sz="quarter" idx="37" hasCustomPrompt="1"/>
          </p:nvPr>
        </p:nvSpPr>
        <p:spPr>
          <a:xfrm>
            <a:off x="7867194" y="3502152"/>
            <a:ext cx="2560320" cy="1371600"/>
          </a:xfrm>
        </p:spPr>
        <p:txBody>
          <a:bodyPr>
            <a:noAutofit/>
          </a:bodyPr>
          <a:lstStyle>
            <a:lvl1pPr marL="0" indent="0" algn="ctr">
              <a:buNone/>
              <a:defRPr sz="1400">
                <a:solidFill>
                  <a:schemeClr val="bg1"/>
                </a:solidFill>
                <a:latin typeface="+mn-lt"/>
              </a:defRPr>
            </a:lvl1pPr>
            <a:lvl2pPr marL="457200" indent="0">
              <a:buNone/>
              <a:defRPr sz="1800">
                <a:solidFill>
                  <a:schemeClr val="bg1"/>
                </a:solidFill>
                <a:latin typeface="+mj-lt"/>
              </a:defRPr>
            </a:lvl2pPr>
            <a:lvl3pPr marL="914400" indent="0">
              <a:buNone/>
              <a:defRPr sz="1800">
                <a:solidFill>
                  <a:schemeClr val="bg1"/>
                </a:solidFill>
                <a:latin typeface="+mj-lt"/>
              </a:defRPr>
            </a:lvl3pPr>
            <a:lvl4pPr marL="1371600" indent="0">
              <a:buNone/>
              <a:defRPr sz="1800">
                <a:solidFill>
                  <a:schemeClr val="bg1"/>
                </a:solidFill>
                <a:latin typeface="+mj-lt"/>
              </a:defRPr>
            </a:lvl4pPr>
            <a:lvl5pPr marL="1828800" indent="0">
              <a:buNone/>
              <a:defRPr sz="1800">
                <a:solidFill>
                  <a:schemeClr val="bg1"/>
                </a:solidFill>
                <a:latin typeface="+mj-lt"/>
              </a:defRPr>
            </a:lvl5pPr>
          </a:lstStyle>
          <a:p>
            <a:pPr lvl="0"/>
            <a:r>
              <a:rPr lang="en-US" dirty="0"/>
              <a:t>CLICK TO EDIT TEXT</a:t>
            </a:r>
          </a:p>
        </p:txBody>
      </p:sp>
      <p:sp>
        <p:nvSpPr>
          <p:cNvPr id="15" name="Date Placeholder 4">
            <a:extLst>
              <a:ext uri="{FF2B5EF4-FFF2-40B4-BE49-F238E27FC236}">
                <a16:creationId xmlns:a16="http://schemas.microsoft.com/office/drawing/2014/main" id="{DCF4F2F5-E92C-4ECF-9FDE-3E0CE4FBFCA8}"/>
              </a:ext>
            </a:extLst>
          </p:cNvPr>
          <p:cNvSpPr>
            <a:spLocks noGrp="1"/>
          </p:cNvSpPr>
          <p:nvPr>
            <p:ph type="dt" sz="half" idx="38"/>
          </p:nvPr>
        </p:nvSpPr>
        <p:spPr>
          <a:xfrm>
            <a:off x="838200" y="6356350"/>
            <a:ext cx="2743200" cy="365125"/>
          </a:xfrm>
        </p:spPr>
        <p:txBody>
          <a:bodyPr/>
          <a:lstStyle>
            <a:lvl1pPr>
              <a:defRPr>
                <a:solidFill>
                  <a:schemeClr val="bg1"/>
                </a:solidFill>
              </a:defRPr>
            </a:lvl1pPr>
          </a:lstStyle>
          <a:p>
            <a:r>
              <a:rPr lang="en-US" dirty="0"/>
              <a:t>7/14/20XX</a:t>
            </a:r>
          </a:p>
        </p:txBody>
      </p:sp>
    </p:spTree>
    <p:extLst>
      <p:ext uri="{BB962C8B-B14F-4D97-AF65-F5344CB8AC3E}">
        <p14:creationId xmlns:p14="http://schemas.microsoft.com/office/powerpoint/2010/main" val="2876408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r>
              <a:rPr lang="en-US" dirty="0"/>
              <a:t>7/14/20XX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67" r:id="rId3"/>
    <p:sldLayoutId id="2147483685" r:id="rId4"/>
    <p:sldLayoutId id="2147483650" r:id="rId5"/>
    <p:sldLayoutId id="2147483669" r:id="rId6"/>
    <p:sldLayoutId id="2147483651" r:id="rId7"/>
    <p:sldLayoutId id="2147483671" r:id="rId8"/>
    <p:sldLayoutId id="2147483683" r:id="rId9"/>
    <p:sldLayoutId id="2147483687" r:id="rId10"/>
    <p:sldLayoutId id="2147483672" r:id="rId11"/>
    <p:sldLayoutId id="2147483680" r:id="rId12"/>
    <p:sldLayoutId id="2147483678" r:id="rId13"/>
    <p:sldLayoutId id="2147483653" r:id="rId14"/>
    <p:sldLayoutId id="2147483677" r:id="rId15"/>
    <p:sldLayoutId id="2147483673" r:id="rId16"/>
    <p:sldLayoutId id="2147483654" r:id="rId17"/>
    <p:sldLayoutId id="2147483674" r:id="rId18"/>
    <p:sldLayoutId id="2147483675" r:id="rId19"/>
    <p:sldLayoutId id="2147483676" r:id="rId20"/>
    <p:sldLayoutId id="2147483668" r:id="rId21"/>
    <p:sldLayoutId id="2147483652" r:id="rId22"/>
    <p:sldLayoutId id="2147483656" r:id="rId23"/>
    <p:sldLayoutId id="2147483657" r:id="rId24"/>
    <p:sldLayoutId id="2147483688" r:id="rId2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36" userDrawn="1">
          <p15:clr>
            <a:srgbClr val="5ACBF0"/>
          </p15:clr>
        </p15:guide>
        <p15:guide id="2" pos="2568" userDrawn="1">
          <p15:clr>
            <a:srgbClr val="5ACBF0"/>
          </p15:clr>
        </p15:guide>
        <p15:guide id="3" pos="5760" userDrawn="1">
          <p15:clr>
            <a:srgbClr val="F26B43"/>
          </p15:clr>
        </p15:guide>
        <p15:guide id="4" pos="1920" userDrawn="1">
          <p15:clr>
            <a:srgbClr val="F26B43"/>
          </p15:clr>
        </p15:guide>
        <p15:guide id="5" pos="3840" userDrawn="1">
          <p15:clr>
            <a:srgbClr val="F26B43"/>
          </p15:clr>
        </p15:guide>
        <p15:guide id="6" pos="576" userDrawn="1">
          <p15:clr>
            <a:srgbClr val="000000"/>
          </p15:clr>
        </p15:guide>
        <p15:guide id="7" pos="7104" userDrawn="1">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gif"/><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chart" Target="../charts/char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chart" Target="../charts/chart14.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g"/><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chart" Target="../charts/chart5.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41_A0D7F15E.xml"/><Relationship Id="rId7"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1E593DBD-F303-15FC-EA42-3E82F692F88C}"/>
              </a:ext>
            </a:extLst>
          </p:cNvPr>
          <p:cNvPicPr>
            <a:picLocks noGrp="1" noChangeAspect="1"/>
          </p:cNvPicPr>
          <p:nvPr>
            <p:ph type="pic" sz="quarter" idx="13"/>
          </p:nvPr>
        </p:nvPicPr>
        <p:blipFill>
          <a:blip r:embed="rId2"/>
          <a:srcRect l="635" r="635"/>
          <a:stretch>
            <a:fillRect/>
          </a:stretch>
        </p:blipFill>
        <p:spPr>
          <a:xfrm>
            <a:off x="495301" y="1006131"/>
            <a:ext cx="6422414" cy="4875685"/>
          </a:xfrm>
        </p:spPr>
      </p:pic>
      <p:pic>
        <p:nvPicPr>
          <p:cNvPr id="20" name="Picture 19">
            <a:extLst>
              <a:ext uri="{FF2B5EF4-FFF2-40B4-BE49-F238E27FC236}">
                <a16:creationId xmlns:a16="http://schemas.microsoft.com/office/drawing/2014/main" id="{F8E05281-92FD-AA38-0272-B1136B0736AC}"/>
              </a:ext>
            </a:extLst>
          </p:cNvPr>
          <p:cNvPicPr>
            <a:picLocks noChangeAspect="1"/>
          </p:cNvPicPr>
          <p:nvPr/>
        </p:nvPicPr>
        <p:blipFill>
          <a:blip r:embed="rId3"/>
          <a:srcRect r="33153"/>
          <a:stretch>
            <a:fillRect/>
          </a:stretch>
        </p:blipFill>
        <p:spPr>
          <a:xfrm rot="16200000">
            <a:off x="6559378" y="1225378"/>
            <a:ext cx="6858001" cy="4407243"/>
          </a:xfrm>
          <a:prstGeom prst="rect">
            <a:avLst/>
          </a:prstGeom>
        </p:spPr>
      </p:pic>
      <p:sp>
        <p:nvSpPr>
          <p:cNvPr id="11" name="Title 1">
            <a:extLst>
              <a:ext uri="{FF2B5EF4-FFF2-40B4-BE49-F238E27FC236}">
                <a16:creationId xmlns:a16="http://schemas.microsoft.com/office/drawing/2014/main" id="{216815C6-3AD0-46E6-A74A-1967BD91AF50}"/>
              </a:ext>
            </a:extLst>
          </p:cNvPr>
          <p:cNvSpPr txBox="1">
            <a:spLocks/>
          </p:cNvSpPr>
          <p:nvPr/>
        </p:nvSpPr>
        <p:spPr>
          <a:xfrm>
            <a:off x="8093676" y="2248931"/>
            <a:ext cx="3694670" cy="166816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6600" kern="1200">
                <a:solidFill>
                  <a:schemeClr val="accent3"/>
                </a:solidFill>
                <a:latin typeface="+mj-lt"/>
                <a:ea typeface="+mj-ea"/>
                <a:cs typeface="+mj-cs"/>
              </a:defRPr>
            </a:lvl1pPr>
          </a:lstStyle>
          <a:p>
            <a:pPr algn="just"/>
            <a:r>
              <a:rPr lang="en-US" sz="2800" b="1" dirty="0">
                <a:solidFill>
                  <a:srgbClr val="002060"/>
                </a:solidFill>
                <a:latin typeface="Calibri" panose="020F0502020204030204" pitchFamily="34" charset="0"/>
                <a:cs typeface="Calibri" panose="020F0502020204030204" pitchFamily="34" charset="0"/>
              </a:rPr>
              <a:t>Amazon Inc. – Strategic Financial Advisory &amp; Valuation Analysis</a:t>
            </a:r>
          </a:p>
        </p:txBody>
      </p:sp>
      <p:sp>
        <p:nvSpPr>
          <p:cNvPr id="12" name="Text Placeholder 4">
            <a:extLst>
              <a:ext uri="{FF2B5EF4-FFF2-40B4-BE49-F238E27FC236}">
                <a16:creationId xmlns:a16="http://schemas.microsoft.com/office/drawing/2014/main" id="{69BF1F14-6E2A-DE45-AEBB-13D0D727584B}"/>
              </a:ext>
            </a:extLst>
          </p:cNvPr>
          <p:cNvSpPr txBox="1">
            <a:spLocks/>
          </p:cNvSpPr>
          <p:nvPr/>
        </p:nvSpPr>
        <p:spPr>
          <a:xfrm>
            <a:off x="8156448" y="4914530"/>
            <a:ext cx="1728957" cy="4572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002060"/>
                </a:solidFill>
                <a:latin typeface="Calibri" panose="020F0502020204030204" pitchFamily="34" charset="0"/>
                <a:cs typeface="Calibri" panose="020F0502020204030204" pitchFamily="34" charset="0"/>
              </a:rPr>
              <a:t>Subasish Sinha</a:t>
            </a:r>
          </a:p>
        </p:txBody>
      </p:sp>
      <p:sp>
        <p:nvSpPr>
          <p:cNvPr id="13" name="Text Placeholder 4">
            <a:extLst>
              <a:ext uri="{FF2B5EF4-FFF2-40B4-BE49-F238E27FC236}">
                <a16:creationId xmlns:a16="http://schemas.microsoft.com/office/drawing/2014/main" id="{1677C89F-825D-3093-3EAE-81B6050EB679}"/>
              </a:ext>
            </a:extLst>
          </p:cNvPr>
          <p:cNvSpPr txBox="1">
            <a:spLocks/>
          </p:cNvSpPr>
          <p:nvPr/>
        </p:nvSpPr>
        <p:spPr>
          <a:xfrm>
            <a:off x="8131734" y="5915424"/>
            <a:ext cx="2309726" cy="4572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solidFill>
                  <a:srgbClr val="002060"/>
                </a:solidFill>
                <a:latin typeface="Calibri" panose="020F0502020204030204" pitchFamily="34" charset="0"/>
                <a:cs typeface="Calibri" panose="020F0502020204030204" pitchFamily="34" charset="0"/>
              </a:rPr>
              <a:t>Date:</a:t>
            </a:r>
            <a:r>
              <a:rPr lang="en-US" sz="1600" dirty="0">
                <a:solidFill>
                  <a:srgbClr val="002060"/>
                </a:solidFill>
                <a:latin typeface="Calibri" panose="020F0502020204030204" pitchFamily="34" charset="0"/>
                <a:cs typeface="Calibri" panose="020F0502020204030204" pitchFamily="34" charset="0"/>
              </a:rPr>
              <a:t> 04-08-2025</a:t>
            </a:r>
          </a:p>
        </p:txBody>
      </p:sp>
      <p:sp>
        <p:nvSpPr>
          <p:cNvPr id="18" name="Text Placeholder 4">
            <a:extLst>
              <a:ext uri="{FF2B5EF4-FFF2-40B4-BE49-F238E27FC236}">
                <a16:creationId xmlns:a16="http://schemas.microsoft.com/office/drawing/2014/main" id="{CFDA04E7-3A2C-0E68-FEC4-9047B01CBF1D}"/>
              </a:ext>
            </a:extLst>
          </p:cNvPr>
          <p:cNvSpPr txBox="1">
            <a:spLocks/>
          </p:cNvSpPr>
          <p:nvPr/>
        </p:nvSpPr>
        <p:spPr>
          <a:xfrm>
            <a:off x="8130750" y="3805882"/>
            <a:ext cx="3274536" cy="8402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i="1" dirty="0">
                <a:solidFill>
                  <a:srgbClr val="002060"/>
                </a:solidFill>
                <a:latin typeface="Calibri" panose="020F0502020204030204" pitchFamily="34" charset="0"/>
                <a:cs typeface="Calibri" panose="020F0502020204030204" pitchFamily="34" charset="0"/>
              </a:rPr>
              <a:t>Subtitle: </a:t>
            </a:r>
            <a:r>
              <a:rPr lang="en-US" sz="1800" b="1" i="1" dirty="0">
                <a:solidFill>
                  <a:srgbClr val="002060"/>
                </a:solidFill>
                <a:latin typeface="Calibri" panose="020F0502020204030204" pitchFamily="34" charset="0"/>
                <a:cs typeface="Calibri" panose="020F0502020204030204" pitchFamily="34" charset="0"/>
              </a:rPr>
              <a:t>Analyzing Value Drivers in a Changing Market Landscape</a:t>
            </a:r>
            <a:endParaRPr lang="en-US" sz="2000" b="1" i="1" dirty="0">
              <a:solidFill>
                <a:srgbClr val="002060"/>
              </a:solidFill>
              <a:latin typeface="Calibri" panose="020F0502020204030204" pitchFamily="34" charset="0"/>
              <a:cs typeface="Calibri" panose="020F0502020204030204" pitchFamily="34" charset="0"/>
            </a:endParaRPr>
          </a:p>
        </p:txBody>
      </p:sp>
      <p:sp>
        <p:nvSpPr>
          <p:cNvPr id="2" name="Text Placeholder 4">
            <a:extLst>
              <a:ext uri="{FF2B5EF4-FFF2-40B4-BE49-F238E27FC236}">
                <a16:creationId xmlns:a16="http://schemas.microsoft.com/office/drawing/2014/main" id="{1B25CE9E-BFBA-CC40-FF5A-B53969DE49BC}"/>
              </a:ext>
            </a:extLst>
          </p:cNvPr>
          <p:cNvSpPr txBox="1">
            <a:spLocks/>
          </p:cNvSpPr>
          <p:nvPr/>
        </p:nvSpPr>
        <p:spPr>
          <a:xfrm>
            <a:off x="8135853" y="5314064"/>
            <a:ext cx="3689562" cy="530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solidFill>
                  <a:srgbClr val="002060"/>
                </a:solidFill>
                <a:latin typeface="Calibri" panose="020F0502020204030204" pitchFamily="34" charset="0"/>
                <a:cs typeface="Calibri" panose="020F0502020204030204" pitchFamily="34" charset="0"/>
              </a:rPr>
              <a:t>Aspiring Investment Banking Analyst | Financial Modeling &amp; Valuation</a:t>
            </a:r>
          </a:p>
        </p:txBody>
      </p:sp>
      <p:sp>
        <p:nvSpPr>
          <p:cNvPr id="3" name="AutoShape 2" descr="Amazon Logo PNG Images - CleanPNG">
            <a:extLst>
              <a:ext uri="{FF2B5EF4-FFF2-40B4-BE49-F238E27FC236}">
                <a16:creationId xmlns:a16="http://schemas.microsoft.com/office/drawing/2014/main" id="{D5D2C101-1102-7F90-E954-C04A19D634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Amazon Logo PNG Images - CleanPNG">
            <a:extLst>
              <a:ext uri="{FF2B5EF4-FFF2-40B4-BE49-F238E27FC236}">
                <a16:creationId xmlns:a16="http://schemas.microsoft.com/office/drawing/2014/main" id="{59A50CB0-3E87-B042-44DE-A3630683373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Download Amazon, Amazon Logo, Amazon Symbol. Royalty-Free Vector Graphic -  Pixabay">
            <a:extLst>
              <a:ext uri="{FF2B5EF4-FFF2-40B4-BE49-F238E27FC236}">
                <a16:creationId xmlns:a16="http://schemas.microsoft.com/office/drawing/2014/main" id="{1EF00B4B-1230-4CA0-9896-3550C1FCC19C}"/>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23301" y="573721"/>
            <a:ext cx="2754669" cy="1111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95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7B0F38A4-6B2A-73AD-A3A5-58C0ACA75CAA}"/>
            </a:ext>
          </a:extLst>
        </p:cNvPr>
        <p:cNvGrpSpPr/>
        <p:nvPr/>
      </p:nvGrpSpPr>
      <p:grpSpPr>
        <a:xfrm>
          <a:off x="0" y="0"/>
          <a:ext cx="0" cy="0"/>
          <a:chOff x="0" y="0"/>
          <a:chExt cx="0" cy="0"/>
        </a:xfrm>
      </p:grpSpPr>
      <p:sp>
        <p:nvSpPr>
          <p:cNvPr id="41" name="Date Placeholder 40">
            <a:extLst>
              <a:ext uri="{FF2B5EF4-FFF2-40B4-BE49-F238E27FC236}">
                <a16:creationId xmlns:a16="http://schemas.microsoft.com/office/drawing/2014/main" id="{52D6497C-334E-FD39-0772-7830866BA2B7}"/>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D0ECF334-42F4-6CE9-1E04-A7CF118468B6}"/>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461689D5-5547-B8BF-44D4-472EB708341F}"/>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10</a:t>
            </a:fld>
            <a:endParaRPr lang="en-ZA" dirty="0"/>
          </a:p>
        </p:txBody>
      </p:sp>
      <p:sp>
        <p:nvSpPr>
          <p:cNvPr id="2" name="Title 1">
            <a:extLst>
              <a:ext uri="{FF2B5EF4-FFF2-40B4-BE49-F238E27FC236}">
                <a16:creationId xmlns:a16="http://schemas.microsoft.com/office/drawing/2014/main" id="{531BEE0F-D611-1350-AEF9-F6EC8A153344}"/>
              </a:ext>
            </a:extLst>
          </p:cNvPr>
          <p:cNvSpPr txBox="1">
            <a:spLocks/>
          </p:cNvSpPr>
          <p:nvPr/>
        </p:nvSpPr>
        <p:spPr>
          <a:xfrm>
            <a:off x="500447" y="481915"/>
            <a:ext cx="4182764" cy="432486"/>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Calibri" panose="020F0502020204030204" pitchFamily="34" charset="0"/>
                <a:cs typeface="Calibri" panose="020F0502020204030204" pitchFamily="34" charset="0"/>
              </a:rPr>
              <a:t>Key DuPont Analysis </a:t>
            </a:r>
            <a:endParaRPr lang="en-US" sz="2400" b="1" dirty="0">
              <a:solidFill>
                <a:srgbClr val="002060"/>
              </a:solidFill>
              <a:latin typeface="Calibri" panose="020F0502020204030204" pitchFamily="34" charset="0"/>
              <a:cs typeface="Calibri" panose="020F0502020204030204" pitchFamily="34" charset="0"/>
            </a:endParaRPr>
          </a:p>
        </p:txBody>
      </p:sp>
      <p:graphicFrame>
        <p:nvGraphicFramePr>
          <p:cNvPr id="7" name="Chart 6">
            <a:extLst>
              <a:ext uri="{FF2B5EF4-FFF2-40B4-BE49-F238E27FC236}">
                <a16:creationId xmlns:a16="http://schemas.microsoft.com/office/drawing/2014/main" id="{E8A148D0-C2CF-16A3-0815-C715EA3733AE}"/>
              </a:ext>
            </a:extLst>
          </p:cNvPr>
          <p:cNvGraphicFramePr>
            <a:graphicFrameLocks/>
          </p:cNvGraphicFramePr>
          <p:nvPr>
            <p:extLst>
              <p:ext uri="{D42A27DB-BD31-4B8C-83A1-F6EECF244321}">
                <p14:modId xmlns:p14="http://schemas.microsoft.com/office/powerpoint/2010/main" val="2991418088"/>
              </p:ext>
            </p:extLst>
          </p:nvPr>
        </p:nvGraphicFramePr>
        <p:xfrm>
          <a:off x="578016" y="1099749"/>
          <a:ext cx="5600361" cy="31015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C9CDF19F-B22F-5314-67B0-8799C8AE9352}"/>
              </a:ext>
            </a:extLst>
          </p:cNvPr>
          <p:cNvGraphicFramePr>
            <a:graphicFrameLocks/>
          </p:cNvGraphicFramePr>
          <p:nvPr>
            <p:extLst>
              <p:ext uri="{D42A27DB-BD31-4B8C-83A1-F6EECF244321}">
                <p14:modId xmlns:p14="http://schemas.microsoft.com/office/powerpoint/2010/main" val="2774325453"/>
              </p:ext>
            </p:extLst>
          </p:nvPr>
        </p:nvGraphicFramePr>
        <p:xfrm>
          <a:off x="6450227" y="1050323"/>
          <a:ext cx="5316189" cy="3150974"/>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 Placeholder 43">
            <a:extLst>
              <a:ext uri="{FF2B5EF4-FFF2-40B4-BE49-F238E27FC236}">
                <a16:creationId xmlns:a16="http://schemas.microsoft.com/office/drawing/2014/main" id="{CA4208C4-5214-9859-C4CB-AA317C1325E6}"/>
              </a:ext>
            </a:extLst>
          </p:cNvPr>
          <p:cNvSpPr txBox="1">
            <a:spLocks/>
          </p:cNvSpPr>
          <p:nvPr/>
        </p:nvSpPr>
        <p:spPr>
          <a:xfrm>
            <a:off x="407646" y="4349578"/>
            <a:ext cx="11195349" cy="1544595"/>
          </a:xfrm>
          <a:prstGeom prst="rect">
            <a:avLst/>
          </a:prstGeom>
        </p:spPr>
        <p:txBody>
          <a:bodyPr vert="horz" lIns="91440" tIns="45720" rIns="91440" bIns="45720" rtlCol="0">
            <a:norm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b="1" dirty="0">
                <a:latin typeface="Calibri" panose="020F0502020204030204" pitchFamily="34" charset="0"/>
                <a:cs typeface="Calibri" panose="020F0502020204030204" pitchFamily="34" charset="0"/>
              </a:rPr>
              <a:t>Strong Peak in Profitability (2024A): </a:t>
            </a:r>
            <a:r>
              <a:rPr lang="en-US" dirty="0">
                <a:latin typeface="Calibri" panose="020F0502020204030204" pitchFamily="34" charset="0"/>
                <a:cs typeface="Calibri" panose="020F0502020204030204" pitchFamily="34" charset="0"/>
              </a:rPr>
              <a:t>Amazon’s ROE peaked at 24.3% and ROA at 10.3% in 2024, reflecting exceptional financial performance driven by strong profit margins, effective asset utilization, and optimized capital structure. This suggests a period of maximum value creation for shareholders.</a:t>
            </a:r>
          </a:p>
          <a:p>
            <a:pPr marL="285750" indent="-285750">
              <a:buFont typeface="Wingdings" panose="05000000000000000000" pitchFamily="2" charset="2"/>
              <a:buChar char="q"/>
            </a:pPr>
            <a:r>
              <a:rPr lang="en-US" b="1" dirty="0">
                <a:latin typeface="Calibri" panose="020F0502020204030204" pitchFamily="34" charset="0"/>
                <a:cs typeface="Calibri" panose="020F0502020204030204" pitchFamily="34" charset="0"/>
              </a:rPr>
              <a:t>Gradual Decline in Returns (2025–2029):</a:t>
            </a:r>
            <a:r>
              <a:rPr lang="en-US" dirty="0">
                <a:latin typeface="Calibri" panose="020F0502020204030204" pitchFamily="34" charset="0"/>
                <a:cs typeface="Calibri" panose="020F0502020204030204" pitchFamily="34" charset="0"/>
              </a:rPr>
              <a:t> Post-2024, both ROE and ROA consistently decline, indicating pressures on profitability and operational efficiency. Despite stable asset returns, falling ROE implies reduced leverage efficiency or narrowing margins in the forecast years.</a:t>
            </a:r>
          </a:p>
        </p:txBody>
      </p:sp>
      <p:cxnSp>
        <p:nvCxnSpPr>
          <p:cNvPr id="5" name="Straight Connector 4">
            <a:extLst>
              <a:ext uri="{FF2B5EF4-FFF2-40B4-BE49-F238E27FC236}">
                <a16:creationId xmlns:a16="http://schemas.microsoft.com/office/drawing/2014/main" id="{067ECD1F-21F2-F827-6112-CC216639D2A2}"/>
              </a:ext>
            </a:extLst>
          </p:cNvPr>
          <p:cNvCxnSpPr/>
          <p:nvPr/>
        </p:nvCxnSpPr>
        <p:spPr>
          <a:xfrm>
            <a:off x="0" y="988540"/>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940D94E-73BD-14F0-2B87-F0FC050E3F8B}"/>
              </a:ext>
            </a:extLst>
          </p:cNvPr>
          <p:cNvCxnSpPr/>
          <p:nvPr/>
        </p:nvCxnSpPr>
        <p:spPr>
          <a:xfrm>
            <a:off x="0" y="6363730"/>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32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15867037-A7E3-2592-149B-4324A3AECF60}"/>
            </a:ext>
          </a:extLst>
        </p:cNvPr>
        <p:cNvGrpSpPr/>
        <p:nvPr/>
      </p:nvGrpSpPr>
      <p:grpSpPr>
        <a:xfrm>
          <a:off x="0" y="0"/>
          <a:ext cx="0" cy="0"/>
          <a:chOff x="0" y="0"/>
          <a:chExt cx="0" cy="0"/>
        </a:xfrm>
      </p:grpSpPr>
      <p:sp>
        <p:nvSpPr>
          <p:cNvPr id="41" name="Date Placeholder 40">
            <a:extLst>
              <a:ext uri="{FF2B5EF4-FFF2-40B4-BE49-F238E27FC236}">
                <a16:creationId xmlns:a16="http://schemas.microsoft.com/office/drawing/2014/main" id="{1E2B70E9-0200-8E97-E8AD-C1A9296F1A10}"/>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71B9255E-C036-7B5D-9C4A-765290E5CB40}"/>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B3B8CCB6-373B-19AB-1A31-93E17104A0FA}"/>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11</a:t>
            </a:fld>
            <a:endParaRPr lang="en-ZA" dirty="0"/>
          </a:p>
        </p:txBody>
      </p:sp>
      <p:sp>
        <p:nvSpPr>
          <p:cNvPr id="2" name="Title 1">
            <a:extLst>
              <a:ext uri="{FF2B5EF4-FFF2-40B4-BE49-F238E27FC236}">
                <a16:creationId xmlns:a16="http://schemas.microsoft.com/office/drawing/2014/main" id="{B4C2E3D5-6EC2-698B-F80D-C84B1AD10533}"/>
              </a:ext>
            </a:extLst>
          </p:cNvPr>
          <p:cNvSpPr txBox="1">
            <a:spLocks/>
          </p:cNvSpPr>
          <p:nvPr/>
        </p:nvSpPr>
        <p:spPr>
          <a:xfrm>
            <a:off x="500447" y="481915"/>
            <a:ext cx="4182764" cy="432486"/>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Calibri" panose="020F0502020204030204" pitchFamily="34" charset="0"/>
                <a:cs typeface="Calibri" panose="020F0502020204030204" pitchFamily="34" charset="0"/>
              </a:rPr>
              <a:t>Altman Z Score Analysis </a:t>
            </a:r>
            <a:endParaRPr lang="en-US" sz="2400" b="1" dirty="0">
              <a:solidFill>
                <a:srgbClr val="002060"/>
              </a:solidFill>
              <a:latin typeface="Calibri" panose="020F0502020204030204" pitchFamily="34" charset="0"/>
              <a:cs typeface="Calibri" panose="020F0502020204030204" pitchFamily="34" charset="0"/>
            </a:endParaRPr>
          </a:p>
        </p:txBody>
      </p:sp>
      <p:sp>
        <p:nvSpPr>
          <p:cNvPr id="9" name="Text Placeholder 43">
            <a:extLst>
              <a:ext uri="{FF2B5EF4-FFF2-40B4-BE49-F238E27FC236}">
                <a16:creationId xmlns:a16="http://schemas.microsoft.com/office/drawing/2014/main" id="{E5E7270B-586F-335D-6A71-181D59F4A8BC}"/>
              </a:ext>
            </a:extLst>
          </p:cNvPr>
          <p:cNvSpPr txBox="1">
            <a:spLocks/>
          </p:cNvSpPr>
          <p:nvPr/>
        </p:nvSpPr>
        <p:spPr>
          <a:xfrm>
            <a:off x="395289" y="4077729"/>
            <a:ext cx="11195349" cy="1421028"/>
          </a:xfrm>
          <a:prstGeom prst="rect">
            <a:avLst/>
          </a:prstGeom>
        </p:spPr>
        <p:txBody>
          <a:bodyPr vert="horz" lIns="91440" tIns="45720" rIns="91440" bIns="45720" rtlCol="0">
            <a:norm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b="1" dirty="0">
                <a:latin typeface="Calibri" panose="020F0502020204030204" pitchFamily="34" charset="0"/>
                <a:cs typeface="Calibri" panose="020F0502020204030204" pitchFamily="34" charset="0"/>
              </a:rPr>
              <a:t>Strong and Stable Financial Position: </a:t>
            </a:r>
            <a:r>
              <a:rPr lang="en-US" dirty="0">
                <a:latin typeface="Calibri" panose="020F0502020204030204" pitchFamily="34" charset="0"/>
                <a:cs typeface="Calibri" panose="020F0502020204030204" pitchFamily="34" charset="0"/>
              </a:rPr>
              <a:t>Amazon’s Altman Z-Score improves significantly from 7 in 2023 to 15 by 2029, consistently remaining in the "Financially Strong" zone throughout. This indicates excellent creditworthiness, low default risk, and strong fundamentals over the forecast period.</a:t>
            </a:r>
          </a:p>
          <a:p>
            <a:pPr marL="285750" indent="-285750">
              <a:buFont typeface="Wingdings" panose="05000000000000000000" pitchFamily="2" charset="2"/>
              <a:buChar char="q"/>
            </a:pPr>
            <a:r>
              <a:rPr lang="en-US" b="1" dirty="0">
                <a:latin typeface="Calibri" panose="020F0502020204030204" pitchFamily="34" charset="0"/>
                <a:cs typeface="Calibri" panose="020F0502020204030204" pitchFamily="34" charset="0"/>
              </a:rPr>
              <a:t>Consistent Long-Term Stability:</a:t>
            </a:r>
            <a:r>
              <a:rPr lang="en-US" dirty="0">
                <a:latin typeface="Calibri" panose="020F0502020204030204" pitchFamily="34" charset="0"/>
                <a:cs typeface="Calibri" panose="020F0502020204030204" pitchFamily="34" charset="0"/>
              </a:rPr>
              <a:t> The Z-score not only stays high but also shows stable momentum from 2026 onwards (14 to 15). This suggests Amazon has entered a phase of mature financial health, with its operations and capital structure optimized for sustained growth and minimal financial distress.</a:t>
            </a:r>
          </a:p>
        </p:txBody>
      </p:sp>
      <p:graphicFrame>
        <p:nvGraphicFramePr>
          <p:cNvPr id="5" name="Chart 4">
            <a:extLst>
              <a:ext uri="{FF2B5EF4-FFF2-40B4-BE49-F238E27FC236}">
                <a16:creationId xmlns:a16="http://schemas.microsoft.com/office/drawing/2014/main" id="{4B0857F9-5C62-65AA-EFF2-FE6BA719B704}"/>
              </a:ext>
            </a:extLst>
          </p:cNvPr>
          <p:cNvGraphicFramePr>
            <a:graphicFrameLocks/>
          </p:cNvGraphicFramePr>
          <p:nvPr>
            <p:extLst>
              <p:ext uri="{D42A27DB-BD31-4B8C-83A1-F6EECF244321}">
                <p14:modId xmlns:p14="http://schemas.microsoft.com/office/powerpoint/2010/main" val="2748762853"/>
              </p:ext>
            </p:extLst>
          </p:nvPr>
        </p:nvGraphicFramePr>
        <p:xfrm>
          <a:off x="6664412" y="1291279"/>
          <a:ext cx="5123934" cy="26258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a:extLst>
              <a:ext uri="{FF2B5EF4-FFF2-40B4-BE49-F238E27FC236}">
                <a16:creationId xmlns:a16="http://schemas.microsoft.com/office/drawing/2014/main" id="{76845357-D33B-E4FA-F472-19F20BD787BB}"/>
              </a:ext>
            </a:extLst>
          </p:cNvPr>
          <p:cNvGraphicFramePr>
            <a:graphicFrameLocks noGrp="1"/>
          </p:cNvGraphicFramePr>
          <p:nvPr>
            <p:extLst>
              <p:ext uri="{D42A27DB-BD31-4B8C-83A1-F6EECF244321}">
                <p14:modId xmlns:p14="http://schemas.microsoft.com/office/powerpoint/2010/main" val="3984446806"/>
              </p:ext>
            </p:extLst>
          </p:nvPr>
        </p:nvGraphicFramePr>
        <p:xfrm>
          <a:off x="535632" y="1299666"/>
          <a:ext cx="5865170" cy="2580354"/>
        </p:xfrm>
        <a:graphic>
          <a:graphicData uri="http://schemas.openxmlformats.org/drawingml/2006/table">
            <a:tbl>
              <a:tblPr/>
              <a:tblGrid>
                <a:gridCol w="995730">
                  <a:extLst>
                    <a:ext uri="{9D8B030D-6E8A-4147-A177-3AD203B41FA5}">
                      <a16:colId xmlns:a16="http://schemas.microsoft.com/office/drawing/2014/main" val="2292701493"/>
                    </a:ext>
                  </a:extLst>
                </a:gridCol>
                <a:gridCol w="610286">
                  <a:extLst>
                    <a:ext uri="{9D8B030D-6E8A-4147-A177-3AD203B41FA5}">
                      <a16:colId xmlns:a16="http://schemas.microsoft.com/office/drawing/2014/main" val="3543597256"/>
                    </a:ext>
                  </a:extLst>
                </a:gridCol>
                <a:gridCol w="610286">
                  <a:extLst>
                    <a:ext uri="{9D8B030D-6E8A-4147-A177-3AD203B41FA5}">
                      <a16:colId xmlns:a16="http://schemas.microsoft.com/office/drawing/2014/main" val="407684286"/>
                    </a:ext>
                  </a:extLst>
                </a:gridCol>
                <a:gridCol w="610286">
                  <a:extLst>
                    <a:ext uri="{9D8B030D-6E8A-4147-A177-3AD203B41FA5}">
                      <a16:colId xmlns:a16="http://schemas.microsoft.com/office/drawing/2014/main" val="2632713773"/>
                    </a:ext>
                  </a:extLst>
                </a:gridCol>
                <a:gridCol w="610286">
                  <a:extLst>
                    <a:ext uri="{9D8B030D-6E8A-4147-A177-3AD203B41FA5}">
                      <a16:colId xmlns:a16="http://schemas.microsoft.com/office/drawing/2014/main" val="2551722157"/>
                    </a:ext>
                  </a:extLst>
                </a:gridCol>
                <a:gridCol w="610286">
                  <a:extLst>
                    <a:ext uri="{9D8B030D-6E8A-4147-A177-3AD203B41FA5}">
                      <a16:colId xmlns:a16="http://schemas.microsoft.com/office/drawing/2014/main" val="224371438"/>
                    </a:ext>
                  </a:extLst>
                </a:gridCol>
                <a:gridCol w="610286">
                  <a:extLst>
                    <a:ext uri="{9D8B030D-6E8A-4147-A177-3AD203B41FA5}">
                      <a16:colId xmlns:a16="http://schemas.microsoft.com/office/drawing/2014/main" val="3188411382"/>
                    </a:ext>
                  </a:extLst>
                </a:gridCol>
                <a:gridCol w="616710">
                  <a:extLst>
                    <a:ext uri="{9D8B030D-6E8A-4147-A177-3AD203B41FA5}">
                      <a16:colId xmlns:a16="http://schemas.microsoft.com/office/drawing/2014/main" val="921834105"/>
                    </a:ext>
                  </a:extLst>
                </a:gridCol>
                <a:gridCol w="591014">
                  <a:extLst>
                    <a:ext uri="{9D8B030D-6E8A-4147-A177-3AD203B41FA5}">
                      <a16:colId xmlns:a16="http://schemas.microsoft.com/office/drawing/2014/main" val="1110231199"/>
                    </a:ext>
                  </a:extLst>
                </a:gridCol>
              </a:tblGrid>
              <a:tr h="293778">
                <a:tc>
                  <a:txBody>
                    <a:bodyPr/>
                    <a:lstStyle/>
                    <a:p>
                      <a:pPr algn="l" fontAlgn="b"/>
                      <a:r>
                        <a:rPr lang="en-IN" sz="1200" b="1" i="0" u="none" strike="noStrike" dirty="0">
                          <a:solidFill>
                            <a:srgbClr val="FFFFFF"/>
                          </a:solidFill>
                          <a:effectLst/>
                          <a:latin typeface="Calibri" panose="020F0502020204030204" pitchFamily="34" charset="0"/>
                        </a:rPr>
                        <a:t>Particular</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endParaRPr lang="en-IN" sz="1200" b="1" i="0" u="none" strike="noStrike" dirty="0">
                        <a:solidFill>
                          <a:srgbClr val="FFFFFF"/>
                        </a:solidFill>
                        <a:effectLst/>
                        <a:latin typeface="Calibri" panose="020F0502020204030204" pitchFamily="34" charset="0"/>
                      </a:endParaRP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dirty="0">
                          <a:solidFill>
                            <a:srgbClr val="FFFFFF"/>
                          </a:solidFill>
                          <a:effectLst/>
                          <a:latin typeface="Calibri" panose="020F0502020204030204" pitchFamily="34" charset="0"/>
                        </a:rPr>
                        <a:t>2023A</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dirty="0">
                          <a:solidFill>
                            <a:srgbClr val="FFFFFF"/>
                          </a:solidFill>
                          <a:effectLst/>
                          <a:latin typeface="Calibri" panose="020F0502020204030204" pitchFamily="34" charset="0"/>
                        </a:rPr>
                        <a:t>2024A</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dirty="0">
                          <a:solidFill>
                            <a:srgbClr val="FFFFFF"/>
                          </a:solidFill>
                          <a:effectLst/>
                          <a:latin typeface="Calibri" panose="020F0502020204030204" pitchFamily="34" charset="0"/>
                        </a:rPr>
                        <a:t>2025P</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dirty="0">
                          <a:solidFill>
                            <a:srgbClr val="FFFFFF"/>
                          </a:solidFill>
                          <a:effectLst/>
                          <a:latin typeface="Calibri" panose="020F0502020204030204" pitchFamily="34" charset="0"/>
                        </a:rPr>
                        <a:t>2026P</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dirty="0">
                          <a:solidFill>
                            <a:srgbClr val="FFFFFF"/>
                          </a:solidFill>
                          <a:effectLst/>
                          <a:latin typeface="Calibri" panose="020F0502020204030204" pitchFamily="34" charset="0"/>
                        </a:rPr>
                        <a:t>2027P</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dirty="0">
                          <a:solidFill>
                            <a:srgbClr val="FFFFFF"/>
                          </a:solidFill>
                          <a:effectLst/>
                          <a:latin typeface="Calibri" panose="020F0502020204030204" pitchFamily="34" charset="0"/>
                        </a:rPr>
                        <a:t>2028P</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dirty="0">
                          <a:solidFill>
                            <a:srgbClr val="FFFFFF"/>
                          </a:solidFill>
                          <a:effectLst/>
                          <a:latin typeface="Calibri" panose="020F0502020204030204" pitchFamily="34" charset="0"/>
                        </a:rPr>
                        <a:t>2029P</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extLst>
                  <a:ext uri="{0D108BD9-81ED-4DB2-BD59-A6C34878D82A}">
                    <a16:rowId xmlns:a16="http://schemas.microsoft.com/office/drawing/2014/main" val="363810863"/>
                  </a:ext>
                </a:extLst>
              </a:tr>
              <a:tr h="460113">
                <a:tc gridSpan="2">
                  <a:txBody>
                    <a:bodyPr/>
                    <a:lstStyle/>
                    <a:p>
                      <a:pPr algn="l" fontAlgn="b"/>
                      <a:r>
                        <a:rPr lang="en-US" sz="1200" b="0" i="0" u="none" strike="noStrike" dirty="0">
                          <a:solidFill>
                            <a:srgbClr val="000000"/>
                          </a:solidFill>
                          <a:effectLst/>
                          <a:latin typeface="Calibri" panose="020F0502020204030204" pitchFamily="34" charset="0"/>
                        </a:rPr>
                        <a:t>Working Capital / Total Assets (A)</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hMerge="1">
                  <a:txBody>
                    <a:bodyPr/>
                    <a:lstStyle/>
                    <a:p>
                      <a:endParaRPr lang="en-IN"/>
                    </a:p>
                  </a:txBody>
                  <a:tcPr/>
                </a:tc>
                <a:tc>
                  <a:txBody>
                    <a:bodyPr/>
                    <a:lstStyle/>
                    <a:p>
                      <a:pPr algn="r" fontAlgn="b"/>
                      <a:r>
                        <a:rPr lang="en-IN" sz="1200" b="0" i="0" u="none" strike="noStrike">
                          <a:solidFill>
                            <a:srgbClr val="000000"/>
                          </a:solidFill>
                          <a:effectLst/>
                          <a:latin typeface="Calibri" panose="020F0502020204030204" pitchFamily="34" charset="0"/>
                        </a:rPr>
                        <a:t>1.41%</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1.83%</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11.89%</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20.37%</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27.57%</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33.74%</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39.02%</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292794697"/>
                  </a:ext>
                </a:extLst>
              </a:tr>
              <a:tr h="460113">
                <a:tc gridSpan="2">
                  <a:txBody>
                    <a:bodyPr/>
                    <a:lstStyle/>
                    <a:p>
                      <a:pPr algn="l" fontAlgn="b"/>
                      <a:r>
                        <a:rPr lang="en-US" sz="1200" b="0" i="0" u="none" strike="noStrike" dirty="0">
                          <a:solidFill>
                            <a:srgbClr val="000000"/>
                          </a:solidFill>
                          <a:effectLst/>
                          <a:latin typeface="Calibri" panose="020F0502020204030204" pitchFamily="34" charset="0"/>
                        </a:rPr>
                        <a:t>Retained Earnings / Total Assets (B)</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hMerge="1">
                  <a:txBody>
                    <a:bodyPr/>
                    <a:lstStyle/>
                    <a:p>
                      <a:endParaRPr lang="en-IN"/>
                    </a:p>
                  </a:txBody>
                  <a:tcPr/>
                </a:tc>
                <a:tc>
                  <a:txBody>
                    <a:bodyPr/>
                    <a:lstStyle/>
                    <a:p>
                      <a:pPr algn="r" fontAlgn="b"/>
                      <a:r>
                        <a:rPr lang="en-IN" sz="1200" b="0" i="0" u="none" strike="noStrike" dirty="0">
                          <a:solidFill>
                            <a:srgbClr val="000000"/>
                          </a:solidFill>
                          <a:effectLst/>
                          <a:latin typeface="Calibri" panose="020F0502020204030204" pitchFamily="34" charset="0"/>
                        </a:rPr>
                        <a:t>21.52%</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27.66%</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32.05%</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35.80%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39.08%</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41.95%</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44.47%</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1393425610"/>
                  </a:ext>
                </a:extLst>
              </a:tr>
              <a:tr h="460113">
                <a:tc>
                  <a:txBody>
                    <a:bodyPr/>
                    <a:lstStyle/>
                    <a:p>
                      <a:pPr algn="l" fontAlgn="b"/>
                      <a:r>
                        <a:rPr lang="en-IN" sz="1200" b="0" i="0" u="none" strike="noStrike" dirty="0">
                          <a:solidFill>
                            <a:srgbClr val="000000"/>
                          </a:solidFill>
                          <a:effectLst/>
                          <a:latin typeface="Calibri" panose="020F0502020204030204" pitchFamily="34" charset="0"/>
                        </a:rPr>
                        <a:t>EBIT /Total Assets (C)</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l" fontAlgn="b"/>
                      <a:endParaRPr lang="en-IN" sz="12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6.98%</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10.98%</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10.45%</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9.97%</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9.54%</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9.16%</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8.83%</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1046425619"/>
                  </a:ext>
                </a:extLst>
              </a:tr>
              <a:tr h="460113">
                <a:tc gridSpan="2">
                  <a:txBody>
                    <a:bodyPr/>
                    <a:lstStyle/>
                    <a:p>
                      <a:pPr algn="l" fontAlgn="b"/>
                      <a:r>
                        <a:rPr lang="en-US" sz="1200" b="0" i="0" u="none" strike="noStrike">
                          <a:solidFill>
                            <a:srgbClr val="000000"/>
                          </a:solidFill>
                          <a:effectLst/>
                          <a:latin typeface="Calibri" panose="020F0502020204030204" pitchFamily="34" charset="0"/>
                        </a:rPr>
                        <a:t>Market Cap / Long term Liabilities (D)</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hMerge="1">
                  <a:txBody>
                    <a:bodyPr/>
                    <a:lstStyle/>
                    <a:p>
                      <a:endParaRPr lang="en-IN"/>
                    </a:p>
                  </a:txBody>
                  <a:tcPr/>
                </a:tc>
                <a:tc>
                  <a:txBody>
                    <a:bodyPr/>
                    <a:lstStyle/>
                    <a:p>
                      <a:pPr algn="r" fontAlgn="b"/>
                      <a:r>
                        <a:rPr lang="en-IN" sz="1200" b="0" i="0" u="none" strike="noStrike">
                          <a:solidFill>
                            <a:srgbClr val="000000"/>
                          </a:solidFill>
                          <a:effectLst/>
                          <a:latin typeface="Calibri" panose="020F0502020204030204" pitchFamily="34" charset="0"/>
                        </a:rPr>
                        <a:t>9.71X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14.27X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19.99X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20.29X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20.60X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20.91X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21.22X</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2412850742"/>
                  </a:ext>
                </a:extLst>
              </a:tr>
              <a:tr h="446124">
                <a:tc>
                  <a:txBody>
                    <a:bodyPr/>
                    <a:lstStyle/>
                    <a:p>
                      <a:pPr algn="l" fontAlgn="b"/>
                      <a:r>
                        <a:rPr lang="en-IN" sz="1200" b="0" i="0" u="none" strike="noStrike">
                          <a:solidFill>
                            <a:srgbClr val="000000"/>
                          </a:solidFill>
                          <a:effectLst/>
                          <a:latin typeface="Calibri" panose="020F0502020204030204" pitchFamily="34" charset="0"/>
                        </a:rPr>
                        <a:t>Return on Asset (E)</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l" fontAlgn="b"/>
                      <a:endParaRPr lang="en-IN" sz="1200" b="0" i="0" u="none" strike="noStrike" dirty="0">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1.09X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1.02X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0.97X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0.93X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0.89X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0.85X</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0.82X</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3492827506"/>
                  </a:ext>
                </a:extLst>
              </a:tr>
            </a:tbl>
          </a:graphicData>
        </a:graphic>
      </p:graphicFrame>
      <p:cxnSp>
        <p:nvCxnSpPr>
          <p:cNvPr id="6" name="Straight Connector 5">
            <a:extLst>
              <a:ext uri="{FF2B5EF4-FFF2-40B4-BE49-F238E27FC236}">
                <a16:creationId xmlns:a16="http://schemas.microsoft.com/office/drawing/2014/main" id="{6842CBF0-B93C-AD37-EEAB-162331638F21}"/>
              </a:ext>
            </a:extLst>
          </p:cNvPr>
          <p:cNvCxnSpPr/>
          <p:nvPr/>
        </p:nvCxnSpPr>
        <p:spPr>
          <a:xfrm>
            <a:off x="0" y="1037968"/>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51D1CD-3CA4-5DD7-C5A4-86A2A951480F}"/>
              </a:ext>
            </a:extLst>
          </p:cNvPr>
          <p:cNvCxnSpPr>
            <a:cxnSpLocks/>
          </p:cNvCxnSpPr>
          <p:nvPr/>
        </p:nvCxnSpPr>
        <p:spPr>
          <a:xfrm>
            <a:off x="0" y="6256638"/>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51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F3DECB10-2D37-6824-0E9A-20E4F3F25AA8}"/>
            </a:ext>
          </a:extLst>
        </p:cNvPr>
        <p:cNvGrpSpPr/>
        <p:nvPr/>
      </p:nvGrpSpPr>
      <p:grpSpPr>
        <a:xfrm>
          <a:off x="0" y="0"/>
          <a:ext cx="0" cy="0"/>
          <a:chOff x="0" y="0"/>
          <a:chExt cx="0" cy="0"/>
        </a:xfrm>
      </p:grpSpPr>
      <p:sp>
        <p:nvSpPr>
          <p:cNvPr id="41" name="Date Placeholder 40">
            <a:extLst>
              <a:ext uri="{FF2B5EF4-FFF2-40B4-BE49-F238E27FC236}">
                <a16:creationId xmlns:a16="http://schemas.microsoft.com/office/drawing/2014/main" id="{971BAC7A-E9CD-F4FD-6BE8-6653DD81B988}"/>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2489463A-AC6B-3FFB-CD78-095442B2806E}"/>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FE4E10FE-C4A9-C8C2-A22F-620BA3DBF6F9}"/>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12</a:t>
            </a:fld>
            <a:endParaRPr lang="en-ZA" dirty="0"/>
          </a:p>
        </p:txBody>
      </p:sp>
      <p:sp>
        <p:nvSpPr>
          <p:cNvPr id="2" name="Title 1">
            <a:extLst>
              <a:ext uri="{FF2B5EF4-FFF2-40B4-BE49-F238E27FC236}">
                <a16:creationId xmlns:a16="http://schemas.microsoft.com/office/drawing/2014/main" id="{D1F44F56-29BB-09F2-85CA-CEB25EC499C2}"/>
              </a:ext>
            </a:extLst>
          </p:cNvPr>
          <p:cNvSpPr txBox="1">
            <a:spLocks/>
          </p:cNvSpPr>
          <p:nvPr/>
        </p:nvSpPr>
        <p:spPr>
          <a:xfrm>
            <a:off x="500447" y="481915"/>
            <a:ext cx="4182764" cy="432486"/>
          </a:xfrm>
          <a:prstGeom prst="rect">
            <a:avLst/>
          </a:prstGeom>
        </p:spPr>
        <p:txBody>
          <a:bodyPr vert="horz" lIns="91440" tIns="45720" rIns="91440" bIns="45720" rtlCol="0" anchor="b" anchorCtr="0">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Calibri" panose="020F0502020204030204" pitchFamily="34" charset="0"/>
                <a:cs typeface="Calibri" panose="020F0502020204030204" pitchFamily="34" charset="0"/>
              </a:rPr>
              <a:t>Valuation Analysis (DCF &amp; Comps)</a:t>
            </a:r>
            <a:endParaRPr lang="en-US" sz="2400" b="1" dirty="0">
              <a:solidFill>
                <a:srgbClr val="002060"/>
              </a:solidFill>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4D9A67F7-138E-197C-9FE2-47D426C9952E}"/>
              </a:ext>
            </a:extLst>
          </p:cNvPr>
          <p:cNvGraphicFramePr>
            <a:graphicFrameLocks noGrp="1"/>
          </p:cNvGraphicFramePr>
          <p:nvPr>
            <p:extLst>
              <p:ext uri="{D42A27DB-BD31-4B8C-83A1-F6EECF244321}">
                <p14:modId xmlns:p14="http://schemas.microsoft.com/office/powerpoint/2010/main" val="1826230989"/>
              </p:ext>
            </p:extLst>
          </p:nvPr>
        </p:nvGraphicFramePr>
        <p:xfrm>
          <a:off x="625643" y="1259737"/>
          <a:ext cx="10647946" cy="1636296"/>
        </p:xfrm>
        <a:graphic>
          <a:graphicData uri="http://schemas.openxmlformats.org/drawingml/2006/table">
            <a:tbl>
              <a:tblPr>
                <a:tableStyleId>{08FB837D-C827-4EFA-A057-4D05807E0F7C}</a:tableStyleId>
              </a:tblPr>
              <a:tblGrid>
                <a:gridCol w="3389267">
                  <a:extLst>
                    <a:ext uri="{9D8B030D-6E8A-4147-A177-3AD203B41FA5}">
                      <a16:colId xmlns:a16="http://schemas.microsoft.com/office/drawing/2014/main" val="320439118"/>
                    </a:ext>
                  </a:extLst>
                </a:gridCol>
                <a:gridCol w="2626681">
                  <a:extLst>
                    <a:ext uri="{9D8B030D-6E8A-4147-A177-3AD203B41FA5}">
                      <a16:colId xmlns:a16="http://schemas.microsoft.com/office/drawing/2014/main" val="2632584828"/>
                    </a:ext>
                  </a:extLst>
                </a:gridCol>
                <a:gridCol w="2282108">
                  <a:extLst>
                    <a:ext uri="{9D8B030D-6E8A-4147-A177-3AD203B41FA5}">
                      <a16:colId xmlns:a16="http://schemas.microsoft.com/office/drawing/2014/main" val="633658203"/>
                    </a:ext>
                  </a:extLst>
                </a:gridCol>
                <a:gridCol w="2349890">
                  <a:extLst>
                    <a:ext uri="{9D8B030D-6E8A-4147-A177-3AD203B41FA5}">
                      <a16:colId xmlns:a16="http://schemas.microsoft.com/office/drawing/2014/main" val="2796022540"/>
                    </a:ext>
                  </a:extLst>
                </a:gridCol>
              </a:tblGrid>
              <a:tr h="409074">
                <a:tc>
                  <a:txBody>
                    <a:bodyPr/>
                    <a:lstStyle/>
                    <a:p>
                      <a:pPr algn="l" fontAlgn="b"/>
                      <a:r>
                        <a:rPr lang="en-IN" sz="1200" b="1" u="none" strike="noStrike" dirty="0">
                          <a:solidFill>
                            <a:srgbClr val="FFFFFF"/>
                          </a:solidFill>
                          <a:effectLst/>
                          <a:latin typeface="Calibri" panose="020F0502020204030204" pitchFamily="34" charset="0"/>
                          <a:cs typeface="Calibri" panose="020F0502020204030204" pitchFamily="34" charset="0"/>
                        </a:rPr>
                        <a:t>Valuation Method</a:t>
                      </a:r>
                      <a:endParaRPr lang="en-IN" sz="1200" b="1" i="0" u="none" strike="noStrike" dirty="0">
                        <a:solidFill>
                          <a:srgbClr val="FFFFFF"/>
                        </a:solidFill>
                        <a:effectLst/>
                        <a:latin typeface="Calibri" panose="020F0502020204030204" pitchFamily="34" charset="0"/>
                        <a:cs typeface="Calibri" panose="020F0502020204030204" pitchFamily="34" charset="0"/>
                      </a:endParaRPr>
                    </a:p>
                  </a:txBody>
                  <a:tcPr marL="0" marR="0" marT="0" marB="0" anchor="b">
                    <a:solidFill>
                      <a:srgbClr val="0388A6"/>
                    </a:solidFill>
                  </a:tcPr>
                </a:tc>
                <a:tc>
                  <a:txBody>
                    <a:bodyPr/>
                    <a:lstStyle/>
                    <a:p>
                      <a:pPr algn="l" fontAlgn="b"/>
                      <a:r>
                        <a:rPr lang="en-IN" sz="1200" b="1" u="none" strike="noStrike" dirty="0">
                          <a:solidFill>
                            <a:srgbClr val="FFFFFF"/>
                          </a:solidFill>
                          <a:effectLst/>
                          <a:latin typeface="Calibri" panose="020F0502020204030204" pitchFamily="34" charset="0"/>
                          <a:cs typeface="Calibri" panose="020F0502020204030204" pitchFamily="34" charset="0"/>
                        </a:rPr>
                        <a:t>        Implied Share Price</a:t>
                      </a:r>
                      <a:endParaRPr lang="en-IN" sz="1200" b="1" i="0" u="none" strike="noStrike" dirty="0">
                        <a:solidFill>
                          <a:srgbClr val="FFFFFF"/>
                        </a:solidFill>
                        <a:effectLst/>
                        <a:latin typeface="Calibri" panose="020F0502020204030204" pitchFamily="34" charset="0"/>
                        <a:cs typeface="Calibri" panose="020F0502020204030204" pitchFamily="34" charset="0"/>
                      </a:endParaRPr>
                    </a:p>
                  </a:txBody>
                  <a:tcPr marL="0" marR="0" marT="0" marB="0" anchor="b">
                    <a:solidFill>
                      <a:srgbClr val="0388A6"/>
                    </a:solidFill>
                  </a:tcPr>
                </a:tc>
                <a:tc>
                  <a:txBody>
                    <a:bodyPr/>
                    <a:lstStyle/>
                    <a:p>
                      <a:pPr algn="l" fontAlgn="b"/>
                      <a:r>
                        <a:rPr lang="en-IN" sz="1200" b="1" u="none" strike="noStrike" dirty="0">
                          <a:solidFill>
                            <a:srgbClr val="FFFFFF"/>
                          </a:solidFill>
                          <a:effectLst/>
                          <a:latin typeface="Calibri" panose="020F0502020204030204" pitchFamily="34" charset="0"/>
                          <a:cs typeface="Calibri" panose="020F0502020204030204" pitchFamily="34" charset="0"/>
                        </a:rPr>
                        <a:t>              Upside/Downside</a:t>
                      </a:r>
                      <a:endParaRPr lang="en-IN" sz="1200" b="1" i="0" u="none" strike="noStrike" dirty="0">
                        <a:solidFill>
                          <a:srgbClr val="FFFFFF"/>
                        </a:solidFill>
                        <a:effectLst/>
                        <a:latin typeface="Calibri" panose="020F0502020204030204" pitchFamily="34" charset="0"/>
                        <a:cs typeface="Calibri" panose="020F0502020204030204" pitchFamily="34" charset="0"/>
                      </a:endParaRPr>
                    </a:p>
                  </a:txBody>
                  <a:tcPr marL="0" marR="0" marT="0" marB="0" anchor="b">
                    <a:solidFill>
                      <a:srgbClr val="0388A6"/>
                    </a:solidFill>
                  </a:tcPr>
                </a:tc>
                <a:tc>
                  <a:txBody>
                    <a:bodyPr/>
                    <a:lstStyle/>
                    <a:p>
                      <a:pPr algn="l" fontAlgn="b"/>
                      <a:r>
                        <a:rPr lang="en-IN" sz="1200" b="1" u="none" strike="noStrike" dirty="0">
                          <a:solidFill>
                            <a:srgbClr val="FFFFFF"/>
                          </a:solidFill>
                          <a:effectLst/>
                          <a:latin typeface="Calibri" panose="020F0502020204030204" pitchFamily="34" charset="0"/>
                          <a:cs typeface="Calibri" panose="020F0502020204030204" pitchFamily="34" charset="0"/>
                        </a:rPr>
                        <a:t>           Valuation View</a:t>
                      </a:r>
                      <a:endParaRPr lang="en-IN" sz="1200" b="1" i="0" u="none" strike="noStrike" dirty="0">
                        <a:solidFill>
                          <a:srgbClr val="FFFFFF"/>
                        </a:solidFill>
                        <a:effectLst/>
                        <a:latin typeface="Calibri" panose="020F0502020204030204" pitchFamily="34" charset="0"/>
                        <a:cs typeface="Calibri" panose="020F0502020204030204" pitchFamily="34" charset="0"/>
                      </a:endParaRPr>
                    </a:p>
                  </a:txBody>
                  <a:tcPr marL="0" marR="0" marT="0" marB="0" anchor="b">
                    <a:solidFill>
                      <a:srgbClr val="0388A6"/>
                    </a:solidFill>
                  </a:tcPr>
                </a:tc>
                <a:extLst>
                  <a:ext uri="{0D108BD9-81ED-4DB2-BD59-A6C34878D82A}">
                    <a16:rowId xmlns:a16="http://schemas.microsoft.com/office/drawing/2014/main" val="2709486917"/>
                  </a:ext>
                </a:extLst>
              </a:tr>
              <a:tr h="409074">
                <a:tc>
                  <a:txBody>
                    <a:bodyPr/>
                    <a:lstStyle/>
                    <a:p>
                      <a:pPr algn="l" fontAlgn="b"/>
                      <a:r>
                        <a:rPr lang="en-IN" sz="1400" b="1" u="none" strike="noStrike" dirty="0">
                          <a:solidFill>
                            <a:srgbClr val="000000"/>
                          </a:solidFill>
                          <a:effectLst/>
                          <a:latin typeface="Calibri" panose="020F0502020204030204" pitchFamily="34" charset="0"/>
                          <a:cs typeface="Calibri" panose="020F0502020204030204" pitchFamily="34" charset="0"/>
                        </a:rPr>
                        <a:t>DCF</a:t>
                      </a:r>
                      <a:endParaRPr lang="en-IN" sz="14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tc>
                  <a:txBody>
                    <a:bodyPr/>
                    <a:lstStyle/>
                    <a:p>
                      <a:pPr algn="l" fontAlgn="b"/>
                      <a:r>
                        <a:rPr lang="en-IN" sz="1200" b="0" u="none" strike="noStrike" dirty="0">
                          <a:solidFill>
                            <a:srgbClr val="000000"/>
                          </a:solidFill>
                          <a:effectLst/>
                          <a:latin typeface="Calibri" panose="020F0502020204030204" pitchFamily="34" charset="0"/>
                          <a:cs typeface="Calibri" panose="020F0502020204030204" pitchFamily="34" charset="0"/>
                        </a:rPr>
                        <a:t>                                                           $159.29</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tc>
                  <a:txBody>
                    <a:bodyPr/>
                    <a:lstStyle/>
                    <a:p>
                      <a:pPr algn="r" fontAlgn="b"/>
                      <a:r>
                        <a:rPr lang="en-IN" sz="1200" b="0" u="none" strike="noStrike" dirty="0">
                          <a:solidFill>
                            <a:srgbClr val="000000"/>
                          </a:solidFill>
                          <a:effectLst/>
                          <a:latin typeface="Calibri" panose="020F0502020204030204" pitchFamily="34" charset="0"/>
                          <a:cs typeface="Calibri" panose="020F0502020204030204" pitchFamily="34" charset="0"/>
                        </a:rPr>
                        <a:t>-30.80%</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tc>
                  <a:txBody>
                    <a:bodyPr/>
                    <a:lstStyle/>
                    <a:p>
                      <a:pPr algn="l" fontAlgn="b"/>
                      <a:r>
                        <a:rPr lang="en-IN" sz="1200" b="0" u="none" strike="noStrike" dirty="0">
                          <a:solidFill>
                            <a:srgbClr val="000000"/>
                          </a:solidFill>
                          <a:effectLst/>
                          <a:latin typeface="Calibri" panose="020F0502020204030204" pitchFamily="34" charset="0"/>
                          <a:cs typeface="Calibri" panose="020F0502020204030204" pitchFamily="34" charset="0"/>
                        </a:rPr>
                        <a:t>                                             Overvalued</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extLst>
                  <a:ext uri="{0D108BD9-81ED-4DB2-BD59-A6C34878D82A}">
                    <a16:rowId xmlns:a16="http://schemas.microsoft.com/office/drawing/2014/main" val="3790761669"/>
                  </a:ext>
                </a:extLst>
              </a:tr>
              <a:tr h="409074">
                <a:tc>
                  <a:txBody>
                    <a:bodyPr/>
                    <a:lstStyle/>
                    <a:p>
                      <a:pPr algn="l" fontAlgn="b"/>
                      <a:r>
                        <a:rPr lang="en-IN" sz="1400" b="1" u="none" strike="noStrike" dirty="0">
                          <a:solidFill>
                            <a:srgbClr val="000000"/>
                          </a:solidFill>
                          <a:effectLst/>
                          <a:latin typeface="Calibri" panose="020F0502020204030204" pitchFamily="34" charset="0"/>
                          <a:cs typeface="Calibri" panose="020F0502020204030204" pitchFamily="34" charset="0"/>
                        </a:rPr>
                        <a:t>Comps (EV/Rev &amp; EV/EBITDA)</a:t>
                      </a:r>
                      <a:endParaRPr lang="en-IN" sz="14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tc>
                  <a:txBody>
                    <a:bodyPr/>
                    <a:lstStyle/>
                    <a:p>
                      <a:pPr algn="l" fontAlgn="b"/>
                      <a:r>
                        <a:rPr lang="en-IN" sz="1200" b="0" u="none" strike="noStrike" dirty="0">
                          <a:solidFill>
                            <a:srgbClr val="000000"/>
                          </a:solidFill>
                          <a:effectLst/>
                          <a:latin typeface="Calibri" panose="020F0502020204030204" pitchFamily="34" charset="0"/>
                          <a:cs typeface="Calibri" panose="020F0502020204030204" pitchFamily="34" charset="0"/>
                        </a:rPr>
                        <a:t>                                                           $233.39</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tc>
                  <a:txBody>
                    <a:bodyPr/>
                    <a:lstStyle/>
                    <a:p>
                      <a:pPr algn="l" fontAlgn="b"/>
                      <a:r>
                        <a:rPr lang="en-IN" sz="1200" b="0" u="none" strike="noStrike" dirty="0">
                          <a:solidFill>
                            <a:srgbClr val="000000"/>
                          </a:solidFill>
                          <a:effectLst/>
                          <a:latin typeface="Calibri" panose="020F0502020204030204" pitchFamily="34" charset="0"/>
                          <a:cs typeface="Calibri" panose="020F0502020204030204" pitchFamily="34" charset="0"/>
                        </a:rPr>
                        <a:t>                                       +1.4% approx.</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tc>
                  <a:txBody>
                    <a:bodyPr/>
                    <a:lstStyle/>
                    <a:p>
                      <a:pPr algn="l" fontAlgn="b"/>
                      <a:r>
                        <a:rPr lang="en-IN" sz="1200" b="0" u="none" strike="noStrike" dirty="0">
                          <a:solidFill>
                            <a:srgbClr val="000000"/>
                          </a:solidFill>
                          <a:effectLst/>
                          <a:latin typeface="Calibri" panose="020F0502020204030204" pitchFamily="34" charset="0"/>
                          <a:cs typeface="Calibri" panose="020F0502020204030204" pitchFamily="34" charset="0"/>
                        </a:rPr>
                        <a:t>                              Slightly Undervalued</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extLst>
                  <a:ext uri="{0D108BD9-81ED-4DB2-BD59-A6C34878D82A}">
                    <a16:rowId xmlns:a16="http://schemas.microsoft.com/office/drawing/2014/main" val="215214839"/>
                  </a:ext>
                </a:extLst>
              </a:tr>
              <a:tr h="409074">
                <a:tc>
                  <a:txBody>
                    <a:bodyPr/>
                    <a:lstStyle/>
                    <a:p>
                      <a:pPr algn="l" fontAlgn="b"/>
                      <a:r>
                        <a:rPr lang="en-IN" sz="1400" b="1" u="none" strike="noStrike" dirty="0">
                          <a:solidFill>
                            <a:srgbClr val="000000"/>
                          </a:solidFill>
                          <a:effectLst/>
                          <a:latin typeface="Calibri" panose="020F0502020204030204" pitchFamily="34" charset="0"/>
                          <a:cs typeface="Calibri" panose="020F0502020204030204" pitchFamily="34" charset="0"/>
                        </a:rPr>
                        <a:t>Comps (P/E)</a:t>
                      </a:r>
                      <a:endParaRPr lang="en-IN" sz="14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tc>
                  <a:txBody>
                    <a:bodyPr/>
                    <a:lstStyle/>
                    <a:p>
                      <a:pPr algn="l" fontAlgn="b"/>
                      <a:r>
                        <a:rPr lang="en-IN" sz="1200" b="0" u="none" strike="noStrike" dirty="0">
                          <a:solidFill>
                            <a:srgbClr val="000000"/>
                          </a:solidFill>
                          <a:effectLst/>
                          <a:latin typeface="Calibri" panose="020F0502020204030204" pitchFamily="34" charset="0"/>
                          <a:cs typeface="Calibri" panose="020F0502020204030204" pitchFamily="34" charset="0"/>
                        </a:rPr>
                        <a:t>                                                          $116.55</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tc>
                  <a:txBody>
                    <a:bodyPr/>
                    <a:lstStyle/>
                    <a:p>
                      <a:pPr algn="r" fontAlgn="b"/>
                      <a:r>
                        <a:rPr lang="en-IN" sz="1200" b="0" u="none" strike="noStrike" dirty="0">
                          <a:solidFill>
                            <a:srgbClr val="000000"/>
                          </a:solidFill>
                          <a:effectLst/>
                          <a:latin typeface="Calibri" panose="020F0502020204030204" pitchFamily="34" charset="0"/>
                          <a:cs typeface="Calibri" panose="020F0502020204030204" pitchFamily="34" charset="0"/>
                        </a:rPr>
                        <a:t>-49%</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tc>
                  <a:txBody>
                    <a:bodyPr/>
                    <a:lstStyle/>
                    <a:p>
                      <a:pPr algn="l" fontAlgn="b"/>
                      <a:r>
                        <a:rPr lang="en-IN" sz="1200" b="0" u="none" strike="noStrike" dirty="0">
                          <a:solidFill>
                            <a:srgbClr val="000000"/>
                          </a:solidFill>
                          <a:effectLst/>
                          <a:latin typeface="Calibri" panose="020F0502020204030204" pitchFamily="34" charset="0"/>
                          <a:cs typeface="Calibri" panose="020F0502020204030204" pitchFamily="34" charset="0"/>
                        </a:rPr>
                        <a:t>                                              Overvalued</a:t>
                      </a:r>
                      <a:endParaRPr lang="en-IN" sz="12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bg1"/>
                    </a:solidFill>
                  </a:tcPr>
                </a:tc>
                <a:extLst>
                  <a:ext uri="{0D108BD9-81ED-4DB2-BD59-A6C34878D82A}">
                    <a16:rowId xmlns:a16="http://schemas.microsoft.com/office/drawing/2014/main" val="4152041062"/>
                  </a:ext>
                </a:extLst>
              </a:tr>
            </a:tbl>
          </a:graphicData>
        </a:graphic>
      </p:graphicFrame>
      <p:graphicFrame>
        <p:nvGraphicFramePr>
          <p:cNvPr id="7" name="Chart 6">
            <a:extLst>
              <a:ext uri="{FF2B5EF4-FFF2-40B4-BE49-F238E27FC236}">
                <a16:creationId xmlns:a16="http://schemas.microsoft.com/office/drawing/2014/main" id="{4CF4B668-0BF0-5DCB-2B16-556A0D66ADE7}"/>
              </a:ext>
            </a:extLst>
          </p:cNvPr>
          <p:cNvGraphicFramePr>
            <a:graphicFrameLocks/>
          </p:cNvGraphicFramePr>
          <p:nvPr>
            <p:extLst>
              <p:ext uri="{D42A27DB-BD31-4B8C-83A1-F6EECF244321}">
                <p14:modId xmlns:p14="http://schemas.microsoft.com/office/powerpoint/2010/main" val="3902396407"/>
              </p:ext>
            </p:extLst>
          </p:nvPr>
        </p:nvGraphicFramePr>
        <p:xfrm>
          <a:off x="637674" y="3101546"/>
          <a:ext cx="5426242" cy="30293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73378BA8-F751-8335-37DE-B5EE8D0F3691}"/>
              </a:ext>
            </a:extLst>
          </p:cNvPr>
          <p:cNvGraphicFramePr>
            <a:graphicFrameLocks/>
          </p:cNvGraphicFramePr>
          <p:nvPr>
            <p:extLst>
              <p:ext uri="{D42A27DB-BD31-4B8C-83A1-F6EECF244321}">
                <p14:modId xmlns:p14="http://schemas.microsoft.com/office/powerpoint/2010/main" val="591617503"/>
              </p:ext>
            </p:extLst>
          </p:nvPr>
        </p:nvGraphicFramePr>
        <p:xfrm>
          <a:off x="6713621" y="3004318"/>
          <a:ext cx="4796589" cy="3188370"/>
        </p:xfrm>
        <a:graphic>
          <a:graphicData uri="http://schemas.openxmlformats.org/drawingml/2006/chart">
            <c:chart xmlns:c="http://schemas.openxmlformats.org/drawingml/2006/chart" xmlns:r="http://schemas.openxmlformats.org/officeDocument/2006/relationships" r:id="rId4"/>
          </a:graphicData>
        </a:graphic>
      </p:graphicFrame>
      <p:cxnSp>
        <p:nvCxnSpPr>
          <p:cNvPr id="5" name="Straight Connector 4">
            <a:extLst>
              <a:ext uri="{FF2B5EF4-FFF2-40B4-BE49-F238E27FC236}">
                <a16:creationId xmlns:a16="http://schemas.microsoft.com/office/drawing/2014/main" id="{8ABF1FBC-8DF5-2316-9A85-BC943BFC0FAB}"/>
              </a:ext>
            </a:extLst>
          </p:cNvPr>
          <p:cNvCxnSpPr/>
          <p:nvPr/>
        </p:nvCxnSpPr>
        <p:spPr>
          <a:xfrm>
            <a:off x="0" y="1000897"/>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BC6D918-871F-418A-1A30-4048C5C1A647}"/>
              </a:ext>
            </a:extLst>
          </p:cNvPr>
          <p:cNvCxnSpPr/>
          <p:nvPr/>
        </p:nvCxnSpPr>
        <p:spPr>
          <a:xfrm>
            <a:off x="0" y="6215449"/>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120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70505A05-6784-F25E-2A50-EEDFDB5EB612}"/>
            </a:ext>
          </a:extLst>
        </p:cNvPr>
        <p:cNvGrpSpPr/>
        <p:nvPr/>
      </p:nvGrpSpPr>
      <p:grpSpPr>
        <a:xfrm>
          <a:off x="0" y="0"/>
          <a:ext cx="0" cy="0"/>
          <a:chOff x="0" y="0"/>
          <a:chExt cx="0" cy="0"/>
        </a:xfrm>
      </p:grpSpPr>
      <p:sp>
        <p:nvSpPr>
          <p:cNvPr id="41" name="Date Placeholder 40">
            <a:extLst>
              <a:ext uri="{FF2B5EF4-FFF2-40B4-BE49-F238E27FC236}">
                <a16:creationId xmlns:a16="http://schemas.microsoft.com/office/drawing/2014/main" id="{942C1E67-B2CF-0075-7736-5395526A604D}"/>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099C0D1C-DF5B-68A1-D56E-2B7AF0237C79}"/>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81E341D0-CB12-9B77-547E-B90CB76CF8A2}"/>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13</a:t>
            </a:fld>
            <a:endParaRPr lang="en-ZA" dirty="0"/>
          </a:p>
        </p:txBody>
      </p:sp>
      <p:sp>
        <p:nvSpPr>
          <p:cNvPr id="2" name="Title 1">
            <a:extLst>
              <a:ext uri="{FF2B5EF4-FFF2-40B4-BE49-F238E27FC236}">
                <a16:creationId xmlns:a16="http://schemas.microsoft.com/office/drawing/2014/main" id="{70E81D7E-BDFE-9384-34D7-4F21E2F3F4FC}"/>
              </a:ext>
            </a:extLst>
          </p:cNvPr>
          <p:cNvSpPr txBox="1">
            <a:spLocks/>
          </p:cNvSpPr>
          <p:nvPr/>
        </p:nvSpPr>
        <p:spPr>
          <a:xfrm>
            <a:off x="500446" y="481915"/>
            <a:ext cx="4553467" cy="432486"/>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latin typeface="Calibri" panose="020F0502020204030204" pitchFamily="34" charset="0"/>
                <a:cs typeface="Calibri" panose="020F0502020204030204" pitchFamily="34" charset="0"/>
              </a:rPr>
              <a:t>D</a:t>
            </a:r>
            <a:r>
              <a:rPr lang="en-IN" sz="2400" b="1" dirty="0">
                <a:solidFill>
                  <a:srgbClr val="002060"/>
                </a:solidFill>
                <a:latin typeface="Calibri" panose="020F0502020204030204" pitchFamily="34" charset="0"/>
                <a:cs typeface="Calibri" panose="020F0502020204030204" pitchFamily="34" charset="0"/>
              </a:rPr>
              <a:t>iscounted Cash Flow &amp; WACC Rate</a:t>
            </a:r>
            <a:endParaRPr lang="en-US" sz="2400" b="1" dirty="0">
              <a:solidFill>
                <a:srgbClr val="002060"/>
              </a:solidFill>
              <a:latin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1799B0C6-EB57-FC23-B71E-F9963963419F}"/>
              </a:ext>
            </a:extLst>
          </p:cNvPr>
          <p:cNvCxnSpPr/>
          <p:nvPr/>
        </p:nvCxnSpPr>
        <p:spPr>
          <a:xfrm>
            <a:off x="0" y="926756"/>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B81D3E-5AAE-E927-8A41-2A98F6FDFA51}"/>
              </a:ext>
            </a:extLst>
          </p:cNvPr>
          <p:cNvCxnSpPr/>
          <p:nvPr/>
        </p:nvCxnSpPr>
        <p:spPr>
          <a:xfrm>
            <a:off x="0" y="6376087"/>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C206082-D173-B9D8-63AD-A6B4651886D7}"/>
              </a:ext>
            </a:extLst>
          </p:cNvPr>
          <p:cNvPicPr>
            <a:picLocks noChangeAspect="1"/>
          </p:cNvPicPr>
          <p:nvPr/>
        </p:nvPicPr>
        <p:blipFill>
          <a:blip r:embed="rId3"/>
          <a:stretch>
            <a:fillRect/>
          </a:stretch>
        </p:blipFill>
        <p:spPr>
          <a:xfrm>
            <a:off x="926059" y="1149179"/>
            <a:ext cx="10059097" cy="4951724"/>
          </a:xfrm>
          <a:prstGeom prst="rect">
            <a:avLst/>
          </a:prstGeom>
        </p:spPr>
      </p:pic>
    </p:spTree>
    <p:extLst>
      <p:ext uri="{BB962C8B-B14F-4D97-AF65-F5344CB8AC3E}">
        <p14:creationId xmlns:p14="http://schemas.microsoft.com/office/powerpoint/2010/main" val="2113097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868A815F-94A3-6DDD-0AE1-1115207C8CF5}"/>
            </a:ext>
          </a:extLst>
        </p:cNvPr>
        <p:cNvGrpSpPr/>
        <p:nvPr/>
      </p:nvGrpSpPr>
      <p:grpSpPr>
        <a:xfrm>
          <a:off x="0" y="0"/>
          <a:ext cx="0" cy="0"/>
          <a:chOff x="0" y="0"/>
          <a:chExt cx="0" cy="0"/>
        </a:xfrm>
      </p:grpSpPr>
      <p:sp>
        <p:nvSpPr>
          <p:cNvPr id="41" name="Date Placeholder 40">
            <a:extLst>
              <a:ext uri="{FF2B5EF4-FFF2-40B4-BE49-F238E27FC236}">
                <a16:creationId xmlns:a16="http://schemas.microsoft.com/office/drawing/2014/main" id="{B29253F4-CE38-39CC-5400-37D80D57DB51}"/>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32236248-823A-95BC-B9E8-C71206B2532B}"/>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7188B165-37A8-56CA-9F77-4303A5A6B1EA}"/>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14</a:t>
            </a:fld>
            <a:endParaRPr lang="en-ZA" dirty="0"/>
          </a:p>
        </p:txBody>
      </p:sp>
      <p:pic>
        <p:nvPicPr>
          <p:cNvPr id="7" name="Picture 6">
            <a:extLst>
              <a:ext uri="{FF2B5EF4-FFF2-40B4-BE49-F238E27FC236}">
                <a16:creationId xmlns:a16="http://schemas.microsoft.com/office/drawing/2014/main" id="{5E4C1E0E-66AC-55C0-A06C-74EFE1055A97}"/>
              </a:ext>
            </a:extLst>
          </p:cNvPr>
          <p:cNvPicPr>
            <a:picLocks noChangeAspect="1"/>
          </p:cNvPicPr>
          <p:nvPr/>
        </p:nvPicPr>
        <p:blipFill>
          <a:blip r:embed="rId3"/>
          <a:stretch>
            <a:fillRect/>
          </a:stretch>
        </p:blipFill>
        <p:spPr>
          <a:xfrm>
            <a:off x="697034" y="2977978"/>
            <a:ext cx="10263409" cy="1408668"/>
          </a:xfrm>
          <a:prstGeom prst="rect">
            <a:avLst/>
          </a:prstGeom>
        </p:spPr>
      </p:pic>
      <p:pic>
        <p:nvPicPr>
          <p:cNvPr id="8" name="Picture 7">
            <a:extLst>
              <a:ext uri="{FF2B5EF4-FFF2-40B4-BE49-F238E27FC236}">
                <a16:creationId xmlns:a16="http://schemas.microsoft.com/office/drawing/2014/main" id="{8574EDF4-944E-1AED-D1D9-CD77A5A6949E}"/>
              </a:ext>
            </a:extLst>
          </p:cNvPr>
          <p:cNvPicPr>
            <a:picLocks noChangeAspect="1"/>
          </p:cNvPicPr>
          <p:nvPr/>
        </p:nvPicPr>
        <p:blipFill>
          <a:blip r:embed="rId4"/>
          <a:stretch>
            <a:fillRect/>
          </a:stretch>
        </p:blipFill>
        <p:spPr>
          <a:xfrm>
            <a:off x="679763" y="4720281"/>
            <a:ext cx="10293037" cy="1583073"/>
          </a:xfrm>
          <a:prstGeom prst="rect">
            <a:avLst/>
          </a:prstGeom>
        </p:spPr>
      </p:pic>
      <p:sp>
        <p:nvSpPr>
          <p:cNvPr id="2" name="Title 1">
            <a:extLst>
              <a:ext uri="{FF2B5EF4-FFF2-40B4-BE49-F238E27FC236}">
                <a16:creationId xmlns:a16="http://schemas.microsoft.com/office/drawing/2014/main" id="{241313CA-76C5-C670-2704-7F589B966A44}"/>
              </a:ext>
            </a:extLst>
          </p:cNvPr>
          <p:cNvSpPr>
            <a:spLocks noGrp="1"/>
          </p:cNvSpPr>
          <p:nvPr>
            <p:ph type="title"/>
          </p:nvPr>
        </p:nvSpPr>
        <p:spPr>
          <a:xfrm>
            <a:off x="601579" y="365126"/>
            <a:ext cx="9192125" cy="561306"/>
          </a:xfrm>
        </p:spPr>
        <p:txBody>
          <a:bodyPr>
            <a:normAutofit/>
          </a:bodyPr>
          <a:lstStyle/>
          <a:p>
            <a:r>
              <a:rPr lang="en-ZA" sz="2400" b="1" dirty="0">
                <a:solidFill>
                  <a:srgbClr val="002060"/>
                </a:solidFill>
                <a:latin typeface="Calibri" panose="020F0502020204030204" pitchFamily="34" charset="0"/>
                <a:cs typeface="Calibri" panose="020F0502020204030204" pitchFamily="34" charset="0"/>
              </a:rPr>
              <a:t>Amazon’s DCF- Sensitivity Analysis </a:t>
            </a:r>
          </a:p>
        </p:txBody>
      </p:sp>
      <p:sp>
        <p:nvSpPr>
          <p:cNvPr id="5" name="TextBox 4">
            <a:extLst>
              <a:ext uri="{FF2B5EF4-FFF2-40B4-BE49-F238E27FC236}">
                <a16:creationId xmlns:a16="http://schemas.microsoft.com/office/drawing/2014/main" id="{D6298B54-994B-C244-A9DE-548F5CD0F188}"/>
              </a:ext>
            </a:extLst>
          </p:cNvPr>
          <p:cNvSpPr txBox="1"/>
          <p:nvPr/>
        </p:nvSpPr>
        <p:spPr>
          <a:xfrm>
            <a:off x="631496" y="4419880"/>
            <a:ext cx="6831985" cy="338554"/>
          </a:xfrm>
          <a:prstGeom prst="rect">
            <a:avLst/>
          </a:prstGeom>
          <a:noFill/>
        </p:spPr>
        <p:txBody>
          <a:bodyPr wrap="square">
            <a:spAutoFit/>
          </a:bodyPr>
          <a:lstStyle/>
          <a:p>
            <a:r>
              <a:rPr lang="en-US" sz="1600" b="1" i="0" u="none" strike="noStrike" dirty="0">
                <a:solidFill>
                  <a:srgbClr val="000000"/>
                </a:solidFill>
                <a:effectLst/>
                <a:latin typeface="Calibri" panose="020F0502020204030204" pitchFamily="34" charset="0"/>
              </a:rPr>
              <a:t>Sensitivity on Enterprise Value- Terminal Growth Rate vs. Discount Rate </a:t>
            </a:r>
            <a:endParaRPr lang="en-IN" sz="1600" dirty="0"/>
          </a:p>
        </p:txBody>
      </p:sp>
      <p:sp>
        <p:nvSpPr>
          <p:cNvPr id="9" name="TextBox 8">
            <a:extLst>
              <a:ext uri="{FF2B5EF4-FFF2-40B4-BE49-F238E27FC236}">
                <a16:creationId xmlns:a16="http://schemas.microsoft.com/office/drawing/2014/main" id="{BF11AC26-4FF4-6013-64F1-D806C31096A4}"/>
              </a:ext>
            </a:extLst>
          </p:cNvPr>
          <p:cNvSpPr txBox="1"/>
          <p:nvPr/>
        </p:nvSpPr>
        <p:spPr>
          <a:xfrm>
            <a:off x="680028" y="2651237"/>
            <a:ext cx="6449820" cy="338554"/>
          </a:xfrm>
          <a:prstGeom prst="rect">
            <a:avLst/>
          </a:prstGeom>
          <a:noFill/>
        </p:spPr>
        <p:txBody>
          <a:bodyPr wrap="square">
            <a:spAutoFit/>
          </a:bodyPr>
          <a:lstStyle/>
          <a:p>
            <a:r>
              <a:rPr lang="en-US" sz="1600" b="1" i="0" u="none" strike="noStrike" dirty="0">
                <a:solidFill>
                  <a:srgbClr val="000000"/>
                </a:solidFill>
                <a:effectLst/>
                <a:latin typeface="Calibri" panose="020F0502020204030204" pitchFamily="34" charset="0"/>
                <a:cs typeface="Calibri" panose="020F0502020204030204" pitchFamily="34" charset="0"/>
              </a:rPr>
              <a:t>Sensitivity on Share Price- Terminal Growth Rate vs. Discount Rate</a:t>
            </a:r>
            <a:r>
              <a:rPr lang="en-US" sz="1600" dirty="0">
                <a:latin typeface="Calibri" panose="020F0502020204030204" pitchFamily="34" charset="0"/>
                <a:cs typeface="Calibri" panose="020F0502020204030204" pitchFamily="34" charset="0"/>
              </a:rPr>
              <a:t> </a:t>
            </a:r>
            <a:endParaRPr lang="en-IN" sz="16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FEA35516-02CB-455A-E73C-3667415B4010}"/>
              </a:ext>
            </a:extLst>
          </p:cNvPr>
          <p:cNvSpPr txBox="1"/>
          <p:nvPr/>
        </p:nvSpPr>
        <p:spPr>
          <a:xfrm>
            <a:off x="684146" y="1036621"/>
            <a:ext cx="11413119" cy="1600438"/>
          </a:xfrm>
          <a:prstGeom prst="rect">
            <a:avLst/>
          </a:prstGeom>
          <a:noFill/>
        </p:spPr>
        <p:txBody>
          <a:bodyPr wrap="square">
            <a:spAutoFit/>
          </a:bodyPr>
          <a:lstStyle/>
          <a:p>
            <a:pPr marL="285750" indent="-285750" algn="just">
              <a:buFont typeface="Wingdings" panose="05000000000000000000" pitchFamily="2" charset="2"/>
              <a:buChar char="q"/>
            </a:pPr>
            <a:r>
              <a:rPr lang="en-US" sz="1400" b="1" dirty="0">
                <a:latin typeface="Calibri" panose="020F0502020204030204" pitchFamily="34" charset="0"/>
                <a:cs typeface="Calibri" panose="020F0502020204030204" pitchFamily="34" charset="0"/>
              </a:rPr>
              <a:t>Valuation Is Highly Sensitive to WACC Assumptions: </a:t>
            </a:r>
            <a:r>
              <a:rPr lang="en-US" sz="1400" dirty="0">
                <a:latin typeface="Calibri" panose="020F0502020204030204" pitchFamily="34" charset="0"/>
                <a:cs typeface="Calibri" panose="020F0502020204030204" pitchFamily="34" charset="0"/>
              </a:rPr>
              <a:t>Across both models, a </a:t>
            </a:r>
            <a:r>
              <a:rPr lang="en-US" sz="1400" b="1" dirty="0">
                <a:latin typeface="Calibri" panose="020F0502020204030204" pitchFamily="34" charset="0"/>
                <a:cs typeface="Calibri" panose="020F0502020204030204" pitchFamily="34" charset="0"/>
              </a:rPr>
              <a:t>lower WACC</a:t>
            </a:r>
            <a:r>
              <a:rPr lang="en-US" sz="1400" dirty="0">
                <a:latin typeface="Calibri" panose="020F0502020204030204" pitchFamily="34" charset="0"/>
                <a:cs typeface="Calibri" panose="020F0502020204030204" pitchFamily="34" charset="0"/>
              </a:rPr>
              <a:t> significantly boosts value — whether in share price or enterprise value.</a:t>
            </a:r>
          </a:p>
          <a:p>
            <a:pPr marL="285750" indent="-285750" algn="just">
              <a:buFont typeface="Wingdings" panose="05000000000000000000" pitchFamily="2" charset="2"/>
              <a:buChar char="q"/>
            </a:pPr>
            <a:r>
              <a:rPr lang="en-US" sz="1400" b="1" dirty="0">
                <a:latin typeface="Calibri" panose="020F0502020204030204" pitchFamily="34" charset="0"/>
                <a:cs typeface="Calibri" panose="020F0502020204030204" pitchFamily="34" charset="0"/>
              </a:rPr>
              <a:t>Terminal Growth Rate Positively Correlates with Valuation: </a:t>
            </a:r>
            <a:r>
              <a:rPr lang="en-US" sz="1400" dirty="0">
                <a:latin typeface="Calibri" panose="020F0502020204030204" pitchFamily="34" charset="0"/>
                <a:cs typeface="Calibri" panose="020F0502020204030204" pitchFamily="34" charset="0"/>
              </a:rPr>
              <a:t>In both scenarios, a </a:t>
            </a:r>
            <a:r>
              <a:rPr lang="en-US" sz="1400" b="1" dirty="0">
                <a:latin typeface="Calibri" panose="020F0502020204030204" pitchFamily="34" charset="0"/>
                <a:cs typeface="Calibri" panose="020F0502020204030204" pitchFamily="34" charset="0"/>
              </a:rPr>
              <a:t>higher terminal growth rate</a:t>
            </a:r>
            <a:r>
              <a:rPr lang="en-US" sz="1400" dirty="0">
                <a:latin typeface="Calibri" panose="020F0502020204030204" pitchFamily="34" charset="0"/>
                <a:cs typeface="Calibri" panose="020F0502020204030204" pitchFamily="34" charset="0"/>
              </a:rPr>
              <a:t> leads to increased valuation, but its impact is </a:t>
            </a:r>
            <a:r>
              <a:rPr lang="en-US" sz="1400" b="1" dirty="0">
                <a:latin typeface="Calibri" panose="020F0502020204030204" pitchFamily="34" charset="0"/>
                <a:cs typeface="Calibri" panose="020F0502020204030204" pitchFamily="34" charset="0"/>
              </a:rPr>
              <a:t>amplified at lower WACC levels</a:t>
            </a:r>
            <a:r>
              <a:rPr lang="en-US" sz="1400" dirty="0">
                <a:latin typeface="Calibri" panose="020F0502020204030204" pitchFamily="34" charset="0"/>
                <a:cs typeface="Calibri" panose="020F0502020204030204" pitchFamily="34" charset="0"/>
              </a:rPr>
              <a:t>.</a:t>
            </a:r>
          </a:p>
          <a:p>
            <a:pPr marL="285750" indent="-285750" algn="just">
              <a:buFont typeface="Wingdings" panose="05000000000000000000" pitchFamily="2" charset="2"/>
              <a:buChar char="q"/>
            </a:pPr>
            <a:r>
              <a:rPr lang="en-US" sz="1400" b="1" dirty="0">
                <a:latin typeface="Calibri" panose="020F0502020204030204" pitchFamily="34" charset="0"/>
                <a:cs typeface="Calibri" panose="020F0502020204030204" pitchFamily="34" charset="0"/>
              </a:rPr>
              <a:t>Base Case Reflects a Balanced Outlook : </a:t>
            </a:r>
            <a:r>
              <a:rPr lang="en-US" sz="1400" dirty="0">
                <a:latin typeface="Calibri" panose="020F0502020204030204" pitchFamily="34" charset="0"/>
                <a:cs typeface="Calibri" panose="020F0502020204030204" pitchFamily="34" charset="0"/>
              </a:rPr>
              <a:t>The selected base case (WACC: 7.5%, TGR: 3.5%) results in: Enterprise Value of $11,768 million, Implied Share Price of $159.29. This lies near the central valuation range, suggesting the model uses moderate, realistic assumptions rather than extremes.</a:t>
            </a:r>
            <a:endParaRPr lang="en-US" sz="1400" dirty="0"/>
          </a:p>
          <a:p>
            <a:endParaRPr lang="en-IN" sz="1400" dirty="0"/>
          </a:p>
        </p:txBody>
      </p:sp>
      <p:cxnSp>
        <p:nvCxnSpPr>
          <p:cNvPr id="11" name="Straight Connector 10">
            <a:extLst>
              <a:ext uri="{FF2B5EF4-FFF2-40B4-BE49-F238E27FC236}">
                <a16:creationId xmlns:a16="http://schemas.microsoft.com/office/drawing/2014/main" id="{39DC8EC7-5C42-0B79-3296-A1A2C39CEEC2}"/>
              </a:ext>
            </a:extLst>
          </p:cNvPr>
          <p:cNvCxnSpPr/>
          <p:nvPr/>
        </p:nvCxnSpPr>
        <p:spPr>
          <a:xfrm>
            <a:off x="0" y="963827"/>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5972C7-454A-9862-B2C2-0F65A8ACE4F0}"/>
              </a:ext>
            </a:extLst>
          </p:cNvPr>
          <p:cNvCxnSpPr/>
          <p:nvPr/>
        </p:nvCxnSpPr>
        <p:spPr>
          <a:xfrm>
            <a:off x="0" y="6395618"/>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80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274C1F51-0525-B202-8E73-2CBF42C33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7F8341-1C7B-6FA4-34CB-7F06C269EA08}"/>
              </a:ext>
            </a:extLst>
          </p:cNvPr>
          <p:cNvSpPr>
            <a:spLocks noGrp="1"/>
          </p:cNvSpPr>
          <p:nvPr>
            <p:ph type="title"/>
          </p:nvPr>
        </p:nvSpPr>
        <p:spPr>
          <a:xfrm>
            <a:off x="838199" y="365126"/>
            <a:ext cx="8955505" cy="561306"/>
          </a:xfrm>
        </p:spPr>
        <p:txBody>
          <a:bodyPr>
            <a:normAutofit/>
          </a:bodyPr>
          <a:lstStyle/>
          <a:p>
            <a:r>
              <a:rPr lang="en-ZA" sz="2400" b="1" dirty="0">
                <a:solidFill>
                  <a:srgbClr val="002060"/>
                </a:solidFill>
                <a:latin typeface="Calibri" panose="020F0502020204030204" pitchFamily="34" charset="0"/>
                <a:cs typeface="Calibri" panose="020F0502020204030204" pitchFamily="34" charset="0"/>
              </a:rPr>
              <a:t>Comparable Company Analysis </a:t>
            </a:r>
          </a:p>
        </p:txBody>
      </p:sp>
      <p:sp>
        <p:nvSpPr>
          <p:cNvPr id="41" name="Date Placeholder 40">
            <a:extLst>
              <a:ext uri="{FF2B5EF4-FFF2-40B4-BE49-F238E27FC236}">
                <a16:creationId xmlns:a16="http://schemas.microsoft.com/office/drawing/2014/main" id="{D156EBE8-35BD-1408-E3F3-1C34E7EFD03D}"/>
              </a:ext>
            </a:extLst>
          </p:cNvPr>
          <p:cNvSpPr>
            <a:spLocks noGrp="1"/>
          </p:cNvSpPr>
          <p:nvPr>
            <p:ph type="dt" sz="half" idx="16"/>
          </p:nvPr>
        </p:nvSpPr>
        <p:spPr>
          <a:xfrm>
            <a:off x="838200" y="6356350"/>
            <a:ext cx="2743200" cy="365125"/>
          </a:xfrm>
        </p:spPr>
        <p:txBody>
          <a:bodyPr/>
          <a:lstStyle/>
          <a:p>
            <a:r>
              <a:rPr lang="en-US"/>
              <a:t>8/04/2025</a:t>
            </a:r>
            <a:endParaRPr lang="en-US" dirty="0"/>
          </a:p>
        </p:txBody>
      </p:sp>
      <p:sp>
        <p:nvSpPr>
          <p:cNvPr id="3" name="Footer Placeholder 2">
            <a:extLst>
              <a:ext uri="{FF2B5EF4-FFF2-40B4-BE49-F238E27FC236}">
                <a16:creationId xmlns:a16="http://schemas.microsoft.com/office/drawing/2014/main" id="{D46718EC-A494-CEE5-F039-AA1D73F38DC2}"/>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CE4156A7-2EC0-0C80-5C3F-C6DFF53FF7CF}"/>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15</a:t>
            </a:fld>
            <a:endParaRPr lang="en-ZA" dirty="0"/>
          </a:p>
        </p:txBody>
      </p:sp>
      <p:pic>
        <p:nvPicPr>
          <p:cNvPr id="6" name="Picture 5">
            <a:extLst>
              <a:ext uri="{FF2B5EF4-FFF2-40B4-BE49-F238E27FC236}">
                <a16:creationId xmlns:a16="http://schemas.microsoft.com/office/drawing/2014/main" id="{F11C510A-3542-8945-AB61-1B478E4DAED9}"/>
              </a:ext>
            </a:extLst>
          </p:cNvPr>
          <p:cNvPicPr>
            <a:picLocks noChangeAspect="1"/>
          </p:cNvPicPr>
          <p:nvPr/>
        </p:nvPicPr>
        <p:blipFill>
          <a:blip r:embed="rId3"/>
          <a:srcRect t="10924"/>
          <a:stretch>
            <a:fillRect/>
          </a:stretch>
        </p:blipFill>
        <p:spPr>
          <a:xfrm>
            <a:off x="851641" y="939112"/>
            <a:ext cx="10664856" cy="3620531"/>
          </a:xfrm>
          <a:prstGeom prst="rect">
            <a:avLst/>
          </a:prstGeom>
        </p:spPr>
      </p:pic>
      <p:sp>
        <p:nvSpPr>
          <p:cNvPr id="5" name="TextBox 4">
            <a:extLst>
              <a:ext uri="{FF2B5EF4-FFF2-40B4-BE49-F238E27FC236}">
                <a16:creationId xmlns:a16="http://schemas.microsoft.com/office/drawing/2014/main" id="{F0578420-3232-CE87-BDCB-C412858068C7}"/>
              </a:ext>
            </a:extLst>
          </p:cNvPr>
          <p:cNvSpPr txBox="1"/>
          <p:nvPr/>
        </p:nvSpPr>
        <p:spPr>
          <a:xfrm>
            <a:off x="585291" y="4583009"/>
            <a:ext cx="11203055" cy="2031325"/>
          </a:xfrm>
          <a:prstGeom prst="rect">
            <a:avLst/>
          </a:prstGeom>
          <a:noFill/>
        </p:spPr>
        <p:txBody>
          <a:bodyPr wrap="square">
            <a:spAutoFit/>
          </a:bodyPr>
          <a:lstStyle/>
          <a:p>
            <a:pPr marL="285750" indent="-285750">
              <a:buFont typeface="Wingdings" panose="05000000000000000000" pitchFamily="2" charset="2"/>
              <a:buChar char="q"/>
            </a:pPr>
            <a:r>
              <a:rPr lang="en-US" sz="1400" b="1" dirty="0">
                <a:latin typeface="Calibri" panose="020F0502020204030204" pitchFamily="34" charset="0"/>
                <a:cs typeface="Calibri" panose="020F0502020204030204" pitchFamily="34" charset="0"/>
              </a:rPr>
              <a:t>Amazon is undervalued based on EV/Revenue &amp; EV/EBITDA</a:t>
            </a:r>
            <a:r>
              <a:rPr lang="en-US" sz="1400" dirty="0">
                <a:latin typeface="Calibri" panose="020F0502020204030204" pitchFamily="34" charset="0"/>
                <a:cs typeface="Calibri" panose="020F0502020204030204" pitchFamily="34" charset="0"/>
              </a:rPr>
              <a:t>: Implied share price ($233.39) from both metrics is slightly above the actual price ($230.38), indicating a modest undervaluation.</a:t>
            </a:r>
          </a:p>
          <a:p>
            <a:pPr marL="285750" indent="-285750">
              <a:buFont typeface="Wingdings" panose="05000000000000000000" pitchFamily="2" charset="2"/>
              <a:buChar char="q"/>
            </a:pPr>
            <a:r>
              <a:rPr lang="en-US" sz="1400" b="1" dirty="0">
                <a:latin typeface="Calibri" panose="020F0502020204030204" pitchFamily="34" charset="0"/>
                <a:cs typeface="Calibri" panose="020F0502020204030204" pitchFamily="34" charset="0"/>
              </a:rPr>
              <a:t>Amazon is overvalued based on P/E multiple: </a:t>
            </a:r>
            <a:r>
              <a:rPr lang="en-US" sz="1400" dirty="0">
                <a:latin typeface="Calibri" panose="020F0502020204030204" pitchFamily="34" charset="0"/>
                <a:cs typeface="Calibri" panose="020F0502020204030204" pitchFamily="34" charset="0"/>
              </a:rPr>
              <a:t>Implied share price ($116.55) is significantly lower than the actual share price, suggesting the market expects higher future earnings growth.</a:t>
            </a:r>
          </a:p>
          <a:p>
            <a:pPr marL="285750" indent="-285750">
              <a:buFont typeface="Wingdings" panose="05000000000000000000" pitchFamily="2" charset="2"/>
              <a:buChar char="q"/>
            </a:pPr>
            <a:r>
              <a:rPr lang="en-US" sz="1400" b="1" dirty="0">
                <a:latin typeface="Calibri" panose="020F0502020204030204" pitchFamily="34" charset="0"/>
                <a:cs typeface="Calibri" panose="020F0502020204030204" pitchFamily="34" charset="0"/>
              </a:rPr>
              <a:t>Strong Revenue Scale but Premium Valuation: </a:t>
            </a:r>
            <a:r>
              <a:rPr lang="en-US" sz="1400" dirty="0">
                <a:latin typeface="Calibri" panose="020F0502020204030204" pitchFamily="34" charset="0"/>
                <a:cs typeface="Calibri" panose="020F0502020204030204" pitchFamily="34" charset="0"/>
              </a:rPr>
              <a:t>Amazon leads in revenue and enterprise value, justifying higher EV multiples compared to peers, reflecting investor confidence in scale and growth.</a:t>
            </a:r>
          </a:p>
          <a:p>
            <a:endParaRPr lang="en-US" sz="1400" dirty="0"/>
          </a:p>
          <a:p>
            <a:r>
              <a:rPr lang="en-US" sz="1400" dirty="0"/>
              <a:t> </a:t>
            </a:r>
          </a:p>
          <a:p>
            <a:endParaRPr lang="en-IN" sz="1400" dirty="0"/>
          </a:p>
        </p:txBody>
      </p:sp>
      <p:cxnSp>
        <p:nvCxnSpPr>
          <p:cNvPr id="7" name="Straight Connector 6">
            <a:extLst>
              <a:ext uri="{FF2B5EF4-FFF2-40B4-BE49-F238E27FC236}">
                <a16:creationId xmlns:a16="http://schemas.microsoft.com/office/drawing/2014/main" id="{7AC05DEB-C470-BA77-F97B-E80DD8CCA60F}"/>
              </a:ext>
            </a:extLst>
          </p:cNvPr>
          <p:cNvCxnSpPr/>
          <p:nvPr/>
        </p:nvCxnSpPr>
        <p:spPr>
          <a:xfrm>
            <a:off x="0" y="877330"/>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851A9D5-9B44-02D7-D425-EF40545A2DCD}"/>
              </a:ext>
            </a:extLst>
          </p:cNvPr>
          <p:cNvCxnSpPr/>
          <p:nvPr/>
        </p:nvCxnSpPr>
        <p:spPr>
          <a:xfrm>
            <a:off x="0" y="6368114"/>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16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6"/>
            <a:ext cx="4118811" cy="621464"/>
          </a:xfrm>
        </p:spPr>
        <p:txBody>
          <a:bodyPr>
            <a:normAutofit/>
          </a:bodyPr>
          <a:lstStyle/>
          <a:p>
            <a:r>
              <a:rPr lang="en-ZA" sz="2400" b="1" dirty="0">
                <a:solidFill>
                  <a:srgbClr val="002060"/>
                </a:solidFill>
                <a:latin typeface="Calibri" panose="020F0502020204030204" pitchFamily="34" charset="0"/>
                <a:cs typeface="Calibri" panose="020F0502020204030204" pitchFamily="34" charset="0"/>
              </a:rPr>
              <a:t>Valuation Summary </a:t>
            </a:r>
          </a:p>
        </p:txBody>
      </p:sp>
      <p:sp>
        <p:nvSpPr>
          <p:cNvPr id="41" name="Date Placeholder 40">
            <a:extLst>
              <a:ext uri="{FF2B5EF4-FFF2-40B4-BE49-F238E27FC236}">
                <a16:creationId xmlns:a16="http://schemas.microsoft.com/office/drawing/2014/main" id="{4AE1D161-46F9-4A99-81FE-3AA72B026138}"/>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16</a:t>
            </a:fld>
            <a:endParaRPr lang="en-ZA" dirty="0"/>
          </a:p>
        </p:txBody>
      </p:sp>
      <p:graphicFrame>
        <p:nvGraphicFramePr>
          <p:cNvPr id="18" name="Chart 17">
            <a:extLst>
              <a:ext uri="{FF2B5EF4-FFF2-40B4-BE49-F238E27FC236}">
                <a16:creationId xmlns:a16="http://schemas.microsoft.com/office/drawing/2014/main" id="{AAB02E91-5EAD-F464-03A1-E67B46AADAB3}"/>
              </a:ext>
            </a:extLst>
          </p:cNvPr>
          <p:cNvGraphicFramePr>
            <a:graphicFrameLocks/>
          </p:cNvGraphicFramePr>
          <p:nvPr>
            <p:extLst>
              <p:ext uri="{D42A27DB-BD31-4B8C-83A1-F6EECF244321}">
                <p14:modId xmlns:p14="http://schemas.microsoft.com/office/powerpoint/2010/main" val="3902357560"/>
              </p:ext>
            </p:extLst>
          </p:nvPr>
        </p:nvGraphicFramePr>
        <p:xfrm>
          <a:off x="2725165" y="1040200"/>
          <a:ext cx="6271351" cy="2949040"/>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Straight Connector 4">
            <a:extLst>
              <a:ext uri="{FF2B5EF4-FFF2-40B4-BE49-F238E27FC236}">
                <a16:creationId xmlns:a16="http://schemas.microsoft.com/office/drawing/2014/main" id="{2F1C93DD-BDD0-5C34-CCC6-783F0D0D794A}"/>
              </a:ext>
            </a:extLst>
          </p:cNvPr>
          <p:cNvCxnSpPr/>
          <p:nvPr/>
        </p:nvCxnSpPr>
        <p:spPr>
          <a:xfrm>
            <a:off x="0" y="889686"/>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D07EE72-5FAE-315B-D2DA-1A0E710A3FE4}"/>
              </a:ext>
            </a:extLst>
          </p:cNvPr>
          <p:cNvCxnSpPr/>
          <p:nvPr/>
        </p:nvCxnSpPr>
        <p:spPr>
          <a:xfrm>
            <a:off x="0" y="6314303"/>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0EFC70E-02AF-2B75-DD38-6748467A5403}"/>
              </a:ext>
            </a:extLst>
          </p:cNvPr>
          <p:cNvSpPr txBox="1"/>
          <p:nvPr/>
        </p:nvSpPr>
        <p:spPr>
          <a:xfrm>
            <a:off x="559143" y="4240082"/>
            <a:ext cx="10957354" cy="1384995"/>
          </a:xfrm>
          <a:prstGeom prst="rect">
            <a:avLst/>
          </a:prstGeom>
          <a:noFill/>
        </p:spPr>
        <p:txBody>
          <a:bodyPr wrap="square">
            <a:spAutoFit/>
          </a:bodyPr>
          <a:lstStyle/>
          <a:p>
            <a:pPr marL="285750" indent="-285750">
              <a:buFont typeface="Wingdings" panose="05000000000000000000" pitchFamily="2" charset="2"/>
              <a:buChar char="q"/>
            </a:pPr>
            <a:r>
              <a:rPr lang="en-US" sz="1400" b="1" dirty="0">
                <a:latin typeface="Calibri" panose="020F0502020204030204" pitchFamily="34" charset="0"/>
                <a:cs typeface="Calibri" panose="020F0502020204030204" pitchFamily="34" charset="0"/>
              </a:rPr>
              <a:t>Valuation Range</a:t>
            </a:r>
            <a:r>
              <a:rPr lang="en-US" sz="1400" dirty="0">
                <a:latin typeface="Calibri" panose="020F0502020204030204" pitchFamily="34" charset="0"/>
                <a:cs typeface="Calibri" panose="020F0502020204030204" pitchFamily="34" charset="0"/>
              </a:rPr>
              <a:t>: Amazon's implied share price spans </a:t>
            </a:r>
            <a:r>
              <a:rPr lang="en-US" sz="1400" b="1" dirty="0">
                <a:latin typeface="Calibri" panose="020F0502020204030204" pitchFamily="34" charset="0"/>
                <a:cs typeface="Calibri" panose="020F0502020204030204" pitchFamily="34" charset="0"/>
              </a:rPr>
              <a:t>$116.5 to $263.8</a:t>
            </a:r>
            <a:r>
              <a:rPr lang="en-US" sz="1400" dirty="0">
                <a:latin typeface="Calibri" panose="020F0502020204030204" pitchFamily="34" charset="0"/>
                <a:cs typeface="Calibri" panose="020F0502020204030204" pitchFamily="34" charset="0"/>
              </a:rPr>
              <a:t>, with most methods clustering around </a:t>
            </a:r>
            <a:r>
              <a:rPr lang="en-US" sz="1400" b="1" dirty="0">
                <a:latin typeface="Calibri" panose="020F0502020204030204" pitchFamily="34" charset="0"/>
                <a:cs typeface="Calibri" panose="020F0502020204030204" pitchFamily="34" charset="0"/>
              </a:rPr>
              <a:t>$180–$200</a:t>
            </a:r>
            <a:r>
              <a:rPr lang="en-US" sz="1400" dirty="0">
                <a:latin typeface="Calibri" panose="020F0502020204030204" pitchFamily="34" charset="0"/>
                <a:cs typeface="Calibri" panose="020F0502020204030204" pitchFamily="34" charset="0"/>
              </a:rPr>
              <a:t>, suggesting </a:t>
            </a:r>
            <a:r>
              <a:rPr lang="en-US" sz="1400" b="1" dirty="0">
                <a:latin typeface="Calibri" panose="020F0502020204030204" pitchFamily="34" charset="0"/>
                <a:cs typeface="Calibri" panose="020F0502020204030204" pitchFamily="34" charset="0"/>
              </a:rPr>
              <a:t>moderate upside</a:t>
            </a:r>
            <a:r>
              <a:rPr lang="en-US" sz="1400" dirty="0">
                <a:latin typeface="Calibri" panose="020F0502020204030204" pitchFamily="34" charset="0"/>
                <a:cs typeface="Calibri" panose="020F0502020204030204" pitchFamily="34" charset="0"/>
              </a:rPr>
              <a:t>. </a:t>
            </a:r>
          </a:p>
          <a:p>
            <a:pPr marL="285750" indent="-285750">
              <a:buFont typeface="Wingdings" panose="05000000000000000000" pitchFamily="2" charset="2"/>
              <a:buChar char="q"/>
            </a:pPr>
            <a:r>
              <a:rPr lang="en-US" sz="1400" b="1" dirty="0"/>
              <a:t>DCF Sensitivity</a:t>
            </a:r>
            <a:r>
              <a:rPr lang="en-US" sz="1400" dirty="0"/>
              <a:t>: Even in the </a:t>
            </a:r>
            <a:r>
              <a:rPr lang="en-US" sz="1400" b="1" dirty="0"/>
              <a:t>bear case</a:t>
            </a:r>
            <a:r>
              <a:rPr lang="en-US" sz="1400" dirty="0"/>
              <a:t>, DCF values Amazon as high as </a:t>
            </a:r>
            <a:r>
              <a:rPr lang="en-US" sz="1400" b="1" dirty="0"/>
              <a:t>$263.8</a:t>
            </a:r>
            <a:r>
              <a:rPr lang="en-US" sz="1400" dirty="0"/>
              <a:t>, indicating strong </a:t>
            </a:r>
            <a:r>
              <a:rPr lang="en-US" sz="1400" b="1" dirty="0"/>
              <a:t>long-term cash flow potential</a:t>
            </a:r>
            <a:r>
              <a:rPr lang="en-US" sz="1400" dirty="0"/>
              <a:t>. </a:t>
            </a:r>
          </a:p>
          <a:p>
            <a:pPr marL="285750" indent="-285750">
              <a:buFont typeface="Wingdings" panose="05000000000000000000" pitchFamily="2" charset="2"/>
              <a:buChar char="q"/>
            </a:pPr>
            <a:r>
              <a:rPr lang="en-US" sz="1400" b="1" dirty="0"/>
              <a:t>Current Price Alignment</a:t>
            </a:r>
            <a:r>
              <a:rPr lang="en-US" sz="1400" dirty="0"/>
              <a:t>: Amazon's current share price (~$150–$160) aligns with </a:t>
            </a:r>
            <a:r>
              <a:rPr lang="en-US" sz="1400" b="1" dirty="0"/>
              <a:t>lower bounds</a:t>
            </a:r>
            <a:r>
              <a:rPr lang="en-US" sz="1400" dirty="0"/>
              <a:t> of Comps and </a:t>
            </a:r>
            <a:r>
              <a:rPr lang="en-US" sz="1400" b="1" dirty="0"/>
              <a:t>52W trading range</a:t>
            </a:r>
            <a:r>
              <a:rPr lang="en-US" sz="1400" dirty="0"/>
              <a:t>, reflecting </a:t>
            </a:r>
            <a:r>
              <a:rPr lang="en-US" sz="1400" b="1" dirty="0"/>
              <a:t>market conservatism</a:t>
            </a:r>
            <a:r>
              <a:rPr lang="en-US" sz="1400" dirty="0"/>
              <a:t>. </a:t>
            </a:r>
          </a:p>
          <a:p>
            <a:pPr marL="285750" indent="-285750">
              <a:buFont typeface="Wingdings" panose="05000000000000000000" pitchFamily="2" charset="2"/>
              <a:buChar char="q"/>
            </a:pPr>
            <a:r>
              <a:rPr lang="en-US" sz="1400" b="1" dirty="0"/>
              <a:t>Undervaluation Signal</a:t>
            </a:r>
            <a:r>
              <a:rPr lang="en-US" sz="1400" dirty="0"/>
              <a:t>: Market may be </a:t>
            </a:r>
            <a:r>
              <a:rPr lang="en-US" sz="1400" b="1" dirty="0"/>
              <a:t>undervaluing Amazon's intrinsic value</a:t>
            </a:r>
            <a:r>
              <a:rPr lang="en-US" sz="1400" dirty="0"/>
              <a:t>, based on DCF and comps ranges.</a:t>
            </a: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823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7824A-60D8-599E-9515-6DF3D2D51FC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4C0AE6B-F5C2-B4CD-4FA0-80880FCB51EE}"/>
              </a:ext>
            </a:extLst>
          </p:cNvPr>
          <p:cNvSpPr>
            <a:spLocks noGrp="1"/>
          </p:cNvSpPr>
          <p:nvPr>
            <p:ph type="title"/>
          </p:nvPr>
        </p:nvSpPr>
        <p:spPr>
          <a:xfrm>
            <a:off x="556053" y="463981"/>
            <a:ext cx="5498757" cy="722269"/>
          </a:xfrm>
        </p:spPr>
        <p:txBody>
          <a:bodyPr>
            <a:normAutofit/>
          </a:bodyPr>
          <a:lstStyle/>
          <a:p>
            <a:r>
              <a:rPr lang="en-US" sz="2400" b="1" dirty="0">
                <a:solidFill>
                  <a:srgbClr val="002060"/>
                </a:solidFill>
                <a:latin typeface="Calibri" panose="020F0502020204030204" pitchFamily="34" charset="0"/>
                <a:cs typeface="Calibri" panose="020F0502020204030204" pitchFamily="34" charset="0"/>
              </a:rPr>
              <a:t>Synergy Insights (If M&amp;A scenario)</a:t>
            </a:r>
          </a:p>
        </p:txBody>
      </p:sp>
      <p:sp>
        <p:nvSpPr>
          <p:cNvPr id="2" name="Date Placeholder 1">
            <a:extLst>
              <a:ext uri="{FF2B5EF4-FFF2-40B4-BE49-F238E27FC236}">
                <a16:creationId xmlns:a16="http://schemas.microsoft.com/office/drawing/2014/main" id="{A6097D2A-CFF5-DA83-864E-C36F2AF14626}"/>
              </a:ext>
            </a:extLst>
          </p:cNvPr>
          <p:cNvSpPr>
            <a:spLocks noGrp="1"/>
          </p:cNvSpPr>
          <p:nvPr>
            <p:ph type="dt" sz="half" idx="10"/>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3616C4DD-B8AB-6C5C-B60B-92DC02A128D8}"/>
              </a:ext>
            </a:extLst>
          </p:cNvPr>
          <p:cNvSpPr>
            <a:spLocks noGrp="1"/>
          </p:cNvSpPr>
          <p:nvPr>
            <p:ph type="ftr" sz="quarter" idx="11"/>
          </p:nvPr>
        </p:nvSpPr>
        <p:spPr>
          <a:xfrm>
            <a:off x="4038600" y="6356350"/>
            <a:ext cx="4114800" cy="365125"/>
          </a:xfrm>
        </p:spPr>
        <p:txBody>
          <a:bodyPr/>
          <a:lstStyle/>
          <a:p>
            <a:r>
              <a:rPr lang="en-IN" dirty="0"/>
              <a:t>Amazon Investment Advisory</a:t>
            </a:r>
            <a:endParaRPr lang="en-US" dirty="0"/>
          </a:p>
        </p:txBody>
      </p:sp>
      <p:sp>
        <p:nvSpPr>
          <p:cNvPr id="5" name="Slide Number Placeholder 4">
            <a:extLst>
              <a:ext uri="{FF2B5EF4-FFF2-40B4-BE49-F238E27FC236}">
                <a16:creationId xmlns:a16="http://schemas.microsoft.com/office/drawing/2014/main" id="{397467CE-6D59-250D-FA99-7FC33C2BC5E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graphicFrame>
        <p:nvGraphicFramePr>
          <p:cNvPr id="6" name="Diagram 5">
            <a:extLst>
              <a:ext uri="{FF2B5EF4-FFF2-40B4-BE49-F238E27FC236}">
                <a16:creationId xmlns:a16="http://schemas.microsoft.com/office/drawing/2014/main" id="{DEC022DC-4037-7397-06C6-9D32965531AC}"/>
              </a:ext>
            </a:extLst>
          </p:cNvPr>
          <p:cNvGraphicFramePr/>
          <p:nvPr>
            <p:extLst>
              <p:ext uri="{D42A27DB-BD31-4B8C-83A1-F6EECF244321}">
                <p14:modId xmlns:p14="http://schemas.microsoft.com/office/powerpoint/2010/main" val="2126214044"/>
              </p:ext>
            </p:extLst>
          </p:nvPr>
        </p:nvGraphicFramePr>
        <p:xfrm>
          <a:off x="536830" y="1621708"/>
          <a:ext cx="11214445" cy="39882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796CE24B-9F4A-7E5D-F0E7-FEA7C67763E9}"/>
              </a:ext>
            </a:extLst>
          </p:cNvPr>
          <p:cNvSpPr txBox="1"/>
          <p:nvPr/>
        </p:nvSpPr>
        <p:spPr>
          <a:xfrm>
            <a:off x="515894" y="1279609"/>
            <a:ext cx="6098058" cy="369332"/>
          </a:xfrm>
          <a:prstGeom prst="rect">
            <a:avLst/>
          </a:prstGeom>
          <a:noFill/>
        </p:spPr>
        <p:txBody>
          <a:bodyPr wrap="square">
            <a:spAutoFit/>
          </a:bodyPr>
          <a:lstStyle/>
          <a:p>
            <a:r>
              <a:rPr lang="en-IN" sz="1800" dirty="0">
                <a:latin typeface="Calibri" panose="020F0502020204030204" pitchFamily="34" charset="0"/>
                <a:cs typeface="Calibri" panose="020F0502020204030204" pitchFamily="34" charset="0"/>
              </a:rPr>
              <a:t>Let’s assume Amazon acquires a mid-size tech logistics startup.</a:t>
            </a:r>
          </a:p>
        </p:txBody>
      </p:sp>
      <p:cxnSp>
        <p:nvCxnSpPr>
          <p:cNvPr id="9" name="Straight Connector 8">
            <a:extLst>
              <a:ext uri="{FF2B5EF4-FFF2-40B4-BE49-F238E27FC236}">
                <a16:creationId xmlns:a16="http://schemas.microsoft.com/office/drawing/2014/main" id="{D0B1DDD8-25F6-6BE4-A5B4-ADFD71EBD715}"/>
              </a:ext>
            </a:extLst>
          </p:cNvPr>
          <p:cNvCxnSpPr/>
          <p:nvPr/>
        </p:nvCxnSpPr>
        <p:spPr>
          <a:xfrm>
            <a:off x="0" y="1087395"/>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95582D-DA72-5F9A-82CC-5453BCE951F0}"/>
              </a:ext>
            </a:extLst>
          </p:cNvPr>
          <p:cNvCxnSpPr>
            <a:cxnSpLocks/>
          </p:cNvCxnSpPr>
          <p:nvPr/>
        </p:nvCxnSpPr>
        <p:spPr>
          <a:xfrm>
            <a:off x="0" y="6339017"/>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829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5CD05-F20E-B4C5-100C-EFD4914D237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89AC103-6C6C-F679-4A2E-D862F366DACE}"/>
              </a:ext>
            </a:extLst>
          </p:cNvPr>
          <p:cNvSpPr>
            <a:spLocks noGrp="1"/>
          </p:cNvSpPr>
          <p:nvPr>
            <p:ph type="title"/>
          </p:nvPr>
        </p:nvSpPr>
        <p:spPr>
          <a:xfrm>
            <a:off x="766119" y="365126"/>
            <a:ext cx="5498757" cy="722269"/>
          </a:xfrm>
        </p:spPr>
        <p:txBody>
          <a:bodyPr>
            <a:normAutofit/>
          </a:bodyPr>
          <a:lstStyle/>
          <a:p>
            <a:r>
              <a:rPr lang="en-US" sz="2400" b="1" dirty="0">
                <a:solidFill>
                  <a:srgbClr val="002060"/>
                </a:solidFill>
                <a:latin typeface="Calibri" panose="020F0502020204030204" pitchFamily="34" charset="0"/>
                <a:cs typeface="Calibri" panose="020F0502020204030204" pitchFamily="34" charset="0"/>
              </a:rPr>
              <a:t>Key Risks</a:t>
            </a:r>
          </a:p>
        </p:txBody>
      </p:sp>
      <p:sp>
        <p:nvSpPr>
          <p:cNvPr id="2" name="Date Placeholder 1">
            <a:extLst>
              <a:ext uri="{FF2B5EF4-FFF2-40B4-BE49-F238E27FC236}">
                <a16:creationId xmlns:a16="http://schemas.microsoft.com/office/drawing/2014/main" id="{E0B86A82-E3E7-47DC-F7B0-C53C8FEC0F82}"/>
              </a:ext>
            </a:extLst>
          </p:cNvPr>
          <p:cNvSpPr>
            <a:spLocks noGrp="1"/>
          </p:cNvSpPr>
          <p:nvPr>
            <p:ph type="dt" sz="half" idx="10"/>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1B91637B-BF9C-ED41-EBFE-72FE2C4133DE}"/>
              </a:ext>
            </a:extLst>
          </p:cNvPr>
          <p:cNvSpPr>
            <a:spLocks noGrp="1"/>
          </p:cNvSpPr>
          <p:nvPr>
            <p:ph type="ftr" sz="quarter" idx="11"/>
          </p:nvPr>
        </p:nvSpPr>
        <p:spPr>
          <a:xfrm>
            <a:off x="4038600" y="6356350"/>
            <a:ext cx="4114800" cy="365125"/>
          </a:xfrm>
        </p:spPr>
        <p:txBody>
          <a:bodyPr/>
          <a:lstStyle/>
          <a:p>
            <a:r>
              <a:rPr lang="en-IN" dirty="0"/>
              <a:t>Amazon Investment Advisory</a:t>
            </a:r>
            <a:endParaRPr lang="en-US" dirty="0"/>
          </a:p>
        </p:txBody>
      </p:sp>
      <p:sp>
        <p:nvSpPr>
          <p:cNvPr id="5" name="Slide Number Placeholder 4">
            <a:extLst>
              <a:ext uri="{FF2B5EF4-FFF2-40B4-BE49-F238E27FC236}">
                <a16:creationId xmlns:a16="http://schemas.microsoft.com/office/drawing/2014/main" id="{33F503C4-E350-4FCF-70E3-157819A36EFF}"/>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graphicFrame>
        <p:nvGraphicFramePr>
          <p:cNvPr id="7" name="Table 6">
            <a:extLst>
              <a:ext uri="{FF2B5EF4-FFF2-40B4-BE49-F238E27FC236}">
                <a16:creationId xmlns:a16="http://schemas.microsoft.com/office/drawing/2014/main" id="{B92FD29B-2280-B96F-2EA8-20B279E911FD}"/>
              </a:ext>
            </a:extLst>
          </p:cNvPr>
          <p:cNvGraphicFramePr>
            <a:graphicFrameLocks noGrp="1"/>
          </p:cNvGraphicFramePr>
          <p:nvPr>
            <p:extLst>
              <p:ext uri="{D42A27DB-BD31-4B8C-83A1-F6EECF244321}">
                <p14:modId xmlns:p14="http://schemas.microsoft.com/office/powerpoint/2010/main" val="719421956"/>
              </p:ext>
            </p:extLst>
          </p:nvPr>
        </p:nvGraphicFramePr>
        <p:xfrm>
          <a:off x="902043" y="1235676"/>
          <a:ext cx="9465276" cy="3337116"/>
        </p:xfrm>
        <a:graphic>
          <a:graphicData uri="http://schemas.openxmlformats.org/drawingml/2006/table">
            <a:tbl>
              <a:tblPr>
                <a:tableStyleId>{9DCAF9ED-07DC-4A11-8D7F-57B35C25682E}</a:tableStyleId>
              </a:tblPr>
              <a:tblGrid>
                <a:gridCol w="3866007">
                  <a:extLst>
                    <a:ext uri="{9D8B030D-6E8A-4147-A177-3AD203B41FA5}">
                      <a16:colId xmlns:a16="http://schemas.microsoft.com/office/drawing/2014/main" val="4275959969"/>
                    </a:ext>
                  </a:extLst>
                </a:gridCol>
                <a:gridCol w="2996157">
                  <a:extLst>
                    <a:ext uri="{9D8B030D-6E8A-4147-A177-3AD203B41FA5}">
                      <a16:colId xmlns:a16="http://schemas.microsoft.com/office/drawing/2014/main" val="3538220589"/>
                    </a:ext>
                  </a:extLst>
                </a:gridCol>
                <a:gridCol w="2603112">
                  <a:extLst>
                    <a:ext uri="{9D8B030D-6E8A-4147-A177-3AD203B41FA5}">
                      <a16:colId xmlns:a16="http://schemas.microsoft.com/office/drawing/2014/main" val="3632620043"/>
                    </a:ext>
                  </a:extLst>
                </a:gridCol>
              </a:tblGrid>
              <a:tr h="556186">
                <a:tc>
                  <a:txBody>
                    <a:bodyPr/>
                    <a:lstStyle/>
                    <a:p>
                      <a:pPr algn="l" fontAlgn="b"/>
                      <a:r>
                        <a:rPr lang="en-IN" sz="1800" b="1" u="none" strike="noStrike" dirty="0">
                          <a:solidFill>
                            <a:srgbClr val="002060"/>
                          </a:solidFill>
                          <a:effectLst/>
                          <a:latin typeface="Calibri" panose="020F0502020204030204" pitchFamily="34" charset="0"/>
                          <a:cs typeface="Calibri" panose="020F0502020204030204" pitchFamily="34" charset="0"/>
                        </a:rPr>
                        <a:t>Risk Type</a:t>
                      </a:r>
                      <a:endParaRPr lang="en-IN" sz="1800" b="1" i="0" u="none" strike="noStrike" dirty="0">
                        <a:solidFill>
                          <a:srgbClr val="002060"/>
                        </a:solidFill>
                        <a:effectLst/>
                        <a:latin typeface="Calibri" panose="020F0502020204030204" pitchFamily="34" charset="0"/>
                        <a:cs typeface="Calibri" panose="020F0502020204030204" pitchFamily="34" charset="0"/>
                      </a:endParaRPr>
                    </a:p>
                  </a:txBody>
                  <a:tcPr marL="0" marR="0" marT="0" marB="0" anchor="b">
                    <a:solidFill>
                      <a:srgbClr val="0388A6"/>
                    </a:solidFill>
                  </a:tcPr>
                </a:tc>
                <a:tc>
                  <a:txBody>
                    <a:bodyPr/>
                    <a:lstStyle/>
                    <a:p>
                      <a:pPr algn="l" fontAlgn="b"/>
                      <a:r>
                        <a:rPr lang="en-IN" sz="1800" b="1" u="none" strike="noStrike" dirty="0">
                          <a:solidFill>
                            <a:srgbClr val="002060"/>
                          </a:solidFill>
                          <a:effectLst/>
                          <a:latin typeface="Calibri" panose="020F0502020204030204" pitchFamily="34" charset="0"/>
                          <a:cs typeface="Calibri" panose="020F0502020204030204" pitchFamily="34" charset="0"/>
                        </a:rPr>
                        <a:t>Description</a:t>
                      </a:r>
                      <a:endParaRPr lang="en-IN" sz="1800" b="1" i="0" u="none" strike="noStrike" dirty="0">
                        <a:solidFill>
                          <a:srgbClr val="002060"/>
                        </a:solidFill>
                        <a:effectLst/>
                        <a:latin typeface="Calibri" panose="020F0502020204030204" pitchFamily="34" charset="0"/>
                        <a:cs typeface="Calibri" panose="020F0502020204030204" pitchFamily="34" charset="0"/>
                      </a:endParaRPr>
                    </a:p>
                  </a:txBody>
                  <a:tcPr marL="0" marR="0" marT="0" marB="0" anchor="b">
                    <a:solidFill>
                      <a:srgbClr val="0388A6"/>
                    </a:solidFill>
                  </a:tcPr>
                </a:tc>
                <a:tc>
                  <a:txBody>
                    <a:bodyPr/>
                    <a:lstStyle/>
                    <a:p>
                      <a:pPr algn="l" fontAlgn="b"/>
                      <a:endParaRPr lang="en-IN" sz="1800" b="1" i="0" u="none" strike="noStrike" dirty="0">
                        <a:solidFill>
                          <a:srgbClr val="002060"/>
                        </a:solidFill>
                        <a:effectLst/>
                        <a:latin typeface="Calibri" panose="020F0502020204030204" pitchFamily="34" charset="0"/>
                        <a:cs typeface="Calibri" panose="020F0502020204030204" pitchFamily="34" charset="0"/>
                      </a:endParaRPr>
                    </a:p>
                  </a:txBody>
                  <a:tcPr marL="0" marR="0" marT="0" marB="0" anchor="b">
                    <a:solidFill>
                      <a:srgbClr val="0388A6"/>
                    </a:solidFill>
                  </a:tcPr>
                </a:tc>
                <a:extLst>
                  <a:ext uri="{0D108BD9-81ED-4DB2-BD59-A6C34878D82A}">
                    <a16:rowId xmlns:a16="http://schemas.microsoft.com/office/drawing/2014/main" val="1807343808"/>
                  </a:ext>
                </a:extLst>
              </a:tr>
              <a:tr h="556186">
                <a:tc>
                  <a:txBody>
                    <a:bodyPr/>
                    <a:lstStyle/>
                    <a:p>
                      <a:pPr algn="l" fontAlgn="b"/>
                      <a:r>
                        <a:rPr lang="en-IN" sz="1600" b="0" u="none" strike="noStrike" dirty="0">
                          <a:solidFill>
                            <a:srgbClr val="000000"/>
                          </a:solidFill>
                          <a:effectLst/>
                          <a:latin typeface="Calibri" panose="020F0502020204030204" pitchFamily="34" charset="0"/>
                          <a:cs typeface="Calibri" panose="020F0502020204030204" pitchFamily="34" charset="0"/>
                        </a:rPr>
                        <a:t>Regulatory</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tc>
                <a:tc gridSpan="2">
                  <a:txBody>
                    <a:bodyPr/>
                    <a:lstStyle/>
                    <a:p>
                      <a:pPr algn="l" fontAlgn="b"/>
                      <a:r>
                        <a:rPr lang="en-US" sz="1600" b="0" u="none" strike="noStrike">
                          <a:solidFill>
                            <a:srgbClr val="000000"/>
                          </a:solidFill>
                          <a:effectLst/>
                          <a:latin typeface="Calibri" panose="020F0502020204030204" pitchFamily="34" charset="0"/>
                          <a:cs typeface="Calibri" panose="020F0502020204030204" pitchFamily="34" charset="0"/>
                        </a:rPr>
                        <a:t>Antitrust lawsuits in US &amp; EU</a:t>
                      </a:r>
                      <a:endParaRPr lang="en-US" sz="1600" b="0" i="0" u="none" strike="noStrike">
                        <a:solidFill>
                          <a:srgbClr val="000000"/>
                        </a:solidFill>
                        <a:effectLst/>
                        <a:latin typeface="Calibri" panose="020F0502020204030204" pitchFamily="34" charset="0"/>
                        <a:cs typeface="Calibri" panose="020F050202020403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val="2015158794"/>
                  </a:ext>
                </a:extLst>
              </a:tr>
              <a:tr h="556186">
                <a:tc>
                  <a:txBody>
                    <a:bodyPr/>
                    <a:lstStyle/>
                    <a:p>
                      <a:pPr algn="l" fontAlgn="b"/>
                      <a:r>
                        <a:rPr lang="en-IN" sz="1600" b="0" u="none" strike="noStrike" dirty="0">
                          <a:solidFill>
                            <a:srgbClr val="000000"/>
                          </a:solidFill>
                          <a:effectLst/>
                          <a:latin typeface="Calibri" panose="020F0502020204030204" pitchFamily="34" charset="0"/>
                          <a:cs typeface="Calibri" panose="020F0502020204030204" pitchFamily="34" charset="0"/>
                        </a:rPr>
                        <a:t>Competitive</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tc>
                <a:tc gridSpan="2">
                  <a:txBody>
                    <a:bodyPr/>
                    <a:lstStyle/>
                    <a:p>
                      <a:pPr algn="l" fontAlgn="b"/>
                      <a:r>
                        <a:rPr lang="en-US" sz="1600" b="0" u="none" strike="noStrike" dirty="0">
                          <a:solidFill>
                            <a:srgbClr val="000000"/>
                          </a:solidFill>
                          <a:effectLst/>
                          <a:latin typeface="Calibri" panose="020F0502020204030204" pitchFamily="34" charset="0"/>
                          <a:cs typeface="Calibri" panose="020F0502020204030204" pitchFamily="34" charset="0"/>
                        </a:rPr>
                        <a:t>Aggressive pricing from Walmart, Shopify</a:t>
                      </a:r>
                      <a:endParaRPr lang="en-US" sz="16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val="1955853120"/>
                  </a:ext>
                </a:extLst>
              </a:tr>
              <a:tr h="556186">
                <a:tc>
                  <a:txBody>
                    <a:bodyPr/>
                    <a:lstStyle/>
                    <a:p>
                      <a:pPr algn="l" fontAlgn="b"/>
                      <a:r>
                        <a:rPr lang="en-IN" sz="1600" b="0" u="none" strike="noStrike" dirty="0">
                          <a:solidFill>
                            <a:srgbClr val="000000"/>
                          </a:solidFill>
                          <a:effectLst/>
                          <a:latin typeface="Calibri" panose="020F0502020204030204" pitchFamily="34" charset="0"/>
                          <a:cs typeface="Calibri" panose="020F0502020204030204" pitchFamily="34" charset="0"/>
                        </a:rPr>
                        <a:t>Margin Compression</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tc>
                <a:tc gridSpan="2">
                  <a:txBody>
                    <a:bodyPr/>
                    <a:lstStyle/>
                    <a:p>
                      <a:pPr algn="l" fontAlgn="b"/>
                      <a:r>
                        <a:rPr lang="en-IN" sz="1600" b="0" u="none" strike="noStrike" dirty="0">
                          <a:solidFill>
                            <a:srgbClr val="000000"/>
                          </a:solidFill>
                          <a:effectLst/>
                          <a:latin typeface="Calibri" panose="020F0502020204030204" pitchFamily="34" charset="0"/>
                          <a:cs typeface="Calibri" panose="020F0502020204030204" pitchFamily="34" charset="0"/>
                        </a:rPr>
                        <a:t>Increased logistics &amp; fulfilment costs</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val="3150222263"/>
                  </a:ext>
                </a:extLst>
              </a:tr>
              <a:tr h="556186">
                <a:tc>
                  <a:txBody>
                    <a:bodyPr/>
                    <a:lstStyle/>
                    <a:p>
                      <a:pPr algn="l" fontAlgn="b"/>
                      <a:r>
                        <a:rPr lang="en-IN" sz="1600" b="0" u="none" strike="noStrike" dirty="0">
                          <a:solidFill>
                            <a:srgbClr val="000000"/>
                          </a:solidFill>
                          <a:effectLst/>
                          <a:latin typeface="Calibri" panose="020F0502020204030204" pitchFamily="34" charset="0"/>
                          <a:cs typeface="Calibri" panose="020F0502020204030204" pitchFamily="34" charset="0"/>
                        </a:rPr>
                        <a:t>Execution</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solidFill>
                      <a:schemeClr val="lt1"/>
                    </a:solidFill>
                  </a:tcPr>
                </a:tc>
                <a:tc gridSpan="2">
                  <a:txBody>
                    <a:bodyPr/>
                    <a:lstStyle/>
                    <a:p>
                      <a:pPr algn="l" fontAlgn="b"/>
                      <a:r>
                        <a:rPr lang="en-IN" sz="1600" b="0" u="none" strike="noStrike" dirty="0">
                          <a:solidFill>
                            <a:srgbClr val="000000"/>
                          </a:solidFill>
                          <a:effectLst/>
                          <a:latin typeface="Calibri" panose="020F0502020204030204" pitchFamily="34" charset="0"/>
                          <a:cs typeface="Calibri" panose="020F0502020204030204" pitchFamily="34" charset="0"/>
                        </a:rPr>
                        <a:t>Failed expansion in international markets</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val="4059333596"/>
                  </a:ext>
                </a:extLst>
              </a:tr>
              <a:tr h="556186">
                <a:tc>
                  <a:txBody>
                    <a:bodyPr/>
                    <a:lstStyle/>
                    <a:p>
                      <a:pPr algn="l" fontAlgn="b"/>
                      <a:r>
                        <a:rPr lang="en-IN" sz="1600" b="0" u="none" strike="noStrike" dirty="0">
                          <a:solidFill>
                            <a:srgbClr val="000000"/>
                          </a:solidFill>
                          <a:effectLst/>
                          <a:latin typeface="Calibri" panose="020F0502020204030204" pitchFamily="34" charset="0"/>
                          <a:cs typeface="Calibri" panose="020F0502020204030204" pitchFamily="34" charset="0"/>
                        </a:rPr>
                        <a:t>Tech Risk</a:t>
                      </a:r>
                      <a:endParaRPr lang="en-IN" sz="16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tc>
                <a:tc gridSpan="2">
                  <a:txBody>
                    <a:bodyPr/>
                    <a:lstStyle/>
                    <a:p>
                      <a:pPr algn="l" fontAlgn="b"/>
                      <a:r>
                        <a:rPr lang="it-IT" sz="1600" b="0" u="none" strike="noStrike" dirty="0">
                          <a:solidFill>
                            <a:srgbClr val="000000"/>
                          </a:solidFill>
                          <a:effectLst/>
                          <a:latin typeface="Calibri" panose="020F0502020204030204" pitchFamily="34" charset="0"/>
                          <a:cs typeface="Calibri" panose="020F0502020204030204" pitchFamily="34" charset="0"/>
                        </a:rPr>
                        <a:t>Data privacy &amp; AI compliance regulations</a:t>
                      </a:r>
                      <a:endParaRPr lang="it-IT" sz="16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b"/>
                </a:tc>
                <a:tc hMerge="1">
                  <a:txBody>
                    <a:bodyPr/>
                    <a:lstStyle/>
                    <a:p>
                      <a:endParaRPr lang="en-IN"/>
                    </a:p>
                  </a:txBody>
                  <a:tcPr/>
                </a:tc>
                <a:extLst>
                  <a:ext uri="{0D108BD9-81ED-4DB2-BD59-A6C34878D82A}">
                    <a16:rowId xmlns:a16="http://schemas.microsoft.com/office/drawing/2014/main" val="373657731"/>
                  </a:ext>
                </a:extLst>
              </a:tr>
            </a:tbl>
          </a:graphicData>
        </a:graphic>
      </p:graphicFrame>
      <p:cxnSp>
        <p:nvCxnSpPr>
          <p:cNvPr id="6" name="Straight Connector 5">
            <a:extLst>
              <a:ext uri="{FF2B5EF4-FFF2-40B4-BE49-F238E27FC236}">
                <a16:creationId xmlns:a16="http://schemas.microsoft.com/office/drawing/2014/main" id="{4C33BE80-C6BB-2F38-2F8B-F2D08C5D5209}"/>
              </a:ext>
            </a:extLst>
          </p:cNvPr>
          <p:cNvCxnSpPr/>
          <p:nvPr/>
        </p:nvCxnSpPr>
        <p:spPr>
          <a:xfrm>
            <a:off x="0" y="1050325"/>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E4A24CA-7727-D797-932A-62046890BF85}"/>
              </a:ext>
            </a:extLst>
          </p:cNvPr>
          <p:cNvCxnSpPr/>
          <p:nvPr/>
        </p:nvCxnSpPr>
        <p:spPr>
          <a:xfrm>
            <a:off x="0" y="6289590"/>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9556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DDE10-D35F-5238-EC01-1E0137484E2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F5B4FEE-F9DC-65AC-9297-E02DE1553785}"/>
              </a:ext>
            </a:extLst>
          </p:cNvPr>
          <p:cNvSpPr>
            <a:spLocks noGrp="1"/>
          </p:cNvSpPr>
          <p:nvPr>
            <p:ph type="title"/>
          </p:nvPr>
        </p:nvSpPr>
        <p:spPr>
          <a:xfrm>
            <a:off x="395417" y="370702"/>
            <a:ext cx="7883610" cy="852616"/>
          </a:xfrm>
        </p:spPr>
        <p:txBody>
          <a:bodyPr>
            <a:normAutofit/>
          </a:bodyPr>
          <a:lstStyle/>
          <a:p>
            <a:r>
              <a:rPr lang="en-US" sz="2400" b="1" dirty="0">
                <a:solidFill>
                  <a:srgbClr val="002060"/>
                </a:solidFill>
                <a:latin typeface="Calibri" panose="020F0502020204030204" pitchFamily="34" charset="0"/>
                <a:cs typeface="Calibri" panose="020F0502020204030204" pitchFamily="34" charset="0"/>
              </a:rPr>
              <a:t>Conclusion &amp; Investment Recommendation</a:t>
            </a:r>
          </a:p>
        </p:txBody>
      </p:sp>
      <p:sp>
        <p:nvSpPr>
          <p:cNvPr id="2" name="Date Placeholder 1">
            <a:extLst>
              <a:ext uri="{FF2B5EF4-FFF2-40B4-BE49-F238E27FC236}">
                <a16:creationId xmlns:a16="http://schemas.microsoft.com/office/drawing/2014/main" id="{34B5F015-A9A4-11F3-E505-16B9AB5445EE}"/>
              </a:ext>
            </a:extLst>
          </p:cNvPr>
          <p:cNvSpPr>
            <a:spLocks noGrp="1"/>
          </p:cNvSpPr>
          <p:nvPr>
            <p:ph type="dt" sz="half" idx="10"/>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E84E9CB6-9F45-1351-AF32-46331CCF79E5}"/>
              </a:ext>
            </a:extLst>
          </p:cNvPr>
          <p:cNvSpPr>
            <a:spLocks noGrp="1"/>
          </p:cNvSpPr>
          <p:nvPr>
            <p:ph type="ftr" sz="quarter" idx="11"/>
          </p:nvPr>
        </p:nvSpPr>
        <p:spPr>
          <a:xfrm>
            <a:off x="4038600" y="6356350"/>
            <a:ext cx="4114800" cy="365125"/>
          </a:xfrm>
        </p:spPr>
        <p:txBody>
          <a:bodyPr/>
          <a:lstStyle/>
          <a:p>
            <a:r>
              <a:rPr lang="en-IN" dirty="0"/>
              <a:t>Amazon Investment Advisory</a:t>
            </a:r>
            <a:endParaRPr lang="en-US" dirty="0"/>
          </a:p>
        </p:txBody>
      </p:sp>
      <p:sp>
        <p:nvSpPr>
          <p:cNvPr id="5" name="Slide Number Placeholder 4">
            <a:extLst>
              <a:ext uri="{FF2B5EF4-FFF2-40B4-BE49-F238E27FC236}">
                <a16:creationId xmlns:a16="http://schemas.microsoft.com/office/drawing/2014/main" id="{2F4F7810-F043-6654-BB9E-2D322C327128}"/>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graphicFrame>
        <p:nvGraphicFramePr>
          <p:cNvPr id="6" name="Diagram 5">
            <a:extLst>
              <a:ext uri="{FF2B5EF4-FFF2-40B4-BE49-F238E27FC236}">
                <a16:creationId xmlns:a16="http://schemas.microsoft.com/office/drawing/2014/main" id="{88FD2697-A7CE-D55D-AB0A-E0BD2E40E666}"/>
              </a:ext>
            </a:extLst>
          </p:cNvPr>
          <p:cNvGraphicFramePr/>
          <p:nvPr>
            <p:extLst>
              <p:ext uri="{D42A27DB-BD31-4B8C-83A1-F6EECF244321}">
                <p14:modId xmlns:p14="http://schemas.microsoft.com/office/powerpoint/2010/main" val="1498303002"/>
              </p:ext>
            </p:extLst>
          </p:nvPr>
        </p:nvGraphicFramePr>
        <p:xfrm>
          <a:off x="679622" y="1631091"/>
          <a:ext cx="10440662" cy="3988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Straight Connector 6">
            <a:extLst>
              <a:ext uri="{FF2B5EF4-FFF2-40B4-BE49-F238E27FC236}">
                <a16:creationId xmlns:a16="http://schemas.microsoft.com/office/drawing/2014/main" id="{C7BFD768-6784-A66B-4B21-19CAA6AB8E05}"/>
              </a:ext>
            </a:extLst>
          </p:cNvPr>
          <p:cNvCxnSpPr/>
          <p:nvPr/>
        </p:nvCxnSpPr>
        <p:spPr>
          <a:xfrm>
            <a:off x="0" y="6363730"/>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7FD7B7D-DFA8-56D6-205D-9BA3623A53FC}"/>
              </a:ext>
            </a:extLst>
          </p:cNvPr>
          <p:cNvCxnSpPr/>
          <p:nvPr/>
        </p:nvCxnSpPr>
        <p:spPr>
          <a:xfrm>
            <a:off x="0" y="1087394"/>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23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6315EEA4-F6C3-7532-DCDF-0412933DB6A1}"/>
              </a:ext>
            </a:extLst>
          </p:cNvPr>
          <p:cNvPicPr>
            <a:picLocks noGrp="1" noChangeAspect="1"/>
          </p:cNvPicPr>
          <p:nvPr>
            <p:ph type="pic" sz="quarter" idx="13"/>
          </p:nvPr>
        </p:nvPicPr>
        <p:blipFill>
          <a:blip r:embed="rId2"/>
          <a:srcRect t="7433" b="7433"/>
          <a:stretch>
            <a:fillRect/>
          </a:stretch>
        </p:blipFill>
        <p:spPr>
          <a:xfrm>
            <a:off x="230123" y="0"/>
            <a:ext cx="11961877" cy="6858000"/>
          </a:xfrm>
        </p:spPr>
      </p:pic>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a:xfrm>
            <a:off x="603420" y="391461"/>
            <a:ext cx="5785023" cy="914400"/>
          </a:xfrm>
        </p:spPr>
        <p:txBody>
          <a:bodyPr>
            <a:normAutofit fontScale="90000"/>
          </a:bodyPr>
          <a:lstStyle/>
          <a:p>
            <a:r>
              <a:rPr lang="en-US" b="1" dirty="0">
                <a:latin typeface="Constantia" panose="02030602050306030303" pitchFamily="18" charset="0"/>
              </a:rPr>
              <a:t>COMPANY OVERVIEW</a:t>
            </a:r>
          </a:p>
        </p:txBody>
      </p:sp>
      <p:sp>
        <p:nvSpPr>
          <p:cNvPr id="8" name="Text Placeholder 7">
            <a:extLst>
              <a:ext uri="{FF2B5EF4-FFF2-40B4-BE49-F238E27FC236}">
                <a16:creationId xmlns:a16="http://schemas.microsoft.com/office/drawing/2014/main" id="{B9733B03-972F-789E-B8D7-019568248B16}"/>
              </a:ext>
            </a:extLst>
          </p:cNvPr>
          <p:cNvSpPr>
            <a:spLocks noGrp="1"/>
          </p:cNvSpPr>
          <p:nvPr>
            <p:ph type="body" sz="quarter" idx="14"/>
          </p:nvPr>
        </p:nvSpPr>
        <p:spPr>
          <a:xfrm>
            <a:off x="10689006" y="-414570"/>
            <a:ext cx="1737360" cy="7111932"/>
          </a:xfrm>
        </p:spPr>
        <p:txBody>
          <a:bodyPr/>
          <a:lstStyle/>
          <a:p>
            <a:r>
              <a:rPr lang="en-US" dirty="0">
                <a:latin typeface="Sitka Display" panose="02000505000000020004" pitchFamily="2" charset="0"/>
              </a:rPr>
              <a:t>Amazon</a:t>
            </a:r>
            <a:endParaRPr lang="en-IN" dirty="0">
              <a:latin typeface="Sitka Display" panose="02000505000000020004" pitchFamily="2" charset="0"/>
            </a:endParaRPr>
          </a:p>
        </p:txBody>
      </p:sp>
      <p:sp>
        <p:nvSpPr>
          <p:cNvPr id="12" name="Title 1">
            <a:extLst>
              <a:ext uri="{FF2B5EF4-FFF2-40B4-BE49-F238E27FC236}">
                <a16:creationId xmlns:a16="http://schemas.microsoft.com/office/drawing/2014/main" id="{94C04658-DCBD-C92C-DB4B-CFE365ED1190}"/>
              </a:ext>
            </a:extLst>
          </p:cNvPr>
          <p:cNvSpPr txBox="1">
            <a:spLocks/>
          </p:cNvSpPr>
          <p:nvPr/>
        </p:nvSpPr>
        <p:spPr>
          <a:xfrm>
            <a:off x="681679" y="1161699"/>
            <a:ext cx="4656439" cy="568247"/>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t>Amazon Inc.</a:t>
            </a:r>
            <a:r>
              <a:rPr lang="en-IN" sz="2400" dirty="0"/>
              <a:t> (NASDAQ: AMZN)</a:t>
            </a:r>
            <a:endParaRPr lang="en-US" sz="2400" dirty="0"/>
          </a:p>
        </p:txBody>
      </p:sp>
      <p:sp>
        <p:nvSpPr>
          <p:cNvPr id="13" name="Title 1">
            <a:extLst>
              <a:ext uri="{FF2B5EF4-FFF2-40B4-BE49-F238E27FC236}">
                <a16:creationId xmlns:a16="http://schemas.microsoft.com/office/drawing/2014/main" id="{1E416197-0310-BCB0-FB41-2A9426265C97}"/>
              </a:ext>
            </a:extLst>
          </p:cNvPr>
          <p:cNvSpPr txBox="1">
            <a:spLocks/>
          </p:cNvSpPr>
          <p:nvPr/>
        </p:nvSpPr>
        <p:spPr>
          <a:xfrm>
            <a:off x="685798" y="1767017"/>
            <a:ext cx="5331943" cy="926756"/>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Calibri" panose="020F0502020204030204" pitchFamily="34" charset="0"/>
                <a:cs typeface="Calibri" panose="020F0502020204030204" pitchFamily="34" charset="0"/>
              </a:rPr>
              <a:t>Founded:</a:t>
            </a:r>
            <a:r>
              <a:rPr lang="en-US" sz="1600" dirty="0">
                <a:latin typeface="Calibri" panose="020F0502020204030204" pitchFamily="34" charset="0"/>
                <a:cs typeface="Calibri" panose="020F0502020204030204" pitchFamily="34" charset="0"/>
              </a:rPr>
              <a:t> 1994 by Jeff Bezos</a:t>
            </a:r>
          </a:p>
          <a:p>
            <a:r>
              <a:rPr lang="en-US" sz="1600" b="1" dirty="0">
                <a:latin typeface="Calibri" panose="020F0502020204030204" pitchFamily="34" charset="0"/>
                <a:cs typeface="Calibri" panose="020F0502020204030204" pitchFamily="34" charset="0"/>
              </a:rPr>
              <a:t>Headquarters: </a:t>
            </a:r>
            <a:r>
              <a:rPr lang="en-US" sz="1600" dirty="0">
                <a:latin typeface="Calibri" panose="020F0502020204030204" pitchFamily="34" charset="0"/>
                <a:cs typeface="Calibri" panose="020F0502020204030204" pitchFamily="34" charset="0"/>
              </a:rPr>
              <a:t>Seattle, Washington, USA </a:t>
            </a:r>
          </a:p>
          <a:p>
            <a:r>
              <a:rPr lang="en-US" sz="1600" b="1" dirty="0">
                <a:latin typeface="Calibri" panose="020F0502020204030204" pitchFamily="34" charset="0"/>
                <a:cs typeface="Calibri" panose="020F0502020204030204" pitchFamily="34" charset="0"/>
              </a:rPr>
              <a:t>Market Cap</a:t>
            </a:r>
            <a:r>
              <a:rPr lang="en-US" sz="1600" dirty="0">
                <a:latin typeface="Calibri" panose="020F0502020204030204" pitchFamily="34" charset="0"/>
                <a:cs typeface="Calibri" panose="020F0502020204030204" pitchFamily="34" charset="0"/>
              </a:rPr>
              <a:t>: ~ $ 2.29 Trillion (as of 2025)</a:t>
            </a:r>
            <a:r>
              <a:rPr lang="en-IN" sz="1600" dirty="0">
                <a:latin typeface="Calibri" panose="020F0502020204030204" pitchFamily="34" charset="0"/>
                <a:cs typeface="Calibri" panose="020F0502020204030204" pitchFamily="34" charset="0"/>
              </a:rPr>
              <a:t>)</a:t>
            </a:r>
            <a:endParaRPr lang="en-US" sz="1600"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572355D4-45E8-A30D-21F8-1AD7209CA38E}"/>
              </a:ext>
            </a:extLst>
          </p:cNvPr>
          <p:cNvSpPr txBox="1"/>
          <p:nvPr/>
        </p:nvSpPr>
        <p:spPr>
          <a:xfrm>
            <a:off x="654908" y="2773231"/>
            <a:ext cx="4547286" cy="1846659"/>
          </a:xfrm>
          <a:prstGeom prst="rect">
            <a:avLst/>
          </a:prstGeom>
          <a:noFill/>
        </p:spPr>
        <p:txBody>
          <a:bodyPr wrap="square">
            <a:spAutoFit/>
          </a:bodyPr>
          <a:lstStyle/>
          <a:p>
            <a:pPr>
              <a:buNone/>
            </a:pPr>
            <a:r>
              <a:rPr lang="en-US" b="1" dirty="0">
                <a:latin typeface="Calibri" panose="020F0502020204030204" pitchFamily="34" charset="0"/>
                <a:cs typeface="Calibri" panose="020F0502020204030204" pitchFamily="34" charset="0"/>
              </a:rPr>
              <a:t>Segments:</a:t>
            </a:r>
            <a:endParaRPr lang="en-US"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North America Retail</a:t>
            </a:r>
            <a:r>
              <a:rPr lang="en-US" sz="1600" dirty="0">
                <a:latin typeface="Calibri" panose="020F0502020204030204" pitchFamily="34" charset="0"/>
                <a:cs typeface="Calibri" panose="020F0502020204030204" pitchFamily="34" charset="0"/>
              </a:rPr>
              <a:t> – E-commerce operations in the U.S. &amp; Canada</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International Retail</a:t>
            </a:r>
            <a:r>
              <a:rPr lang="en-US" sz="1600" dirty="0">
                <a:latin typeface="Calibri" panose="020F0502020204030204" pitchFamily="34" charset="0"/>
                <a:cs typeface="Calibri" panose="020F0502020204030204" pitchFamily="34" charset="0"/>
              </a:rPr>
              <a:t> – Global E-commerce markets</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Amazon Web Services (AWS)</a:t>
            </a:r>
            <a:r>
              <a:rPr lang="en-US" sz="1600" dirty="0">
                <a:latin typeface="Calibri" panose="020F0502020204030204" pitchFamily="34" charset="0"/>
                <a:cs typeface="Calibri" panose="020F0502020204030204" pitchFamily="34" charset="0"/>
              </a:rPr>
              <a:t> – Cloud computing &amp; infrastructure</a:t>
            </a:r>
          </a:p>
        </p:txBody>
      </p:sp>
      <p:sp>
        <p:nvSpPr>
          <p:cNvPr id="18" name="TextBox 17">
            <a:extLst>
              <a:ext uri="{FF2B5EF4-FFF2-40B4-BE49-F238E27FC236}">
                <a16:creationId xmlns:a16="http://schemas.microsoft.com/office/drawing/2014/main" id="{4251C40E-A12E-581A-9BAE-5EA2BA824253}"/>
              </a:ext>
            </a:extLst>
          </p:cNvPr>
          <p:cNvSpPr txBox="1"/>
          <p:nvPr/>
        </p:nvSpPr>
        <p:spPr>
          <a:xfrm>
            <a:off x="568411" y="4812095"/>
            <a:ext cx="5140410" cy="1077218"/>
          </a:xfrm>
          <a:prstGeom prst="rect">
            <a:avLst/>
          </a:prstGeom>
          <a:noFill/>
        </p:spPr>
        <p:txBody>
          <a:bodyPr wrap="square">
            <a:spAutoFit/>
          </a:bodyPr>
          <a:lstStyle/>
          <a:p>
            <a:pPr>
              <a:buNone/>
            </a:pPr>
            <a:r>
              <a:rPr lang="en-US" sz="1600" b="1" dirty="0">
                <a:latin typeface="Calibri" panose="020F0502020204030204" pitchFamily="34" charset="0"/>
                <a:cs typeface="Calibri" panose="020F0502020204030204" pitchFamily="34" charset="0"/>
              </a:rPr>
              <a:t>Recent Developments:</a:t>
            </a:r>
            <a:endParaRPr lang="en-US" sz="1600" dirty="0">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Expanded AWS AI/ML services to enterprise clients</a:t>
            </a:r>
          </a:p>
          <a:p>
            <a:pPr marL="285750"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Aggressive investment in logistics automation</a:t>
            </a:r>
          </a:p>
          <a:p>
            <a:pPr marL="285750"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Strategic partnerships (e.g., with NFL, Twitch, MGM)</a:t>
            </a:r>
          </a:p>
        </p:txBody>
      </p:sp>
    </p:spTree>
    <p:extLst>
      <p:ext uri="{BB962C8B-B14F-4D97-AF65-F5344CB8AC3E}">
        <p14:creationId xmlns:p14="http://schemas.microsoft.com/office/powerpoint/2010/main" val="3460694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A7CE38B0-3204-D194-6F5B-697A8443592C}"/>
              </a:ext>
            </a:extLst>
          </p:cNvPr>
          <p:cNvPicPr>
            <a:picLocks noGrp="1" noChangeAspect="1"/>
          </p:cNvPicPr>
          <p:nvPr>
            <p:ph type="pic" sz="quarter" idx="13"/>
          </p:nvPr>
        </p:nvPicPr>
        <p:blipFill>
          <a:blip r:embed="rId2"/>
          <a:srcRect t="12466" b="12466"/>
          <a:stretch>
            <a:fillRect/>
          </a:stretch>
        </p:blipFill>
        <p:spPr>
          <a:xfrm>
            <a:off x="1524" y="0"/>
            <a:ext cx="12190476" cy="6858000"/>
          </a:xfrm>
        </p:spPr>
      </p:pic>
      <p:sp>
        <p:nvSpPr>
          <p:cNvPr id="28" name="Title 27">
            <a:extLst>
              <a:ext uri="{FF2B5EF4-FFF2-40B4-BE49-F238E27FC236}">
                <a16:creationId xmlns:a16="http://schemas.microsoft.com/office/drawing/2014/main" id="{0648DE95-334E-46CE-B3A6-AEEB61BA16E7}"/>
              </a:ext>
            </a:extLst>
          </p:cNvPr>
          <p:cNvSpPr>
            <a:spLocks noGrp="1"/>
          </p:cNvSpPr>
          <p:nvPr>
            <p:ph type="title"/>
          </p:nvPr>
        </p:nvSpPr>
        <p:spPr>
          <a:xfrm>
            <a:off x="7465854" y="3731741"/>
            <a:ext cx="4223638" cy="849403"/>
          </a:xfrm>
        </p:spPr>
        <p:txBody>
          <a:bodyPr>
            <a:normAutofit/>
          </a:bodyPr>
          <a:lstStyle/>
          <a:p>
            <a:r>
              <a:rPr lang="en-US" b="1" dirty="0">
                <a:latin typeface="Calibri" panose="020F0502020204030204" pitchFamily="34" charset="0"/>
                <a:cs typeface="Calibri" panose="020F0502020204030204" pitchFamily="34" charset="0"/>
              </a:rPr>
              <a:t>Thank You</a:t>
            </a:r>
          </a:p>
        </p:txBody>
      </p:sp>
      <p:sp>
        <p:nvSpPr>
          <p:cNvPr id="23" name="Content Placeholder 22">
            <a:extLst>
              <a:ext uri="{FF2B5EF4-FFF2-40B4-BE49-F238E27FC236}">
                <a16:creationId xmlns:a16="http://schemas.microsoft.com/office/drawing/2014/main" id="{80E486CF-8877-4DB4-98D3-2CD9F1CB339E}"/>
              </a:ext>
            </a:extLst>
          </p:cNvPr>
          <p:cNvSpPr>
            <a:spLocks noGrp="1"/>
          </p:cNvSpPr>
          <p:nvPr>
            <p:ph idx="14"/>
          </p:nvPr>
        </p:nvSpPr>
        <p:spPr>
          <a:xfrm>
            <a:off x="7529386" y="4496376"/>
            <a:ext cx="3838731" cy="1645920"/>
          </a:xfrm>
        </p:spPr>
        <p:txBody>
          <a:bodyPr>
            <a:normAutofit/>
          </a:bodyPr>
          <a:lstStyle/>
          <a:p>
            <a:r>
              <a:rPr lang="en-US" sz="1800" b="1" dirty="0">
                <a:latin typeface="Calibri" panose="020F0502020204030204" pitchFamily="34" charset="0"/>
                <a:cs typeface="Calibri" panose="020F0502020204030204" pitchFamily="34" charset="0"/>
              </a:rPr>
              <a:t>Subasish Sinha</a:t>
            </a:r>
          </a:p>
          <a:p>
            <a:r>
              <a:rPr lang="en-US" sz="1800" b="1" dirty="0">
                <a:latin typeface="Calibri" panose="020F0502020204030204" pitchFamily="34" charset="0"/>
                <a:cs typeface="Calibri" panose="020F0502020204030204" pitchFamily="34" charset="0"/>
              </a:rPr>
              <a:t>+91 7978287094</a:t>
            </a:r>
          </a:p>
          <a:p>
            <a:r>
              <a:rPr lang="en-US" sz="1800" b="1" dirty="0">
                <a:latin typeface="Calibri" panose="020F0502020204030204" pitchFamily="34" charset="0"/>
                <a:cs typeface="Calibri" panose="020F0502020204030204" pitchFamily="34" charset="0"/>
              </a:rPr>
              <a:t>Aspiring Investment Banker</a:t>
            </a:r>
          </a:p>
          <a:p>
            <a:r>
              <a:rPr lang="en-US" sz="1800" b="1" dirty="0">
                <a:latin typeface="Calibri" panose="020F0502020204030204" pitchFamily="34" charset="0"/>
                <a:cs typeface="Calibri" panose="020F0502020204030204" pitchFamily="34" charset="0"/>
              </a:rPr>
              <a:t>subun11031999@gmail.com</a:t>
            </a:r>
          </a:p>
          <a:p>
            <a:endParaRPr lang="en-US" dirty="0"/>
          </a:p>
        </p:txBody>
      </p:sp>
      <p:sp>
        <p:nvSpPr>
          <p:cNvPr id="50" name="Date Placeholder 49">
            <a:extLst>
              <a:ext uri="{FF2B5EF4-FFF2-40B4-BE49-F238E27FC236}">
                <a16:creationId xmlns:a16="http://schemas.microsoft.com/office/drawing/2014/main" id="{108C1532-C197-478C-AFA8-3EACE6CE5EC3}"/>
              </a:ext>
            </a:extLst>
          </p:cNvPr>
          <p:cNvSpPr>
            <a:spLocks noGrp="1"/>
          </p:cNvSpPr>
          <p:nvPr>
            <p:ph type="dt" sz="half" idx="10"/>
          </p:nvPr>
        </p:nvSpPr>
        <p:spPr>
          <a:xfrm>
            <a:off x="838200" y="6356350"/>
            <a:ext cx="2743200" cy="365125"/>
          </a:xfrm>
        </p:spPr>
        <p:txBody>
          <a:bodyPr/>
          <a:lstStyle/>
          <a:p>
            <a:r>
              <a:rPr lang="en-US" dirty="0"/>
              <a:t>8/04/2025</a:t>
            </a:r>
          </a:p>
        </p:txBody>
      </p:sp>
      <p:sp>
        <p:nvSpPr>
          <p:cNvPr id="51" name="Footer Placeholder 50">
            <a:extLst>
              <a:ext uri="{FF2B5EF4-FFF2-40B4-BE49-F238E27FC236}">
                <a16:creationId xmlns:a16="http://schemas.microsoft.com/office/drawing/2014/main" id="{07E67588-DFE4-40B6-B7B2-7329C1D7CC38}"/>
              </a:ext>
            </a:extLst>
          </p:cNvPr>
          <p:cNvSpPr>
            <a:spLocks noGrp="1"/>
          </p:cNvSpPr>
          <p:nvPr>
            <p:ph type="ftr" sz="quarter" idx="11"/>
          </p:nvPr>
        </p:nvSpPr>
        <p:spPr>
          <a:xfrm>
            <a:off x="4038600" y="6356350"/>
            <a:ext cx="4114800" cy="365125"/>
          </a:xfrm>
        </p:spPr>
        <p:txBody>
          <a:bodyPr/>
          <a:lstStyle/>
          <a:p>
            <a:r>
              <a:rPr lang="en-IN" dirty="0"/>
              <a:t>Amazon Investment Advisory</a:t>
            </a:r>
            <a:endParaRPr lang="en-US" dirty="0"/>
          </a:p>
        </p:txBody>
      </p:sp>
      <p:sp>
        <p:nvSpPr>
          <p:cNvPr id="52" name="Slide Number Placeholder 51">
            <a:extLst>
              <a:ext uri="{FF2B5EF4-FFF2-40B4-BE49-F238E27FC236}">
                <a16:creationId xmlns:a16="http://schemas.microsoft.com/office/drawing/2014/main" id="{FFBA0FCD-5060-4B39-B311-BE2FE37C81E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20</a:t>
            </a:fld>
            <a:endParaRPr lang="en-US" dirty="0"/>
          </a:p>
        </p:txBody>
      </p:sp>
    </p:spTree>
    <p:extLst>
      <p:ext uri="{BB962C8B-B14F-4D97-AF65-F5344CB8AC3E}">
        <p14:creationId xmlns:p14="http://schemas.microsoft.com/office/powerpoint/2010/main" val="275681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111F7-F364-7F9D-C13B-634401515DAB}"/>
            </a:ext>
          </a:extLst>
        </p:cNvPr>
        <p:cNvGrpSpPr/>
        <p:nvPr/>
      </p:nvGrpSpPr>
      <p:grpSpPr>
        <a:xfrm>
          <a:off x="0" y="0"/>
          <a:ext cx="0" cy="0"/>
          <a:chOff x="0" y="0"/>
          <a:chExt cx="0" cy="0"/>
        </a:xfrm>
      </p:grpSpPr>
      <p:sp>
        <p:nvSpPr>
          <p:cNvPr id="149" name="Date Placeholder 148">
            <a:extLst>
              <a:ext uri="{FF2B5EF4-FFF2-40B4-BE49-F238E27FC236}">
                <a16:creationId xmlns:a16="http://schemas.microsoft.com/office/drawing/2014/main" id="{AE291639-61E8-E514-68A7-92036784F0B6}"/>
              </a:ext>
            </a:extLst>
          </p:cNvPr>
          <p:cNvSpPr>
            <a:spLocks noGrp="1"/>
          </p:cNvSpPr>
          <p:nvPr>
            <p:ph type="dt" sz="half" idx="10"/>
          </p:nvPr>
        </p:nvSpPr>
        <p:spPr>
          <a:xfrm>
            <a:off x="838200" y="6356350"/>
            <a:ext cx="2743200" cy="365125"/>
          </a:xfrm>
        </p:spPr>
        <p:txBody>
          <a:bodyPr/>
          <a:lstStyle/>
          <a:p>
            <a:r>
              <a:rPr lang="en-US" dirty="0"/>
              <a:t>7/14/20XX</a:t>
            </a:r>
          </a:p>
        </p:txBody>
      </p:sp>
      <p:sp>
        <p:nvSpPr>
          <p:cNvPr id="150" name="Footer Placeholder 149">
            <a:extLst>
              <a:ext uri="{FF2B5EF4-FFF2-40B4-BE49-F238E27FC236}">
                <a16:creationId xmlns:a16="http://schemas.microsoft.com/office/drawing/2014/main" id="{AD146C44-2447-2352-CCAB-277ECD48B92F}"/>
              </a:ext>
            </a:extLst>
          </p:cNvPr>
          <p:cNvSpPr>
            <a:spLocks noGrp="1"/>
          </p:cNvSpPr>
          <p:nvPr>
            <p:ph type="ftr" sz="quarter" idx="11"/>
          </p:nvPr>
        </p:nvSpPr>
        <p:spPr>
          <a:xfrm>
            <a:off x="4038600" y="6356350"/>
            <a:ext cx="4114800" cy="365125"/>
          </a:xfrm>
        </p:spPr>
        <p:txBody>
          <a:bodyPr/>
          <a:lstStyle/>
          <a:p>
            <a:r>
              <a:rPr lang="en-US" dirty="0"/>
              <a:t>Pitch deck title</a:t>
            </a:r>
          </a:p>
        </p:txBody>
      </p:sp>
      <p:pic>
        <p:nvPicPr>
          <p:cNvPr id="42" name="Picture Placeholder 41">
            <a:extLst>
              <a:ext uri="{FF2B5EF4-FFF2-40B4-BE49-F238E27FC236}">
                <a16:creationId xmlns:a16="http://schemas.microsoft.com/office/drawing/2014/main" id="{8DFE5EC6-6BFB-81A5-D08B-61252B93EB7D}"/>
              </a:ext>
            </a:extLst>
          </p:cNvPr>
          <p:cNvPicPr>
            <a:picLocks noGrp="1" noChangeAspect="1"/>
          </p:cNvPicPr>
          <p:nvPr>
            <p:ph type="pic" sz="quarter" idx="13"/>
          </p:nvPr>
        </p:nvPicPr>
        <p:blipFill>
          <a:blip r:embed="rId2"/>
          <a:srcRect l="5567" r="5567"/>
          <a:stretch>
            <a:fillRect/>
          </a:stretch>
        </p:blipFill>
        <p:spPr>
          <a:xfrm>
            <a:off x="1524" y="-12357"/>
            <a:ext cx="12188952" cy="6858000"/>
          </a:xfrm>
        </p:spPr>
      </p:pic>
      <p:sp>
        <p:nvSpPr>
          <p:cNvPr id="43" name="Text Placeholder 40">
            <a:extLst>
              <a:ext uri="{FF2B5EF4-FFF2-40B4-BE49-F238E27FC236}">
                <a16:creationId xmlns:a16="http://schemas.microsoft.com/office/drawing/2014/main" id="{F9C90876-78CE-474D-5F6F-958BD4401ED1}"/>
              </a:ext>
            </a:extLst>
          </p:cNvPr>
          <p:cNvSpPr>
            <a:spLocks noGrp="1"/>
          </p:cNvSpPr>
          <p:nvPr>
            <p:ph type="body" sz="quarter" idx="25"/>
          </p:nvPr>
        </p:nvSpPr>
        <p:spPr>
          <a:xfrm>
            <a:off x="0" y="729050"/>
            <a:ext cx="10293178" cy="5399902"/>
          </a:xfrm>
        </p:spPr>
        <p:txBody>
          <a:bodyPr/>
          <a:lstStyle/>
          <a:p>
            <a:endParaRPr lang="en-IN" sz="2400" b="1" dirty="0">
              <a:latin typeface="Calibri" panose="020F0502020204030204" pitchFamily="34" charset="0"/>
              <a:cs typeface="Calibri" panose="020F0502020204030204" pitchFamily="34" charset="0"/>
            </a:endParaRPr>
          </a:p>
          <a:p>
            <a:endParaRPr lang="en-US" dirty="0"/>
          </a:p>
        </p:txBody>
      </p:sp>
      <p:sp>
        <p:nvSpPr>
          <p:cNvPr id="52" name="Text Placeholder 43">
            <a:extLst>
              <a:ext uri="{FF2B5EF4-FFF2-40B4-BE49-F238E27FC236}">
                <a16:creationId xmlns:a16="http://schemas.microsoft.com/office/drawing/2014/main" id="{C77381BF-6961-60B1-6DED-467040CE48D2}"/>
              </a:ext>
            </a:extLst>
          </p:cNvPr>
          <p:cNvSpPr txBox="1">
            <a:spLocks/>
          </p:cNvSpPr>
          <p:nvPr/>
        </p:nvSpPr>
        <p:spPr>
          <a:xfrm>
            <a:off x="914273" y="2242336"/>
            <a:ext cx="8402721" cy="3367632"/>
          </a:xfrm>
          <a:prstGeom prst="rect">
            <a:avLst/>
          </a:prstGeom>
        </p:spPr>
        <p:txBody>
          <a:bodyPr vert="horz" lIns="91440" tIns="45720" rIns="91440" bIns="45720" rtlCol="0">
            <a:norm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
            </a:pPr>
            <a:endParaRPr lang="en-US" sz="1600" dirty="0">
              <a:latin typeface="Calibri" panose="020F0502020204030204" pitchFamily="34" charset="0"/>
              <a:cs typeface="Calibri" panose="020F0502020204030204" pitchFamily="34" charset="0"/>
            </a:endParaRPr>
          </a:p>
        </p:txBody>
      </p:sp>
      <p:graphicFrame>
        <p:nvGraphicFramePr>
          <p:cNvPr id="2" name="Diagram 1">
            <a:extLst>
              <a:ext uri="{FF2B5EF4-FFF2-40B4-BE49-F238E27FC236}">
                <a16:creationId xmlns:a16="http://schemas.microsoft.com/office/drawing/2014/main" id="{8997920A-6CCE-8894-6C6B-E62918A7FD75}"/>
              </a:ext>
            </a:extLst>
          </p:cNvPr>
          <p:cNvGraphicFramePr/>
          <p:nvPr>
            <p:extLst>
              <p:ext uri="{D42A27DB-BD31-4B8C-83A1-F6EECF244321}">
                <p14:modId xmlns:p14="http://schemas.microsoft.com/office/powerpoint/2010/main" val="139109975"/>
              </p:ext>
            </p:extLst>
          </p:nvPr>
        </p:nvGraphicFramePr>
        <p:xfrm>
          <a:off x="0" y="766119"/>
          <a:ext cx="6264876" cy="51404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B4E69F50-19C8-8DED-0CA3-34F1735FFBF2}"/>
              </a:ext>
            </a:extLst>
          </p:cNvPr>
          <p:cNvSpPr txBox="1"/>
          <p:nvPr/>
        </p:nvSpPr>
        <p:spPr>
          <a:xfrm>
            <a:off x="5436975" y="3044051"/>
            <a:ext cx="4250724" cy="923330"/>
          </a:xfrm>
          <a:prstGeom prst="rect">
            <a:avLst/>
          </a:prstGeom>
          <a:noFill/>
        </p:spPr>
        <p:txBody>
          <a:bodyPr wrap="square">
            <a:spAutoFit/>
          </a:bodyPr>
          <a:lstStyle/>
          <a:p>
            <a:r>
              <a:rPr lang="en-US" sz="1800" i="1" dirty="0">
                <a:latin typeface="Calibri" panose="020F0502020204030204" pitchFamily="34" charset="0"/>
                <a:cs typeface="Calibri" panose="020F0502020204030204" pitchFamily="34" charset="0"/>
              </a:rPr>
              <a:t>Amazon is positioned not just as a retailer but as a tech-driven platform company with long-term structural tailwinds.</a:t>
            </a:r>
            <a:endParaRPr lang="en-IN" dirty="0"/>
          </a:p>
        </p:txBody>
      </p:sp>
      <p:pic>
        <p:nvPicPr>
          <p:cNvPr id="6" name="Graphic 5" descr="Lightbulb and gear with solid fill">
            <a:extLst>
              <a:ext uri="{FF2B5EF4-FFF2-40B4-BE49-F238E27FC236}">
                <a16:creationId xmlns:a16="http://schemas.microsoft.com/office/drawing/2014/main" id="{2254346E-288C-A1EB-3543-389D527E376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71535" y="3194223"/>
            <a:ext cx="488092" cy="488092"/>
          </a:xfrm>
          <a:prstGeom prst="rect">
            <a:avLst/>
          </a:prstGeom>
        </p:spPr>
      </p:pic>
    </p:spTree>
    <p:extLst>
      <p:ext uri="{BB962C8B-B14F-4D97-AF65-F5344CB8AC3E}">
        <p14:creationId xmlns:p14="http://schemas.microsoft.com/office/powerpoint/2010/main" val="369160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DAE73B8A-BABF-516E-B48C-95CA38B0243F}"/>
            </a:ext>
          </a:extLst>
        </p:cNvPr>
        <p:cNvGrpSpPr/>
        <p:nvPr/>
      </p:nvGrpSpPr>
      <p:grpSpPr>
        <a:xfrm>
          <a:off x="0" y="0"/>
          <a:ext cx="0" cy="0"/>
          <a:chOff x="0" y="0"/>
          <a:chExt cx="0" cy="0"/>
        </a:xfrm>
      </p:grpSpPr>
      <p:sp>
        <p:nvSpPr>
          <p:cNvPr id="41" name="Date Placeholder 40">
            <a:extLst>
              <a:ext uri="{FF2B5EF4-FFF2-40B4-BE49-F238E27FC236}">
                <a16:creationId xmlns:a16="http://schemas.microsoft.com/office/drawing/2014/main" id="{E1F06445-AF02-486A-65B9-2FC53CFD63E5}"/>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304BE0BA-D8A9-AC5F-409A-C698DC9AD5AC}"/>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5D9C726C-8AC1-94B2-F178-915ABB06A101}"/>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4</a:t>
            </a:fld>
            <a:endParaRPr lang="en-ZA" dirty="0"/>
          </a:p>
        </p:txBody>
      </p:sp>
      <p:sp>
        <p:nvSpPr>
          <p:cNvPr id="2" name="Title 1">
            <a:extLst>
              <a:ext uri="{FF2B5EF4-FFF2-40B4-BE49-F238E27FC236}">
                <a16:creationId xmlns:a16="http://schemas.microsoft.com/office/drawing/2014/main" id="{F32E12AF-EE05-A90D-31E7-F4C5F0A8D0C2}"/>
              </a:ext>
            </a:extLst>
          </p:cNvPr>
          <p:cNvSpPr txBox="1">
            <a:spLocks/>
          </p:cNvSpPr>
          <p:nvPr/>
        </p:nvSpPr>
        <p:spPr>
          <a:xfrm>
            <a:off x="481914" y="185352"/>
            <a:ext cx="5597610" cy="667264"/>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latin typeface="Calibri" panose="020F0502020204030204" pitchFamily="34" charset="0"/>
                <a:cs typeface="Calibri" panose="020F0502020204030204" pitchFamily="34" charset="0"/>
              </a:rPr>
              <a:t>Executive Summary</a:t>
            </a:r>
          </a:p>
        </p:txBody>
      </p:sp>
      <p:sp>
        <p:nvSpPr>
          <p:cNvPr id="12" name="Text Placeholder 43">
            <a:extLst>
              <a:ext uri="{FF2B5EF4-FFF2-40B4-BE49-F238E27FC236}">
                <a16:creationId xmlns:a16="http://schemas.microsoft.com/office/drawing/2014/main" id="{56A25C08-9B58-6A0A-40AF-D3207CAD62B5}"/>
              </a:ext>
            </a:extLst>
          </p:cNvPr>
          <p:cNvSpPr txBox="1">
            <a:spLocks/>
          </p:cNvSpPr>
          <p:nvPr/>
        </p:nvSpPr>
        <p:spPr>
          <a:xfrm>
            <a:off x="444844" y="1075036"/>
            <a:ext cx="11121080" cy="5090985"/>
          </a:xfrm>
          <a:prstGeom prst="rect">
            <a:avLst/>
          </a:prstGeom>
        </p:spPr>
        <p:txBody>
          <a:bodyPr vert="horz" lIns="91440" tIns="45720" rIns="91440" bIns="45720" rtlCol="0">
            <a:norm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US" dirty="0">
                <a:latin typeface="Calibri" panose="020F0502020204030204" pitchFamily="34" charset="0"/>
                <a:cs typeface="Calibri" panose="020F0502020204030204" pitchFamily="34" charset="0"/>
              </a:rPr>
              <a:t>Over the past year, Amazon’s share price has remained volatile, reflecting macroeconomic uncertainty, mixed earnings performance, and investor sensitivity to interest rate changes. Despite this, the stock has recovered strongly due to renewed optimism around AWS growth and Advertising momentum, currently trading around ~$230.</a:t>
            </a:r>
          </a:p>
          <a:p>
            <a:pPr marL="285750" indent="-285750" algn="just">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
            </a:pPr>
            <a:r>
              <a:rPr lang="en-US" dirty="0">
                <a:latin typeface="Calibri" panose="020F0502020204030204" pitchFamily="34" charset="0"/>
                <a:cs typeface="Calibri" panose="020F0502020204030204" pitchFamily="34" charset="0"/>
              </a:rPr>
              <a:t>At this level, Amazon appears </a:t>
            </a:r>
            <a:r>
              <a:rPr lang="en-US" b="1" dirty="0">
                <a:latin typeface="Calibri" panose="020F0502020204030204" pitchFamily="34" charset="0"/>
                <a:cs typeface="Calibri" panose="020F0502020204030204" pitchFamily="34" charset="0"/>
              </a:rPr>
              <a:t>overvalued on an intrinsic (DCF) basis</a:t>
            </a:r>
            <a:r>
              <a:rPr lang="en-US" dirty="0">
                <a:latin typeface="Calibri" panose="020F0502020204030204" pitchFamily="34" charset="0"/>
                <a:cs typeface="Calibri" panose="020F0502020204030204" pitchFamily="34" charset="0"/>
              </a:rPr>
              <a:t> but is in line with or modestly above peers on </a:t>
            </a:r>
            <a:r>
              <a:rPr lang="en-US" b="1" dirty="0">
                <a:latin typeface="Calibri" panose="020F0502020204030204" pitchFamily="34" charset="0"/>
                <a:cs typeface="Calibri" panose="020F0502020204030204" pitchFamily="34" charset="0"/>
              </a:rPr>
              <a:t>relative valuation (Comps)</a:t>
            </a:r>
            <a:r>
              <a:rPr lang="en-US" dirty="0">
                <a:latin typeface="Calibri" panose="020F0502020204030204" pitchFamily="34" charset="0"/>
                <a:cs typeface="Calibri" panose="020F0502020204030204" pitchFamily="34" charset="0"/>
              </a:rPr>
              <a:t>. The Football Field analysis consolidates these views, indicating a fair value range between </a:t>
            </a:r>
            <a:r>
              <a:rPr lang="en-US" b="1" dirty="0">
                <a:latin typeface="Calibri" panose="020F0502020204030204" pitchFamily="34" charset="0"/>
                <a:cs typeface="Calibri" panose="020F0502020204030204" pitchFamily="34" charset="0"/>
              </a:rPr>
              <a:t>$150–$190</a:t>
            </a:r>
            <a:r>
              <a:rPr lang="en-US" dirty="0">
                <a:latin typeface="Calibri" panose="020F0502020204030204" pitchFamily="34" charset="0"/>
                <a:cs typeface="Calibri" panose="020F0502020204030204" pitchFamily="34" charset="0"/>
              </a:rPr>
              <a:t> per share.</a:t>
            </a:r>
          </a:p>
          <a:p>
            <a:pPr marL="285750" indent="-285750" algn="just">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
            </a:pPr>
            <a:r>
              <a:rPr lang="en-US" dirty="0">
                <a:latin typeface="Calibri" panose="020F0502020204030204" pitchFamily="34" charset="0"/>
                <a:cs typeface="Calibri" panose="020F0502020204030204" pitchFamily="34" charset="0"/>
              </a:rPr>
              <a:t>Amazon’s dominant position in cloud computing, scalable e-commerce ecosystem, and robust advertising engine continue to offer long-term structural advantages. These strengths may justify a valuation premium and position Amazon well for sustained growth and margin expansion.</a:t>
            </a:r>
          </a:p>
          <a:p>
            <a:pPr marL="285750" indent="-285750" algn="just">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
            </a:pPr>
            <a:r>
              <a:rPr lang="en-US" b="1" dirty="0">
                <a:latin typeface="Calibri" panose="020F0502020204030204" pitchFamily="34" charset="0"/>
                <a:cs typeface="Calibri" panose="020F0502020204030204" pitchFamily="34" charset="0"/>
              </a:rPr>
              <a:t>Strong Free Cash Flow Generation:</a:t>
            </a:r>
            <a:r>
              <a:rPr lang="en-US" dirty="0">
                <a:latin typeface="Calibri" panose="020F0502020204030204" pitchFamily="34" charset="0"/>
                <a:cs typeface="Calibri" panose="020F0502020204030204" pitchFamily="34" charset="0"/>
              </a:rPr>
              <a:t> Amazon’s robust operating cash flows and disciplined capital investments support long-term shareholder value creation.</a:t>
            </a:r>
          </a:p>
          <a:p>
            <a:pPr marL="285750" indent="-285750" algn="just">
              <a:buFont typeface="Wingdings" panose="05000000000000000000" pitchFamily="2" charset="2"/>
              <a:buChar char="§"/>
            </a:pPr>
            <a:endParaRPr lang="en-US" dirty="0">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
            </a:pPr>
            <a:r>
              <a:rPr lang="en-US" dirty="0">
                <a:latin typeface="Calibri" panose="020F0502020204030204" pitchFamily="34" charset="0"/>
                <a:cs typeface="Calibri" panose="020F0502020204030204" pitchFamily="34" charset="0"/>
              </a:rPr>
              <a:t>Given the premium valuation and strong fundamentals, we recommend a </a:t>
            </a:r>
            <a:r>
              <a:rPr lang="en-US" b="1" dirty="0">
                <a:latin typeface="Calibri" panose="020F0502020204030204" pitchFamily="34" charset="0"/>
                <a:cs typeface="Calibri" panose="020F0502020204030204" pitchFamily="34" charset="0"/>
              </a:rPr>
              <a:t>Hold</a:t>
            </a:r>
            <a:r>
              <a:rPr lang="en-US" dirty="0">
                <a:latin typeface="Calibri" panose="020F0502020204030204" pitchFamily="34" charset="0"/>
                <a:cs typeface="Calibri" panose="020F0502020204030204" pitchFamily="34" charset="0"/>
              </a:rPr>
              <a:t> stance—monitor key segments like </a:t>
            </a:r>
            <a:r>
              <a:rPr lang="en-US" b="1" dirty="0">
                <a:latin typeface="Calibri" panose="020F0502020204030204" pitchFamily="34" charset="0"/>
                <a:cs typeface="Calibri" panose="020F0502020204030204" pitchFamily="34" charset="0"/>
              </a:rPr>
              <a:t>AWS</a:t>
            </a:r>
            <a:r>
              <a:rPr lang="en-US" dirty="0">
                <a:latin typeface="Calibri" panose="020F0502020204030204" pitchFamily="34" charset="0"/>
                <a:cs typeface="Calibri" panose="020F0502020204030204" pitchFamily="34" charset="0"/>
              </a:rPr>
              <a:t> for margin trends, reassess at better price levels </a:t>
            </a:r>
            <a:r>
              <a:rPr lang="en-US" b="1" dirty="0">
                <a:latin typeface="Calibri" panose="020F0502020204030204" pitchFamily="34" charset="0"/>
                <a:cs typeface="Calibri" panose="020F0502020204030204" pitchFamily="34" charset="0"/>
              </a:rPr>
              <a:t>(~$170)</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consider adding on any material correction or improved forward guidance.</a:t>
            </a:r>
          </a:p>
        </p:txBody>
      </p:sp>
      <p:cxnSp>
        <p:nvCxnSpPr>
          <p:cNvPr id="6" name="Straight Connector 5">
            <a:extLst>
              <a:ext uri="{FF2B5EF4-FFF2-40B4-BE49-F238E27FC236}">
                <a16:creationId xmlns:a16="http://schemas.microsoft.com/office/drawing/2014/main" id="{3EB5774F-B527-2028-00AC-239AD575C1BF}"/>
              </a:ext>
            </a:extLst>
          </p:cNvPr>
          <p:cNvCxnSpPr/>
          <p:nvPr/>
        </p:nvCxnSpPr>
        <p:spPr>
          <a:xfrm>
            <a:off x="0" y="902044"/>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BD9F7AE-B2B7-EEA3-B1A7-F5F1FCEDDBD9}"/>
              </a:ext>
            </a:extLst>
          </p:cNvPr>
          <p:cNvCxnSpPr/>
          <p:nvPr/>
        </p:nvCxnSpPr>
        <p:spPr>
          <a:xfrm>
            <a:off x="0" y="6404918"/>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436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58899" y="328057"/>
            <a:ext cx="6312604" cy="734625"/>
          </a:xfrm>
        </p:spPr>
        <p:txBody>
          <a:bodyPr>
            <a:normAutofit/>
          </a:bodyPr>
          <a:lstStyle/>
          <a:p>
            <a:r>
              <a:rPr lang="en-US" sz="2400" b="1" dirty="0">
                <a:solidFill>
                  <a:srgbClr val="002060"/>
                </a:solidFill>
                <a:latin typeface="Calibri" panose="020F0502020204030204" pitchFamily="34" charset="0"/>
                <a:cs typeface="Calibri" panose="020F0502020204030204" pitchFamily="34" charset="0"/>
              </a:rPr>
              <a:t>Industry &amp; Market Landscape</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4"/>
          </p:nvPr>
        </p:nvSpPr>
        <p:spPr>
          <a:xfrm>
            <a:off x="6116112" y="1389641"/>
            <a:ext cx="5120640" cy="320040"/>
          </a:xfrm>
        </p:spPr>
        <p:txBody>
          <a:bodyPr vert="horz" lIns="91440" tIns="45720" rIns="91440" bIns="45720" rtlCol="0" anchor="t">
            <a:normAutofit lnSpcReduction="10000"/>
          </a:bodyPr>
          <a:lstStyle/>
          <a:p>
            <a:r>
              <a:rPr lang="en-US" b="1" dirty="0">
                <a:latin typeface="Calibri" panose="020F0502020204030204" pitchFamily="34" charset="0"/>
                <a:cs typeface="Calibri" panose="020F0502020204030204" pitchFamily="34" charset="0"/>
              </a:rPr>
              <a:t>Global E-commerce Market (2025E)</a:t>
            </a:r>
          </a:p>
        </p:txBody>
      </p:sp>
      <p:sp>
        <p:nvSpPr>
          <p:cNvPr id="21" name="Text Placeholder 20">
            <a:extLst>
              <a:ext uri="{FF2B5EF4-FFF2-40B4-BE49-F238E27FC236}">
                <a16:creationId xmlns:a16="http://schemas.microsoft.com/office/drawing/2014/main" id="{43DDEB93-8628-4CD2-969D-1108E86844B5}"/>
              </a:ext>
            </a:extLst>
          </p:cNvPr>
          <p:cNvSpPr>
            <a:spLocks noGrp="1"/>
          </p:cNvSpPr>
          <p:nvPr>
            <p:ph type="body" sz="quarter" idx="15"/>
          </p:nvPr>
        </p:nvSpPr>
        <p:spPr>
          <a:xfrm>
            <a:off x="6301337" y="1681277"/>
            <a:ext cx="5120640" cy="640080"/>
          </a:xfrm>
        </p:spPr>
        <p:txBody>
          <a:bodyPr>
            <a:normAutofit/>
          </a:bodyPr>
          <a:lstStyle/>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$6.5 Trillion+, CAGR: ~10%</a:t>
            </a: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Amazon controls ~38% of U.S. e-commerce market</a:t>
            </a:r>
          </a:p>
        </p:txBody>
      </p:sp>
      <p:sp>
        <p:nvSpPr>
          <p:cNvPr id="22" name="Text Placeholder 21">
            <a:extLst>
              <a:ext uri="{FF2B5EF4-FFF2-40B4-BE49-F238E27FC236}">
                <a16:creationId xmlns:a16="http://schemas.microsoft.com/office/drawing/2014/main" id="{1148019F-B471-48D3-A6AA-3F0B467240B5}"/>
              </a:ext>
            </a:extLst>
          </p:cNvPr>
          <p:cNvSpPr>
            <a:spLocks noGrp="1"/>
          </p:cNvSpPr>
          <p:nvPr>
            <p:ph type="body" sz="quarter" idx="16"/>
          </p:nvPr>
        </p:nvSpPr>
        <p:spPr>
          <a:xfrm>
            <a:off x="6178020" y="2325789"/>
            <a:ext cx="5120640" cy="320040"/>
          </a:xfrm>
        </p:spPr>
        <p:txBody>
          <a:bodyPr/>
          <a:lstStyle/>
          <a:p>
            <a:r>
              <a:rPr lang="en-US" b="1" dirty="0">
                <a:latin typeface="Calibri" panose="020F0502020204030204" pitchFamily="34" charset="0"/>
                <a:cs typeface="Calibri" panose="020F0502020204030204" pitchFamily="34" charset="0"/>
              </a:rPr>
              <a:t>Cloud Computing Industry</a:t>
            </a:r>
          </a:p>
        </p:txBody>
      </p:sp>
      <p:sp>
        <p:nvSpPr>
          <p:cNvPr id="23" name="Text Placeholder 22">
            <a:extLst>
              <a:ext uri="{FF2B5EF4-FFF2-40B4-BE49-F238E27FC236}">
                <a16:creationId xmlns:a16="http://schemas.microsoft.com/office/drawing/2014/main" id="{1B300A6A-6AD6-4D6C-85C5-FDF36EF1D3CF}"/>
              </a:ext>
            </a:extLst>
          </p:cNvPr>
          <p:cNvSpPr>
            <a:spLocks noGrp="1"/>
          </p:cNvSpPr>
          <p:nvPr>
            <p:ph type="body" sz="quarter" idx="17"/>
          </p:nvPr>
        </p:nvSpPr>
        <p:spPr>
          <a:xfrm>
            <a:off x="6313820" y="2644887"/>
            <a:ext cx="5202678" cy="852073"/>
          </a:xfrm>
        </p:spPr>
        <p:txBody>
          <a:bodyPr>
            <a:normAutofit/>
          </a:bodyPr>
          <a:lstStyle/>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Global TAM ~$1 Trillion by 2030</a:t>
            </a: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AWS leads with ~32% market share, ahead of Microsoft Azure &amp; Google Cloud</a:t>
            </a:r>
          </a:p>
        </p:txBody>
      </p:sp>
      <p:sp>
        <p:nvSpPr>
          <p:cNvPr id="24" name="Text Placeholder 23">
            <a:extLst>
              <a:ext uri="{FF2B5EF4-FFF2-40B4-BE49-F238E27FC236}">
                <a16:creationId xmlns:a16="http://schemas.microsoft.com/office/drawing/2014/main" id="{C03AC016-5A46-4B6E-943F-B9F46486290F}"/>
              </a:ext>
            </a:extLst>
          </p:cNvPr>
          <p:cNvSpPr>
            <a:spLocks noGrp="1"/>
          </p:cNvSpPr>
          <p:nvPr>
            <p:ph type="body" sz="quarter" idx="18"/>
          </p:nvPr>
        </p:nvSpPr>
        <p:spPr>
          <a:xfrm>
            <a:off x="6173880" y="3503882"/>
            <a:ext cx="5120640" cy="320040"/>
          </a:xfrm>
        </p:spPr>
        <p:txBody>
          <a:bodyPr/>
          <a:lstStyle/>
          <a:p>
            <a:r>
              <a:rPr lang="en-US" dirty="0"/>
              <a:t>Advertising Market</a:t>
            </a:r>
          </a:p>
        </p:txBody>
      </p:sp>
      <p:sp>
        <p:nvSpPr>
          <p:cNvPr id="25" name="Text Placeholder 24">
            <a:extLst>
              <a:ext uri="{FF2B5EF4-FFF2-40B4-BE49-F238E27FC236}">
                <a16:creationId xmlns:a16="http://schemas.microsoft.com/office/drawing/2014/main" id="{10A43BEE-B04F-469B-9957-9AF5947E5A19}"/>
              </a:ext>
            </a:extLst>
          </p:cNvPr>
          <p:cNvSpPr>
            <a:spLocks noGrp="1"/>
          </p:cNvSpPr>
          <p:nvPr>
            <p:ph type="body" sz="quarter" idx="19"/>
          </p:nvPr>
        </p:nvSpPr>
        <p:spPr>
          <a:xfrm>
            <a:off x="6309678" y="3819757"/>
            <a:ext cx="5120640" cy="640080"/>
          </a:xfrm>
        </p:spPr>
        <p:txBody>
          <a:bodyPr>
            <a:normAutofit/>
          </a:bodyPr>
          <a:lstStyle/>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Amazon ranks 3rd globally, behind Google &amp; Meta</a:t>
            </a: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2025E Ad revenue: &gt;$50B</a:t>
            </a:r>
          </a:p>
        </p:txBody>
      </p:sp>
      <p:sp>
        <p:nvSpPr>
          <p:cNvPr id="26" name="Text Placeholder 25">
            <a:extLst>
              <a:ext uri="{FF2B5EF4-FFF2-40B4-BE49-F238E27FC236}">
                <a16:creationId xmlns:a16="http://schemas.microsoft.com/office/drawing/2014/main" id="{2631719C-FC8F-4C94-8D70-74C636AC876C}"/>
              </a:ext>
            </a:extLst>
          </p:cNvPr>
          <p:cNvSpPr>
            <a:spLocks noGrp="1"/>
          </p:cNvSpPr>
          <p:nvPr>
            <p:ph type="body" sz="quarter" idx="20"/>
          </p:nvPr>
        </p:nvSpPr>
        <p:spPr>
          <a:xfrm>
            <a:off x="6186362" y="4436817"/>
            <a:ext cx="5120640" cy="320040"/>
          </a:xfrm>
        </p:spPr>
        <p:txBody>
          <a:bodyPr/>
          <a:lstStyle/>
          <a:p>
            <a:r>
              <a:rPr lang="en-US" dirty="0"/>
              <a:t>Key Trends</a:t>
            </a:r>
          </a:p>
        </p:txBody>
      </p:sp>
      <p:sp>
        <p:nvSpPr>
          <p:cNvPr id="27" name="Text Placeholder 26">
            <a:extLst>
              <a:ext uri="{FF2B5EF4-FFF2-40B4-BE49-F238E27FC236}">
                <a16:creationId xmlns:a16="http://schemas.microsoft.com/office/drawing/2014/main" id="{58552BB2-2387-4A2C-8668-B6633FE46EE4}"/>
              </a:ext>
            </a:extLst>
          </p:cNvPr>
          <p:cNvSpPr>
            <a:spLocks noGrp="1"/>
          </p:cNvSpPr>
          <p:nvPr>
            <p:ph type="body" sz="quarter" idx="21"/>
          </p:nvPr>
        </p:nvSpPr>
        <p:spPr>
          <a:xfrm>
            <a:off x="6297446" y="4806453"/>
            <a:ext cx="5120640" cy="1124790"/>
          </a:xfrm>
        </p:spPr>
        <p:txBody>
          <a:bodyPr>
            <a:normAutofit/>
          </a:bodyPr>
          <a:lstStyle/>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AI Integration in cloud services</a:t>
            </a: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Faster last-mile delivery &amp; drone logistics</a:t>
            </a: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Rising demand for hybrid cloud</a:t>
            </a:r>
          </a:p>
          <a:p>
            <a:pPr marL="285750" indent="-285750">
              <a:buFont typeface="Wingdings" panose="05000000000000000000" pitchFamily="2" charset="2"/>
              <a:buChar char="§"/>
            </a:pPr>
            <a:r>
              <a:rPr lang="en-US" dirty="0">
                <a:latin typeface="Calibri" panose="020F0502020204030204" pitchFamily="34" charset="0"/>
                <a:cs typeface="Calibri" panose="020F0502020204030204" pitchFamily="34" charset="0"/>
              </a:rPr>
              <a:t>Data monetization from platform traffic</a:t>
            </a:r>
          </a:p>
        </p:txBody>
      </p:sp>
      <p:sp>
        <p:nvSpPr>
          <p:cNvPr id="50" name="Date Placeholder 49">
            <a:extLst>
              <a:ext uri="{FF2B5EF4-FFF2-40B4-BE49-F238E27FC236}">
                <a16:creationId xmlns:a16="http://schemas.microsoft.com/office/drawing/2014/main" id="{9726F8A6-61E7-497C-B12F-6E9E2C0564C8}"/>
              </a:ext>
            </a:extLst>
          </p:cNvPr>
          <p:cNvSpPr>
            <a:spLocks noGrp="1"/>
          </p:cNvSpPr>
          <p:nvPr>
            <p:ph type="dt" sz="half" idx="10"/>
          </p:nvPr>
        </p:nvSpPr>
        <p:spPr>
          <a:xfrm>
            <a:off x="838200" y="6356350"/>
            <a:ext cx="2743200" cy="365125"/>
          </a:xfrm>
        </p:spPr>
        <p:txBody>
          <a:bodyPr/>
          <a:lstStyle/>
          <a:p>
            <a:r>
              <a:rPr lang="en-US" dirty="0"/>
              <a:t>8/04/2025</a:t>
            </a:r>
          </a:p>
        </p:txBody>
      </p:sp>
      <p:sp>
        <p:nvSpPr>
          <p:cNvPr id="51" name="Footer Placeholder 50">
            <a:extLst>
              <a:ext uri="{FF2B5EF4-FFF2-40B4-BE49-F238E27FC236}">
                <a16:creationId xmlns:a16="http://schemas.microsoft.com/office/drawing/2014/main" id="{9EF76BD2-EB69-4D45-9701-8A82B812A6E0}"/>
              </a:ext>
            </a:extLst>
          </p:cNvPr>
          <p:cNvSpPr>
            <a:spLocks noGrp="1"/>
          </p:cNvSpPr>
          <p:nvPr>
            <p:ph type="ftr" sz="quarter" idx="11"/>
          </p:nvPr>
        </p:nvSpPr>
        <p:spPr>
          <a:xfrm>
            <a:off x="4038600" y="6356350"/>
            <a:ext cx="4114800" cy="365125"/>
          </a:xfrm>
        </p:spPr>
        <p:txBody>
          <a:bodyPr/>
          <a:lstStyle/>
          <a:p>
            <a:r>
              <a:rPr lang="en-IN" dirty="0"/>
              <a:t>Amazon Investment Advisory</a:t>
            </a:r>
            <a:endParaRPr lang="en-US" dirty="0"/>
          </a:p>
        </p:txBody>
      </p:sp>
      <p:sp>
        <p:nvSpPr>
          <p:cNvPr id="52" name="Slide Number Placeholder 51">
            <a:extLst>
              <a:ext uri="{FF2B5EF4-FFF2-40B4-BE49-F238E27FC236}">
                <a16:creationId xmlns:a16="http://schemas.microsoft.com/office/drawing/2014/main" id="{BD1651FB-5427-4C2E-968C-077A5FCB9D8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graphicFrame>
        <p:nvGraphicFramePr>
          <p:cNvPr id="6" name="Picture Placeholder 5">
            <a:extLst>
              <a:ext uri="{FF2B5EF4-FFF2-40B4-BE49-F238E27FC236}">
                <a16:creationId xmlns:a16="http://schemas.microsoft.com/office/drawing/2014/main" id="{2D253A89-CACE-131B-8E88-0846B8E027C2}"/>
              </a:ext>
            </a:extLst>
          </p:cNvPr>
          <p:cNvGraphicFramePr>
            <a:graphicFrameLocks noGrp="1"/>
          </p:cNvGraphicFramePr>
          <p:nvPr>
            <p:ph type="pic" sz="quarter" idx="13"/>
            <p:extLst>
              <p:ext uri="{D42A27DB-BD31-4B8C-83A1-F6EECF244321}">
                <p14:modId xmlns:p14="http://schemas.microsoft.com/office/powerpoint/2010/main" val="2165376520"/>
              </p:ext>
            </p:extLst>
          </p:nvPr>
        </p:nvGraphicFramePr>
        <p:xfrm>
          <a:off x="135925" y="1223319"/>
          <a:ext cx="5993026" cy="5140410"/>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Straight Connector 4">
            <a:extLst>
              <a:ext uri="{FF2B5EF4-FFF2-40B4-BE49-F238E27FC236}">
                <a16:creationId xmlns:a16="http://schemas.microsoft.com/office/drawing/2014/main" id="{8F73F643-B2FF-87E9-B3BB-E5A1E3E2F3B9}"/>
              </a:ext>
            </a:extLst>
          </p:cNvPr>
          <p:cNvCxnSpPr/>
          <p:nvPr/>
        </p:nvCxnSpPr>
        <p:spPr>
          <a:xfrm>
            <a:off x="0" y="988540"/>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99929B9-4EA7-D123-0A32-C1A2379BE3EE}"/>
              </a:ext>
            </a:extLst>
          </p:cNvPr>
          <p:cNvCxnSpPr/>
          <p:nvPr/>
        </p:nvCxnSpPr>
        <p:spPr>
          <a:xfrm>
            <a:off x="0" y="6404919"/>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19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BCC2D105-4532-627D-3537-366435220921}"/>
            </a:ext>
          </a:extLst>
        </p:cNvPr>
        <p:cNvGrpSpPr/>
        <p:nvPr/>
      </p:nvGrpSpPr>
      <p:grpSpPr>
        <a:xfrm>
          <a:off x="0" y="0"/>
          <a:ext cx="0" cy="0"/>
          <a:chOff x="0" y="0"/>
          <a:chExt cx="0" cy="0"/>
        </a:xfrm>
      </p:grpSpPr>
      <p:sp>
        <p:nvSpPr>
          <p:cNvPr id="41" name="Date Placeholder 40">
            <a:extLst>
              <a:ext uri="{FF2B5EF4-FFF2-40B4-BE49-F238E27FC236}">
                <a16:creationId xmlns:a16="http://schemas.microsoft.com/office/drawing/2014/main" id="{7AC6160E-483B-2D69-3326-9D3C2A5B5E63}"/>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B6FBA9EF-25C9-324A-2A58-0BBA1FD73C21}"/>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C9C47B60-F8A9-170F-710D-60262E83A998}"/>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6</a:t>
            </a:fld>
            <a:endParaRPr lang="en-ZA" dirty="0"/>
          </a:p>
        </p:txBody>
      </p:sp>
      <p:sp>
        <p:nvSpPr>
          <p:cNvPr id="2" name="Title 1">
            <a:extLst>
              <a:ext uri="{FF2B5EF4-FFF2-40B4-BE49-F238E27FC236}">
                <a16:creationId xmlns:a16="http://schemas.microsoft.com/office/drawing/2014/main" id="{8ABB2DF8-0C4A-D2EF-D795-39B2CDFA28B4}"/>
              </a:ext>
            </a:extLst>
          </p:cNvPr>
          <p:cNvSpPr txBox="1">
            <a:spLocks/>
          </p:cNvSpPr>
          <p:nvPr/>
        </p:nvSpPr>
        <p:spPr>
          <a:xfrm>
            <a:off x="481914" y="234779"/>
            <a:ext cx="5597610" cy="667264"/>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latin typeface="Calibri" panose="020F0502020204030204" pitchFamily="34" charset="0"/>
                <a:cs typeface="Calibri" panose="020F0502020204030204" pitchFamily="34" charset="0"/>
              </a:rPr>
              <a:t>Segment-wise Revenue Breakdown</a:t>
            </a:r>
          </a:p>
        </p:txBody>
      </p:sp>
      <p:graphicFrame>
        <p:nvGraphicFramePr>
          <p:cNvPr id="9" name="Chart 8">
            <a:extLst>
              <a:ext uri="{FF2B5EF4-FFF2-40B4-BE49-F238E27FC236}">
                <a16:creationId xmlns:a16="http://schemas.microsoft.com/office/drawing/2014/main" id="{B0372D4B-F576-A4F8-044E-A5A6EA60B2A2}"/>
              </a:ext>
            </a:extLst>
          </p:cNvPr>
          <p:cNvGraphicFramePr>
            <a:graphicFrameLocks/>
          </p:cNvGraphicFramePr>
          <p:nvPr>
            <p:extLst>
              <p:ext uri="{D42A27DB-BD31-4B8C-83A1-F6EECF244321}">
                <p14:modId xmlns:p14="http://schemas.microsoft.com/office/powerpoint/2010/main" val="3687392102"/>
              </p:ext>
            </p:extLst>
          </p:nvPr>
        </p:nvGraphicFramePr>
        <p:xfrm>
          <a:off x="864972" y="945293"/>
          <a:ext cx="10700951" cy="236631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3">
            <a:extLst>
              <a:ext uri="{FF2B5EF4-FFF2-40B4-BE49-F238E27FC236}">
                <a16:creationId xmlns:a16="http://schemas.microsoft.com/office/drawing/2014/main" id="{B52CBC42-41FC-824E-39F0-C3AFAD110372}"/>
              </a:ext>
            </a:extLst>
          </p:cNvPr>
          <p:cNvSpPr txBox="1">
            <a:spLocks/>
          </p:cNvSpPr>
          <p:nvPr/>
        </p:nvSpPr>
        <p:spPr>
          <a:xfrm>
            <a:off x="613591" y="3212757"/>
            <a:ext cx="11236539" cy="1285103"/>
          </a:xfrm>
          <a:prstGeom prst="rect">
            <a:avLst/>
          </a:prstGeom>
        </p:spPr>
        <p:txBody>
          <a:bodyPr vert="horz" lIns="91440" tIns="45720" rIns="91440" bIns="45720" rtlCol="0">
            <a:norm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latin typeface="Calibri" panose="020F0502020204030204" pitchFamily="34" charset="0"/>
                <a:cs typeface="Calibri" panose="020F0502020204030204" pitchFamily="34" charset="0"/>
              </a:rPr>
              <a:t>North America remains dominant, but slowly declining:</a:t>
            </a:r>
          </a:p>
          <a:p>
            <a:pPr marL="285750" indent="-285750" algn="just">
              <a:buFont typeface="Wingdings" panose="05000000000000000000" pitchFamily="2" charset="2"/>
              <a:buChar char="q"/>
            </a:pPr>
            <a:r>
              <a:rPr lang="en-US" dirty="0">
                <a:latin typeface="Calibri" panose="020F0502020204030204" pitchFamily="34" charset="0"/>
                <a:cs typeface="Calibri" panose="020F0502020204030204" pitchFamily="34" charset="0"/>
              </a:rPr>
              <a:t>Contributes the largest share of total revenue throughout the forecast period. Declines from 61.46% in 2022A to 58.63% in 2029P, indicating a moderate shift in revenue mix.</a:t>
            </a:r>
          </a:p>
          <a:p>
            <a:pPr marL="285750" indent="-285750" algn="just">
              <a:buFont typeface="Wingdings" panose="05000000000000000000" pitchFamily="2" charset="2"/>
              <a:buChar char="q"/>
            </a:pPr>
            <a:r>
              <a:rPr lang="en-US" dirty="0">
                <a:latin typeface="Calibri" panose="020F0502020204030204" pitchFamily="34" charset="0"/>
                <a:cs typeface="Calibri" panose="020F0502020204030204" pitchFamily="34" charset="0"/>
              </a:rPr>
              <a:t>Reflects maturity in Amazon’s home market and increased global diversification.</a:t>
            </a:r>
          </a:p>
        </p:txBody>
      </p:sp>
      <p:sp>
        <p:nvSpPr>
          <p:cNvPr id="11" name="Text Placeholder 43">
            <a:extLst>
              <a:ext uri="{FF2B5EF4-FFF2-40B4-BE49-F238E27FC236}">
                <a16:creationId xmlns:a16="http://schemas.microsoft.com/office/drawing/2014/main" id="{C85DAD89-49B0-5481-AEEE-31FC4FE7233E}"/>
              </a:ext>
            </a:extLst>
          </p:cNvPr>
          <p:cNvSpPr txBox="1">
            <a:spLocks/>
          </p:cNvSpPr>
          <p:nvPr/>
        </p:nvSpPr>
        <p:spPr>
          <a:xfrm>
            <a:off x="580640" y="4226012"/>
            <a:ext cx="11368344" cy="1112107"/>
          </a:xfrm>
          <a:prstGeom prst="rect">
            <a:avLst/>
          </a:prstGeom>
        </p:spPr>
        <p:txBody>
          <a:bodyPr vert="horz" lIns="91440" tIns="45720" rIns="91440" bIns="45720" rtlCol="0">
            <a:norm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latin typeface="Calibri" panose="020F0502020204030204" pitchFamily="34" charset="0"/>
                <a:cs typeface="Calibri" panose="020F0502020204030204" pitchFamily="34" charset="0"/>
              </a:rPr>
              <a:t>International segment shows stable growth in absolute terms:</a:t>
            </a:r>
          </a:p>
          <a:p>
            <a:pPr marL="285750" indent="-285750" algn="just">
              <a:buFont typeface="Wingdings" panose="05000000000000000000" pitchFamily="2" charset="2"/>
              <a:buChar char="q"/>
            </a:pPr>
            <a:r>
              <a:rPr lang="en-US" dirty="0">
                <a:latin typeface="Calibri" panose="020F0502020204030204" pitchFamily="34" charset="0"/>
                <a:cs typeface="Calibri" panose="020F0502020204030204" pitchFamily="34" charset="0"/>
              </a:rPr>
              <a:t>Revenue increases YoY, but its percentage share of total revenue slightly declines from 22.96% to 20.94%. Suggests that while international operations are scaling, growth is outpaced by AWS.</a:t>
            </a:r>
          </a:p>
          <a:p>
            <a:pPr marL="285750" indent="-285750" algn="just">
              <a:buFont typeface="Wingdings" panose="05000000000000000000" pitchFamily="2" charset="2"/>
              <a:buChar char="q"/>
            </a:pPr>
            <a:r>
              <a:rPr lang="en-US" dirty="0">
                <a:latin typeface="Calibri" panose="020F0502020204030204" pitchFamily="34" charset="0"/>
                <a:cs typeface="Calibri" panose="020F0502020204030204" pitchFamily="34" charset="0"/>
              </a:rPr>
              <a:t>Reflects global presence, but limited by regional competition and regulatory pressures.</a:t>
            </a:r>
          </a:p>
        </p:txBody>
      </p:sp>
      <p:sp>
        <p:nvSpPr>
          <p:cNvPr id="12" name="Text Placeholder 43">
            <a:extLst>
              <a:ext uri="{FF2B5EF4-FFF2-40B4-BE49-F238E27FC236}">
                <a16:creationId xmlns:a16="http://schemas.microsoft.com/office/drawing/2014/main" id="{7DCF49BB-E9F8-5E98-125B-CB5EF6BEA220}"/>
              </a:ext>
            </a:extLst>
          </p:cNvPr>
          <p:cNvSpPr txBox="1">
            <a:spLocks/>
          </p:cNvSpPr>
          <p:nvPr/>
        </p:nvSpPr>
        <p:spPr>
          <a:xfrm>
            <a:off x="593124" y="5288690"/>
            <a:ext cx="11331146" cy="1223319"/>
          </a:xfrm>
          <a:prstGeom prst="rect">
            <a:avLst/>
          </a:prstGeom>
        </p:spPr>
        <p:txBody>
          <a:bodyPr vert="horz" lIns="91440" tIns="45720" rIns="91440" bIns="45720" rtlCol="0">
            <a:norm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latin typeface="Calibri" panose="020F0502020204030204" pitchFamily="34" charset="0"/>
                <a:cs typeface="Calibri" panose="020F0502020204030204" pitchFamily="34" charset="0"/>
              </a:rPr>
              <a:t>AWS is the fastest-growing segment:</a:t>
            </a:r>
          </a:p>
          <a:p>
            <a:pPr marL="285750" indent="-285750" algn="just">
              <a:buFont typeface="Wingdings" panose="05000000000000000000" pitchFamily="2" charset="2"/>
              <a:buChar char="q"/>
            </a:pPr>
            <a:r>
              <a:rPr lang="en-US" dirty="0">
                <a:latin typeface="Calibri" panose="020F0502020204030204" pitchFamily="34" charset="0"/>
                <a:cs typeface="Calibri" panose="020F0502020204030204" pitchFamily="34" charset="0"/>
              </a:rPr>
              <a:t>Grows from 15.58% in 2022A to 20.43% in 2029P, gaining nearly 5% share in total revenue. This growth highlights AWS’s role as Amazon’s profit engine, supported by rising cloud adoption.</a:t>
            </a:r>
          </a:p>
          <a:p>
            <a:pPr marL="285750" indent="-285750" algn="just">
              <a:buFont typeface="Wingdings" panose="05000000000000000000" pitchFamily="2" charset="2"/>
              <a:buChar char="q"/>
            </a:pPr>
            <a:r>
              <a:rPr lang="en-US" dirty="0">
                <a:latin typeface="Calibri" panose="020F0502020204030204" pitchFamily="34" charset="0"/>
                <a:cs typeface="Calibri" panose="020F0502020204030204" pitchFamily="34" charset="0"/>
              </a:rPr>
              <a:t>Indicates a strategic shift from low-margin retail to high-margin tech infrastructure.</a:t>
            </a:r>
          </a:p>
        </p:txBody>
      </p:sp>
      <p:cxnSp>
        <p:nvCxnSpPr>
          <p:cNvPr id="6" name="Straight Connector 5">
            <a:extLst>
              <a:ext uri="{FF2B5EF4-FFF2-40B4-BE49-F238E27FC236}">
                <a16:creationId xmlns:a16="http://schemas.microsoft.com/office/drawing/2014/main" id="{652B31B7-EAB3-0E1B-E4B9-74B7DDCA4559}"/>
              </a:ext>
            </a:extLst>
          </p:cNvPr>
          <p:cNvCxnSpPr/>
          <p:nvPr/>
        </p:nvCxnSpPr>
        <p:spPr>
          <a:xfrm>
            <a:off x="0" y="914401"/>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330A92-5556-CA6D-DC79-69A92351F67C}"/>
              </a:ext>
            </a:extLst>
          </p:cNvPr>
          <p:cNvCxnSpPr>
            <a:cxnSpLocks/>
          </p:cNvCxnSpPr>
          <p:nvPr/>
        </p:nvCxnSpPr>
        <p:spPr>
          <a:xfrm>
            <a:off x="0" y="6407708"/>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30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D014C535-A09E-A7D5-8836-8C37F8452E94}"/>
            </a:ext>
          </a:extLst>
        </p:cNvPr>
        <p:cNvGrpSpPr/>
        <p:nvPr/>
      </p:nvGrpSpPr>
      <p:grpSpPr>
        <a:xfrm>
          <a:off x="0" y="0"/>
          <a:ext cx="0" cy="0"/>
          <a:chOff x="0" y="0"/>
          <a:chExt cx="0" cy="0"/>
        </a:xfrm>
      </p:grpSpPr>
      <p:sp>
        <p:nvSpPr>
          <p:cNvPr id="41" name="Date Placeholder 40">
            <a:extLst>
              <a:ext uri="{FF2B5EF4-FFF2-40B4-BE49-F238E27FC236}">
                <a16:creationId xmlns:a16="http://schemas.microsoft.com/office/drawing/2014/main" id="{897AB016-8376-9D24-B22A-F11933F2CD0C}"/>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AC82FC77-3010-8B68-3A81-F76A7FAB75C4}"/>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110AF090-9A5A-6933-2764-25CBC34A6CED}"/>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7</a:t>
            </a:fld>
            <a:endParaRPr lang="en-ZA" dirty="0"/>
          </a:p>
        </p:txBody>
      </p:sp>
      <p:sp>
        <p:nvSpPr>
          <p:cNvPr id="2" name="Title 1">
            <a:extLst>
              <a:ext uri="{FF2B5EF4-FFF2-40B4-BE49-F238E27FC236}">
                <a16:creationId xmlns:a16="http://schemas.microsoft.com/office/drawing/2014/main" id="{AA9DFC87-4CA0-D9AB-BFE7-EEB854F23FE3}"/>
              </a:ext>
            </a:extLst>
          </p:cNvPr>
          <p:cNvSpPr txBox="1">
            <a:spLocks/>
          </p:cNvSpPr>
          <p:nvPr/>
        </p:nvSpPr>
        <p:spPr>
          <a:xfrm>
            <a:off x="500445" y="481915"/>
            <a:ext cx="5752073" cy="432486"/>
          </a:xfrm>
          <a:prstGeom prst="rect">
            <a:avLst/>
          </a:prstGeom>
        </p:spPr>
        <p:txBody>
          <a:bodyPr vert="horz" lIns="91440" tIns="45720" rIns="91440" bIns="45720" rtlCol="0" anchor="b" anchorCtr="0">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latin typeface="Calibri" panose="020F0502020204030204" pitchFamily="34" charset="0"/>
                <a:cs typeface="Calibri" panose="020F0502020204030204" pitchFamily="34" charset="0"/>
              </a:rPr>
              <a:t>Amazon Key Financials – Summary (in $ Million)</a:t>
            </a:r>
          </a:p>
        </p:txBody>
      </p:sp>
      <p:graphicFrame>
        <p:nvGraphicFramePr>
          <p:cNvPr id="5" name="Table 4">
            <a:extLst>
              <a:ext uri="{FF2B5EF4-FFF2-40B4-BE49-F238E27FC236}">
                <a16:creationId xmlns:a16="http://schemas.microsoft.com/office/drawing/2014/main" id="{E1C574BD-C63F-4381-AF1D-D68763FBEAD4}"/>
              </a:ext>
            </a:extLst>
          </p:cNvPr>
          <p:cNvGraphicFramePr>
            <a:graphicFrameLocks noGrp="1"/>
          </p:cNvGraphicFramePr>
          <p:nvPr>
            <p:extLst>
              <p:ext uri="{D42A27DB-BD31-4B8C-83A1-F6EECF244321}">
                <p14:modId xmlns:p14="http://schemas.microsoft.com/office/powerpoint/2010/main" val="409919739"/>
              </p:ext>
            </p:extLst>
          </p:nvPr>
        </p:nvGraphicFramePr>
        <p:xfrm>
          <a:off x="639120" y="1334529"/>
          <a:ext cx="10135976" cy="2619631"/>
        </p:xfrm>
        <a:graphic>
          <a:graphicData uri="http://schemas.openxmlformats.org/drawingml/2006/table">
            <a:tbl>
              <a:tblPr/>
              <a:tblGrid>
                <a:gridCol w="1985500">
                  <a:extLst>
                    <a:ext uri="{9D8B030D-6E8A-4147-A177-3AD203B41FA5}">
                      <a16:colId xmlns:a16="http://schemas.microsoft.com/office/drawing/2014/main" val="2925714423"/>
                    </a:ext>
                  </a:extLst>
                </a:gridCol>
                <a:gridCol w="1538763">
                  <a:extLst>
                    <a:ext uri="{9D8B030D-6E8A-4147-A177-3AD203B41FA5}">
                      <a16:colId xmlns:a16="http://schemas.microsoft.com/office/drawing/2014/main" val="644688279"/>
                    </a:ext>
                  </a:extLst>
                </a:gridCol>
                <a:gridCol w="943112">
                  <a:extLst>
                    <a:ext uri="{9D8B030D-6E8A-4147-A177-3AD203B41FA5}">
                      <a16:colId xmlns:a16="http://schemas.microsoft.com/office/drawing/2014/main" val="1196548474"/>
                    </a:ext>
                  </a:extLst>
                </a:gridCol>
                <a:gridCol w="943112">
                  <a:extLst>
                    <a:ext uri="{9D8B030D-6E8A-4147-A177-3AD203B41FA5}">
                      <a16:colId xmlns:a16="http://schemas.microsoft.com/office/drawing/2014/main" val="4217054683"/>
                    </a:ext>
                  </a:extLst>
                </a:gridCol>
                <a:gridCol w="943112">
                  <a:extLst>
                    <a:ext uri="{9D8B030D-6E8A-4147-A177-3AD203B41FA5}">
                      <a16:colId xmlns:a16="http://schemas.microsoft.com/office/drawing/2014/main" val="318917955"/>
                    </a:ext>
                  </a:extLst>
                </a:gridCol>
                <a:gridCol w="943112">
                  <a:extLst>
                    <a:ext uri="{9D8B030D-6E8A-4147-A177-3AD203B41FA5}">
                      <a16:colId xmlns:a16="http://schemas.microsoft.com/office/drawing/2014/main" val="3983832532"/>
                    </a:ext>
                  </a:extLst>
                </a:gridCol>
                <a:gridCol w="943112">
                  <a:extLst>
                    <a:ext uri="{9D8B030D-6E8A-4147-A177-3AD203B41FA5}">
                      <a16:colId xmlns:a16="http://schemas.microsoft.com/office/drawing/2014/main" val="2683916445"/>
                    </a:ext>
                  </a:extLst>
                </a:gridCol>
                <a:gridCol w="943112">
                  <a:extLst>
                    <a:ext uri="{9D8B030D-6E8A-4147-A177-3AD203B41FA5}">
                      <a16:colId xmlns:a16="http://schemas.microsoft.com/office/drawing/2014/main" val="940038905"/>
                    </a:ext>
                  </a:extLst>
                </a:gridCol>
                <a:gridCol w="953041">
                  <a:extLst>
                    <a:ext uri="{9D8B030D-6E8A-4147-A177-3AD203B41FA5}">
                      <a16:colId xmlns:a16="http://schemas.microsoft.com/office/drawing/2014/main" val="260843629"/>
                    </a:ext>
                  </a:extLst>
                </a:gridCol>
              </a:tblGrid>
              <a:tr h="374233">
                <a:tc>
                  <a:txBody>
                    <a:bodyPr/>
                    <a:lstStyle/>
                    <a:p>
                      <a:pPr algn="l" fontAlgn="b"/>
                      <a:r>
                        <a:rPr lang="en-IN" sz="1200" b="1" i="0" u="none" strike="noStrike" dirty="0">
                          <a:solidFill>
                            <a:srgbClr val="FFFFFF"/>
                          </a:solidFill>
                          <a:effectLst/>
                          <a:latin typeface="Calibri" panose="020F0502020204030204" pitchFamily="34" charset="0"/>
                        </a:rPr>
                        <a:t>Metric</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a:solidFill>
                            <a:srgbClr val="FFFFFF"/>
                          </a:solidFill>
                          <a:effectLst/>
                          <a:latin typeface="Calibri" panose="020F0502020204030204" pitchFamily="34" charset="0"/>
                        </a:rPr>
                        <a:t>FY 2022 A</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a:solidFill>
                            <a:srgbClr val="FFFFFF"/>
                          </a:solidFill>
                          <a:effectLst/>
                          <a:latin typeface="Calibri" panose="020F0502020204030204" pitchFamily="34" charset="0"/>
                        </a:rPr>
                        <a:t>FY 2023 A</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a:solidFill>
                            <a:srgbClr val="FFFFFF"/>
                          </a:solidFill>
                          <a:effectLst/>
                          <a:latin typeface="Calibri" panose="020F0502020204030204" pitchFamily="34" charset="0"/>
                        </a:rPr>
                        <a:t>FY 2024 A</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a:solidFill>
                            <a:srgbClr val="FFFFFF"/>
                          </a:solidFill>
                          <a:effectLst/>
                          <a:latin typeface="Calibri" panose="020F0502020204030204" pitchFamily="34" charset="0"/>
                        </a:rPr>
                        <a:t>FY 2025 P </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a:solidFill>
                            <a:srgbClr val="FFFFFF"/>
                          </a:solidFill>
                          <a:effectLst/>
                          <a:latin typeface="Calibri" panose="020F0502020204030204" pitchFamily="34" charset="0"/>
                        </a:rPr>
                        <a:t>FY 2026 P </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a:solidFill>
                            <a:srgbClr val="FFFFFF"/>
                          </a:solidFill>
                          <a:effectLst/>
                          <a:latin typeface="Calibri" panose="020F0502020204030204" pitchFamily="34" charset="0"/>
                        </a:rPr>
                        <a:t>FY 2027 P </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a:solidFill>
                            <a:srgbClr val="FFFFFF"/>
                          </a:solidFill>
                          <a:effectLst/>
                          <a:latin typeface="Calibri" panose="020F0502020204030204" pitchFamily="34" charset="0"/>
                        </a:rPr>
                        <a:t>FY 2028 P </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tc>
                  <a:txBody>
                    <a:bodyPr/>
                    <a:lstStyle/>
                    <a:p>
                      <a:pPr algn="r" fontAlgn="b"/>
                      <a:r>
                        <a:rPr lang="en-IN" sz="1200" b="1" i="0" u="none" strike="noStrike">
                          <a:solidFill>
                            <a:srgbClr val="FFFFFF"/>
                          </a:solidFill>
                          <a:effectLst/>
                          <a:latin typeface="Calibri" panose="020F0502020204030204" pitchFamily="34" charset="0"/>
                        </a:rPr>
                        <a:t>FY 2029 P </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0388A6"/>
                    </a:solidFill>
                  </a:tcPr>
                </a:tc>
                <a:extLst>
                  <a:ext uri="{0D108BD9-81ED-4DB2-BD59-A6C34878D82A}">
                    <a16:rowId xmlns:a16="http://schemas.microsoft.com/office/drawing/2014/main" val="2028091051"/>
                  </a:ext>
                </a:extLst>
              </a:tr>
              <a:tr h="374233">
                <a:tc>
                  <a:txBody>
                    <a:bodyPr/>
                    <a:lstStyle/>
                    <a:p>
                      <a:pPr algn="l" fontAlgn="b"/>
                      <a:r>
                        <a:rPr lang="en-IN" sz="1200" b="0" i="0" u="none" strike="noStrike" dirty="0">
                          <a:solidFill>
                            <a:srgbClr val="000000"/>
                          </a:solidFill>
                          <a:effectLst/>
                          <a:latin typeface="Calibri" panose="020F0502020204030204" pitchFamily="34" charset="0"/>
                        </a:rPr>
                        <a:t>Revenue</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5,13,983.00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5,74,785.00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6,37,959.00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7,11,135.05</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7,92,964.91</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8,84,509.77</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9,86,966.29</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11,01,684.63</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3542119682"/>
                  </a:ext>
                </a:extLst>
              </a:tr>
              <a:tr h="374233">
                <a:tc>
                  <a:txBody>
                    <a:bodyPr/>
                    <a:lstStyle/>
                    <a:p>
                      <a:pPr algn="l" fontAlgn="b"/>
                      <a:r>
                        <a:rPr lang="en-IN" sz="1200" b="0" i="0" u="none" strike="noStrike" dirty="0">
                          <a:solidFill>
                            <a:srgbClr val="000000"/>
                          </a:solidFill>
                          <a:effectLst/>
                          <a:latin typeface="Calibri" panose="020F0502020204030204" pitchFamily="34" charset="0"/>
                        </a:rPr>
                        <a:t>EBITDA</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54,169.00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85,515.00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1,21,388.00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1,35,480.35</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1,51,069.98</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1,68,510.45</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1,88,029.73</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2,09,885.05</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3426952628"/>
                  </a:ext>
                </a:extLst>
              </a:tr>
              <a:tr h="374233">
                <a:tc>
                  <a:txBody>
                    <a:bodyPr/>
                    <a:lstStyle/>
                    <a:p>
                      <a:pPr algn="l" fontAlgn="b"/>
                      <a:r>
                        <a:rPr lang="en-IN" sz="1200" b="0" i="0" u="none" strike="noStrike">
                          <a:solidFill>
                            <a:srgbClr val="000000"/>
                          </a:solidFill>
                          <a:effectLst/>
                          <a:latin typeface="Calibri" panose="020F0502020204030204" pitchFamily="34" charset="0"/>
                        </a:rPr>
                        <a:t>Net Income</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(2,722.00)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30,425.00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59,248.00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61,666.12</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71,770.49</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83,248.30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96,210.22</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1,10,841.71</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2836552663"/>
                  </a:ext>
                </a:extLst>
              </a:tr>
              <a:tr h="374233">
                <a:tc>
                  <a:txBody>
                    <a:bodyPr/>
                    <a:lstStyle/>
                    <a:p>
                      <a:pPr algn="l" fontAlgn="b"/>
                      <a:r>
                        <a:rPr lang="en-IN" sz="1200" b="0" i="0" u="none" strike="noStrike">
                          <a:solidFill>
                            <a:srgbClr val="000000"/>
                          </a:solidFill>
                          <a:effectLst/>
                          <a:latin typeface="Calibri" panose="020F0502020204030204" pitchFamily="34" charset="0"/>
                        </a:rPr>
                        <a:t>Operating Cash Flow</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60,027.00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97,211.00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1,30,360.00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1,53,717.43</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1,77,936.22</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2,01,706.87</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2,28,432.13</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2,58,480.14</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2804461595"/>
                  </a:ext>
                </a:extLst>
              </a:tr>
              <a:tr h="374233">
                <a:tc>
                  <a:txBody>
                    <a:bodyPr/>
                    <a:lstStyle/>
                    <a:p>
                      <a:pPr algn="l" fontAlgn="b"/>
                      <a:r>
                        <a:rPr lang="en-IN" sz="1200" b="0" i="0" u="none" strike="noStrike">
                          <a:solidFill>
                            <a:srgbClr val="000000"/>
                          </a:solidFill>
                          <a:effectLst/>
                          <a:latin typeface="Calibri" panose="020F0502020204030204" pitchFamily="34" charset="0"/>
                        </a:rPr>
                        <a:t>Capital Expenditure</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63,645.00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52,729.00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82,999.00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71,113.51</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79,296.49</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88,450.98</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98,696.63</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1,10,168.46</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3945897424"/>
                  </a:ext>
                </a:extLst>
              </a:tr>
              <a:tr h="374233">
                <a:tc>
                  <a:txBody>
                    <a:bodyPr/>
                    <a:lstStyle/>
                    <a:p>
                      <a:pPr algn="l" fontAlgn="b"/>
                      <a:r>
                        <a:rPr lang="en-IN" sz="1200" b="0" i="0" u="none" strike="noStrike">
                          <a:solidFill>
                            <a:srgbClr val="000000"/>
                          </a:solidFill>
                          <a:effectLst/>
                          <a:latin typeface="Calibri" panose="020F0502020204030204" pitchFamily="34" charset="0"/>
                        </a:rPr>
                        <a:t>Free Cash Flow</a:t>
                      </a:r>
                    </a:p>
                  </a:txBody>
                  <a:tcPr marL="0" marR="0" marT="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(3,618.00)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44,482.00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a:solidFill>
                            <a:srgbClr val="000000"/>
                          </a:solidFill>
                          <a:effectLst/>
                          <a:latin typeface="Calibri" panose="020F0502020204030204" pitchFamily="34" charset="0"/>
                        </a:rPr>
                        <a:t>47,361.00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82,603.93</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98,639.73</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1,13,255.90</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1,29,735.51</a:t>
                      </a:r>
                    </a:p>
                  </a:txBody>
                  <a:tcPr marL="0" marR="0" marT="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tc>
                  <a:txBody>
                    <a:bodyPr/>
                    <a:lstStyle/>
                    <a:p>
                      <a:pPr algn="r" fontAlgn="b"/>
                      <a:r>
                        <a:rPr lang="en-IN" sz="1200" b="0" i="0" u="none" strike="noStrike" dirty="0">
                          <a:solidFill>
                            <a:srgbClr val="000000"/>
                          </a:solidFill>
                          <a:effectLst/>
                          <a:latin typeface="Calibri" panose="020F0502020204030204" pitchFamily="34" charset="0"/>
                        </a:rPr>
                        <a:t>1,48,311.68</a:t>
                      </a:r>
                    </a:p>
                  </a:txBody>
                  <a:tcPr marL="0" marR="0" marT="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chemeClr val="bg1"/>
                    </a:solidFill>
                  </a:tcPr>
                </a:tc>
                <a:extLst>
                  <a:ext uri="{0D108BD9-81ED-4DB2-BD59-A6C34878D82A}">
                    <a16:rowId xmlns:a16="http://schemas.microsoft.com/office/drawing/2014/main" val="3644190074"/>
                  </a:ext>
                </a:extLst>
              </a:tr>
            </a:tbl>
          </a:graphicData>
        </a:graphic>
      </p:graphicFrame>
      <p:sp>
        <p:nvSpPr>
          <p:cNvPr id="6" name="Text Placeholder 43">
            <a:extLst>
              <a:ext uri="{FF2B5EF4-FFF2-40B4-BE49-F238E27FC236}">
                <a16:creationId xmlns:a16="http://schemas.microsoft.com/office/drawing/2014/main" id="{F8ED9DD1-FFFB-E66E-3D6D-F133CF962C49}"/>
              </a:ext>
            </a:extLst>
          </p:cNvPr>
          <p:cNvSpPr txBox="1">
            <a:spLocks/>
          </p:cNvSpPr>
          <p:nvPr/>
        </p:nvSpPr>
        <p:spPr>
          <a:xfrm>
            <a:off x="432359" y="4188940"/>
            <a:ext cx="11664906" cy="2113006"/>
          </a:xfrm>
          <a:prstGeom prst="rect">
            <a:avLst/>
          </a:prstGeom>
        </p:spPr>
        <p:txBody>
          <a:bodyPr vert="horz" lIns="91440" tIns="45720" rIns="91440" bIns="45720" rtlCol="0">
            <a:normAutofit/>
          </a:bodyPr>
          <a:lstStyle>
            <a:lvl1pPr marL="0" indent="0" algn="l" defTabSz="914400" rtl="0" eaLnBrk="1" latinLnBrk="0" hangingPunct="1">
              <a:lnSpc>
                <a:spcPts val="2000"/>
              </a:lnSpc>
              <a:spcBef>
                <a:spcPts val="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Revenue Momentum: </a:t>
            </a:r>
            <a:r>
              <a:rPr lang="en-US" sz="1600" dirty="0">
                <a:latin typeface="Calibri" panose="020F0502020204030204" pitchFamily="34" charset="0"/>
                <a:cs typeface="Calibri" panose="020F0502020204030204" pitchFamily="34" charset="0"/>
              </a:rPr>
              <a:t>Amazon's revenue is projected to grow from ₹5.1 lakh Cr (FY22) to over ₹11 lakh Cr (FY29), indicating strong business scalability.</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Profitability Turnaround: </a:t>
            </a:r>
            <a:r>
              <a:rPr lang="en-US" sz="1600" dirty="0">
                <a:latin typeface="Calibri" panose="020F0502020204030204" pitchFamily="34" charset="0"/>
                <a:cs typeface="Calibri" panose="020F0502020204030204" pitchFamily="34" charset="0"/>
              </a:rPr>
              <a:t>The company recovered from a net loss in FY22 to strong net profits by FY29, showcasing operational resilience.</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Healthy Cash Flows: </a:t>
            </a:r>
            <a:r>
              <a:rPr lang="en-US" sz="1600" dirty="0">
                <a:latin typeface="Calibri" panose="020F0502020204030204" pitchFamily="34" charset="0"/>
                <a:cs typeface="Calibri" panose="020F0502020204030204" pitchFamily="34" charset="0"/>
              </a:rPr>
              <a:t>Free cash flow turns significantly positive by FY23 and strengthens further, highlighting financial flexibility.</a:t>
            </a:r>
          </a:p>
          <a:p>
            <a:pPr marL="285750" indent="-285750">
              <a:buFont typeface="Wingdings" panose="05000000000000000000" pitchFamily="2" charset="2"/>
              <a:buChar char="q"/>
            </a:pPr>
            <a:r>
              <a:rPr lang="en-US" sz="1600" b="1" dirty="0">
                <a:latin typeface="Calibri" panose="020F0502020204030204" pitchFamily="34" charset="0"/>
                <a:cs typeface="Calibri" panose="020F0502020204030204" pitchFamily="34" charset="0"/>
              </a:rPr>
              <a:t>Consistent CAPEX: </a:t>
            </a:r>
            <a:r>
              <a:rPr lang="en-US" sz="1600" dirty="0">
                <a:latin typeface="Calibri" panose="020F0502020204030204" pitchFamily="34" charset="0"/>
                <a:cs typeface="Calibri" panose="020F0502020204030204" pitchFamily="34" charset="0"/>
              </a:rPr>
              <a:t>Amazon maintains steady capital investments to support growth in AWS, logistics, and innovation.</a:t>
            </a:r>
          </a:p>
        </p:txBody>
      </p:sp>
      <p:cxnSp>
        <p:nvCxnSpPr>
          <p:cNvPr id="7" name="Straight Connector 6">
            <a:extLst>
              <a:ext uri="{FF2B5EF4-FFF2-40B4-BE49-F238E27FC236}">
                <a16:creationId xmlns:a16="http://schemas.microsoft.com/office/drawing/2014/main" id="{D588D2B9-3851-F1F7-DA3F-E02F2C926984}"/>
              </a:ext>
            </a:extLst>
          </p:cNvPr>
          <p:cNvCxnSpPr/>
          <p:nvPr/>
        </p:nvCxnSpPr>
        <p:spPr>
          <a:xfrm>
            <a:off x="0" y="1000897"/>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3F6348D-C0E4-C110-60AF-80B7EFAA097A}"/>
              </a:ext>
            </a:extLst>
          </p:cNvPr>
          <p:cNvCxnSpPr>
            <a:cxnSpLocks/>
          </p:cNvCxnSpPr>
          <p:nvPr/>
        </p:nvCxnSpPr>
        <p:spPr>
          <a:xfrm>
            <a:off x="0" y="6417940"/>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7823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2582717B-0FE7-D8D8-9E23-02EA51EE6A83}"/>
            </a:ext>
          </a:extLst>
        </p:cNvPr>
        <p:cNvGrpSpPr/>
        <p:nvPr/>
      </p:nvGrpSpPr>
      <p:grpSpPr>
        <a:xfrm>
          <a:off x="0" y="0"/>
          <a:ext cx="0" cy="0"/>
          <a:chOff x="0" y="0"/>
          <a:chExt cx="0" cy="0"/>
        </a:xfrm>
      </p:grpSpPr>
      <p:sp>
        <p:nvSpPr>
          <p:cNvPr id="41" name="Date Placeholder 40">
            <a:extLst>
              <a:ext uri="{FF2B5EF4-FFF2-40B4-BE49-F238E27FC236}">
                <a16:creationId xmlns:a16="http://schemas.microsoft.com/office/drawing/2014/main" id="{19FE5EB4-3072-449D-6837-F39B3992AD72}"/>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287B996B-1998-6AE9-1195-FCF869D94085}"/>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04144616-20C2-D4D7-C416-E64069B47027}"/>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8</a:t>
            </a:fld>
            <a:endParaRPr lang="en-ZA" dirty="0"/>
          </a:p>
        </p:txBody>
      </p:sp>
      <p:sp>
        <p:nvSpPr>
          <p:cNvPr id="2" name="Title 1">
            <a:extLst>
              <a:ext uri="{FF2B5EF4-FFF2-40B4-BE49-F238E27FC236}">
                <a16:creationId xmlns:a16="http://schemas.microsoft.com/office/drawing/2014/main" id="{B411FBD9-EDE5-0284-1729-52A08D054056}"/>
              </a:ext>
            </a:extLst>
          </p:cNvPr>
          <p:cNvSpPr txBox="1">
            <a:spLocks/>
          </p:cNvSpPr>
          <p:nvPr/>
        </p:nvSpPr>
        <p:spPr>
          <a:xfrm>
            <a:off x="500446" y="321276"/>
            <a:ext cx="5838570" cy="593125"/>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002060"/>
                </a:solidFill>
                <a:latin typeface="Calibri" panose="020F0502020204030204" pitchFamily="34" charset="0"/>
                <a:cs typeface="Calibri" panose="020F0502020204030204" pitchFamily="34" charset="0"/>
              </a:rPr>
              <a:t>Financial Summary (2022A–2026P)</a:t>
            </a:r>
          </a:p>
        </p:txBody>
      </p:sp>
      <p:graphicFrame>
        <p:nvGraphicFramePr>
          <p:cNvPr id="7" name="Chart 6">
            <a:extLst>
              <a:ext uri="{FF2B5EF4-FFF2-40B4-BE49-F238E27FC236}">
                <a16:creationId xmlns:a16="http://schemas.microsoft.com/office/drawing/2014/main" id="{CBBB974D-C069-37D1-D966-4EB732A6DF17}"/>
              </a:ext>
            </a:extLst>
          </p:cNvPr>
          <p:cNvGraphicFramePr>
            <a:graphicFrameLocks/>
          </p:cNvGraphicFramePr>
          <p:nvPr>
            <p:extLst>
              <p:ext uri="{D42A27DB-BD31-4B8C-83A1-F6EECF244321}">
                <p14:modId xmlns:p14="http://schemas.microsoft.com/office/powerpoint/2010/main" val="1754485810"/>
              </p:ext>
            </p:extLst>
          </p:nvPr>
        </p:nvGraphicFramePr>
        <p:xfrm>
          <a:off x="790833" y="1099751"/>
          <a:ext cx="10083114" cy="24219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EA99D4E-61BA-F281-5549-79808080EE29}"/>
              </a:ext>
            </a:extLst>
          </p:cNvPr>
          <p:cNvGraphicFramePr>
            <a:graphicFrameLocks/>
          </p:cNvGraphicFramePr>
          <p:nvPr>
            <p:extLst>
              <p:ext uri="{D42A27DB-BD31-4B8C-83A1-F6EECF244321}">
                <p14:modId xmlns:p14="http://schemas.microsoft.com/office/powerpoint/2010/main" val="2166252177"/>
              </p:ext>
            </p:extLst>
          </p:nvPr>
        </p:nvGraphicFramePr>
        <p:xfrm>
          <a:off x="621956" y="3626706"/>
          <a:ext cx="5198075" cy="27864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788A2033-6A7E-056B-C1D1-455757B34AC3}"/>
              </a:ext>
            </a:extLst>
          </p:cNvPr>
          <p:cNvGraphicFramePr>
            <a:graphicFrameLocks/>
          </p:cNvGraphicFramePr>
          <p:nvPr>
            <p:extLst>
              <p:ext uri="{D42A27DB-BD31-4B8C-83A1-F6EECF244321}">
                <p14:modId xmlns:p14="http://schemas.microsoft.com/office/powerpoint/2010/main" val="3600613875"/>
              </p:ext>
            </p:extLst>
          </p:nvPr>
        </p:nvGraphicFramePr>
        <p:xfrm>
          <a:off x="6166022" y="3682314"/>
          <a:ext cx="5375189" cy="2607276"/>
        </p:xfrm>
        <a:graphic>
          <a:graphicData uri="http://schemas.openxmlformats.org/drawingml/2006/chart">
            <c:chart xmlns:c="http://schemas.openxmlformats.org/drawingml/2006/chart" xmlns:r="http://schemas.openxmlformats.org/officeDocument/2006/relationships" r:id="rId5"/>
          </a:graphicData>
        </a:graphic>
      </p:graphicFrame>
      <p:cxnSp>
        <p:nvCxnSpPr>
          <p:cNvPr id="5" name="Straight Connector 4">
            <a:extLst>
              <a:ext uri="{FF2B5EF4-FFF2-40B4-BE49-F238E27FC236}">
                <a16:creationId xmlns:a16="http://schemas.microsoft.com/office/drawing/2014/main" id="{1C734071-3B7D-1B4D-8997-BACBF3C6EA9D}"/>
              </a:ext>
            </a:extLst>
          </p:cNvPr>
          <p:cNvCxnSpPr/>
          <p:nvPr/>
        </p:nvCxnSpPr>
        <p:spPr>
          <a:xfrm>
            <a:off x="0" y="1013254"/>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9C4BD4F-A2B0-7D58-41AB-6326910E5FD9}"/>
              </a:ext>
            </a:extLst>
          </p:cNvPr>
          <p:cNvCxnSpPr/>
          <p:nvPr/>
        </p:nvCxnSpPr>
        <p:spPr>
          <a:xfrm>
            <a:off x="0" y="6420332"/>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47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5C58850E-63F6-B14F-5899-2747CAEE8A5E}"/>
            </a:ext>
          </a:extLst>
        </p:cNvPr>
        <p:cNvGrpSpPr/>
        <p:nvPr/>
      </p:nvGrpSpPr>
      <p:grpSpPr>
        <a:xfrm>
          <a:off x="0" y="0"/>
          <a:ext cx="0" cy="0"/>
          <a:chOff x="0" y="0"/>
          <a:chExt cx="0" cy="0"/>
        </a:xfrm>
      </p:grpSpPr>
      <p:sp>
        <p:nvSpPr>
          <p:cNvPr id="41" name="Date Placeholder 40">
            <a:extLst>
              <a:ext uri="{FF2B5EF4-FFF2-40B4-BE49-F238E27FC236}">
                <a16:creationId xmlns:a16="http://schemas.microsoft.com/office/drawing/2014/main" id="{8B1EFDDF-BD01-C53E-83E5-A7158B8F2647}"/>
              </a:ext>
            </a:extLst>
          </p:cNvPr>
          <p:cNvSpPr>
            <a:spLocks noGrp="1"/>
          </p:cNvSpPr>
          <p:nvPr>
            <p:ph type="dt" sz="half" idx="16"/>
          </p:nvPr>
        </p:nvSpPr>
        <p:spPr>
          <a:xfrm>
            <a:off x="838200" y="6356350"/>
            <a:ext cx="2743200" cy="365125"/>
          </a:xfrm>
        </p:spPr>
        <p:txBody>
          <a:bodyPr/>
          <a:lstStyle/>
          <a:p>
            <a:r>
              <a:rPr lang="en-US" dirty="0"/>
              <a:t>8/04/2025</a:t>
            </a:r>
          </a:p>
        </p:txBody>
      </p:sp>
      <p:sp>
        <p:nvSpPr>
          <p:cNvPr id="3" name="Footer Placeholder 2">
            <a:extLst>
              <a:ext uri="{FF2B5EF4-FFF2-40B4-BE49-F238E27FC236}">
                <a16:creationId xmlns:a16="http://schemas.microsoft.com/office/drawing/2014/main" id="{F77CFA2A-4553-1B1A-9D3C-F43DECC975DF}"/>
              </a:ext>
            </a:extLst>
          </p:cNvPr>
          <p:cNvSpPr>
            <a:spLocks noGrp="1"/>
          </p:cNvSpPr>
          <p:nvPr>
            <p:ph type="ftr" sz="quarter" idx="10"/>
          </p:nvPr>
        </p:nvSpPr>
        <p:spPr>
          <a:xfrm>
            <a:off x="4038600" y="6356350"/>
            <a:ext cx="4114800" cy="365125"/>
          </a:xfrm>
        </p:spPr>
        <p:txBody>
          <a:bodyPr/>
          <a:lstStyle/>
          <a:p>
            <a:r>
              <a:rPr lang="en-IN" dirty="0"/>
              <a:t>Amazon Investment Advisory</a:t>
            </a:r>
            <a:endParaRPr lang="en-ZA" dirty="0"/>
          </a:p>
        </p:txBody>
      </p:sp>
      <p:sp>
        <p:nvSpPr>
          <p:cNvPr id="4" name="Slide Number Placeholder 3">
            <a:extLst>
              <a:ext uri="{FF2B5EF4-FFF2-40B4-BE49-F238E27FC236}">
                <a16:creationId xmlns:a16="http://schemas.microsoft.com/office/drawing/2014/main" id="{24FBE504-48A6-AFC6-740E-1635D138E98A}"/>
              </a:ext>
            </a:extLst>
          </p:cNvPr>
          <p:cNvSpPr>
            <a:spLocks noGrp="1"/>
          </p:cNvSpPr>
          <p:nvPr>
            <p:ph type="sldNum" sz="quarter" idx="11"/>
          </p:nvPr>
        </p:nvSpPr>
        <p:spPr>
          <a:xfrm>
            <a:off x="8610600" y="6356350"/>
            <a:ext cx="2743200" cy="365125"/>
          </a:xfrm>
        </p:spPr>
        <p:txBody>
          <a:bodyPr/>
          <a:lstStyle/>
          <a:p>
            <a:fld id="{19B51A1E-902D-48AF-9020-955120F399B6}" type="slidenum">
              <a:rPr lang="en-ZA" smtClean="0"/>
              <a:pPr/>
              <a:t>9</a:t>
            </a:fld>
            <a:endParaRPr lang="en-ZA" dirty="0"/>
          </a:p>
        </p:txBody>
      </p:sp>
      <p:sp>
        <p:nvSpPr>
          <p:cNvPr id="2" name="Title 1">
            <a:extLst>
              <a:ext uri="{FF2B5EF4-FFF2-40B4-BE49-F238E27FC236}">
                <a16:creationId xmlns:a16="http://schemas.microsoft.com/office/drawing/2014/main" id="{33C78CB4-B158-4232-B1D1-BFE321F39DA4}"/>
              </a:ext>
            </a:extLst>
          </p:cNvPr>
          <p:cNvSpPr txBox="1">
            <a:spLocks/>
          </p:cNvSpPr>
          <p:nvPr/>
        </p:nvSpPr>
        <p:spPr>
          <a:xfrm>
            <a:off x="488090" y="420132"/>
            <a:ext cx="4182764" cy="432486"/>
          </a:xfrm>
          <a:prstGeom prst="rect">
            <a:avLst/>
          </a:prstGeom>
        </p:spPr>
        <p:txBody>
          <a:bodyPr vert="horz" lIns="91440" tIns="45720" rIns="91440" bIns="4572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solidFill>
                  <a:srgbClr val="002060"/>
                </a:solidFill>
                <a:latin typeface="Calibri" panose="020F0502020204030204" pitchFamily="34" charset="0"/>
                <a:cs typeface="Calibri" panose="020F0502020204030204" pitchFamily="34" charset="0"/>
              </a:rPr>
              <a:t>Key Financial Ratios </a:t>
            </a:r>
            <a:endParaRPr lang="en-US" sz="2400" b="1" dirty="0">
              <a:solidFill>
                <a:srgbClr val="002060"/>
              </a:solidFill>
              <a:latin typeface="Calibri" panose="020F0502020204030204" pitchFamily="34" charset="0"/>
              <a:cs typeface="Calibri" panose="020F0502020204030204" pitchFamily="34" charset="0"/>
            </a:endParaRPr>
          </a:p>
        </p:txBody>
      </p:sp>
      <p:graphicFrame>
        <p:nvGraphicFramePr>
          <p:cNvPr id="5" name="Chart 4">
            <a:extLst>
              <a:ext uri="{FF2B5EF4-FFF2-40B4-BE49-F238E27FC236}">
                <a16:creationId xmlns:a16="http://schemas.microsoft.com/office/drawing/2014/main" id="{24D93E08-D33E-1BA4-2121-4EE47AB2BDF1}"/>
              </a:ext>
            </a:extLst>
          </p:cNvPr>
          <p:cNvGraphicFramePr>
            <a:graphicFrameLocks/>
          </p:cNvGraphicFramePr>
          <p:nvPr>
            <p:extLst>
              <p:ext uri="{D42A27DB-BD31-4B8C-83A1-F6EECF244321}">
                <p14:modId xmlns:p14="http://schemas.microsoft.com/office/powerpoint/2010/main" val="3466617100"/>
              </p:ext>
            </p:extLst>
          </p:nvPr>
        </p:nvGraphicFramePr>
        <p:xfrm>
          <a:off x="881448" y="883508"/>
          <a:ext cx="5494638"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6382E1A4-C8A9-1F40-5574-7B0962FD3ED2}"/>
              </a:ext>
            </a:extLst>
          </p:cNvPr>
          <p:cNvGraphicFramePr>
            <a:graphicFrameLocks/>
          </p:cNvGraphicFramePr>
          <p:nvPr>
            <p:extLst>
              <p:ext uri="{D42A27DB-BD31-4B8C-83A1-F6EECF244321}">
                <p14:modId xmlns:p14="http://schemas.microsoft.com/office/powerpoint/2010/main" val="1488282608"/>
              </p:ext>
            </p:extLst>
          </p:nvPr>
        </p:nvGraphicFramePr>
        <p:xfrm>
          <a:off x="6536724" y="858795"/>
          <a:ext cx="4885038"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FB7F9357-74A4-5CE6-0494-F47D1F131140}"/>
              </a:ext>
            </a:extLst>
          </p:cNvPr>
          <p:cNvGraphicFramePr>
            <a:graphicFrameLocks/>
          </p:cNvGraphicFramePr>
          <p:nvPr>
            <p:extLst>
              <p:ext uri="{D42A27DB-BD31-4B8C-83A1-F6EECF244321}">
                <p14:modId xmlns:p14="http://schemas.microsoft.com/office/powerpoint/2010/main" val="197645994"/>
              </p:ext>
            </p:extLst>
          </p:nvPr>
        </p:nvGraphicFramePr>
        <p:xfrm>
          <a:off x="827903" y="3657600"/>
          <a:ext cx="5523470" cy="25887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a:extLst>
              <a:ext uri="{FF2B5EF4-FFF2-40B4-BE49-F238E27FC236}">
                <a16:creationId xmlns:a16="http://schemas.microsoft.com/office/drawing/2014/main" id="{0CAEA26C-4D9F-07CF-BF0D-DF623F4088B9}"/>
              </a:ext>
            </a:extLst>
          </p:cNvPr>
          <p:cNvGraphicFramePr>
            <a:graphicFrameLocks/>
          </p:cNvGraphicFramePr>
          <p:nvPr>
            <p:extLst>
              <p:ext uri="{D42A27DB-BD31-4B8C-83A1-F6EECF244321}">
                <p14:modId xmlns:p14="http://schemas.microsoft.com/office/powerpoint/2010/main" val="1996091856"/>
              </p:ext>
            </p:extLst>
          </p:nvPr>
        </p:nvGraphicFramePr>
        <p:xfrm>
          <a:off x="6598507" y="3639065"/>
          <a:ext cx="5165125" cy="2743200"/>
        </p:xfrm>
        <a:graphic>
          <a:graphicData uri="http://schemas.openxmlformats.org/drawingml/2006/chart">
            <c:chart xmlns:c="http://schemas.openxmlformats.org/drawingml/2006/chart" xmlns:r="http://schemas.openxmlformats.org/officeDocument/2006/relationships" r:id="rId7"/>
          </a:graphicData>
        </a:graphic>
      </p:graphicFrame>
      <p:cxnSp>
        <p:nvCxnSpPr>
          <p:cNvPr id="7" name="Straight Connector 6">
            <a:extLst>
              <a:ext uri="{FF2B5EF4-FFF2-40B4-BE49-F238E27FC236}">
                <a16:creationId xmlns:a16="http://schemas.microsoft.com/office/drawing/2014/main" id="{B3968026-3F5A-EAC3-F95D-353ED80A666F}"/>
              </a:ext>
            </a:extLst>
          </p:cNvPr>
          <p:cNvCxnSpPr/>
          <p:nvPr/>
        </p:nvCxnSpPr>
        <p:spPr>
          <a:xfrm>
            <a:off x="0" y="889686"/>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A3E8A-396E-C4A5-37D1-D7B35260055B}"/>
              </a:ext>
            </a:extLst>
          </p:cNvPr>
          <p:cNvCxnSpPr/>
          <p:nvPr/>
        </p:nvCxnSpPr>
        <p:spPr>
          <a:xfrm>
            <a:off x="0" y="6388443"/>
            <a:ext cx="12192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506590"/>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Custom 83">
      <a:dk1>
        <a:sysClr val="windowText" lastClr="000000"/>
      </a:dk1>
      <a:lt1>
        <a:sysClr val="window" lastClr="FFFFFF"/>
      </a:lt1>
      <a:dk2>
        <a:srgbClr val="44546A"/>
      </a:dk2>
      <a:lt2>
        <a:srgbClr val="E7E6E6"/>
      </a:lt2>
      <a:accent1>
        <a:srgbClr val="024873"/>
      </a:accent1>
      <a:accent2>
        <a:srgbClr val="03658C"/>
      </a:accent2>
      <a:accent3>
        <a:srgbClr val="0388A6"/>
      </a:accent3>
      <a:accent4>
        <a:srgbClr val="04ADBF"/>
      </a:accent4>
      <a:accent5>
        <a:srgbClr val="5B9BD5"/>
      </a:accent5>
      <a:accent6>
        <a:srgbClr val="04D9D9"/>
      </a:accent6>
      <a:hlink>
        <a:srgbClr val="0563C1"/>
      </a:hlink>
      <a:folHlink>
        <a:srgbClr val="954F72"/>
      </a:folHlink>
    </a:clrScheme>
    <a:fontScheme name="Custom 118">
      <a:majorFont>
        <a:latin typeface="Selawik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 pitch deck_Win32_JB_v2.potx" id="{20737546-06B0-4BD7-AC56-F403EF86C0E3}" vid="{1EA85B44-1A53-4BBB-B1B2-A9A21AB62E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AD7039-4680-4956-9542-B83D9E6314E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0FC5A798-286F-493A-A004-3C6C2A6B8B95}">
  <ds:schemaRefs>
    <ds:schemaRef ds:uri="http://schemas.microsoft.com/sharepoint/v3/contenttype/forms"/>
  </ds:schemaRefs>
</ds:datastoreItem>
</file>

<file path=customXml/itemProps3.xml><?xml version="1.0" encoding="utf-8"?>
<ds:datastoreItem xmlns:ds="http://schemas.openxmlformats.org/officeDocument/2006/customXml" ds:itemID="{284AF623-4A95-4652-AF18-74D461A966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Financial pitch deck</Template>
  <TotalTime>798</TotalTime>
  <Words>2047</Words>
  <Application>Microsoft Office PowerPoint</Application>
  <PresentationFormat>Widescreen</PresentationFormat>
  <Paragraphs>407</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Cambria</vt:lpstr>
      <vt:lpstr>Constantia</vt:lpstr>
      <vt:lpstr>Selawik Semibold</vt:lpstr>
      <vt:lpstr>Sitka Display</vt:lpstr>
      <vt:lpstr>Source Sans Pro</vt:lpstr>
      <vt:lpstr>Source Sans Pro ExtraLight</vt:lpstr>
      <vt:lpstr>Wingdings</vt:lpstr>
      <vt:lpstr>Office Theme</vt:lpstr>
      <vt:lpstr>PowerPoint Presentation</vt:lpstr>
      <vt:lpstr>COMPANY OVERVIEW</vt:lpstr>
      <vt:lpstr>PowerPoint Presentation</vt:lpstr>
      <vt:lpstr>PowerPoint Presentation</vt:lpstr>
      <vt:lpstr>Industry &amp; Market Landscape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Amazon’s DCF- Sensitivity Analysis </vt:lpstr>
      <vt:lpstr>Comparable Company Analysis </vt:lpstr>
      <vt:lpstr>Valuation Summary </vt:lpstr>
      <vt:lpstr>Synergy Insights (If M&amp;A scenario)</vt:lpstr>
      <vt:lpstr>Key Risks</vt:lpstr>
      <vt:lpstr>Conclusion &amp; Investment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80</cp:revision>
  <dcterms:created xsi:type="dcterms:W3CDTF">2025-07-31T16:31:49Z</dcterms:created>
  <dcterms:modified xsi:type="dcterms:W3CDTF">2025-08-04T04:56:09Z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