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7"/>
  </p:notesMasterIdLst>
  <p:sldIdLst>
    <p:sldId id="256" r:id="rId2"/>
    <p:sldId id="257" r:id="rId3"/>
    <p:sldId id="259" r:id="rId4"/>
    <p:sldId id="258" r:id="rId5"/>
    <p:sldId id="263" r:id="rId6"/>
    <p:sldId id="264" r:id="rId7"/>
    <p:sldId id="262" r:id="rId8"/>
    <p:sldId id="267" r:id="rId9"/>
    <p:sldId id="270" r:id="rId10"/>
    <p:sldId id="266" r:id="rId11"/>
    <p:sldId id="265" r:id="rId12"/>
    <p:sldId id="268" r:id="rId13"/>
    <p:sldId id="269" r:id="rId14"/>
    <p:sldId id="26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94"/>
  </p:normalViewPr>
  <p:slideViewPr>
    <p:cSldViewPr snapToGrid="0">
      <p:cViewPr varScale="1">
        <p:scale>
          <a:sx n="121" d="100"/>
          <a:sy n="121" d="100"/>
        </p:scale>
        <p:origin x="9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B2B05-6683-5645-923D-1A621ACB1E42}" type="datetimeFigureOut">
              <a:rPr kumimoji="1" lang="ja-JP" altLang="en-US" smtClean="0"/>
              <a:t>2024/6/20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EDA5F-5A70-B94F-A4F5-FDA9E0DC0494}" type="slidenum">
              <a:rPr kumimoji="1" lang="ja-JP" altLang="en-US" smtClean="0"/>
              <a:t>‹#›</a:t>
            </a:fld>
            <a:endParaRPr kumimoji="1" lang="ja-JP" altLang="en-US"/>
          </a:p>
        </p:txBody>
      </p:sp>
    </p:spTree>
    <p:extLst>
      <p:ext uri="{BB962C8B-B14F-4D97-AF65-F5344CB8AC3E}">
        <p14:creationId xmlns:p14="http://schemas.microsoft.com/office/powerpoint/2010/main" val="231633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2DEDA5F-5A70-B94F-A4F5-FDA9E0DC0494}" type="slidenum">
              <a:rPr kumimoji="1" lang="ja-JP" altLang="en-US" smtClean="0"/>
              <a:t>1</a:t>
            </a:fld>
            <a:endParaRPr kumimoji="1" lang="ja-JP" altLang="en-US"/>
          </a:p>
        </p:txBody>
      </p:sp>
    </p:spTree>
    <p:extLst>
      <p:ext uri="{BB962C8B-B14F-4D97-AF65-F5344CB8AC3E}">
        <p14:creationId xmlns:p14="http://schemas.microsoft.com/office/powerpoint/2010/main" val="15178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232718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164582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120320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游ゴシック Medium" panose="020B0400000000000000" pitchFamily="34" charset="-128"/>
                <a:ea typeface="游ゴシック Medium" panose="020B04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baseline="0">
                <a:latin typeface="游ゴシック Medium" panose="020B0400000000000000" pitchFamily="34" charset="-128"/>
                <a:ea typeface="游ゴシック Medium" panose="020B0400000000000000" pitchFamily="34" charset="-128"/>
              </a:defRPr>
            </a:lvl1pPr>
            <a:lvl2pPr>
              <a:defRPr baseline="0">
                <a:latin typeface="游ゴシック Medium" panose="020B0400000000000000" pitchFamily="34" charset="-128"/>
                <a:ea typeface="游ゴシック Medium" panose="020B0400000000000000" pitchFamily="34" charset="-128"/>
              </a:defRPr>
            </a:lvl2pPr>
            <a:lvl3pPr>
              <a:defRPr baseline="0">
                <a:latin typeface="游ゴシック Medium" panose="020B0400000000000000" pitchFamily="34" charset="-128"/>
                <a:ea typeface="游ゴシック Medium" panose="020B0400000000000000" pitchFamily="34" charset="-128"/>
              </a:defRPr>
            </a:lvl3pPr>
            <a:lvl4pPr>
              <a:defRPr baseline="0">
                <a:latin typeface="游ゴシック Medium" panose="020B0400000000000000" pitchFamily="34" charset="-128"/>
                <a:ea typeface="游ゴシック Medium" panose="020B0400000000000000" pitchFamily="34" charset="-128"/>
              </a:defRPr>
            </a:lvl4pPr>
            <a:lvl5pPr>
              <a:defRPr baseline="0">
                <a:latin typeface="游ゴシック Medium" panose="020B0400000000000000" pitchFamily="34" charset="-128"/>
                <a:ea typeface="游ゴシック Medium" panose="020B0400000000000000"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243565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174739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261782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192074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289376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314640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105876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CF193D1-F919-EA4C-A044-E9FA03B797E0}" type="datetimeFigureOut">
              <a:rPr kumimoji="1" lang="ja-JP" altLang="en-US" smtClean="0"/>
              <a:t>2024/6/20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101842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193D1-F919-EA4C-A044-E9FA03B797E0}" type="datetimeFigureOut">
              <a:rPr kumimoji="1" lang="ja-JP" altLang="en-US" smtClean="0"/>
              <a:t>2024/6/20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75344-3E8F-104E-83F9-29CD8F439E3F}" type="slidenum">
              <a:rPr kumimoji="1" lang="ja-JP" altLang="en-US" smtClean="0"/>
              <a:t>‹#›</a:t>
            </a:fld>
            <a:endParaRPr kumimoji="1" lang="ja-JP" altLang="en-US"/>
          </a:p>
        </p:txBody>
      </p:sp>
    </p:spTree>
    <p:extLst>
      <p:ext uri="{BB962C8B-B14F-4D97-AF65-F5344CB8AC3E}">
        <p14:creationId xmlns:p14="http://schemas.microsoft.com/office/powerpoint/2010/main" val="32870946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qiita.com/UmegayaRollcake/items/f2d423c5055f6cbc2c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7250812-02C5-E0CC-008C-573641AE37F6}"/>
              </a:ext>
            </a:extLst>
          </p:cNvPr>
          <p:cNvSpPr>
            <a:spLocks noGrp="1"/>
          </p:cNvSpPr>
          <p:nvPr>
            <p:ph type="ctrTitle"/>
          </p:nvPr>
        </p:nvSpPr>
        <p:spPr>
          <a:xfrm>
            <a:off x="660042" y="891652"/>
            <a:ext cx="4412021" cy="3030724"/>
          </a:xfrm>
        </p:spPr>
        <p:txBody>
          <a:bodyPr anchor="b">
            <a:normAutofit/>
          </a:bodyPr>
          <a:lstStyle/>
          <a:p>
            <a:pPr algn="r"/>
            <a:r>
              <a:rPr kumimoji="1" lang="en-US" altLang="ja-JP" sz="4000">
                <a:solidFill>
                  <a:srgbClr val="FFFFFF"/>
                </a:solidFill>
              </a:rPr>
              <a:t>RP</a:t>
            </a:r>
            <a:r>
              <a:rPr kumimoji="1" lang="ja-JP" altLang="en-US" sz="4000">
                <a:solidFill>
                  <a:srgbClr val="FFFFFF"/>
                </a:solidFill>
              </a:rPr>
              <a:t>データ分析業務の自動化</a:t>
            </a:r>
          </a:p>
        </p:txBody>
      </p:sp>
      <p:sp>
        <p:nvSpPr>
          <p:cNvPr id="3" name="字幕 2">
            <a:extLst>
              <a:ext uri="{FF2B5EF4-FFF2-40B4-BE49-F238E27FC236}">
                <a16:creationId xmlns:a16="http://schemas.microsoft.com/office/drawing/2014/main" id="{C970091E-C7F0-8BF2-FEC7-43C70ADF9FBE}"/>
              </a:ext>
            </a:extLst>
          </p:cNvPr>
          <p:cNvSpPr>
            <a:spLocks noGrp="1"/>
          </p:cNvSpPr>
          <p:nvPr>
            <p:ph type="subTitle" idx="1"/>
          </p:nvPr>
        </p:nvSpPr>
        <p:spPr>
          <a:xfrm>
            <a:off x="945791" y="4745317"/>
            <a:ext cx="4126272" cy="1375145"/>
          </a:xfrm>
        </p:spPr>
        <p:txBody>
          <a:bodyPr>
            <a:normAutofit/>
          </a:bodyPr>
          <a:lstStyle/>
          <a:p>
            <a:pPr algn="r"/>
            <a:endParaRPr kumimoji="1" lang="ja-JP" altLang="en-US">
              <a:solidFill>
                <a:srgbClr val="FFFFFF"/>
              </a:solidFill>
            </a:endParaRPr>
          </a:p>
        </p:txBody>
      </p:sp>
      <p:pic>
        <p:nvPicPr>
          <p:cNvPr id="5" name="図 4" descr="グラフィカル ユーザー インターフェイス, Web サイト&#10;&#10;自動的に生成された説明">
            <a:extLst>
              <a:ext uri="{FF2B5EF4-FFF2-40B4-BE49-F238E27FC236}">
                <a16:creationId xmlns:a16="http://schemas.microsoft.com/office/drawing/2014/main" id="{0A47F558-6790-08A6-E1C8-B0AA28C01815}"/>
              </a:ext>
            </a:extLst>
          </p:cNvPr>
          <p:cNvPicPr>
            <a:picLocks noChangeAspect="1"/>
          </p:cNvPicPr>
          <p:nvPr/>
        </p:nvPicPr>
        <p:blipFill>
          <a:blip r:embed="rId3"/>
          <a:stretch>
            <a:fillRect/>
          </a:stretch>
        </p:blipFill>
        <p:spPr>
          <a:xfrm>
            <a:off x="6096000" y="1373759"/>
            <a:ext cx="5608320" cy="4066032"/>
          </a:xfrm>
          <a:prstGeom prst="rect">
            <a:avLst/>
          </a:prstGeom>
        </p:spPr>
      </p:pic>
    </p:spTree>
    <p:extLst>
      <p:ext uri="{BB962C8B-B14F-4D97-AF65-F5344CB8AC3E}">
        <p14:creationId xmlns:p14="http://schemas.microsoft.com/office/powerpoint/2010/main" val="70345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66F8DC-A9F9-7740-7FAD-53F616A3FD96}"/>
              </a:ext>
            </a:extLst>
          </p:cNvPr>
          <p:cNvSpPr>
            <a:spLocks noGrp="1"/>
          </p:cNvSpPr>
          <p:nvPr>
            <p:ph type="title"/>
          </p:nvPr>
        </p:nvSpPr>
        <p:spPr>
          <a:xfrm>
            <a:off x="1195458" y="2212258"/>
            <a:ext cx="9808067" cy="1113503"/>
          </a:xfrm>
        </p:spPr>
        <p:txBody>
          <a:bodyPr anchor="b">
            <a:normAutofit/>
          </a:bodyPr>
          <a:lstStyle/>
          <a:p>
            <a:pPr algn="ctr"/>
            <a:r>
              <a:rPr kumimoji="1" lang="en-US" altLang="ja-JP" sz="4000" dirty="0"/>
              <a:t>3. </a:t>
            </a:r>
            <a:r>
              <a:rPr kumimoji="1" lang="ja-JP" altLang="en-US" sz="4000"/>
              <a:t>取得した分析データの加工</a:t>
            </a:r>
          </a:p>
        </p:txBody>
      </p:sp>
      <p:pic>
        <p:nvPicPr>
          <p:cNvPr id="37" name="Graphic 36" descr="ノート PC">
            <a:extLst>
              <a:ext uri="{FF2B5EF4-FFF2-40B4-BE49-F238E27FC236}">
                <a16:creationId xmlns:a16="http://schemas.microsoft.com/office/drawing/2014/main" id="{BD4A8E68-2128-6DFE-604F-35669A8B5B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1122553"/>
            <a:ext cx="995221" cy="995221"/>
          </a:xfrm>
          <a:prstGeom prst="rect">
            <a:avLst/>
          </a:prstGeom>
        </p:spPr>
      </p:pic>
      <p:sp>
        <p:nvSpPr>
          <p:cNvPr id="3" name="コンテンツ プレースホルダー 2">
            <a:extLst>
              <a:ext uri="{FF2B5EF4-FFF2-40B4-BE49-F238E27FC236}">
                <a16:creationId xmlns:a16="http://schemas.microsoft.com/office/drawing/2014/main" id="{F12622C3-2025-BBFF-D689-008EAC221FC6}"/>
              </a:ext>
            </a:extLst>
          </p:cNvPr>
          <p:cNvSpPr>
            <a:spLocks noGrp="1"/>
          </p:cNvSpPr>
          <p:nvPr>
            <p:ph idx="1"/>
          </p:nvPr>
        </p:nvSpPr>
        <p:spPr>
          <a:xfrm>
            <a:off x="1195459" y="3532240"/>
            <a:ext cx="9804575" cy="2596847"/>
          </a:xfrm>
        </p:spPr>
        <p:txBody>
          <a:bodyPr anchor="t">
            <a:normAutofit/>
          </a:bodyPr>
          <a:lstStyle/>
          <a:p>
            <a:pPr marL="0" indent="0" algn="ctr">
              <a:buNone/>
            </a:pPr>
            <a:endParaRPr kumimoji="1" lang="en-US" altLang="ja-JP" sz="2000" dirty="0"/>
          </a:p>
          <a:p>
            <a:pPr marL="0" indent="0" algn="ctr">
              <a:buNone/>
            </a:pPr>
            <a:endParaRPr kumimoji="1" lang="ja-JP" altLang="en-US" sz="2000"/>
          </a:p>
        </p:txBody>
      </p:sp>
    </p:spTree>
    <p:extLst>
      <p:ext uri="{BB962C8B-B14F-4D97-AF65-F5344CB8AC3E}">
        <p14:creationId xmlns:p14="http://schemas.microsoft.com/office/powerpoint/2010/main" val="104449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ED5EB62-4E16-9713-044F-F01775F4D355}"/>
              </a:ext>
            </a:extLst>
          </p:cNvPr>
          <p:cNvSpPr>
            <a:spLocks noGrp="1"/>
          </p:cNvSpPr>
          <p:nvPr>
            <p:ph type="title"/>
          </p:nvPr>
        </p:nvSpPr>
        <p:spPr>
          <a:xfrm>
            <a:off x="466722" y="586855"/>
            <a:ext cx="3201366" cy="3387497"/>
          </a:xfrm>
        </p:spPr>
        <p:txBody>
          <a:bodyPr anchor="b">
            <a:normAutofit/>
          </a:bodyPr>
          <a:lstStyle/>
          <a:p>
            <a:pPr algn="r"/>
            <a:r>
              <a:rPr lang="en-US" altLang="ja-JP" sz="4000" dirty="0">
                <a:solidFill>
                  <a:srgbClr val="FFFFFF"/>
                </a:solidFill>
              </a:rPr>
              <a:t>3. </a:t>
            </a:r>
            <a:r>
              <a:rPr lang="ja-JP" altLang="en-US" sz="4000">
                <a:solidFill>
                  <a:srgbClr val="FFFFFF"/>
                </a:solidFill>
              </a:rPr>
              <a:t>取得した分析データの加工</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083DE4DE-C0AA-E9E4-72DA-F49CBDE3807B}"/>
              </a:ext>
            </a:extLst>
          </p:cNvPr>
          <p:cNvSpPr>
            <a:spLocks noGrp="1"/>
          </p:cNvSpPr>
          <p:nvPr>
            <p:ph idx="1"/>
          </p:nvPr>
        </p:nvSpPr>
        <p:spPr>
          <a:xfrm>
            <a:off x="4581727" y="649480"/>
            <a:ext cx="3025303" cy="5546047"/>
          </a:xfrm>
        </p:spPr>
        <p:txBody>
          <a:bodyPr anchor="ctr">
            <a:normAutofit/>
          </a:bodyPr>
          <a:lstStyle/>
          <a:p>
            <a:pPr marL="0" indent="0">
              <a:buNone/>
            </a:pPr>
            <a:r>
              <a:rPr lang="ja-JP" altLang="en-US" sz="2000"/>
              <a:t>目的：あらかじめ用意したエクセルファイルに取得したデータをコピー＆ペーストすることで</a:t>
            </a:r>
            <a:r>
              <a:rPr lang="en-US" altLang="ja-JP" sz="2000"/>
              <a:t>chatgpt</a:t>
            </a:r>
            <a:r>
              <a:rPr lang="ja-JP" altLang="en-US" sz="2000"/>
              <a:t>が認識しやすい型にする。</a:t>
            </a:r>
            <a:endParaRPr lang="en-US" altLang="ja-JP" sz="2000" dirty="0"/>
          </a:p>
          <a:p>
            <a:pPr marL="0" indent="0">
              <a:buNone/>
            </a:pPr>
            <a:endParaRPr kumimoji="1" lang="ja-JP" altLang="en-US" sz="2000"/>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F385D42D-47DB-87F8-FFAE-FE3D70C95031}"/>
              </a:ext>
            </a:extLst>
          </p:cNvPr>
          <p:cNvPicPr>
            <a:picLocks noChangeAspect="1"/>
          </p:cNvPicPr>
          <p:nvPr/>
        </p:nvPicPr>
        <p:blipFill>
          <a:blip r:embed="rId2"/>
          <a:stretch>
            <a:fillRect/>
          </a:stretch>
        </p:blipFill>
        <p:spPr>
          <a:xfrm>
            <a:off x="8458957" y="473654"/>
            <a:ext cx="2916865" cy="5922571"/>
          </a:xfrm>
          <a:prstGeom prst="rect">
            <a:avLst/>
          </a:prstGeom>
        </p:spPr>
      </p:pic>
    </p:spTree>
    <p:extLst>
      <p:ext uri="{BB962C8B-B14F-4D97-AF65-F5344CB8AC3E}">
        <p14:creationId xmlns:p14="http://schemas.microsoft.com/office/powerpoint/2010/main" val="40701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F151818-D769-02C4-08F9-07DC4318D693}"/>
              </a:ext>
            </a:extLst>
          </p:cNvPr>
          <p:cNvSpPr>
            <a:spLocks noGrp="1"/>
          </p:cNvSpPr>
          <p:nvPr>
            <p:ph type="title"/>
          </p:nvPr>
        </p:nvSpPr>
        <p:spPr>
          <a:xfrm>
            <a:off x="1136397" y="502021"/>
            <a:ext cx="4959603" cy="1642969"/>
          </a:xfrm>
        </p:spPr>
        <p:txBody>
          <a:bodyPr anchor="b">
            <a:normAutofit/>
          </a:bodyPr>
          <a:lstStyle/>
          <a:p>
            <a:r>
              <a:rPr lang="en-US" altLang="ja-JP" sz="4000"/>
              <a:t>3. </a:t>
            </a:r>
            <a:r>
              <a:rPr lang="ja-JP" altLang="en-US" sz="4000"/>
              <a:t>取得した分析データの加工</a:t>
            </a:r>
            <a:endParaRPr kumimoji="1" lang="ja-JP" altLang="en-US" sz="4000"/>
          </a:p>
        </p:txBody>
      </p:sp>
      <p:sp>
        <p:nvSpPr>
          <p:cNvPr id="3" name="コンテンツ プレースホルダー 2">
            <a:extLst>
              <a:ext uri="{FF2B5EF4-FFF2-40B4-BE49-F238E27FC236}">
                <a16:creationId xmlns:a16="http://schemas.microsoft.com/office/drawing/2014/main" id="{B67178FC-165B-28FE-0698-E92A240CB401}"/>
              </a:ext>
            </a:extLst>
          </p:cNvPr>
          <p:cNvSpPr>
            <a:spLocks noGrp="1"/>
          </p:cNvSpPr>
          <p:nvPr>
            <p:ph idx="1"/>
          </p:nvPr>
        </p:nvSpPr>
        <p:spPr>
          <a:xfrm>
            <a:off x="1136397" y="2418408"/>
            <a:ext cx="4959603" cy="3522569"/>
          </a:xfrm>
        </p:spPr>
        <p:txBody>
          <a:bodyPr anchor="t">
            <a:normAutofit/>
          </a:bodyPr>
          <a:lstStyle/>
          <a:p>
            <a:pPr marL="0" indent="0">
              <a:buNone/>
            </a:pPr>
            <a:r>
              <a:rPr lang="ja-JP" altLang="en-US" sz="2000"/>
              <a:t>★データ加工で苦労したステップ</a:t>
            </a:r>
            <a:endParaRPr lang="en-US" altLang="ja-JP" sz="2000"/>
          </a:p>
          <a:p>
            <a:r>
              <a:rPr kumimoji="1" lang="ja-JP" altLang="en-US" sz="2000"/>
              <a:t>数秒前にダウンロードしたファイルのデータを読み取ることが難しかった。</a:t>
            </a:r>
            <a:endParaRPr kumimoji="1" lang="en-US" altLang="ja-JP" sz="2000"/>
          </a:p>
          <a:p>
            <a:endParaRPr kumimoji="1" lang="en-US" altLang="ja-JP" sz="2000"/>
          </a:p>
          <a:p>
            <a:pPr marL="0" indent="0">
              <a:buNone/>
            </a:pPr>
            <a:r>
              <a:rPr lang="ja-JP" altLang="en-US" sz="2000"/>
              <a:t>対策→新しい順に繰り返しアクテビティを行わせ、一回目で終了させることで上手くいった。</a:t>
            </a:r>
            <a:endParaRPr kumimoji="1" lang="en-US" altLang="ja-JP" sz="2000"/>
          </a:p>
          <a:p>
            <a:endParaRPr kumimoji="1" lang="ja-JP" altLang="en-US" sz="200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4C61A751-1293-BC80-705E-E0855D97FD92}"/>
              </a:ext>
            </a:extLst>
          </p:cNvPr>
          <p:cNvPicPr>
            <a:picLocks noChangeAspect="1"/>
          </p:cNvPicPr>
          <p:nvPr/>
        </p:nvPicPr>
        <p:blipFill>
          <a:blip r:embed="rId2"/>
          <a:stretch>
            <a:fillRect/>
          </a:stretch>
        </p:blipFill>
        <p:spPr>
          <a:xfrm>
            <a:off x="7766950" y="489118"/>
            <a:ext cx="2692007" cy="5466007"/>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4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F151818-D769-02C4-08F9-07DC4318D693}"/>
              </a:ext>
            </a:extLst>
          </p:cNvPr>
          <p:cNvSpPr>
            <a:spLocks noGrp="1"/>
          </p:cNvSpPr>
          <p:nvPr>
            <p:ph type="title"/>
          </p:nvPr>
        </p:nvSpPr>
        <p:spPr>
          <a:xfrm>
            <a:off x="1136397" y="502021"/>
            <a:ext cx="4959603" cy="1642969"/>
          </a:xfrm>
        </p:spPr>
        <p:txBody>
          <a:bodyPr anchor="b">
            <a:normAutofit/>
          </a:bodyPr>
          <a:lstStyle/>
          <a:p>
            <a:r>
              <a:rPr lang="en-US" altLang="ja-JP" sz="4000"/>
              <a:t>3. </a:t>
            </a:r>
            <a:r>
              <a:rPr lang="ja-JP" altLang="en-US" sz="4000"/>
              <a:t>取得した分析データの加工</a:t>
            </a:r>
            <a:endParaRPr kumimoji="1" lang="ja-JP" altLang="en-US" sz="4000"/>
          </a:p>
        </p:txBody>
      </p:sp>
      <p:sp>
        <p:nvSpPr>
          <p:cNvPr id="3" name="コンテンツ プレースホルダー 2">
            <a:extLst>
              <a:ext uri="{FF2B5EF4-FFF2-40B4-BE49-F238E27FC236}">
                <a16:creationId xmlns:a16="http://schemas.microsoft.com/office/drawing/2014/main" id="{B67178FC-165B-28FE-0698-E92A240CB401}"/>
              </a:ext>
            </a:extLst>
          </p:cNvPr>
          <p:cNvSpPr>
            <a:spLocks noGrp="1"/>
          </p:cNvSpPr>
          <p:nvPr>
            <p:ph idx="1"/>
          </p:nvPr>
        </p:nvSpPr>
        <p:spPr>
          <a:xfrm>
            <a:off x="1136397" y="2418408"/>
            <a:ext cx="4959603" cy="3522569"/>
          </a:xfrm>
        </p:spPr>
        <p:txBody>
          <a:bodyPr anchor="t">
            <a:normAutofit/>
          </a:bodyPr>
          <a:lstStyle/>
          <a:p>
            <a:pPr marL="0" indent="0">
              <a:buNone/>
            </a:pPr>
            <a:r>
              <a:rPr kumimoji="1" lang="ja-JP" altLang="en-US" sz="2000"/>
              <a:t>やり残したこと</a:t>
            </a:r>
            <a:endParaRPr kumimoji="1" lang="en-US" altLang="ja-JP" sz="2000" dirty="0"/>
          </a:p>
          <a:p>
            <a:r>
              <a:rPr kumimoji="1" lang="ja-JP" altLang="en-US" sz="2000"/>
              <a:t>日付の英語変換、空欄の対処</a:t>
            </a:r>
          </a:p>
        </p:txBody>
      </p:sp>
      <p:pic>
        <p:nvPicPr>
          <p:cNvPr id="5" name="図 4" descr="グラフィカル ユーザー インターフェイス, アプリケーション, テーブル, Excel&#10;&#10;自動的に生成された説明">
            <a:extLst>
              <a:ext uri="{FF2B5EF4-FFF2-40B4-BE49-F238E27FC236}">
                <a16:creationId xmlns:a16="http://schemas.microsoft.com/office/drawing/2014/main" id="{3ADDE497-C119-D356-7005-DA66927B9025}"/>
              </a:ext>
            </a:extLst>
          </p:cNvPr>
          <p:cNvPicPr>
            <a:picLocks noChangeAspect="1"/>
          </p:cNvPicPr>
          <p:nvPr/>
        </p:nvPicPr>
        <p:blipFill>
          <a:blip r:embed="rId2"/>
          <a:stretch>
            <a:fillRect/>
          </a:stretch>
        </p:blipFill>
        <p:spPr>
          <a:xfrm>
            <a:off x="6512442" y="1070199"/>
            <a:ext cx="5201023" cy="4303845"/>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32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08EB097-E690-3593-D447-494A11A85039}"/>
              </a:ext>
            </a:extLst>
          </p:cNvPr>
          <p:cNvSpPr>
            <a:spLocks noGrp="1"/>
          </p:cNvSpPr>
          <p:nvPr>
            <p:ph type="title"/>
          </p:nvPr>
        </p:nvSpPr>
        <p:spPr>
          <a:xfrm>
            <a:off x="466722" y="586855"/>
            <a:ext cx="3201366" cy="3387497"/>
          </a:xfrm>
        </p:spPr>
        <p:txBody>
          <a:bodyPr anchor="b">
            <a:normAutofit/>
          </a:bodyPr>
          <a:lstStyle/>
          <a:p>
            <a:pPr algn="r"/>
            <a:r>
              <a:rPr kumimoji="1" lang="en-US" altLang="ja-JP" sz="3600" dirty="0">
                <a:solidFill>
                  <a:srgbClr val="FFFFFF"/>
                </a:solidFill>
              </a:rPr>
              <a:t>4. </a:t>
            </a:r>
            <a:r>
              <a:rPr kumimoji="1" lang="ja-JP" altLang="en-US" sz="3600">
                <a:solidFill>
                  <a:srgbClr val="FFFFFF"/>
                </a:solidFill>
              </a:rPr>
              <a:t>感想、課題</a:t>
            </a:r>
          </a:p>
        </p:txBody>
      </p:sp>
      <p:sp>
        <p:nvSpPr>
          <p:cNvPr id="3" name="コンテンツ プレースホルダー 2">
            <a:extLst>
              <a:ext uri="{FF2B5EF4-FFF2-40B4-BE49-F238E27FC236}">
                <a16:creationId xmlns:a16="http://schemas.microsoft.com/office/drawing/2014/main" id="{297B2602-39F0-7F63-86A5-F0DC93395C7D}"/>
              </a:ext>
            </a:extLst>
          </p:cNvPr>
          <p:cNvSpPr>
            <a:spLocks noGrp="1"/>
          </p:cNvSpPr>
          <p:nvPr>
            <p:ph idx="1"/>
          </p:nvPr>
        </p:nvSpPr>
        <p:spPr>
          <a:xfrm>
            <a:off x="4810259" y="649480"/>
            <a:ext cx="6555347" cy="5546047"/>
          </a:xfrm>
        </p:spPr>
        <p:txBody>
          <a:bodyPr anchor="ctr">
            <a:normAutofit/>
          </a:bodyPr>
          <a:lstStyle/>
          <a:p>
            <a:pPr marL="0" indent="0">
              <a:buNone/>
            </a:pPr>
            <a:r>
              <a:rPr kumimoji="1" lang="ja-JP" altLang="en-US" sz="2000"/>
              <a:t>　　</a:t>
            </a:r>
            <a:r>
              <a:rPr kumimoji="1" lang="ja-JP" altLang="en-US"/>
              <a:t>感想</a:t>
            </a:r>
            <a:endParaRPr kumimoji="1" lang="en-US" altLang="ja-JP" sz="2000" dirty="0"/>
          </a:p>
          <a:p>
            <a:r>
              <a:rPr kumimoji="1" lang="ja-JP" altLang="en-US" sz="2000"/>
              <a:t>個人的にはモダンよりもクラシックのアクテビティの方がシンプルで使いやすく感じた。双方のメリット、デメリットについてまだよく理解できていないので使い分け方などあれば知りたい。</a:t>
            </a:r>
            <a:endParaRPr kumimoji="1" lang="en-US" altLang="ja-JP" sz="2000" dirty="0"/>
          </a:p>
          <a:p>
            <a:endParaRPr kumimoji="1" lang="en-US" altLang="ja-JP" sz="2000" dirty="0"/>
          </a:p>
          <a:p>
            <a:pPr marL="0" indent="0">
              <a:buNone/>
            </a:pPr>
            <a:r>
              <a:rPr lang="ja-JP" altLang="en-US" sz="2000"/>
              <a:t>　　</a:t>
            </a:r>
            <a:r>
              <a:rPr lang="ja-JP" altLang="en-US"/>
              <a:t>課題</a:t>
            </a:r>
            <a:endParaRPr lang="en-US" altLang="ja-JP" sz="2000" dirty="0"/>
          </a:p>
          <a:p>
            <a:r>
              <a:rPr lang="ja-JP" altLang="en-US" sz="2000"/>
              <a:t>今回は一つのファイルをダウンロードするロボットを制作したが、たくさんのファイルを連続してダウンロードできるものを作れるとより良いと思った。</a:t>
            </a:r>
            <a:endParaRPr lang="en-US" altLang="ja-JP" sz="2000" dirty="0"/>
          </a:p>
          <a:p>
            <a:r>
              <a:rPr lang="en-US" altLang="ja-JP" sz="2000" dirty="0" err="1"/>
              <a:t>Chatgpt</a:t>
            </a:r>
            <a:r>
              <a:rPr lang="ja-JP" altLang="en-US" sz="2000"/>
              <a:t>の回答はプロンプトによって変化するため、良いプロンプトを作ることは今後の課題である。</a:t>
            </a:r>
            <a:endParaRPr lang="en-US" altLang="ja-JP" sz="2000" dirty="0"/>
          </a:p>
          <a:p>
            <a:endParaRPr kumimoji="1" lang="en-US" altLang="ja-JP" sz="2000" dirty="0"/>
          </a:p>
          <a:p>
            <a:endParaRPr lang="en-US" altLang="ja-JP" sz="2000" dirty="0"/>
          </a:p>
          <a:p>
            <a:endParaRPr kumimoji="1" lang="ja-JP" altLang="en-US" sz="2000"/>
          </a:p>
        </p:txBody>
      </p:sp>
      <p:sp>
        <p:nvSpPr>
          <p:cNvPr id="5" name="三角形 4">
            <a:extLst>
              <a:ext uri="{FF2B5EF4-FFF2-40B4-BE49-F238E27FC236}">
                <a16:creationId xmlns:a16="http://schemas.microsoft.com/office/drawing/2014/main" id="{CB0DDAD8-AE9F-5DA7-527F-27A2DFD1E179}"/>
              </a:ext>
            </a:extLst>
          </p:cNvPr>
          <p:cNvSpPr/>
          <p:nvPr/>
        </p:nvSpPr>
        <p:spPr>
          <a:xfrm rot="5400000">
            <a:off x="4906348" y="661178"/>
            <a:ext cx="389569" cy="392160"/>
          </a:xfrm>
          <a:prstGeom prst="triangle">
            <a:avLst>
              <a:gd name="adj" fmla="val 5294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6" name="三角形 5">
            <a:extLst>
              <a:ext uri="{FF2B5EF4-FFF2-40B4-BE49-F238E27FC236}">
                <a16:creationId xmlns:a16="http://schemas.microsoft.com/office/drawing/2014/main" id="{F54C449D-5871-A24D-C581-4DED5DD0F127}"/>
              </a:ext>
            </a:extLst>
          </p:cNvPr>
          <p:cNvSpPr/>
          <p:nvPr/>
        </p:nvSpPr>
        <p:spPr>
          <a:xfrm rot="5400000">
            <a:off x="4906348" y="2863117"/>
            <a:ext cx="389569" cy="392160"/>
          </a:xfrm>
          <a:prstGeom prst="triangle">
            <a:avLst>
              <a:gd name="adj" fmla="val 52947"/>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046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タイトル 1">
            <a:extLst>
              <a:ext uri="{FF2B5EF4-FFF2-40B4-BE49-F238E27FC236}">
                <a16:creationId xmlns:a16="http://schemas.microsoft.com/office/drawing/2014/main" id="{DAFA5415-12E6-A09E-F46D-C35AD013788C}"/>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kumimoji="1" lang="en-US" altLang="ja-JP" sz="4800" kern="1200" dirty="0">
                <a:solidFill>
                  <a:srgbClr val="FFFFFF"/>
                </a:solidFill>
                <a:latin typeface="+mj-lt"/>
                <a:ea typeface="+mj-ea"/>
                <a:cs typeface="+mj-cs"/>
              </a:rPr>
              <a:t>Thank </a:t>
            </a:r>
            <a:r>
              <a:rPr lang="en-US" altLang="ja-JP" sz="4800" kern="1200" dirty="0">
                <a:solidFill>
                  <a:srgbClr val="FFFFFF"/>
                </a:solidFill>
                <a:latin typeface="+mj-lt"/>
                <a:ea typeface="+mj-ea"/>
                <a:cs typeface="+mj-cs"/>
              </a:rPr>
              <a:t>you for listening </a:t>
            </a:r>
            <a:endParaRPr kumimoji="1" lang="en-US" altLang="ja-JP" sz="4800" kern="1200" dirty="0">
              <a:solidFill>
                <a:srgbClr val="FFFFFF"/>
              </a:solidFill>
              <a:latin typeface="+mj-lt"/>
              <a:ea typeface="+mj-ea"/>
              <a:cs typeface="+mj-cs"/>
            </a:endParaRPr>
          </a:p>
        </p:txBody>
      </p:sp>
    </p:spTree>
    <p:extLst>
      <p:ext uri="{BB962C8B-B14F-4D97-AF65-F5344CB8AC3E}">
        <p14:creationId xmlns:p14="http://schemas.microsoft.com/office/powerpoint/2010/main" val="34450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93A1BABB-A39B-7D06-68FD-5E0F358B7D93}"/>
              </a:ext>
            </a:extLst>
          </p:cNvPr>
          <p:cNvSpPr>
            <a:spLocks noGrp="1"/>
          </p:cNvSpPr>
          <p:nvPr>
            <p:ph type="title"/>
          </p:nvPr>
        </p:nvSpPr>
        <p:spPr>
          <a:xfrm>
            <a:off x="466722" y="586855"/>
            <a:ext cx="3201366" cy="3387497"/>
          </a:xfrm>
        </p:spPr>
        <p:txBody>
          <a:bodyPr anchor="b">
            <a:normAutofit/>
          </a:bodyPr>
          <a:lstStyle/>
          <a:p>
            <a:pPr algn="r"/>
            <a:r>
              <a:rPr lang="ja-JP" altLang="en-US" sz="4000">
                <a:solidFill>
                  <a:srgbClr val="FFFFFF"/>
                </a:solidFill>
              </a:rPr>
              <a:t>目次</a:t>
            </a:r>
          </a:p>
        </p:txBody>
      </p:sp>
      <p:sp>
        <p:nvSpPr>
          <p:cNvPr id="31" name="コンテンツ プレースホルダー 4">
            <a:extLst>
              <a:ext uri="{FF2B5EF4-FFF2-40B4-BE49-F238E27FC236}">
                <a16:creationId xmlns:a16="http://schemas.microsoft.com/office/drawing/2014/main" id="{041FA9E4-9EAC-9F4A-AA5D-3DAE46F011A7}"/>
              </a:ext>
            </a:extLst>
          </p:cNvPr>
          <p:cNvSpPr>
            <a:spLocks noGrp="1"/>
          </p:cNvSpPr>
          <p:nvPr>
            <p:ph idx="1"/>
          </p:nvPr>
        </p:nvSpPr>
        <p:spPr>
          <a:xfrm>
            <a:off x="4810259" y="649480"/>
            <a:ext cx="6555347" cy="5546047"/>
          </a:xfrm>
        </p:spPr>
        <p:txBody>
          <a:bodyPr anchor="ctr">
            <a:normAutofit/>
          </a:bodyPr>
          <a:lstStyle/>
          <a:p>
            <a:pPr marL="514350" indent="-514350">
              <a:buFont typeface="+mj-lt"/>
              <a:buAutoNum type="arabicPeriod"/>
            </a:pPr>
            <a:r>
              <a:rPr lang="ja-JP" altLang="en-US" sz="2000"/>
              <a:t>分析データの取得</a:t>
            </a:r>
            <a:r>
              <a:rPr lang="en-US" altLang="ja-JP" sz="2000" dirty="0"/>
              <a:t>〜</a:t>
            </a:r>
            <a:r>
              <a:rPr lang="ja-JP" altLang="en-US" sz="2000"/>
              <a:t>ログインまで</a:t>
            </a:r>
            <a:endParaRPr lang="en-US" altLang="ja-JP" sz="2000" dirty="0"/>
          </a:p>
          <a:p>
            <a:pPr marL="514350" indent="-514350">
              <a:buFont typeface="+mj-lt"/>
              <a:buAutoNum type="arabicPeriod"/>
            </a:pPr>
            <a:r>
              <a:rPr lang="ja-JP" altLang="en-US" sz="2000"/>
              <a:t>分析データの取得</a:t>
            </a:r>
            <a:r>
              <a:rPr lang="en-US" altLang="ja-JP" sz="2000" dirty="0"/>
              <a:t>〜</a:t>
            </a:r>
            <a:r>
              <a:rPr lang="ja-JP" altLang="en-US" sz="2000"/>
              <a:t>ログイン後</a:t>
            </a:r>
            <a:endParaRPr lang="en-US" altLang="ja-JP" sz="2000" dirty="0"/>
          </a:p>
          <a:p>
            <a:pPr marL="571500" indent="-571500">
              <a:buFont typeface="+mj-lt"/>
              <a:buAutoNum type="arabicPeriod"/>
            </a:pPr>
            <a:r>
              <a:rPr lang="ja-JP" altLang="en-US" sz="2000"/>
              <a:t>取得した分析データの加工</a:t>
            </a:r>
            <a:endParaRPr lang="en-US" altLang="ja-JP" sz="2000" dirty="0"/>
          </a:p>
          <a:p>
            <a:pPr marL="571500" indent="-571500">
              <a:buFont typeface="+mj-lt"/>
              <a:buAutoNum type="arabicPeriod"/>
            </a:pPr>
            <a:r>
              <a:rPr lang="ja-JP" altLang="en-US" sz="2000"/>
              <a:t>感想、課題</a:t>
            </a:r>
            <a:endParaRPr lang="en-US" altLang="ja-JP" sz="2000" dirty="0"/>
          </a:p>
          <a:p>
            <a:pPr marL="571500" indent="-571500">
              <a:buFont typeface="+mj-lt"/>
              <a:buAutoNum type="arabicPeriod"/>
            </a:pPr>
            <a:endParaRPr lang="ja-JP" altLang="en-US" sz="2000"/>
          </a:p>
        </p:txBody>
      </p:sp>
    </p:spTree>
    <p:extLst>
      <p:ext uri="{BB962C8B-B14F-4D97-AF65-F5344CB8AC3E}">
        <p14:creationId xmlns:p14="http://schemas.microsoft.com/office/powerpoint/2010/main" val="247549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366F8DC-A9F9-7740-7FAD-53F616A3FD96}"/>
              </a:ext>
            </a:extLst>
          </p:cNvPr>
          <p:cNvSpPr>
            <a:spLocks noGrp="1"/>
          </p:cNvSpPr>
          <p:nvPr>
            <p:ph type="title"/>
          </p:nvPr>
        </p:nvSpPr>
        <p:spPr>
          <a:xfrm>
            <a:off x="1195458" y="2212258"/>
            <a:ext cx="9808067" cy="1113503"/>
          </a:xfrm>
        </p:spPr>
        <p:txBody>
          <a:bodyPr anchor="b">
            <a:normAutofit/>
          </a:bodyPr>
          <a:lstStyle/>
          <a:p>
            <a:pPr algn="ctr"/>
            <a:r>
              <a:rPr lang="en-US" altLang="ja-JP" sz="4000" dirty="0"/>
              <a:t>1. </a:t>
            </a:r>
            <a:r>
              <a:rPr lang="ja-JP" altLang="en-US" sz="4000"/>
              <a:t>分析データの取得</a:t>
            </a:r>
            <a:r>
              <a:rPr lang="en-US" altLang="ja-JP" sz="4000" dirty="0"/>
              <a:t>〜</a:t>
            </a:r>
            <a:r>
              <a:rPr lang="ja-JP" altLang="en-US" sz="4000"/>
              <a:t>ログインまで</a:t>
            </a:r>
            <a:endParaRPr kumimoji="1" lang="ja-JP" altLang="en-US" sz="4000"/>
          </a:p>
        </p:txBody>
      </p:sp>
      <p:pic>
        <p:nvPicPr>
          <p:cNvPr id="37" name="Graphic 36" descr="ノート PC">
            <a:extLst>
              <a:ext uri="{FF2B5EF4-FFF2-40B4-BE49-F238E27FC236}">
                <a16:creationId xmlns:a16="http://schemas.microsoft.com/office/drawing/2014/main" id="{BD4A8E68-2128-6DFE-604F-35669A8B5B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1122553"/>
            <a:ext cx="995221" cy="995221"/>
          </a:xfrm>
          <a:prstGeom prst="rect">
            <a:avLst/>
          </a:prstGeom>
        </p:spPr>
      </p:pic>
      <p:sp>
        <p:nvSpPr>
          <p:cNvPr id="3" name="コンテンツ プレースホルダー 2">
            <a:extLst>
              <a:ext uri="{FF2B5EF4-FFF2-40B4-BE49-F238E27FC236}">
                <a16:creationId xmlns:a16="http://schemas.microsoft.com/office/drawing/2014/main" id="{F12622C3-2025-BBFF-D689-008EAC221FC6}"/>
              </a:ext>
            </a:extLst>
          </p:cNvPr>
          <p:cNvSpPr>
            <a:spLocks noGrp="1"/>
          </p:cNvSpPr>
          <p:nvPr>
            <p:ph idx="1"/>
          </p:nvPr>
        </p:nvSpPr>
        <p:spPr>
          <a:xfrm>
            <a:off x="1195459" y="3532240"/>
            <a:ext cx="9804575" cy="2596847"/>
          </a:xfrm>
        </p:spPr>
        <p:txBody>
          <a:bodyPr anchor="t">
            <a:normAutofit/>
          </a:bodyPr>
          <a:lstStyle/>
          <a:p>
            <a:pPr marL="0" indent="0" algn="ctr">
              <a:buNone/>
            </a:pPr>
            <a:endParaRPr kumimoji="1" lang="en-US" altLang="ja-JP" sz="2000" dirty="0"/>
          </a:p>
          <a:p>
            <a:pPr marL="0" indent="0" algn="ctr">
              <a:buNone/>
            </a:pPr>
            <a:endParaRPr kumimoji="1" lang="ja-JP" altLang="en-US" sz="2000"/>
          </a:p>
        </p:txBody>
      </p:sp>
    </p:spTree>
    <p:extLst>
      <p:ext uri="{BB962C8B-B14F-4D97-AF65-F5344CB8AC3E}">
        <p14:creationId xmlns:p14="http://schemas.microsoft.com/office/powerpoint/2010/main" val="249090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ED5EB62-4E16-9713-044F-F01775F4D355}"/>
              </a:ext>
            </a:extLst>
          </p:cNvPr>
          <p:cNvSpPr>
            <a:spLocks noGrp="1"/>
          </p:cNvSpPr>
          <p:nvPr>
            <p:ph type="title"/>
          </p:nvPr>
        </p:nvSpPr>
        <p:spPr>
          <a:xfrm>
            <a:off x="466722" y="586855"/>
            <a:ext cx="3201366" cy="3387497"/>
          </a:xfrm>
        </p:spPr>
        <p:txBody>
          <a:bodyPr anchor="b">
            <a:normAutofit/>
          </a:bodyPr>
          <a:lstStyle/>
          <a:p>
            <a:pPr algn="r"/>
            <a:r>
              <a:rPr lang="en-US" altLang="ja-JP" sz="3600" dirty="0">
                <a:solidFill>
                  <a:srgbClr val="FFFFFF"/>
                </a:solidFill>
              </a:rPr>
              <a:t>1. </a:t>
            </a:r>
            <a:r>
              <a:rPr lang="ja-JP" altLang="en-US" sz="3600">
                <a:solidFill>
                  <a:srgbClr val="FFFFFF"/>
                </a:solidFill>
              </a:rPr>
              <a:t>分析データの取得</a:t>
            </a:r>
            <a:r>
              <a:rPr lang="en-US" altLang="ja-JP" sz="3600" dirty="0">
                <a:solidFill>
                  <a:srgbClr val="FFFFFF"/>
                </a:solidFill>
              </a:rPr>
              <a:t>〜</a:t>
            </a:r>
            <a:r>
              <a:rPr lang="ja-JP" altLang="en-US" sz="3600">
                <a:solidFill>
                  <a:srgbClr val="FFFFFF"/>
                </a:solidFill>
              </a:rPr>
              <a:t>ログインまで</a:t>
            </a:r>
            <a:endParaRPr kumimoji="1" lang="ja-JP" altLang="en-US" sz="3600">
              <a:solidFill>
                <a:srgbClr val="FFFFFF"/>
              </a:solidFill>
            </a:endParaRPr>
          </a:p>
        </p:txBody>
      </p:sp>
      <p:sp>
        <p:nvSpPr>
          <p:cNvPr id="3" name="コンテンツ プレースホルダー 2">
            <a:extLst>
              <a:ext uri="{FF2B5EF4-FFF2-40B4-BE49-F238E27FC236}">
                <a16:creationId xmlns:a16="http://schemas.microsoft.com/office/drawing/2014/main" id="{083DE4DE-C0AA-E9E4-72DA-F49CBDE3807B}"/>
              </a:ext>
            </a:extLst>
          </p:cNvPr>
          <p:cNvSpPr>
            <a:spLocks noGrp="1"/>
          </p:cNvSpPr>
          <p:nvPr>
            <p:ph idx="1"/>
          </p:nvPr>
        </p:nvSpPr>
        <p:spPr>
          <a:xfrm>
            <a:off x="4581727" y="649480"/>
            <a:ext cx="3025303" cy="5546047"/>
          </a:xfrm>
        </p:spPr>
        <p:txBody>
          <a:bodyPr anchor="ctr">
            <a:normAutofit/>
          </a:bodyPr>
          <a:lstStyle/>
          <a:p>
            <a:pPr marL="0" indent="0">
              <a:buNone/>
            </a:pPr>
            <a:r>
              <a:rPr lang="ja-JP" altLang="en-US" sz="2000"/>
              <a:t>安全性とオートメーションを両立させるにはどうすればいいか？</a:t>
            </a:r>
            <a:endParaRPr lang="en-US" altLang="ja-JP" sz="2000" dirty="0"/>
          </a:p>
          <a:p>
            <a:pPr marL="0" indent="0">
              <a:buNone/>
            </a:pPr>
            <a:r>
              <a:rPr lang="en-US" altLang="ja-JP" sz="2000" dirty="0">
                <a:hlinkClick r:id="rId2"/>
              </a:rPr>
              <a:t>【UiPath】</a:t>
            </a:r>
            <a:r>
              <a:rPr lang="ja-JP" altLang="en-US" sz="2000">
                <a:hlinkClick r:id="rId2"/>
              </a:rPr>
              <a:t>ログイン情報（ユーザー</a:t>
            </a:r>
            <a:r>
              <a:rPr lang="en-US" altLang="ja-JP" sz="2000" dirty="0">
                <a:hlinkClick r:id="rId2"/>
              </a:rPr>
              <a:t>ID/</a:t>
            </a:r>
            <a:r>
              <a:rPr lang="ja-JP" altLang="en-US" sz="2000">
                <a:hlinkClick r:id="rId2"/>
              </a:rPr>
              <a:t>パスワード）の持たせ方</a:t>
            </a:r>
            <a:endParaRPr lang="en-US" altLang="ja-JP" sz="2000" dirty="0"/>
          </a:p>
          <a:p>
            <a:pPr marL="0" indent="0">
              <a:buNone/>
            </a:pPr>
            <a:endParaRPr lang="en-US" altLang="ja-JP" sz="2000" dirty="0"/>
          </a:p>
          <a:p>
            <a:pPr marL="0" indent="0">
              <a:buNone/>
            </a:pPr>
            <a:r>
              <a:rPr lang="en-US" altLang="ja-JP" sz="2000" dirty="0"/>
              <a:t>①</a:t>
            </a:r>
            <a:r>
              <a:rPr kumimoji="1" lang="en" altLang="ja-JP" sz="2000" dirty="0"/>
              <a:t>Windows</a:t>
            </a:r>
            <a:r>
              <a:rPr kumimoji="1" lang="ja-JP" altLang="en-US" sz="2000"/>
              <a:t>資格情報の設定</a:t>
            </a:r>
            <a:endParaRPr kumimoji="1" lang="en-US" altLang="ja-JP" sz="2000" dirty="0"/>
          </a:p>
          <a:p>
            <a:pPr marL="0" indent="0">
              <a:buNone/>
            </a:pPr>
            <a:r>
              <a:rPr lang="en-US" altLang="ja-JP" sz="2000" dirty="0"/>
              <a:t>②</a:t>
            </a:r>
            <a:r>
              <a:rPr lang="ja-JP" altLang="en-US" sz="2000"/>
              <a:t>資格情報用パッケージのインストール</a:t>
            </a:r>
            <a:endParaRPr lang="en-US" altLang="ja-JP" sz="2000" dirty="0"/>
          </a:p>
          <a:p>
            <a:pPr marL="0" indent="0">
              <a:buNone/>
            </a:pPr>
            <a:r>
              <a:rPr kumimoji="1" lang="en-US" altLang="ja-JP" sz="2000" dirty="0"/>
              <a:t>③</a:t>
            </a:r>
            <a:r>
              <a:rPr kumimoji="1" lang="ja-JP" altLang="en-US" sz="2000"/>
              <a:t>オートメーションからログイン情報を取得</a:t>
            </a:r>
            <a:endParaRPr kumimoji="1" lang="en-US" altLang="ja-JP" sz="2000" dirty="0"/>
          </a:p>
          <a:p>
            <a:endParaRPr kumimoji="1" lang="ja-JP" altLang="en-US" sz="2000"/>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EF8C02FE-F13A-EF95-FEB8-50B98F82B015}"/>
              </a:ext>
            </a:extLst>
          </p:cNvPr>
          <p:cNvPicPr>
            <a:picLocks noChangeAspect="1"/>
          </p:cNvPicPr>
          <p:nvPr/>
        </p:nvPicPr>
        <p:blipFill>
          <a:blip r:embed="rId3"/>
          <a:stretch>
            <a:fillRect/>
          </a:stretch>
        </p:blipFill>
        <p:spPr>
          <a:xfrm>
            <a:off x="8109502" y="621106"/>
            <a:ext cx="3615776" cy="5627667"/>
          </a:xfrm>
          <a:prstGeom prst="rect">
            <a:avLst/>
          </a:prstGeom>
        </p:spPr>
      </p:pic>
    </p:spTree>
    <p:extLst>
      <p:ext uri="{BB962C8B-B14F-4D97-AF65-F5344CB8AC3E}">
        <p14:creationId xmlns:p14="http://schemas.microsoft.com/office/powerpoint/2010/main" val="374833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F151818-D769-02C4-08F9-07DC4318D693}"/>
              </a:ext>
            </a:extLst>
          </p:cNvPr>
          <p:cNvSpPr>
            <a:spLocks noGrp="1"/>
          </p:cNvSpPr>
          <p:nvPr>
            <p:ph type="title"/>
          </p:nvPr>
        </p:nvSpPr>
        <p:spPr>
          <a:xfrm>
            <a:off x="1136397" y="502021"/>
            <a:ext cx="4959603" cy="1642969"/>
          </a:xfrm>
        </p:spPr>
        <p:txBody>
          <a:bodyPr anchor="b">
            <a:normAutofit/>
          </a:bodyPr>
          <a:lstStyle/>
          <a:p>
            <a:r>
              <a:rPr lang="en-US" altLang="ja-JP" sz="4000" dirty="0"/>
              <a:t>1. </a:t>
            </a:r>
            <a:r>
              <a:rPr lang="ja-JP" altLang="en-US" sz="4000"/>
              <a:t>分析データの取得</a:t>
            </a:r>
            <a:r>
              <a:rPr lang="en-US" altLang="ja-JP" sz="4000" dirty="0"/>
              <a:t>〜</a:t>
            </a:r>
            <a:r>
              <a:rPr lang="ja-JP" altLang="en-US" sz="4000"/>
              <a:t>ログインまで</a:t>
            </a:r>
            <a:endParaRPr kumimoji="1" lang="ja-JP" altLang="en-US" sz="4000"/>
          </a:p>
        </p:txBody>
      </p:sp>
      <p:sp>
        <p:nvSpPr>
          <p:cNvPr id="3" name="コンテンツ プレースホルダー 2">
            <a:extLst>
              <a:ext uri="{FF2B5EF4-FFF2-40B4-BE49-F238E27FC236}">
                <a16:creationId xmlns:a16="http://schemas.microsoft.com/office/drawing/2014/main" id="{B67178FC-165B-28FE-0698-E92A240CB401}"/>
              </a:ext>
            </a:extLst>
          </p:cNvPr>
          <p:cNvSpPr>
            <a:spLocks noGrp="1"/>
          </p:cNvSpPr>
          <p:nvPr>
            <p:ph idx="1"/>
          </p:nvPr>
        </p:nvSpPr>
        <p:spPr>
          <a:xfrm>
            <a:off x="1136397" y="2418408"/>
            <a:ext cx="4959603" cy="3522569"/>
          </a:xfrm>
        </p:spPr>
        <p:txBody>
          <a:bodyPr anchor="t">
            <a:normAutofit/>
          </a:bodyPr>
          <a:lstStyle/>
          <a:p>
            <a:pPr marL="0" indent="0">
              <a:buNone/>
            </a:pPr>
            <a:r>
              <a:rPr lang="en-US" altLang="ja-JP" sz="2000" dirty="0"/>
              <a:t>①</a:t>
            </a:r>
            <a:r>
              <a:rPr kumimoji="1" lang="en" altLang="ja-JP" sz="2000" dirty="0"/>
              <a:t>Windows</a:t>
            </a:r>
            <a:r>
              <a:rPr kumimoji="1" lang="ja-JP" altLang="en-US" sz="2000"/>
              <a:t>資格情報の設定</a:t>
            </a:r>
            <a:endParaRPr kumimoji="1" lang="en-US" altLang="ja-JP" sz="2000" dirty="0"/>
          </a:p>
          <a:p>
            <a:endParaRPr lang="en-US" altLang="ja-JP" sz="2000" dirty="0"/>
          </a:p>
          <a:p>
            <a:r>
              <a:rPr kumimoji="1" lang="ja-JP" altLang="en-US" sz="2000"/>
              <a:t>コントロールパネルの資格情報マネージャーに汎用資格情報としてログイン情報を入力する。</a:t>
            </a:r>
            <a:endParaRPr kumimoji="1" lang="en-US" altLang="ja-JP" sz="2000" dirty="0"/>
          </a:p>
          <a:p>
            <a:endParaRPr lang="en-US" altLang="ja-JP" sz="2000" dirty="0"/>
          </a:p>
          <a:p>
            <a:r>
              <a:rPr kumimoji="1" lang="ja-JP" altLang="en-US" sz="2000"/>
              <a:t>このアドレスを元に</a:t>
            </a:r>
            <a:r>
              <a:rPr kumimoji="1" lang="en-US" altLang="ja-JP" sz="2000" dirty="0" err="1"/>
              <a:t>Uipath</a:t>
            </a:r>
            <a:r>
              <a:rPr kumimoji="1" lang="ja-JP" altLang="en-US" sz="2000"/>
              <a:t>はログイン情報を取得している。</a:t>
            </a:r>
            <a:endParaRPr kumimoji="1" lang="en-US" altLang="ja-JP" sz="2000" dirty="0"/>
          </a:p>
          <a:p>
            <a:endParaRPr lang="en-US" altLang="ja-JP" sz="2000" dirty="0"/>
          </a:p>
          <a:p>
            <a:endParaRPr kumimoji="1" lang="en-US" altLang="ja-JP" sz="2000" dirty="0"/>
          </a:p>
          <a:p>
            <a:endParaRPr kumimoji="1" lang="en-US" altLang="ja-JP" sz="2000" dirty="0"/>
          </a:p>
          <a:p>
            <a:endParaRPr kumimoji="1" lang="ja-JP" altLang="en-US" sz="2000"/>
          </a:p>
        </p:txBody>
      </p:sp>
      <p:pic>
        <p:nvPicPr>
          <p:cNvPr id="8" name="図 7" descr="グラフィカル ユーザー インターフェイス, テーブル&#10;&#10;自動的に生成された説明">
            <a:extLst>
              <a:ext uri="{FF2B5EF4-FFF2-40B4-BE49-F238E27FC236}">
                <a16:creationId xmlns:a16="http://schemas.microsoft.com/office/drawing/2014/main" id="{60FE1997-43BC-8102-ED47-F59029064278}"/>
              </a:ext>
            </a:extLst>
          </p:cNvPr>
          <p:cNvPicPr>
            <a:picLocks noChangeAspect="1"/>
          </p:cNvPicPr>
          <p:nvPr/>
        </p:nvPicPr>
        <p:blipFill>
          <a:blip r:embed="rId2"/>
          <a:stretch>
            <a:fillRect/>
          </a:stretch>
        </p:blipFill>
        <p:spPr>
          <a:xfrm>
            <a:off x="6512442" y="712628"/>
            <a:ext cx="5201023" cy="5018986"/>
          </a:xfrm>
          <a:prstGeom prst="rect">
            <a:avLst/>
          </a:prstGeom>
        </p:spPr>
      </p:pic>
      <p:sp>
        <p:nvSpPr>
          <p:cNvPr id="15" name="Rectangle 1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78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51818-D769-02C4-08F9-07DC4318D693}"/>
              </a:ext>
            </a:extLst>
          </p:cNvPr>
          <p:cNvSpPr>
            <a:spLocks noGrp="1"/>
          </p:cNvSpPr>
          <p:nvPr>
            <p:ph type="title"/>
          </p:nvPr>
        </p:nvSpPr>
        <p:spPr>
          <a:xfrm>
            <a:off x="876694" y="741391"/>
            <a:ext cx="3549649" cy="1616203"/>
          </a:xfrm>
        </p:spPr>
        <p:txBody>
          <a:bodyPr anchor="b">
            <a:normAutofit/>
          </a:bodyPr>
          <a:lstStyle/>
          <a:p>
            <a:r>
              <a:rPr lang="en-US" altLang="ja-JP" sz="3200" dirty="0"/>
              <a:t>1. </a:t>
            </a:r>
            <a:r>
              <a:rPr lang="ja-JP" altLang="en-US" sz="3200"/>
              <a:t>分析データの取得</a:t>
            </a:r>
            <a:r>
              <a:rPr lang="en-US" altLang="ja-JP" sz="3200" dirty="0"/>
              <a:t>〜</a:t>
            </a:r>
            <a:r>
              <a:rPr lang="ja-JP" altLang="en-US" sz="3200"/>
              <a:t>ログインまで</a:t>
            </a:r>
            <a:endParaRPr kumimoji="1" lang="ja-JP" altLang="en-US" sz="3200"/>
          </a:p>
        </p:txBody>
      </p:sp>
      <p:sp>
        <p:nvSpPr>
          <p:cNvPr id="3" name="コンテンツ プレースホルダー 2">
            <a:extLst>
              <a:ext uri="{FF2B5EF4-FFF2-40B4-BE49-F238E27FC236}">
                <a16:creationId xmlns:a16="http://schemas.microsoft.com/office/drawing/2014/main" id="{B67178FC-165B-28FE-0698-E92A240CB401}"/>
              </a:ext>
            </a:extLst>
          </p:cNvPr>
          <p:cNvSpPr>
            <a:spLocks noGrp="1"/>
          </p:cNvSpPr>
          <p:nvPr>
            <p:ph idx="1"/>
          </p:nvPr>
        </p:nvSpPr>
        <p:spPr>
          <a:xfrm>
            <a:off x="876693" y="2533476"/>
            <a:ext cx="3346964" cy="3447832"/>
          </a:xfrm>
        </p:spPr>
        <p:txBody>
          <a:bodyPr anchor="t">
            <a:normAutofit/>
          </a:bodyPr>
          <a:lstStyle/>
          <a:p>
            <a:pPr marL="0" indent="0">
              <a:buNone/>
            </a:pPr>
            <a:r>
              <a:rPr lang="en-US" altLang="ja-JP" sz="1800" dirty="0"/>
              <a:t>②</a:t>
            </a:r>
            <a:r>
              <a:rPr lang="ja-JP" altLang="en-US" sz="1800"/>
              <a:t>資格情報用パッケージのインストール</a:t>
            </a:r>
            <a:endParaRPr lang="en-US" altLang="ja-JP" sz="1800" dirty="0"/>
          </a:p>
          <a:p>
            <a:pPr marL="0" indent="0">
              <a:buNone/>
            </a:pPr>
            <a:r>
              <a:rPr lang="en-US" altLang="ja-JP" sz="1800" dirty="0"/>
              <a:t>〜</a:t>
            </a:r>
            <a:r>
              <a:rPr lang="ja-JP" altLang="en-US" sz="1800"/>
              <a:t>省略</a:t>
            </a:r>
            <a:r>
              <a:rPr lang="en-US" altLang="ja-JP" sz="1800" dirty="0"/>
              <a:t>〜</a:t>
            </a:r>
          </a:p>
          <a:p>
            <a:pPr marL="0" indent="0">
              <a:buNone/>
            </a:pPr>
            <a:r>
              <a:rPr kumimoji="1" lang="en-US" altLang="ja-JP" sz="1800" dirty="0"/>
              <a:t>③</a:t>
            </a:r>
            <a:r>
              <a:rPr kumimoji="1" lang="ja-JP" altLang="en-US" sz="1800"/>
              <a:t>オートメーションからログイン情報を取得</a:t>
            </a:r>
            <a:endParaRPr kumimoji="1" lang="en-US" altLang="ja-JP" sz="1800" dirty="0"/>
          </a:p>
          <a:p>
            <a:r>
              <a:rPr kumimoji="1" lang="en-US" altLang="ja-JP" sz="1800" dirty="0"/>
              <a:t>Windows</a:t>
            </a:r>
            <a:r>
              <a:rPr kumimoji="1" lang="ja-JP" altLang="en-US" sz="1800"/>
              <a:t>の資格情報は</a:t>
            </a:r>
            <a:r>
              <a:rPr kumimoji="1" lang="en-US" altLang="ja-JP" sz="1800" dirty="0"/>
              <a:t>Get Secure Credential</a:t>
            </a:r>
            <a:r>
              <a:rPr kumimoji="1" lang="ja-JP" altLang="en-US" sz="1800"/>
              <a:t>アクテビティで取得できる。</a:t>
            </a:r>
            <a:endParaRPr kumimoji="1" lang="en-US" altLang="ja-JP" sz="1800" dirty="0"/>
          </a:p>
          <a:p>
            <a:r>
              <a:rPr lang="ja-JP" altLang="en-US" sz="1800"/>
              <a:t>パスワードは</a:t>
            </a:r>
            <a:r>
              <a:rPr lang="en-US" altLang="ja-JP" sz="1800" dirty="0" err="1"/>
              <a:t>SecureString</a:t>
            </a:r>
            <a:r>
              <a:rPr lang="ja-JP" altLang="en-US" sz="1800"/>
              <a:t>という専用の型に入ってくるので</a:t>
            </a:r>
            <a:r>
              <a:rPr lang="en-US" altLang="ja-JP" sz="1800" dirty="0"/>
              <a:t>String</a:t>
            </a:r>
            <a:r>
              <a:rPr lang="ja-JP" altLang="en-US" sz="1800"/>
              <a:t>への変換を行う。</a:t>
            </a:r>
            <a:endParaRPr kumimoji="1" lang="en-US" altLang="ja-JP" sz="1800" dirty="0"/>
          </a:p>
          <a:p>
            <a:endParaRPr kumimoji="1" lang="ja-JP" altLang="en-US" sz="1700"/>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13D950C4-0310-B11B-78FA-E4955AEB29D1}"/>
              </a:ext>
            </a:extLst>
          </p:cNvPr>
          <p:cNvPicPr>
            <a:picLocks noChangeAspect="1"/>
          </p:cNvPicPr>
          <p:nvPr/>
        </p:nvPicPr>
        <p:blipFill rotWithShape="1">
          <a:blip r:embed="rId2"/>
          <a:srcRect r="3" b="562"/>
          <a:stretch/>
        </p:blipFill>
        <p:spPr>
          <a:xfrm>
            <a:off x="5089243" y="877413"/>
            <a:ext cx="6222628" cy="5043096"/>
          </a:xfrm>
          <a:prstGeom prst="rect">
            <a:avLst/>
          </a:prstGeom>
        </p:spPr>
      </p:pic>
      <p:grpSp>
        <p:nvGrpSpPr>
          <p:cNvPr id="10" name="Group 9">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1" name="Rectangle 10">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818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66F8DC-A9F9-7740-7FAD-53F616A3FD96}"/>
              </a:ext>
            </a:extLst>
          </p:cNvPr>
          <p:cNvSpPr>
            <a:spLocks noGrp="1"/>
          </p:cNvSpPr>
          <p:nvPr>
            <p:ph type="title"/>
          </p:nvPr>
        </p:nvSpPr>
        <p:spPr>
          <a:xfrm>
            <a:off x="1195458" y="2212258"/>
            <a:ext cx="9808067" cy="1113503"/>
          </a:xfrm>
        </p:spPr>
        <p:txBody>
          <a:bodyPr anchor="b">
            <a:normAutofit/>
          </a:bodyPr>
          <a:lstStyle/>
          <a:p>
            <a:pPr algn="ctr"/>
            <a:r>
              <a:rPr lang="en-US" altLang="ja-JP" sz="4000" dirty="0"/>
              <a:t>2. </a:t>
            </a:r>
            <a:r>
              <a:rPr lang="ja-JP" altLang="en-US" sz="4000"/>
              <a:t>分析データの取得</a:t>
            </a:r>
            <a:r>
              <a:rPr lang="en-US" altLang="ja-JP" sz="4000" dirty="0"/>
              <a:t>〜</a:t>
            </a:r>
            <a:r>
              <a:rPr lang="ja-JP" altLang="en-US" sz="4000"/>
              <a:t>ログイン後</a:t>
            </a:r>
            <a:endParaRPr kumimoji="1" lang="ja-JP" altLang="en-US" sz="4000"/>
          </a:p>
        </p:txBody>
      </p:sp>
      <p:pic>
        <p:nvPicPr>
          <p:cNvPr id="37" name="Graphic 36" descr="ノート PC">
            <a:extLst>
              <a:ext uri="{FF2B5EF4-FFF2-40B4-BE49-F238E27FC236}">
                <a16:creationId xmlns:a16="http://schemas.microsoft.com/office/drawing/2014/main" id="{BD4A8E68-2128-6DFE-604F-35669A8B5B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1122553"/>
            <a:ext cx="995221" cy="995221"/>
          </a:xfrm>
          <a:prstGeom prst="rect">
            <a:avLst/>
          </a:prstGeom>
        </p:spPr>
      </p:pic>
      <p:sp>
        <p:nvSpPr>
          <p:cNvPr id="3" name="コンテンツ プレースホルダー 2">
            <a:extLst>
              <a:ext uri="{FF2B5EF4-FFF2-40B4-BE49-F238E27FC236}">
                <a16:creationId xmlns:a16="http://schemas.microsoft.com/office/drawing/2014/main" id="{F12622C3-2025-BBFF-D689-008EAC221FC6}"/>
              </a:ext>
            </a:extLst>
          </p:cNvPr>
          <p:cNvSpPr>
            <a:spLocks noGrp="1"/>
          </p:cNvSpPr>
          <p:nvPr>
            <p:ph idx="1"/>
          </p:nvPr>
        </p:nvSpPr>
        <p:spPr>
          <a:xfrm>
            <a:off x="1195459" y="3532240"/>
            <a:ext cx="9804575" cy="2596847"/>
          </a:xfrm>
        </p:spPr>
        <p:txBody>
          <a:bodyPr anchor="t">
            <a:normAutofit/>
          </a:bodyPr>
          <a:lstStyle/>
          <a:p>
            <a:pPr marL="0" indent="0" algn="ctr">
              <a:buNone/>
            </a:pPr>
            <a:endParaRPr kumimoji="1" lang="en-US" altLang="ja-JP" sz="2000" dirty="0"/>
          </a:p>
          <a:p>
            <a:pPr marL="0" indent="0" algn="ctr">
              <a:buNone/>
            </a:pPr>
            <a:endParaRPr kumimoji="1" lang="ja-JP" altLang="en-US" sz="2000"/>
          </a:p>
        </p:txBody>
      </p:sp>
    </p:spTree>
    <p:extLst>
      <p:ext uri="{BB962C8B-B14F-4D97-AF65-F5344CB8AC3E}">
        <p14:creationId xmlns:p14="http://schemas.microsoft.com/office/powerpoint/2010/main" val="294063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ED5EB62-4E16-9713-044F-F01775F4D355}"/>
              </a:ext>
            </a:extLst>
          </p:cNvPr>
          <p:cNvSpPr>
            <a:spLocks noGrp="1"/>
          </p:cNvSpPr>
          <p:nvPr>
            <p:ph type="title"/>
          </p:nvPr>
        </p:nvSpPr>
        <p:spPr>
          <a:xfrm>
            <a:off x="466722" y="586855"/>
            <a:ext cx="3201366" cy="3387497"/>
          </a:xfrm>
        </p:spPr>
        <p:txBody>
          <a:bodyPr anchor="b">
            <a:normAutofit/>
          </a:bodyPr>
          <a:lstStyle/>
          <a:p>
            <a:pPr algn="r"/>
            <a:r>
              <a:rPr lang="en-US" altLang="ja-JP" sz="4000" dirty="0">
                <a:solidFill>
                  <a:srgbClr val="FFFFFF"/>
                </a:solidFill>
              </a:rPr>
              <a:t>2. </a:t>
            </a:r>
            <a:r>
              <a:rPr lang="ja-JP" altLang="en-US" sz="4000">
                <a:solidFill>
                  <a:srgbClr val="FFFFFF"/>
                </a:solidFill>
              </a:rPr>
              <a:t>分析データの取得</a:t>
            </a:r>
            <a:r>
              <a:rPr lang="en-US" altLang="ja-JP" sz="4000" dirty="0">
                <a:solidFill>
                  <a:srgbClr val="FFFFFF"/>
                </a:solidFill>
              </a:rPr>
              <a:t>〜</a:t>
            </a:r>
            <a:r>
              <a:rPr lang="ja-JP" altLang="en-US" sz="4000">
                <a:solidFill>
                  <a:srgbClr val="FFFFFF"/>
                </a:solidFill>
              </a:rPr>
              <a:t>ログイン後</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083DE4DE-C0AA-E9E4-72DA-F49CBDE3807B}"/>
              </a:ext>
            </a:extLst>
          </p:cNvPr>
          <p:cNvSpPr>
            <a:spLocks noGrp="1"/>
          </p:cNvSpPr>
          <p:nvPr>
            <p:ph idx="1"/>
          </p:nvPr>
        </p:nvSpPr>
        <p:spPr>
          <a:xfrm>
            <a:off x="4581727" y="649480"/>
            <a:ext cx="3025303" cy="5546047"/>
          </a:xfrm>
        </p:spPr>
        <p:txBody>
          <a:bodyPr anchor="ctr">
            <a:normAutofit/>
          </a:bodyPr>
          <a:lstStyle/>
          <a:p>
            <a:pPr marL="0" indent="0">
              <a:buNone/>
            </a:pPr>
            <a:r>
              <a:rPr lang="ja-JP" altLang="en-US" sz="2000"/>
              <a:t>クリックアクテビティを作動させる。</a:t>
            </a:r>
            <a:endParaRPr lang="en-US" altLang="ja-JP" sz="2000" dirty="0"/>
          </a:p>
          <a:p>
            <a:pPr marL="0" indent="0">
              <a:buNone/>
            </a:pPr>
            <a:r>
              <a:rPr lang="en-US" altLang="ja-JP" sz="2000" dirty="0"/>
              <a:t>①</a:t>
            </a:r>
            <a:r>
              <a:rPr lang="ja-JP" altLang="en-US" sz="2000"/>
              <a:t>セレクターの設定</a:t>
            </a:r>
            <a:endParaRPr kumimoji="1" lang="en-US" altLang="ja-JP" sz="2000" dirty="0"/>
          </a:p>
          <a:p>
            <a:pPr marL="0" indent="0">
              <a:buNone/>
            </a:pPr>
            <a:r>
              <a:rPr lang="en-US" altLang="ja-JP" sz="2000" dirty="0"/>
              <a:t>②</a:t>
            </a:r>
            <a:r>
              <a:rPr lang="ja-JP" altLang="en-US" sz="2000"/>
              <a:t>アンカーの設定</a:t>
            </a:r>
            <a:endParaRPr lang="en-US" altLang="ja-JP" sz="2000" dirty="0"/>
          </a:p>
          <a:p>
            <a:pPr marL="0" indent="0">
              <a:buNone/>
            </a:pPr>
            <a:r>
              <a:rPr kumimoji="1" lang="ja-JP" altLang="en-US" sz="2000"/>
              <a:t>が重要となる。</a:t>
            </a:r>
          </a:p>
        </p:txBody>
      </p:sp>
      <p:pic>
        <p:nvPicPr>
          <p:cNvPr id="5" name="図 4" descr="グラフィカル ユーザー インターフェイス&#10;&#10;自動的に生成された説明">
            <a:extLst>
              <a:ext uri="{FF2B5EF4-FFF2-40B4-BE49-F238E27FC236}">
                <a16:creationId xmlns:a16="http://schemas.microsoft.com/office/drawing/2014/main" id="{C6629283-5D3E-909B-28D7-1EAD1935A628}"/>
              </a:ext>
            </a:extLst>
          </p:cNvPr>
          <p:cNvPicPr>
            <a:picLocks noChangeAspect="1"/>
          </p:cNvPicPr>
          <p:nvPr/>
        </p:nvPicPr>
        <p:blipFill>
          <a:blip r:embed="rId2"/>
          <a:stretch>
            <a:fillRect/>
          </a:stretch>
        </p:blipFill>
        <p:spPr>
          <a:xfrm>
            <a:off x="8109502" y="599036"/>
            <a:ext cx="3615776" cy="5671807"/>
          </a:xfrm>
          <a:prstGeom prst="rect">
            <a:avLst/>
          </a:prstGeom>
        </p:spPr>
      </p:pic>
    </p:spTree>
    <p:extLst>
      <p:ext uri="{BB962C8B-B14F-4D97-AF65-F5344CB8AC3E}">
        <p14:creationId xmlns:p14="http://schemas.microsoft.com/office/powerpoint/2010/main" val="37087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F151818-D769-02C4-08F9-07DC4318D693}"/>
              </a:ext>
            </a:extLst>
          </p:cNvPr>
          <p:cNvSpPr>
            <a:spLocks noGrp="1"/>
          </p:cNvSpPr>
          <p:nvPr>
            <p:ph type="title"/>
          </p:nvPr>
        </p:nvSpPr>
        <p:spPr>
          <a:xfrm>
            <a:off x="838198" y="978408"/>
            <a:ext cx="4607052" cy="1106424"/>
          </a:xfrm>
        </p:spPr>
        <p:txBody>
          <a:bodyPr>
            <a:normAutofit/>
          </a:bodyPr>
          <a:lstStyle/>
          <a:p>
            <a:r>
              <a:rPr lang="en-US" altLang="ja-JP" sz="2900"/>
              <a:t>2. </a:t>
            </a:r>
            <a:r>
              <a:rPr lang="ja-JP" altLang="en-US" sz="2900"/>
              <a:t>分析データの取得</a:t>
            </a:r>
            <a:r>
              <a:rPr lang="en-US" altLang="ja-JP" sz="2900"/>
              <a:t>〜</a:t>
            </a:r>
            <a:r>
              <a:rPr lang="ja-JP" altLang="en-US" sz="2900"/>
              <a:t>ログイン後</a:t>
            </a:r>
            <a:endParaRPr kumimoji="1" lang="ja-JP" altLang="en-US" sz="2900"/>
          </a:p>
        </p:txBody>
      </p:sp>
      <p:sp>
        <p:nvSpPr>
          <p:cNvPr id="17" name="Rectangle 1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コンテンツ プレースホルダー 2">
            <a:extLst>
              <a:ext uri="{FF2B5EF4-FFF2-40B4-BE49-F238E27FC236}">
                <a16:creationId xmlns:a16="http://schemas.microsoft.com/office/drawing/2014/main" id="{B67178FC-165B-28FE-0698-E92A240CB401}"/>
              </a:ext>
            </a:extLst>
          </p:cNvPr>
          <p:cNvSpPr>
            <a:spLocks noGrp="1"/>
          </p:cNvSpPr>
          <p:nvPr>
            <p:ph idx="1"/>
          </p:nvPr>
        </p:nvSpPr>
        <p:spPr>
          <a:xfrm>
            <a:off x="841246" y="2368296"/>
            <a:ext cx="4607052" cy="3502152"/>
          </a:xfrm>
        </p:spPr>
        <p:txBody>
          <a:bodyPr>
            <a:normAutofit/>
          </a:bodyPr>
          <a:lstStyle/>
          <a:p>
            <a:r>
              <a:rPr kumimoji="1" lang="ja-JP" altLang="en-US" sz="1800"/>
              <a:t>セレクターはなるべく範囲を限定するように設定した。</a:t>
            </a:r>
            <a:endParaRPr kumimoji="1" lang="en-US" altLang="ja-JP" sz="1800" dirty="0"/>
          </a:p>
          <a:p>
            <a:endParaRPr lang="en-US" altLang="ja-JP" sz="1800" dirty="0"/>
          </a:p>
          <a:p>
            <a:r>
              <a:rPr lang="ja-JP" altLang="en-US" sz="1800"/>
              <a:t>ターゲット</a:t>
            </a:r>
            <a:r>
              <a:rPr kumimoji="1" lang="ja-JP" altLang="en-US" sz="1800"/>
              <a:t>のみで指示できる箇所もあるが、右図の例のようなパターンだとターゲットだけでなく、アンカーも設定する必要があった。アンカーは似たようなターゲットが多い場合、</a:t>
            </a:r>
            <a:r>
              <a:rPr kumimoji="1" lang="en-US" altLang="ja-JP" sz="1800" dirty="0" err="1"/>
              <a:t>uipath</a:t>
            </a:r>
            <a:r>
              <a:rPr kumimoji="1" lang="ja-JP" altLang="en-US" sz="1800"/>
              <a:t>にターゲットを認識させるために設定する。</a:t>
            </a:r>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CA046073-AC14-3798-F0C3-B5F891528C68}"/>
              </a:ext>
            </a:extLst>
          </p:cNvPr>
          <p:cNvPicPr>
            <a:picLocks noChangeAspect="1"/>
          </p:cNvPicPr>
          <p:nvPr/>
        </p:nvPicPr>
        <p:blipFill rotWithShape="1">
          <a:blip r:embed="rId2"/>
          <a:srcRect r="3" b="570"/>
          <a:stretch/>
        </p:blipFill>
        <p:spPr>
          <a:xfrm>
            <a:off x="6324599" y="10"/>
            <a:ext cx="5457817" cy="3337549"/>
          </a:xfrm>
          <a:prstGeom prst="rect">
            <a:avLst/>
          </a:prstGeom>
        </p:spPr>
      </p:pic>
      <p:pic>
        <p:nvPicPr>
          <p:cNvPr id="6" name="図 5" descr="グラフィカル ユーザー インターフェイス, アプリケーション&#10;&#10;自動的に生成された説明">
            <a:extLst>
              <a:ext uri="{FF2B5EF4-FFF2-40B4-BE49-F238E27FC236}">
                <a16:creationId xmlns:a16="http://schemas.microsoft.com/office/drawing/2014/main" id="{E6866D43-3C60-6F86-BCBB-88F4F85D25FE}"/>
              </a:ext>
            </a:extLst>
          </p:cNvPr>
          <p:cNvPicPr>
            <a:picLocks noChangeAspect="1"/>
          </p:cNvPicPr>
          <p:nvPr/>
        </p:nvPicPr>
        <p:blipFill rotWithShape="1">
          <a:blip r:embed="rId3"/>
          <a:srcRect r="3925" b="-3"/>
          <a:stretch/>
        </p:blipFill>
        <p:spPr>
          <a:xfrm>
            <a:off x="6324590" y="3520439"/>
            <a:ext cx="5457817" cy="3337561"/>
          </a:xfrm>
          <a:prstGeom prst="rect">
            <a:avLst/>
          </a:prstGeom>
        </p:spPr>
      </p:pic>
    </p:spTree>
    <p:extLst>
      <p:ext uri="{BB962C8B-B14F-4D97-AF65-F5344CB8AC3E}">
        <p14:creationId xmlns:p14="http://schemas.microsoft.com/office/powerpoint/2010/main" val="288776210"/>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テーマ2</Template>
  <TotalTime>1282</TotalTime>
  <Words>511</Words>
  <Application>Microsoft Macintosh PowerPoint</Application>
  <PresentationFormat>ワイド画面</PresentationFormat>
  <Paragraphs>59</Paragraphs>
  <Slides>15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游ゴシック Medium</vt:lpstr>
      <vt:lpstr>Arial</vt:lpstr>
      <vt:lpstr>Calibri</vt:lpstr>
      <vt:lpstr>Office テーマ</vt:lpstr>
      <vt:lpstr>RPデータ分析業務の自動化</vt:lpstr>
      <vt:lpstr>目次</vt:lpstr>
      <vt:lpstr>1. 分析データの取得〜ログインまで</vt:lpstr>
      <vt:lpstr>1. 分析データの取得〜ログインまで</vt:lpstr>
      <vt:lpstr>1. 分析データの取得〜ログインまで</vt:lpstr>
      <vt:lpstr>1. 分析データの取得〜ログインまで</vt:lpstr>
      <vt:lpstr>2. 分析データの取得〜ログイン後</vt:lpstr>
      <vt:lpstr>2. 分析データの取得〜ログイン後</vt:lpstr>
      <vt:lpstr>2. 分析データの取得〜ログイン後</vt:lpstr>
      <vt:lpstr>3. 取得した分析データの加工</vt:lpstr>
      <vt:lpstr>3. 取得した分析データの加工</vt:lpstr>
      <vt:lpstr>3. 取得した分析データの加工</vt:lpstr>
      <vt:lpstr>3. 取得した分析データの加工</vt:lpstr>
      <vt:lpstr>4. 感想、課題</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谷川雄一</dc:creator>
  <cp:lastModifiedBy>谷川雄一</cp:lastModifiedBy>
  <cp:revision>4</cp:revision>
  <dcterms:created xsi:type="dcterms:W3CDTF">2024-06-20T08:29:15Z</dcterms:created>
  <dcterms:modified xsi:type="dcterms:W3CDTF">2024-06-21T05:51:53Z</dcterms:modified>
</cp:coreProperties>
</file>