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76" r:id="rId12"/>
    <p:sldId id="266" r:id="rId13"/>
    <p:sldId id="267" r:id="rId14"/>
    <p:sldId id="268" r:id="rId15"/>
    <p:sldId id="269" r:id="rId16"/>
    <p:sldId id="270" r:id="rId17"/>
    <p:sldId id="271" r:id="rId18"/>
    <p:sldId id="272" r:id="rId19"/>
    <p:sldId id="273" r:id="rId20"/>
    <p:sldId id="275"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92"/>
  </p:normalViewPr>
  <p:slideViewPr>
    <p:cSldViewPr snapToGrid="0" snapToObjects="1">
      <p:cViewPr varScale="1">
        <p:scale>
          <a:sx n="114" d="100"/>
          <a:sy n="114" d="100"/>
        </p:scale>
        <p:origin x="1664"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D23E8C-A7B9-434B-A341-7DD12FD2AF69}" type="datetimeFigureOut">
              <a:rPr kumimoji="1" lang="ja-JP" altLang="en-US" smtClean="0"/>
              <a:t>2024/8/4</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0704B8-ABDF-C549-806B-DAF17BA2FFAF}" type="slidenum">
              <a:rPr kumimoji="1" lang="ja-JP" altLang="en-US" smtClean="0"/>
              <a:t>‹#›</a:t>
            </a:fld>
            <a:endParaRPr kumimoji="1" lang="ja-JP" altLang="en-US"/>
          </a:p>
        </p:txBody>
      </p:sp>
    </p:spTree>
    <p:extLst>
      <p:ext uri="{BB962C8B-B14F-4D97-AF65-F5344CB8AC3E}">
        <p14:creationId xmlns:p14="http://schemas.microsoft.com/office/powerpoint/2010/main" val="287934914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020704B8-ABDF-C549-806B-DAF17BA2FFAF}" type="slidenum">
              <a:rPr kumimoji="1" lang="ja-JP" altLang="en-US" smtClean="0"/>
              <a:t>8</a:t>
            </a:fld>
            <a:endParaRPr kumimoji="1" lang="ja-JP" altLang="en-US"/>
          </a:p>
        </p:txBody>
      </p:sp>
    </p:spTree>
    <p:extLst>
      <p:ext uri="{BB962C8B-B14F-4D97-AF65-F5344CB8AC3E}">
        <p14:creationId xmlns:p14="http://schemas.microsoft.com/office/powerpoint/2010/main" val="4185256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69466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21938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24063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游ゴシック Medium" panose="020B0400000000000000" pitchFamily="34" charset="-128"/>
                <a:ea typeface="游ゴシック Medium" panose="020B0400000000000000" pitchFamily="34" charset="-128"/>
              </a:defRPr>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lvl1pPr>
              <a:defRPr baseline="0">
                <a:latin typeface="游ゴシック Medium" panose="020B0400000000000000" pitchFamily="34" charset="-128"/>
                <a:ea typeface="游ゴシック Medium" panose="020B0400000000000000" pitchFamily="34" charset="-128"/>
              </a:defRPr>
            </a:lvl1pPr>
            <a:lvl2pPr>
              <a:defRPr baseline="0">
                <a:latin typeface="游ゴシック Medium" panose="020B0400000000000000" pitchFamily="34" charset="-128"/>
                <a:ea typeface="游ゴシック Medium" panose="020B0400000000000000" pitchFamily="34" charset="-128"/>
              </a:defRPr>
            </a:lvl2pPr>
            <a:lvl3pPr>
              <a:defRPr baseline="0">
                <a:latin typeface="游ゴシック Medium" panose="020B0400000000000000" pitchFamily="34" charset="-128"/>
                <a:ea typeface="游ゴシック Medium" panose="020B0400000000000000" pitchFamily="34" charset="-128"/>
              </a:defRPr>
            </a:lvl3pPr>
            <a:lvl4pPr>
              <a:defRPr baseline="0">
                <a:latin typeface="游ゴシック Medium" panose="020B0400000000000000" pitchFamily="34" charset="-128"/>
                <a:ea typeface="游ゴシック Medium" panose="020B0400000000000000" pitchFamily="34" charset="-128"/>
              </a:defRPr>
            </a:lvl4pPr>
            <a:lvl5pPr>
              <a:defRPr baseline="0">
                <a:latin typeface="游ゴシック Medium" panose="020B0400000000000000" pitchFamily="34" charset="-128"/>
                <a:ea typeface="游ゴシック Medium" panose="020B0400000000000000" pitchFamily="34"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48988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7" y="1709738"/>
            <a:ext cx="7886700" cy="2852737"/>
          </a:xfrm>
        </p:spPr>
        <p:txBody>
          <a:bodyPr anchor="b"/>
          <a:lstStyle>
            <a:lvl1pPr>
              <a:defRPr sz="45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7"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CAD085-E8A6-8845-BD4E-CB4CCA059FC4}" type="datetimeFigureOut">
              <a:rPr lang="en-US" smtClean="0"/>
              <a:t>8/4/24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8530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8/4/24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10244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8/4/24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52938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8/4/24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48494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96744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CAD085-E8A6-8845-BD4E-CB4CCA059FC4}" type="datetimeFigureOut">
              <a:rPr lang="en-US" smtClean="0"/>
              <a:t>8/4/24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1495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CAD085-E8A6-8845-BD4E-CB4CCA059FC4}" type="datetimeFigureOut">
              <a:rPr lang="en-US" smtClean="0"/>
              <a:t>8/4/24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38568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BCAD085-E8A6-8845-BD4E-CB4CCA059FC4}" type="datetimeFigureOut">
              <a:rPr lang="en-US" smtClean="0"/>
              <a:t>8/4/24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41164937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github.com/SubwayT/icecrea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A1A86E7-8343-34CF-6847-3041A7BCA3E4}"/>
              </a:ext>
            </a:extLst>
          </p:cNvPr>
          <p:cNvPicPr>
            <a:picLocks noChangeAspect="1"/>
          </p:cNvPicPr>
          <p:nvPr/>
        </p:nvPicPr>
        <p:blipFill rotWithShape="1">
          <a:blip r:embed="rId2"/>
          <a:srcRect r="10999" b="-1"/>
          <a:stretch/>
        </p:blipFill>
        <p:spPr>
          <a:xfrm>
            <a:off x="-2285" y="10"/>
            <a:ext cx="9143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9143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22960" y="325550"/>
            <a:ext cx="7543800" cy="3574778"/>
          </a:xfrm>
          <a:effectLst>
            <a:outerShdw blurRad="50800" dist="38100" dir="2700000" algn="tl" rotWithShape="0">
              <a:prstClr val="black">
                <a:alpha val="40000"/>
              </a:prstClr>
            </a:outerShdw>
          </a:effectLst>
        </p:spPr>
        <p:txBody>
          <a:bodyPr>
            <a:normAutofit/>
          </a:bodyPr>
          <a:lstStyle/>
          <a:p>
            <a:r>
              <a:rPr lang="ja-JP" altLang="en-US">
                <a:solidFill>
                  <a:srgbClr val="FFFFFF"/>
                </a:solidFill>
              </a:rPr>
              <a:t>アイスクリームの需要推定</a:t>
            </a:r>
          </a:p>
        </p:txBody>
      </p:sp>
      <p:sp>
        <p:nvSpPr>
          <p:cNvPr id="3" name="Subtitle 2"/>
          <p:cNvSpPr>
            <a:spLocks noGrp="1"/>
          </p:cNvSpPr>
          <p:nvPr>
            <p:ph type="subTitle" idx="1"/>
          </p:nvPr>
        </p:nvSpPr>
        <p:spPr>
          <a:xfrm>
            <a:off x="825038" y="4072043"/>
            <a:ext cx="7543800" cy="1282707"/>
          </a:xfrm>
          <a:effectLst>
            <a:outerShdw blurRad="50800" dist="38100" dir="2700000" algn="tl" rotWithShape="0">
              <a:prstClr val="black">
                <a:alpha val="40000"/>
              </a:prstClr>
            </a:outerShdw>
          </a:effectLst>
        </p:spPr>
        <p:txBody>
          <a:bodyPr>
            <a:normAutofit/>
          </a:bodyPr>
          <a:lstStyle/>
          <a:p>
            <a:r>
              <a:rPr lang="ja-JP" altLang="en-US" sz="1500">
                <a:solidFill>
                  <a:srgbClr val="FFFFFF"/>
                </a:solidFill>
              </a:rPr>
              <a:t>三田祭論文発表</a:t>
            </a:r>
          </a:p>
          <a:p>
            <a:r>
              <a:rPr lang="ja-JP" altLang="en-US" sz="1500">
                <a:solidFill>
                  <a:srgbClr val="FFFFFF"/>
                </a:solidFill>
              </a:rPr>
              <a:t>慶應義塾大学 経済学部 石橋孝次研究会 経営戦略パート</a:t>
            </a:r>
          </a:p>
          <a:p>
            <a:r>
              <a:rPr lang="ja-JP" altLang="en-US" sz="1500">
                <a:solidFill>
                  <a:srgbClr val="FFFFFF"/>
                </a:solidFill>
              </a:rPr>
              <a:t>著者</a:t>
            </a:r>
            <a:r>
              <a:rPr lang="en-US" altLang="ja-JP" sz="1500">
                <a:solidFill>
                  <a:srgbClr val="FFFFFF"/>
                </a:solidFill>
              </a:rPr>
              <a:t>: </a:t>
            </a:r>
            <a:r>
              <a:rPr lang="ja-JP" altLang="en-US" sz="1500">
                <a:solidFill>
                  <a:srgbClr val="FFFFFF"/>
                </a:solidFill>
              </a:rPr>
              <a:t>黒山慶斗、鈴木開、大門弘樹、谷川雄一、中島大弥</a:t>
            </a:r>
          </a:p>
          <a:p>
            <a:r>
              <a:rPr lang="en-US" altLang="ja-JP" sz="1500">
                <a:solidFill>
                  <a:srgbClr val="FFFFFF"/>
                </a:solidFill>
              </a:rPr>
              <a:t>2022</a:t>
            </a:r>
            <a:r>
              <a:rPr lang="ja-JP" altLang="en-US" sz="1500">
                <a:solidFill>
                  <a:srgbClr val="FFFFFF"/>
                </a:solidFill>
              </a:rPr>
              <a:t>年</a:t>
            </a:r>
            <a:r>
              <a:rPr lang="en-US" altLang="ja-JP" sz="1500">
                <a:solidFill>
                  <a:srgbClr val="FFFFFF"/>
                </a:solidFill>
              </a:rPr>
              <a:t>11</a:t>
            </a:r>
            <a:r>
              <a:rPr lang="ja-JP" altLang="en-US" sz="1500">
                <a:solidFill>
                  <a:srgbClr val="FFFFFF"/>
                </a:solidFill>
              </a:rPr>
              <a:t>月</a:t>
            </a:r>
          </a:p>
        </p:txBody>
      </p:sp>
      <p:sp>
        <p:nvSpPr>
          <p:cNvPr id="4" name="テキスト ボックス 3">
            <a:extLst>
              <a:ext uri="{FF2B5EF4-FFF2-40B4-BE49-F238E27FC236}">
                <a16:creationId xmlns:a16="http://schemas.microsoft.com/office/drawing/2014/main" id="{33A6C501-A375-8E04-D3CF-F307B5EA8842}"/>
              </a:ext>
            </a:extLst>
          </p:cNvPr>
          <p:cNvSpPr txBox="1"/>
          <p:nvPr/>
        </p:nvSpPr>
        <p:spPr>
          <a:xfrm>
            <a:off x="6905296" y="153835"/>
            <a:ext cx="2084225" cy="646331"/>
          </a:xfrm>
          <a:prstGeom prst="rect">
            <a:avLst/>
          </a:prstGeom>
          <a:noFill/>
        </p:spPr>
        <p:txBody>
          <a:bodyPr wrap="none" rtlCol="0">
            <a:spAutoFit/>
          </a:bodyPr>
          <a:lstStyle/>
          <a:p>
            <a:r>
              <a:rPr kumimoji="1" lang="ja-JP" altLang="en-US"/>
              <a:t>武蔵野大学大学院</a:t>
            </a:r>
            <a:br>
              <a:rPr kumimoji="1" lang="en-US" altLang="ja-JP" dirty="0"/>
            </a:br>
            <a:r>
              <a:rPr kumimoji="1" lang="ja-JP" altLang="en-US"/>
              <a:t>谷川雄一</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639520"/>
            <a:ext cx="2571750" cy="1719072"/>
          </a:xfrm>
        </p:spPr>
        <p:txBody>
          <a:bodyPr anchor="b">
            <a:normAutofit/>
          </a:bodyPr>
          <a:lstStyle/>
          <a:p>
            <a:r>
              <a:rPr lang="ja-JP" altLang="en-US" sz="3600"/>
              <a:t>データと推定方法（</a:t>
            </a:r>
            <a:r>
              <a:rPr lang="en-US" altLang="ja-JP" sz="3600"/>
              <a:t>2</a:t>
            </a:r>
            <a:r>
              <a:rPr lang="ja-JP" altLang="en-US" sz="3600"/>
              <a:t>）</a:t>
            </a:r>
          </a:p>
        </p:txBody>
      </p:sp>
      <p:sp>
        <p:nvSpPr>
          <p:cNvPr id="17"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573756"/>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73202" y="2807208"/>
            <a:ext cx="2571750" cy="3410712"/>
          </a:xfrm>
        </p:spPr>
        <p:txBody>
          <a:bodyPr anchor="t">
            <a:normAutofit fontScale="92500" lnSpcReduction="20000"/>
          </a:bodyPr>
          <a:lstStyle/>
          <a:p>
            <a:pPr marL="0" indent="0">
              <a:buNone/>
            </a:pPr>
            <a:r>
              <a:rPr lang="ja-JP" altLang="en-US" sz="1900"/>
              <a:t>推定方法の詳細</a:t>
            </a:r>
            <a:endParaRPr lang="en-US" altLang="ja-JP" sz="1900" dirty="0"/>
          </a:p>
          <a:p>
            <a:r>
              <a:rPr lang="ja-JP" altLang="en-US" sz="1900"/>
              <a:t>多項ロジットモデルでは</a:t>
            </a:r>
            <a:r>
              <a:rPr lang="en" altLang="ja-JP" sz="1900" dirty="0"/>
              <a:t>OLS</a:t>
            </a:r>
            <a:r>
              <a:rPr lang="ja-JP" altLang="en-US" sz="1900"/>
              <a:t>推定、操作変数、差別化操作変数（</a:t>
            </a:r>
            <a:r>
              <a:rPr lang="en" altLang="ja-JP" sz="1900" dirty="0"/>
              <a:t>GH</a:t>
            </a:r>
            <a:r>
              <a:rPr lang="ja-JP" altLang="en" sz="1900"/>
              <a:t>）</a:t>
            </a:r>
            <a:r>
              <a:rPr lang="ja-JP" altLang="en-US" sz="1900"/>
              <a:t>の</a:t>
            </a:r>
            <a:r>
              <a:rPr lang="en-US" altLang="ja-JP" sz="1900" dirty="0"/>
              <a:t>3</a:t>
            </a:r>
            <a:r>
              <a:rPr lang="ja-JP" altLang="en-US" sz="1900"/>
              <a:t>種類、入れ子型ロジットモデルでは</a:t>
            </a:r>
            <a:r>
              <a:rPr lang="en" altLang="ja-JP" sz="1900" dirty="0"/>
              <a:t>OLS</a:t>
            </a:r>
            <a:r>
              <a:rPr lang="ja-JP" altLang="en-US" sz="1900"/>
              <a:t>推定、操作変数の</a:t>
            </a:r>
            <a:r>
              <a:rPr lang="en-US" altLang="ja-JP" sz="1900" dirty="0"/>
              <a:t>2</a:t>
            </a:r>
            <a:r>
              <a:rPr lang="ja-JP" altLang="en-US" sz="1900"/>
              <a:t>種類を用いて推定した。 </a:t>
            </a:r>
            <a:endParaRPr lang="en-US" altLang="ja-JP" sz="1900" dirty="0"/>
          </a:p>
          <a:p>
            <a:r>
              <a:rPr lang="ja-JP" altLang="en-US" sz="1900"/>
              <a:t>これらの推定はすべて</a:t>
            </a:r>
            <a:r>
              <a:rPr lang="en-US" altLang="ja-JP" sz="1900" dirty="0"/>
              <a:t>R</a:t>
            </a:r>
            <a:r>
              <a:rPr lang="ja-JP" altLang="en-US" sz="1900"/>
              <a:t>で実装した。</a:t>
            </a:r>
            <a:endParaRPr lang="en-US" altLang="ja-JP" sz="1900" dirty="0"/>
          </a:p>
          <a:p>
            <a:endParaRPr lang="en-US" altLang="ja-JP" sz="1900" dirty="0"/>
          </a:p>
          <a:p>
            <a:pPr marL="0" indent="0">
              <a:buNone/>
            </a:pPr>
            <a:r>
              <a:rPr lang="ja-JP" altLang="en-US" sz="1900"/>
              <a:t>記述統計（右図）</a:t>
            </a:r>
            <a:br>
              <a:rPr lang="en-US" altLang="ja-JP" sz="1900" dirty="0"/>
            </a:br>
            <a:endParaRPr lang="ja-JP" altLang="en-US" sz="1900"/>
          </a:p>
        </p:txBody>
      </p:sp>
      <p:pic>
        <p:nvPicPr>
          <p:cNvPr id="4" name="図 3">
            <a:extLst>
              <a:ext uri="{FF2B5EF4-FFF2-40B4-BE49-F238E27FC236}">
                <a16:creationId xmlns:a16="http://schemas.microsoft.com/office/drawing/2014/main" id="{98F057AB-2C84-3EC0-6AA2-A7B70BD764AD}"/>
              </a:ext>
            </a:extLst>
          </p:cNvPr>
          <p:cNvPicPr>
            <a:picLocks noChangeAspect="1"/>
          </p:cNvPicPr>
          <p:nvPr/>
        </p:nvPicPr>
        <p:blipFill>
          <a:blip r:embed="rId2">
            <a:extLst>
              <a:ext uri="{28A0092B-C50C-407E-A947-70E740481C1C}">
                <a14:useLocalDpi xmlns:a14="http://schemas.microsoft.com/office/drawing/2010/main" val="0"/>
              </a:ext>
            </a:extLst>
          </a:blip>
          <a:srcRect b="2644"/>
          <a:stretch>
            <a:fillRect/>
          </a:stretch>
        </p:blipFill>
        <p:spPr>
          <a:xfrm>
            <a:off x="4052868" y="640080"/>
            <a:ext cx="4053497" cy="55778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815B65F4-6102-A9B8-8674-E9E59FE00EFE}"/>
              </a:ext>
            </a:extLst>
          </p:cNvPr>
          <p:cNvSpPr>
            <a:spLocks noGrp="1"/>
          </p:cNvSpPr>
          <p:nvPr>
            <p:ph type="title"/>
          </p:nvPr>
        </p:nvSpPr>
        <p:spPr>
          <a:xfrm>
            <a:off x="473202" y="639520"/>
            <a:ext cx="2571750" cy="1719072"/>
          </a:xfrm>
        </p:spPr>
        <p:txBody>
          <a:bodyPr anchor="b">
            <a:normAutofit/>
          </a:bodyPr>
          <a:lstStyle/>
          <a:p>
            <a:r>
              <a:rPr lang="ja-JP" altLang="en-US" sz="3600"/>
              <a:t>データと推定方法（</a:t>
            </a:r>
            <a:r>
              <a:rPr lang="en-US" altLang="ja-JP" sz="3600" dirty="0"/>
              <a:t>3</a:t>
            </a:r>
            <a:r>
              <a:rPr lang="ja-JP" altLang="en-US" sz="3600"/>
              <a:t>）</a:t>
            </a:r>
            <a:endParaRPr kumimoji="1" lang="ja-JP" altLang="en-US" sz="3600"/>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573756"/>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73F4BEE6-4165-7A96-B888-C7DE4C29B930}"/>
              </a:ext>
            </a:extLst>
          </p:cNvPr>
          <p:cNvSpPr>
            <a:spLocks noGrp="1"/>
          </p:cNvSpPr>
          <p:nvPr>
            <p:ph idx="1"/>
          </p:nvPr>
        </p:nvSpPr>
        <p:spPr>
          <a:xfrm>
            <a:off x="473202" y="2807208"/>
            <a:ext cx="2571750" cy="3410712"/>
          </a:xfrm>
        </p:spPr>
        <p:txBody>
          <a:bodyPr anchor="t">
            <a:normAutofit/>
          </a:bodyPr>
          <a:lstStyle/>
          <a:p>
            <a:r>
              <a:rPr kumimoji="1" lang="en-US" altLang="ja-JP" sz="1900" dirty="0"/>
              <a:t>R</a:t>
            </a:r>
            <a:r>
              <a:rPr kumimoji="1" lang="ja-JP" altLang="en-US" sz="1900"/>
              <a:t>のスクリプト</a:t>
            </a:r>
            <a:br>
              <a:rPr kumimoji="1" lang="en-US" altLang="ja-JP" sz="1900" dirty="0"/>
            </a:br>
            <a:r>
              <a:rPr kumimoji="1" lang="en-US" altLang="ja-JP" sz="1900" dirty="0">
                <a:hlinkClick r:id="rId2"/>
              </a:rPr>
              <a:t>GitHub</a:t>
            </a:r>
            <a:r>
              <a:rPr kumimoji="1" lang="ja-JP" altLang="en-US" sz="1900">
                <a:hlinkClick r:id="rId2"/>
              </a:rPr>
              <a:t>アカウントはここから</a:t>
            </a:r>
            <a:endParaRPr kumimoji="1" lang="en-US" altLang="ja-JP" sz="1900" dirty="0"/>
          </a:p>
          <a:p>
            <a:pPr marL="0" indent="0">
              <a:buNone/>
            </a:pPr>
            <a:r>
              <a:rPr kumimoji="1" lang="en-US" altLang="ja-JP" sz="1900" dirty="0"/>
              <a:t>(</a:t>
            </a:r>
            <a:r>
              <a:rPr kumimoji="1" lang="en-US" altLang="ja-JP" sz="1900" dirty="0">
                <a:hlinkClick r:id="rId2"/>
              </a:rPr>
              <a:t>https://github.com/SubwayT/icecream</a:t>
            </a:r>
            <a:r>
              <a:rPr kumimoji="1" lang="en-US" altLang="ja-JP" sz="1900" dirty="0"/>
              <a:t>)</a:t>
            </a:r>
          </a:p>
          <a:p>
            <a:pPr marL="0" indent="0">
              <a:buNone/>
            </a:pPr>
            <a:endParaRPr kumimoji="1" lang="en-US" altLang="ja-JP" sz="1900" dirty="0"/>
          </a:p>
          <a:p>
            <a:endParaRPr lang="en-US" altLang="ja-JP" sz="1900" dirty="0"/>
          </a:p>
          <a:p>
            <a:endParaRPr kumimoji="1" lang="ja-JP" altLang="en-US" sz="1900"/>
          </a:p>
        </p:txBody>
      </p:sp>
      <p:pic>
        <p:nvPicPr>
          <p:cNvPr id="5" name="図 4" descr="テキスト&#10;&#10;自動的に生成された説明">
            <a:extLst>
              <a:ext uri="{FF2B5EF4-FFF2-40B4-BE49-F238E27FC236}">
                <a16:creationId xmlns:a16="http://schemas.microsoft.com/office/drawing/2014/main" id="{63E0D907-2417-7867-A973-C4EC8181CDF5}"/>
              </a:ext>
            </a:extLst>
          </p:cNvPr>
          <p:cNvPicPr>
            <a:picLocks noChangeAspect="1"/>
          </p:cNvPicPr>
          <p:nvPr/>
        </p:nvPicPr>
        <p:blipFill>
          <a:blip r:embed="rId3"/>
          <a:stretch>
            <a:fillRect/>
          </a:stretch>
        </p:blipFill>
        <p:spPr>
          <a:xfrm>
            <a:off x="3890315" y="640080"/>
            <a:ext cx="4378604" cy="5577840"/>
          </a:xfrm>
          <a:prstGeom prst="rect">
            <a:avLst/>
          </a:prstGeom>
        </p:spPr>
      </p:pic>
    </p:spTree>
    <p:extLst>
      <p:ext uri="{BB962C8B-B14F-4D97-AF65-F5344CB8AC3E}">
        <p14:creationId xmlns:p14="http://schemas.microsoft.com/office/powerpoint/2010/main" val="2324824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639520"/>
            <a:ext cx="2571750" cy="1719072"/>
          </a:xfrm>
        </p:spPr>
        <p:txBody>
          <a:bodyPr anchor="b">
            <a:normAutofit/>
          </a:bodyPr>
          <a:lstStyle/>
          <a:p>
            <a:r>
              <a:rPr lang="ja-JP" altLang="en-US" sz="4700"/>
              <a:t>推定結果（</a:t>
            </a:r>
            <a:r>
              <a:rPr lang="en-US" altLang="ja-JP" sz="4700"/>
              <a:t>1</a:t>
            </a:r>
            <a:r>
              <a:rPr lang="ja-JP" altLang="en-US" sz="4700"/>
              <a:t>）</a:t>
            </a:r>
          </a:p>
        </p:txBody>
      </p:sp>
      <p:sp>
        <p:nvSpPr>
          <p:cNvPr id="17"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573756"/>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73202" y="2807208"/>
            <a:ext cx="2571750" cy="3410712"/>
          </a:xfrm>
        </p:spPr>
        <p:txBody>
          <a:bodyPr anchor="t">
            <a:normAutofit/>
          </a:bodyPr>
          <a:lstStyle/>
          <a:p>
            <a:r>
              <a:rPr lang="ja-JP" altLang="en-US" sz="1900"/>
              <a:t>多項ロジットモデルの推定結果</a:t>
            </a:r>
          </a:p>
          <a:p>
            <a:r>
              <a:rPr lang="ja-JP" altLang="en-US" sz="1900"/>
              <a:t>価格、容量、乳固形分の値が有意</a:t>
            </a:r>
          </a:p>
        </p:txBody>
      </p:sp>
      <p:pic>
        <p:nvPicPr>
          <p:cNvPr id="5" name="図 4" descr="テーブル&#10;&#10;自動的に生成された説明">
            <a:extLst>
              <a:ext uri="{FF2B5EF4-FFF2-40B4-BE49-F238E27FC236}">
                <a16:creationId xmlns:a16="http://schemas.microsoft.com/office/drawing/2014/main" id="{D9E9C1EE-9752-74E8-AB97-854372FF0C1B}"/>
              </a:ext>
            </a:extLst>
          </p:cNvPr>
          <p:cNvPicPr>
            <a:picLocks noChangeAspect="1"/>
          </p:cNvPicPr>
          <p:nvPr/>
        </p:nvPicPr>
        <p:blipFill>
          <a:blip r:embed="rId2"/>
          <a:stretch>
            <a:fillRect/>
          </a:stretch>
        </p:blipFill>
        <p:spPr>
          <a:xfrm>
            <a:off x="3490722" y="1920969"/>
            <a:ext cx="5177790" cy="301606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639520"/>
            <a:ext cx="2571750" cy="1719072"/>
          </a:xfrm>
        </p:spPr>
        <p:txBody>
          <a:bodyPr anchor="b">
            <a:normAutofit/>
          </a:bodyPr>
          <a:lstStyle/>
          <a:p>
            <a:r>
              <a:rPr lang="ja-JP" altLang="en-US" sz="4700"/>
              <a:t>推定結果（</a:t>
            </a:r>
            <a:r>
              <a:rPr lang="en-US" altLang="ja-JP" sz="4700"/>
              <a:t>2</a:t>
            </a:r>
            <a:r>
              <a:rPr lang="ja-JP" altLang="en-US" sz="4700"/>
              <a:t>）</a:t>
            </a:r>
          </a:p>
        </p:txBody>
      </p:sp>
      <p:sp>
        <p:nvSpPr>
          <p:cNvPr id="17"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573756"/>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73202" y="2807208"/>
            <a:ext cx="2571750" cy="3410712"/>
          </a:xfrm>
        </p:spPr>
        <p:txBody>
          <a:bodyPr anchor="t">
            <a:normAutofit/>
          </a:bodyPr>
          <a:lstStyle/>
          <a:p>
            <a:r>
              <a:rPr lang="ja-JP" altLang="en-US" sz="1900"/>
              <a:t>入れ子ロジットモデルの推定結果</a:t>
            </a:r>
          </a:p>
          <a:p>
            <a:r>
              <a:rPr lang="ja-JP" altLang="en-US" sz="1900"/>
              <a:t>価格、容量、乳固形分、乳脂肪分の値が有意</a:t>
            </a:r>
          </a:p>
        </p:txBody>
      </p:sp>
      <p:pic>
        <p:nvPicPr>
          <p:cNvPr id="7" name="図 6" descr="テーブル&#10;&#10;自動的に生成された説明">
            <a:extLst>
              <a:ext uri="{FF2B5EF4-FFF2-40B4-BE49-F238E27FC236}">
                <a16:creationId xmlns:a16="http://schemas.microsoft.com/office/drawing/2014/main" id="{ADB35B77-4235-E8DA-1118-8F23CABA9FFA}"/>
              </a:ext>
            </a:extLst>
          </p:cNvPr>
          <p:cNvPicPr>
            <a:picLocks noChangeAspect="1"/>
          </p:cNvPicPr>
          <p:nvPr/>
        </p:nvPicPr>
        <p:blipFill>
          <a:blip r:embed="rId2"/>
          <a:stretch>
            <a:fillRect/>
          </a:stretch>
        </p:blipFill>
        <p:spPr>
          <a:xfrm>
            <a:off x="3490722" y="1603829"/>
            <a:ext cx="5177790" cy="365034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639520"/>
            <a:ext cx="2571750" cy="1719072"/>
          </a:xfrm>
        </p:spPr>
        <p:txBody>
          <a:bodyPr anchor="b">
            <a:normAutofit/>
          </a:bodyPr>
          <a:lstStyle/>
          <a:p>
            <a:r>
              <a:rPr lang="ja-JP" altLang="en-US" sz="3600"/>
              <a:t>自己価格弾力性（</a:t>
            </a:r>
            <a:r>
              <a:rPr lang="en-US" altLang="ja-JP" sz="3600"/>
              <a:t>1</a:t>
            </a:r>
            <a:r>
              <a:rPr lang="ja-JP" altLang="en-US" sz="3600"/>
              <a:t>）</a:t>
            </a:r>
          </a:p>
        </p:txBody>
      </p:sp>
      <p:sp>
        <p:nvSpPr>
          <p:cNvPr id="18"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573756"/>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73202" y="2807208"/>
            <a:ext cx="2571750" cy="3410712"/>
          </a:xfrm>
        </p:spPr>
        <p:txBody>
          <a:bodyPr anchor="t">
            <a:normAutofit/>
          </a:bodyPr>
          <a:lstStyle/>
          <a:p>
            <a:r>
              <a:rPr lang="ja-JP" altLang="en-US" sz="1900"/>
              <a:t>多項ロジットモデルの価格弾力性</a:t>
            </a:r>
            <a:endParaRPr lang="en-US" altLang="ja-JP" sz="1900" dirty="0"/>
          </a:p>
          <a:p>
            <a:r>
              <a:rPr lang="ja-JP" altLang="en-US" sz="1900"/>
              <a:t>入れ子ロジットモデルの価格弾力性</a:t>
            </a:r>
          </a:p>
          <a:p>
            <a:endParaRPr lang="en-US" altLang="ja-JP" sz="1900" dirty="0"/>
          </a:p>
          <a:p>
            <a:pPr marL="0" indent="0">
              <a:buNone/>
            </a:pPr>
            <a:endParaRPr lang="ja-JP" altLang="en-US" sz="1900"/>
          </a:p>
        </p:txBody>
      </p:sp>
      <p:pic>
        <p:nvPicPr>
          <p:cNvPr id="11" name="図 10" descr="テーブル&#10;&#10;自動的に生成された説明">
            <a:extLst>
              <a:ext uri="{FF2B5EF4-FFF2-40B4-BE49-F238E27FC236}">
                <a16:creationId xmlns:a16="http://schemas.microsoft.com/office/drawing/2014/main" id="{E80CF096-5B43-2E6C-89A5-87F8414B9FED}"/>
              </a:ext>
            </a:extLst>
          </p:cNvPr>
          <p:cNvPicPr>
            <a:picLocks noChangeAspect="1"/>
          </p:cNvPicPr>
          <p:nvPr/>
        </p:nvPicPr>
        <p:blipFill>
          <a:blip r:embed="rId2"/>
          <a:stretch>
            <a:fillRect/>
          </a:stretch>
        </p:blipFill>
        <p:spPr>
          <a:xfrm>
            <a:off x="3490722" y="2238108"/>
            <a:ext cx="5177790" cy="238178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639520"/>
            <a:ext cx="2571750" cy="1719072"/>
          </a:xfrm>
        </p:spPr>
        <p:txBody>
          <a:bodyPr anchor="b">
            <a:normAutofit/>
          </a:bodyPr>
          <a:lstStyle/>
          <a:p>
            <a:r>
              <a:rPr lang="ja-JP" altLang="en-US" sz="3600"/>
              <a:t>自己価格弾力性（</a:t>
            </a:r>
            <a:r>
              <a:rPr lang="en-US" altLang="ja-JP" sz="3600"/>
              <a:t>2</a:t>
            </a:r>
            <a:r>
              <a:rPr lang="ja-JP" altLang="en-US" sz="3600"/>
              <a:t>）</a:t>
            </a:r>
          </a:p>
        </p:txBody>
      </p:sp>
      <p:sp>
        <p:nvSpPr>
          <p:cNvPr id="1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573756"/>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73202" y="2807208"/>
            <a:ext cx="2571750" cy="3410712"/>
          </a:xfrm>
        </p:spPr>
        <p:txBody>
          <a:bodyPr anchor="t">
            <a:normAutofit/>
          </a:bodyPr>
          <a:lstStyle/>
          <a:p>
            <a:r>
              <a:rPr lang="ja-JP" altLang="en-US" sz="1900"/>
              <a:t>主要製品の多項ロジットモデルの価格弾力性行列</a:t>
            </a:r>
            <a:endParaRPr lang="en-US" altLang="ja-JP" sz="1900" dirty="0"/>
          </a:p>
          <a:p>
            <a:r>
              <a:rPr lang="ja-JP" altLang="en-US" sz="1900"/>
              <a:t>主要製品の入れ子ロジットモデルの価格弾力性行列</a:t>
            </a:r>
          </a:p>
        </p:txBody>
      </p:sp>
      <p:pic>
        <p:nvPicPr>
          <p:cNvPr id="5" name="図 4" descr="テーブル&#10;&#10;自動的に生成された説明">
            <a:extLst>
              <a:ext uri="{FF2B5EF4-FFF2-40B4-BE49-F238E27FC236}">
                <a16:creationId xmlns:a16="http://schemas.microsoft.com/office/drawing/2014/main" id="{1C2DE5B5-44E3-35C9-16AF-354772F48B70}"/>
              </a:ext>
            </a:extLst>
          </p:cNvPr>
          <p:cNvPicPr>
            <a:picLocks noChangeAspect="1"/>
          </p:cNvPicPr>
          <p:nvPr/>
        </p:nvPicPr>
        <p:blipFill>
          <a:blip r:embed="rId2"/>
          <a:stretch>
            <a:fillRect/>
          </a:stretch>
        </p:blipFill>
        <p:spPr>
          <a:xfrm>
            <a:off x="3490722" y="1448495"/>
            <a:ext cx="5177790" cy="396100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639520"/>
            <a:ext cx="2571750" cy="1719072"/>
          </a:xfrm>
        </p:spPr>
        <p:txBody>
          <a:bodyPr anchor="b">
            <a:normAutofit/>
          </a:bodyPr>
          <a:lstStyle/>
          <a:p>
            <a:r>
              <a:rPr lang="ja-JP" altLang="en-US" sz="3600"/>
              <a:t>需要曲線と収入曲線（</a:t>
            </a:r>
            <a:r>
              <a:rPr lang="en-US" altLang="ja-JP" sz="3600"/>
              <a:t>1</a:t>
            </a:r>
            <a:r>
              <a:rPr lang="ja-JP" altLang="en-US" sz="3600"/>
              <a:t>）</a:t>
            </a:r>
          </a:p>
        </p:txBody>
      </p:sp>
      <p:sp>
        <p:nvSpPr>
          <p:cNvPr id="17"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573756"/>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73202" y="2807208"/>
            <a:ext cx="2571750" cy="3410712"/>
          </a:xfrm>
        </p:spPr>
        <p:txBody>
          <a:bodyPr anchor="t">
            <a:normAutofit/>
          </a:bodyPr>
          <a:lstStyle/>
          <a:p>
            <a:r>
              <a:rPr lang="ja-JP" altLang="en-US" sz="1900"/>
              <a:t>多項ロジットモデルの需要曲線</a:t>
            </a:r>
          </a:p>
          <a:p>
            <a:r>
              <a:rPr lang="ja-JP" altLang="en-US" sz="1900"/>
              <a:t>（例）「</a:t>
            </a:r>
            <a:r>
              <a:rPr lang="en" sz="1900" dirty="0"/>
              <a:t>MOW </a:t>
            </a:r>
            <a:r>
              <a:rPr lang="ja-JP" altLang="en-US" sz="1900"/>
              <a:t>バニラ」</a:t>
            </a:r>
          </a:p>
        </p:txBody>
      </p:sp>
      <p:pic>
        <p:nvPicPr>
          <p:cNvPr id="5" name="図 4" descr="グラフ, 折れ線グラフ&#10;&#10;自動的に生成された説明">
            <a:extLst>
              <a:ext uri="{FF2B5EF4-FFF2-40B4-BE49-F238E27FC236}">
                <a16:creationId xmlns:a16="http://schemas.microsoft.com/office/drawing/2014/main" id="{4CEB1F7D-3BA9-878E-6FBC-956129E348CA}"/>
              </a:ext>
            </a:extLst>
          </p:cNvPr>
          <p:cNvPicPr>
            <a:picLocks noChangeAspect="1"/>
          </p:cNvPicPr>
          <p:nvPr/>
        </p:nvPicPr>
        <p:blipFill>
          <a:blip r:embed="rId2"/>
          <a:stretch>
            <a:fillRect/>
          </a:stretch>
        </p:blipFill>
        <p:spPr>
          <a:xfrm>
            <a:off x="3490722" y="1571468"/>
            <a:ext cx="5177790" cy="371506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639520"/>
            <a:ext cx="2571750" cy="1719072"/>
          </a:xfrm>
        </p:spPr>
        <p:txBody>
          <a:bodyPr anchor="b">
            <a:normAutofit/>
          </a:bodyPr>
          <a:lstStyle/>
          <a:p>
            <a:r>
              <a:rPr lang="ja-JP" altLang="en-US" sz="3600"/>
              <a:t>需要曲線と収入曲線（</a:t>
            </a:r>
            <a:r>
              <a:rPr lang="en-US" altLang="ja-JP" sz="3600"/>
              <a:t>2</a:t>
            </a:r>
            <a:r>
              <a:rPr lang="ja-JP" altLang="en-US" sz="3600"/>
              <a:t>）</a:t>
            </a:r>
          </a:p>
        </p:txBody>
      </p:sp>
      <p:sp>
        <p:nvSpPr>
          <p:cNvPr id="17"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573756"/>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73202" y="2807208"/>
            <a:ext cx="2571750" cy="3410712"/>
          </a:xfrm>
        </p:spPr>
        <p:txBody>
          <a:bodyPr anchor="t">
            <a:normAutofit/>
          </a:bodyPr>
          <a:lstStyle/>
          <a:p>
            <a:r>
              <a:rPr lang="ja-JP" altLang="en-US" sz="1900"/>
              <a:t>収入曲線</a:t>
            </a:r>
          </a:p>
          <a:p>
            <a:r>
              <a:rPr lang="ja-JP" altLang="en-US" sz="1900"/>
              <a:t>（例）「</a:t>
            </a:r>
            <a:r>
              <a:rPr lang="en" sz="1900" dirty="0"/>
              <a:t>MOW </a:t>
            </a:r>
            <a:r>
              <a:rPr lang="ja-JP" altLang="en-US" sz="1900"/>
              <a:t>バニラ」</a:t>
            </a:r>
          </a:p>
        </p:txBody>
      </p:sp>
      <p:pic>
        <p:nvPicPr>
          <p:cNvPr id="5" name="図 4" descr="グラフ, 折れ線グラフ&#10;&#10;自動的に生成された説明">
            <a:extLst>
              <a:ext uri="{FF2B5EF4-FFF2-40B4-BE49-F238E27FC236}">
                <a16:creationId xmlns:a16="http://schemas.microsoft.com/office/drawing/2014/main" id="{1DA7789C-7460-7DD8-B2FF-404643C0BDEA}"/>
              </a:ext>
            </a:extLst>
          </p:cNvPr>
          <p:cNvPicPr>
            <a:picLocks noChangeAspect="1"/>
          </p:cNvPicPr>
          <p:nvPr/>
        </p:nvPicPr>
        <p:blipFill>
          <a:blip r:embed="rId2"/>
          <a:stretch>
            <a:fillRect/>
          </a:stretch>
        </p:blipFill>
        <p:spPr>
          <a:xfrm>
            <a:off x="3490722" y="1577940"/>
            <a:ext cx="5177790" cy="370211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ja-JP" altLang="en-US" sz="4700"/>
              <a:t>結論（</a:t>
            </a:r>
            <a:r>
              <a:rPr lang="en-US" altLang="ja-JP" sz="4700" dirty="0"/>
              <a:t>1</a:t>
            </a:r>
            <a:r>
              <a:rPr lang="ja-JP" altLang="en-US" sz="4700"/>
              <a: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pPr marL="0" indent="0">
              <a:buNone/>
            </a:pPr>
            <a:r>
              <a:rPr lang="ja-JP" altLang="en-US" sz="2400" b="1"/>
              <a:t>需要分析の結果</a:t>
            </a:r>
            <a:endParaRPr lang="en-US" altLang="ja-JP" sz="2400" b="1" dirty="0"/>
          </a:p>
          <a:p>
            <a:r>
              <a:rPr lang="ja-JP" altLang="en-US" sz="1900"/>
              <a:t>価格</a:t>
            </a:r>
            <a:r>
              <a:rPr lang="en-US" altLang="ja-JP" sz="1900" dirty="0"/>
              <a:t>: </a:t>
            </a:r>
            <a:r>
              <a:rPr lang="ja-JP" altLang="en-US" sz="1900"/>
              <a:t>低価格の製品が好まれる傾向が明らかになった。価格の軽視は確認できなかった。</a:t>
            </a:r>
          </a:p>
          <a:p>
            <a:r>
              <a:rPr lang="ja-JP" altLang="en-US" sz="1900"/>
              <a:t>容量</a:t>
            </a:r>
            <a:r>
              <a:rPr lang="en-US" altLang="ja-JP" sz="1900" dirty="0"/>
              <a:t>: </a:t>
            </a:r>
            <a:r>
              <a:rPr lang="ja-JP" altLang="en-US" sz="1900"/>
              <a:t>容量の多い製品が好まれる。</a:t>
            </a:r>
          </a:p>
          <a:p>
            <a:r>
              <a:rPr lang="ja-JP" altLang="en-US" sz="1900"/>
              <a:t>成分</a:t>
            </a:r>
            <a:r>
              <a:rPr lang="en-US" altLang="ja-JP" sz="1900" dirty="0"/>
              <a:t>: </a:t>
            </a:r>
            <a:r>
              <a:rPr lang="ja-JP" altLang="en-US" sz="1900"/>
              <a:t>乳固形分の多い製品が好まれる。しかし、エネルギーの高い製品や乳脂肪分の低い製品が好まれる傾向は見られなかった。</a:t>
            </a:r>
          </a:p>
          <a:p>
            <a:r>
              <a:rPr lang="ja-JP" altLang="en-US" sz="1900"/>
              <a:t>価格弾力性</a:t>
            </a:r>
            <a:r>
              <a:rPr lang="en-US" altLang="ja-JP" sz="1900" dirty="0"/>
              <a:t>: </a:t>
            </a:r>
            <a:r>
              <a:rPr lang="ja-JP" altLang="en-US" sz="1900"/>
              <a:t>氷菓の自己価格弾力性が他の分類と比較して大きく、アイスクリーム間の交差弾力性も相対的に大きい値を示した。</a:t>
            </a:r>
          </a:p>
          <a:p>
            <a:endParaRPr lang="ja-JP" altLang="en-US" sz="19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ja-JP" altLang="en-US" sz="4700"/>
              <a:t>結論（</a:t>
            </a:r>
            <a:r>
              <a:rPr lang="en-US" altLang="ja-JP" sz="4700"/>
              <a:t>2</a:t>
            </a:r>
            <a:r>
              <a:rPr lang="ja-JP" altLang="en-US" sz="4700"/>
              <a: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pPr marL="0" indent="0">
              <a:buNone/>
            </a:pPr>
            <a:r>
              <a:rPr lang="ja-JP" altLang="en-US" sz="2400" b="1"/>
              <a:t>今後の課題</a:t>
            </a:r>
            <a:endParaRPr lang="en-US" altLang="ja-JP" sz="2400" b="1" dirty="0"/>
          </a:p>
          <a:p>
            <a:r>
              <a:rPr lang="ja-JP" altLang="en-US" sz="1900"/>
              <a:t>気象情報との関連</a:t>
            </a:r>
            <a:r>
              <a:rPr lang="en-US" altLang="ja-JP" sz="1900" dirty="0"/>
              <a:t>: </a:t>
            </a:r>
            <a:r>
              <a:rPr lang="ja-JP" altLang="en-US" sz="1900"/>
              <a:t>アイスの購買要因と密接に関連する気象情報との分析ができなかった。季節ごとのアイスの分類を気象情報に基づいて調査する必要がある。</a:t>
            </a:r>
            <a:endParaRPr lang="en-US" altLang="ja-JP" sz="1900" dirty="0"/>
          </a:p>
          <a:p>
            <a:r>
              <a:rPr lang="ja-JP" altLang="en-US" sz="1900"/>
              <a:t>定性的な影響</a:t>
            </a:r>
            <a:r>
              <a:rPr lang="en-US" altLang="ja-JP" sz="1900" dirty="0"/>
              <a:t>: </a:t>
            </a:r>
            <a:r>
              <a:rPr lang="ja-JP" altLang="en-US" sz="1900"/>
              <a:t>広告や味などの定性的な影響を考慮した分析ができなかった。需要は定量的な説明変数だけでなく、定性的な影響も大きいと考えられる。</a:t>
            </a:r>
            <a:endParaRPr lang="en-US" altLang="ja-JP" sz="1900" dirty="0"/>
          </a:p>
          <a:p>
            <a:r>
              <a:rPr lang="ja-JP" altLang="en-US" sz="1900"/>
              <a:t>チャネル比較</a:t>
            </a:r>
            <a:r>
              <a:rPr lang="en-US" altLang="ja-JP" sz="1900" dirty="0"/>
              <a:t>: </a:t>
            </a:r>
            <a:r>
              <a:rPr lang="ja-JP" altLang="en-US" sz="1900"/>
              <a:t>データがドラッグストアのみのものであり、他のチャネルとの比較ができなかった。様々なチャネルでの比較が重要である。</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ja-JP" altLang="en-US" sz="4700"/>
              <a:t>はじめに</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pPr marL="0" indent="0">
              <a:buNone/>
            </a:pPr>
            <a:r>
              <a:rPr lang="ja-JP" altLang="en-US" sz="2400"/>
              <a:t>研究目的</a:t>
            </a:r>
            <a:endParaRPr lang="en-US" altLang="ja-JP" sz="2400" dirty="0"/>
          </a:p>
          <a:p>
            <a:pPr marL="0" indent="0">
              <a:buNone/>
            </a:pPr>
            <a:r>
              <a:rPr lang="ja-JP" altLang="en-US" sz="1900"/>
              <a:t>マーケティング戦略や需要推定について、実証分析を通して理解を深めたい。新規性の高いテーマとしてアイスクリームを選択した。</a:t>
            </a:r>
            <a:endParaRPr lang="en-US" altLang="ja-JP" sz="1900" dirty="0"/>
          </a:p>
          <a:p>
            <a:pPr marL="0" indent="0">
              <a:buNone/>
            </a:pPr>
            <a:endParaRPr lang="en-US" altLang="ja-JP" sz="1900" dirty="0"/>
          </a:p>
          <a:p>
            <a:pPr marL="0" indent="0">
              <a:buNone/>
            </a:pPr>
            <a:r>
              <a:rPr lang="ja-JP" altLang="en-US" sz="2400"/>
              <a:t>目次</a:t>
            </a:r>
            <a:endParaRPr lang="en-US" altLang="ja-JP" sz="2400" dirty="0"/>
          </a:p>
          <a:p>
            <a:r>
              <a:rPr lang="ja-JP" altLang="en-US" sz="1900"/>
              <a:t>テーマ背景</a:t>
            </a:r>
            <a:endParaRPr lang="en-US" altLang="ja-JP" sz="1900" dirty="0"/>
          </a:p>
          <a:p>
            <a:r>
              <a:rPr lang="ja-JP" altLang="en-US" sz="1900"/>
              <a:t>理論分析</a:t>
            </a:r>
            <a:endParaRPr lang="en-US" altLang="ja-JP" sz="1900" dirty="0"/>
          </a:p>
          <a:p>
            <a:r>
              <a:rPr lang="ja-JP" altLang="en-US" sz="1900"/>
              <a:t>推定方法</a:t>
            </a:r>
            <a:endParaRPr lang="en-US" altLang="ja-JP" sz="1900" dirty="0"/>
          </a:p>
          <a:p>
            <a:r>
              <a:rPr lang="ja-JP" altLang="en-US" sz="1900"/>
              <a:t>推定結果</a:t>
            </a:r>
            <a:endParaRPr lang="en-US" altLang="ja-JP" sz="1900" dirty="0"/>
          </a:p>
          <a:p>
            <a:r>
              <a:rPr lang="ja-JP" altLang="en-US" sz="1900"/>
              <a:t>総括</a:t>
            </a:r>
          </a:p>
          <a:p>
            <a:pPr marL="0" indent="0">
              <a:buNone/>
            </a:pPr>
            <a:endParaRPr lang="ja-JP" altLang="en-US" sz="19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ja-JP" altLang="en-US" sz="4700"/>
              <a:t>参考文献</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pPr marL="0" indent="0">
              <a:buNone/>
            </a:pPr>
            <a:r>
              <a:rPr lang="ja-JP" altLang="en-US" sz="1800"/>
              <a:t>学術論文</a:t>
            </a:r>
            <a:r>
              <a:rPr lang="en-US" altLang="ja-JP" sz="1800" dirty="0"/>
              <a:t>:</a:t>
            </a:r>
          </a:p>
          <a:p>
            <a:pPr marL="0" indent="0">
              <a:buNone/>
            </a:pPr>
            <a:r>
              <a:rPr lang="en-US" altLang="ja-JP" sz="1800" dirty="0"/>
              <a:t>- </a:t>
            </a:r>
            <a:r>
              <a:rPr lang="ja-JP" altLang="en-US" sz="1800"/>
              <a:t>上武康亮・遠山祐太・若森直樹・渡辺安虎 </a:t>
            </a:r>
            <a:r>
              <a:rPr lang="en-US" altLang="ja-JP" sz="1800" dirty="0"/>
              <a:t>(2021), 『</a:t>
            </a:r>
            <a:r>
              <a:rPr lang="ja-JP" altLang="en-US" sz="1800"/>
              <a:t>経済セミナー</a:t>
            </a:r>
            <a:r>
              <a:rPr lang="en-US" altLang="ja-JP" sz="1800" dirty="0"/>
              <a:t>』</a:t>
            </a:r>
            <a:r>
              <a:rPr lang="ja-JP" altLang="en-US" sz="1800"/>
              <a:t>通巻 </a:t>
            </a:r>
            <a:r>
              <a:rPr lang="en-US" altLang="ja-JP" sz="1800" dirty="0"/>
              <a:t>720 </a:t>
            </a:r>
            <a:r>
              <a:rPr lang="ja-JP" altLang="en-US" sz="1800"/>
              <a:t>号</a:t>
            </a:r>
            <a:r>
              <a:rPr lang="en-US" altLang="ja-JP" sz="1800" dirty="0"/>
              <a:t>, pp.58-68.</a:t>
            </a:r>
          </a:p>
          <a:p>
            <a:pPr marL="0" indent="0">
              <a:buNone/>
            </a:pPr>
            <a:r>
              <a:rPr lang="en-US" altLang="ja-JP" sz="1800" dirty="0"/>
              <a:t>- </a:t>
            </a:r>
            <a:r>
              <a:rPr lang="ja-JP" altLang="en-US" sz="1800"/>
              <a:t>大藤建太・西尾健一郎 </a:t>
            </a:r>
            <a:r>
              <a:rPr lang="en-US" altLang="ja-JP" sz="1800" dirty="0"/>
              <a:t>(2013), 『</a:t>
            </a:r>
            <a:r>
              <a:rPr lang="ja-JP" altLang="en-US" sz="1800"/>
              <a:t>日本建築学会環境系論文集</a:t>
            </a:r>
            <a:r>
              <a:rPr lang="en-US" altLang="ja-JP" sz="1800" dirty="0"/>
              <a:t>』78</a:t>
            </a:r>
            <a:r>
              <a:rPr lang="ja-JP" altLang="en-US" sz="1800"/>
              <a:t>巻</a:t>
            </a:r>
            <a:r>
              <a:rPr lang="en-US" altLang="ja-JP" sz="1800" dirty="0"/>
              <a:t>683</a:t>
            </a:r>
            <a:r>
              <a:rPr lang="ja-JP" altLang="en-US" sz="1800"/>
              <a:t>号</a:t>
            </a:r>
            <a:r>
              <a:rPr lang="en-US" altLang="ja-JP" sz="1800" dirty="0"/>
              <a:t>, pp.89-95.</a:t>
            </a:r>
          </a:p>
          <a:p>
            <a:pPr marL="0" indent="0">
              <a:buNone/>
            </a:pPr>
            <a:r>
              <a:rPr lang="en-US" altLang="ja-JP" sz="1800" dirty="0"/>
              <a:t>- </a:t>
            </a:r>
            <a:r>
              <a:rPr lang="ja-JP" altLang="en-US" sz="1800"/>
              <a:t>キムダウム・高橋昂也・前田幸嗣 </a:t>
            </a:r>
            <a:r>
              <a:rPr lang="en-US" altLang="ja-JP" sz="1800" dirty="0"/>
              <a:t>(2021), 『</a:t>
            </a:r>
            <a:r>
              <a:rPr lang="ja-JP" altLang="en-US" sz="1800"/>
              <a:t>フードシステム研究</a:t>
            </a:r>
            <a:r>
              <a:rPr lang="en-US" altLang="ja-JP" sz="1800" dirty="0"/>
              <a:t>』28</a:t>
            </a:r>
            <a:r>
              <a:rPr lang="ja-JP" altLang="en-US" sz="1800"/>
              <a:t>巻</a:t>
            </a:r>
            <a:r>
              <a:rPr lang="en-US" altLang="ja-JP" sz="1800" dirty="0"/>
              <a:t>2</a:t>
            </a:r>
            <a:r>
              <a:rPr lang="ja-JP" altLang="en-US" sz="1800"/>
              <a:t>号</a:t>
            </a:r>
            <a:r>
              <a:rPr lang="en-US" altLang="ja-JP" sz="1800" dirty="0"/>
              <a:t>, pp.71-87.</a:t>
            </a:r>
          </a:p>
          <a:p>
            <a:pPr marL="0" indent="0">
              <a:buNone/>
            </a:pPr>
            <a:r>
              <a:rPr lang="en-US" altLang="ja-JP" sz="1800" dirty="0"/>
              <a:t>- Gandhi, A., &amp; </a:t>
            </a:r>
            <a:r>
              <a:rPr lang="en-US" altLang="ja-JP" sz="1800" dirty="0" err="1"/>
              <a:t>Houde</a:t>
            </a:r>
            <a:r>
              <a:rPr lang="en-US" altLang="ja-JP" sz="1800" dirty="0"/>
              <a:t>, J.-F. (2020), NBER Working Paper, 26375, 1-71.</a:t>
            </a:r>
          </a:p>
          <a:p>
            <a:pPr marL="0" indent="0">
              <a:buNone/>
            </a:pPr>
            <a:endParaRPr lang="en-US" altLang="ja-JP" sz="1800" dirty="0"/>
          </a:p>
          <a:p>
            <a:pPr marL="0" indent="0">
              <a:buNone/>
            </a:pPr>
            <a:r>
              <a:rPr lang="ja-JP" altLang="en-US" sz="1800"/>
              <a:t>インターネット資料</a:t>
            </a:r>
            <a:r>
              <a:rPr lang="en-US" altLang="ja-JP" sz="1800" dirty="0"/>
              <a:t>:</a:t>
            </a:r>
          </a:p>
          <a:p>
            <a:pPr marL="0" indent="0">
              <a:buNone/>
            </a:pPr>
            <a:r>
              <a:rPr lang="en-US" altLang="ja-JP" sz="1800" dirty="0"/>
              <a:t>- </a:t>
            </a:r>
            <a:r>
              <a:rPr lang="ja-JP" altLang="en-US" sz="1800"/>
              <a:t>中小企業基盤整備機構ポータルサイト </a:t>
            </a:r>
            <a:r>
              <a:rPr lang="en-US" altLang="ja-JP" sz="1800" dirty="0"/>
              <a:t>(2021), https://j-net21.smrj.go.jp</a:t>
            </a:r>
          </a:p>
          <a:p>
            <a:pPr marL="0" indent="0">
              <a:buNone/>
            </a:pPr>
            <a:r>
              <a:rPr lang="en-US" altLang="ja-JP" sz="1800" dirty="0"/>
              <a:t>- </a:t>
            </a:r>
            <a:r>
              <a:rPr lang="ja-JP" altLang="en-US" sz="1800"/>
              <a:t>総務省報道資料 令和</a:t>
            </a:r>
            <a:r>
              <a:rPr lang="en-US" altLang="ja-JP" sz="1800" dirty="0"/>
              <a:t>2</a:t>
            </a:r>
            <a:r>
              <a:rPr lang="ja-JP" altLang="en-US" sz="1800"/>
              <a:t>年度人口等基本集計 </a:t>
            </a:r>
            <a:r>
              <a:rPr lang="en-US" altLang="ja-JP" sz="1800" dirty="0"/>
              <a:t>(2021), https://</a:t>
            </a:r>
            <a:r>
              <a:rPr lang="en-US" altLang="ja-JP" sz="1800" dirty="0" err="1"/>
              <a:t>www.stat.go.jp</a:t>
            </a:r>
            <a:endParaRPr lang="en-US" altLang="ja-JP" sz="1800" dirty="0"/>
          </a:p>
          <a:p>
            <a:pPr marL="0" indent="0">
              <a:buNone/>
            </a:pPr>
            <a:endParaRPr lang="en-US" altLang="ja-JP"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ja-JP" altLang="en-US" sz="4700"/>
              <a:t>テーマ背景</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r>
              <a:rPr lang="ja-JP" altLang="en-US" sz="1900"/>
              <a:t>健康志向の高まり</a:t>
            </a:r>
          </a:p>
          <a:p>
            <a:r>
              <a:rPr lang="ja-JP" altLang="en-US" sz="1900"/>
              <a:t>プチ贅沢の需要増加</a:t>
            </a:r>
          </a:p>
        </p:txBody>
      </p:sp>
      <p:pic>
        <p:nvPicPr>
          <p:cNvPr id="5" name="図 4" descr="グラフ, 棒グラフ&#10;&#10;自動的に生成された説明">
            <a:extLst>
              <a:ext uri="{FF2B5EF4-FFF2-40B4-BE49-F238E27FC236}">
                <a16:creationId xmlns:a16="http://schemas.microsoft.com/office/drawing/2014/main" id="{3BC1D676-3203-2F97-8CF8-BBEE06ED8D71}"/>
              </a:ext>
            </a:extLst>
          </p:cNvPr>
          <p:cNvPicPr>
            <a:picLocks noChangeAspect="1"/>
          </p:cNvPicPr>
          <p:nvPr/>
        </p:nvPicPr>
        <p:blipFill>
          <a:blip r:embed="rId2"/>
          <a:stretch>
            <a:fillRect/>
          </a:stretch>
        </p:blipFill>
        <p:spPr>
          <a:xfrm>
            <a:off x="1943271" y="2919108"/>
            <a:ext cx="5255172" cy="262758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639520"/>
            <a:ext cx="2571750" cy="1719072"/>
          </a:xfrm>
        </p:spPr>
        <p:txBody>
          <a:bodyPr anchor="b">
            <a:normAutofit/>
          </a:bodyPr>
          <a:lstStyle/>
          <a:p>
            <a:r>
              <a:rPr lang="ja-JP" altLang="en-US" sz="4700"/>
              <a:t>アイスの購買要因</a:t>
            </a:r>
          </a:p>
        </p:txBody>
      </p:sp>
      <p:sp>
        <p:nvSpPr>
          <p:cNvPr id="1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573756"/>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73202" y="2807208"/>
            <a:ext cx="2571750" cy="3410712"/>
          </a:xfrm>
        </p:spPr>
        <p:txBody>
          <a:bodyPr anchor="t">
            <a:normAutofit/>
          </a:bodyPr>
          <a:lstStyle/>
          <a:p>
            <a:r>
              <a:rPr lang="ja-JP" altLang="en-US" sz="1900"/>
              <a:t>形態（シーン想起、パッケージ、適量・大きさ）</a:t>
            </a:r>
          </a:p>
          <a:p>
            <a:r>
              <a:rPr lang="ja-JP" altLang="en-US" sz="1900"/>
              <a:t>値段（特売、手ごろな価格）</a:t>
            </a:r>
          </a:p>
          <a:p>
            <a:r>
              <a:rPr lang="ja-JP" altLang="en-US" sz="1900"/>
              <a:t>成分（素材・原材料）</a:t>
            </a:r>
          </a:p>
        </p:txBody>
      </p:sp>
      <p:pic>
        <p:nvPicPr>
          <p:cNvPr id="7" name="図 6" descr="グラフ&#10;&#10;自動的に生成された説明">
            <a:extLst>
              <a:ext uri="{FF2B5EF4-FFF2-40B4-BE49-F238E27FC236}">
                <a16:creationId xmlns:a16="http://schemas.microsoft.com/office/drawing/2014/main" id="{83D6B155-72DA-1C9A-6D33-497329411A0D}"/>
              </a:ext>
            </a:extLst>
          </p:cNvPr>
          <p:cNvPicPr>
            <a:picLocks noChangeAspect="1"/>
          </p:cNvPicPr>
          <p:nvPr/>
        </p:nvPicPr>
        <p:blipFill>
          <a:blip r:embed="rId2"/>
          <a:stretch>
            <a:fillRect/>
          </a:stretch>
        </p:blipFill>
        <p:spPr>
          <a:xfrm>
            <a:off x="3490722" y="1312578"/>
            <a:ext cx="5177790" cy="423284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639520"/>
            <a:ext cx="2571750" cy="1719072"/>
          </a:xfrm>
        </p:spPr>
        <p:txBody>
          <a:bodyPr anchor="b">
            <a:normAutofit/>
          </a:bodyPr>
          <a:lstStyle/>
          <a:p>
            <a:r>
              <a:rPr lang="ja-JP" altLang="en-US" sz="4700"/>
              <a:t>アイスの市場分析</a:t>
            </a:r>
          </a:p>
        </p:txBody>
      </p:sp>
      <p:sp>
        <p:nvSpPr>
          <p:cNvPr id="2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573756"/>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73202" y="2807208"/>
            <a:ext cx="2571750" cy="3410712"/>
          </a:xfrm>
        </p:spPr>
        <p:txBody>
          <a:bodyPr anchor="t">
            <a:normAutofit/>
          </a:bodyPr>
          <a:lstStyle/>
          <a:p>
            <a:r>
              <a:rPr lang="ja-JP" altLang="en-US" sz="1800"/>
              <a:t>市場規模と成長見込み</a:t>
            </a:r>
            <a:endParaRPr lang="en-US" altLang="ja-JP" sz="1800" dirty="0"/>
          </a:p>
          <a:p>
            <a:pPr marL="0" indent="0">
              <a:buNone/>
            </a:pPr>
            <a:r>
              <a:rPr lang="ja-JP" altLang="en-US" sz="1800"/>
              <a:t>現在の市場規模は</a:t>
            </a:r>
            <a:r>
              <a:rPr lang="en-US" altLang="ja-JP" sz="1800" dirty="0"/>
              <a:t>5500</a:t>
            </a:r>
            <a:r>
              <a:rPr lang="ja-JP" altLang="en-US" sz="1800"/>
              <a:t>億円</a:t>
            </a:r>
            <a:endParaRPr lang="en-US" altLang="ja-JP" sz="1800" dirty="0"/>
          </a:p>
          <a:p>
            <a:pPr marL="0" indent="0">
              <a:buNone/>
            </a:pPr>
            <a:r>
              <a:rPr lang="en-US" altLang="ja-JP" sz="1800" dirty="0"/>
              <a:t>2027</a:t>
            </a:r>
            <a:r>
              <a:rPr lang="ja-JP" altLang="en-US" sz="1800"/>
              <a:t>年に向けて年</a:t>
            </a:r>
            <a:r>
              <a:rPr lang="en-US" altLang="ja-JP" sz="1800" dirty="0"/>
              <a:t>2.8%</a:t>
            </a:r>
            <a:r>
              <a:rPr lang="ja-JP" altLang="en-US" sz="1800"/>
              <a:t>の成長率が見込まれる。</a:t>
            </a:r>
          </a:p>
          <a:p>
            <a:r>
              <a:rPr lang="ja-JP" altLang="en-US" sz="1800"/>
              <a:t>主要メーカー</a:t>
            </a:r>
            <a:endParaRPr lang="en-US" altLang="ja-JP" sz="1800" dirty="0"/>
          </a:p>
          <a:p>
            <a:pPr marL="0" indent="0">
              <a:buNone/>
            </a:pPr>
            <a:r>
              <a:rPr lang="ja-JP" altLang="en-US" sz="1800"/>
              <a:t>ロッテ、江崎グリコ、森永乳業、赤白乳業、など</a:t>
            </a:r>
            <a:endParaRPr lang="en-US" altLang="ja-JP" sz="1800" dirty="0"/>
          </a:p>
        </p:txBody>
      </p:sp>
      <p:pic>
        <p:nvPicPr>
          <p:cNvPr id="5" name="図 4" descr="グラフ, 棒グラフ&#10;&#10;自動的に生成された説明">
            <a:extLst>
              <a:ext uri="{FF2B5EF4-FFF2-40B4-BE49-F238E27FC236}">
                <a16:creationId xmlns:a16="http://schemas.microsoft.com/office/drawing/2014/main" id="{D727870E-2CC5-A50B-BC2F-E8D11E834ADB}"/>
              </a:ext>
            </a:extLst>
          </p:cNvPr>
          <p:cNvPicPr>
            <a:picLocks noChangeAspect="1"/>
          </p:cNvPicPr>
          <p:nvPr/>
        </p:nvPicPr>
        <p:blipFill>
          <a:blip r:embed="rId2"/>
          <a:stretch>
            <a:fillRect/>
          </a:stretch>
        </p:blipFill>
        <p:spPr>
          <a:xfrm>
            <a:off x="3490722" y="2018052"/>
            <a:ext cx="5177790" cy="28218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639520"/>
            <a:ext cx="2571750" cy="1719072"/>
          </a:xfrm>
        </p:spPr>
        <p:txBody>
          <a:bodyPr anchor="b">
            <a:normAutofit/>
          </a:bodyPr>
          <a:lstStyle/>
          <a:p>
            <a:r>
              <a:rPr lang="ja-JP" altLang="en-US" sz="4700"/>
              <a:t>理論分析（</a:t>
            </a:r>
            <a:r>
              <a:rPr lang="en-US" altLang="ja-JP" sz="4700"/>
              <a:t>1</a:t>
            </a:r>
            <a:r>
              <a:rPr lang="ja-JP" altLang="en-US" sz="4700"/>
              <a:t>）</a:t>
            </a:r>
          </a:p>
        </p:txBody>
      </p:sp>
      <p:sp>
        <p:nvSpPr>
          <p:cNvPr id="1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573756"/>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73202" y="2807208"/>
            <a:ext cx="2571750" cy="3410712"/>
          </a:xfrm>
        </p:spPr>
        <p:txBody>
          <a:bodyPr anchor="t">
            <a:normAutofit/>
          </a:bodyPr>
          <a:lstStyle/>
          <a:p>
            <a:r>
              <a:rPr lang="ja-JP" altLang="en-US" sz="1900"/>
              <a:t>多項ロジットモデルの紹介</a:t>
            </a:r>
          </a:p>
          <a:p>
            <a:r>
              <a:rPr lang="en" sz="1900" dirty="0"/>
              <a:t>Berry (1994) </a:t>
            </a:r>
            <a:r>
              <a:rPr lang="ja-JP" altLang="en-US" sz="1900"/>
              <a:t>の理論</a:t>
            </a:r>
            <a:endParaRPr lang="en-US" altLang="ja-JP" sz="1900" dirty="0"/>
          </a:p>
          <a:p>
            <a:endParaRPr lang="en-US" altLang="ja-JP" sz="1900" dirty="0"/>
          </a:p>
          <a:p>
            <a:endParaRPr lang="ja-JP" altLang="en-US" sz="1900"/>
          </a:p>
        </p:txBody>
      </p:sp>
      <p:pic>
        <p:nvPicPr>
          <p:cNvPr id="5" name="図 4" descr="テキスト&#10;&#10;自動的に生成された説明">
            <a:extLst>
              <a:ext uri="{FF2B5EF4-FFF2-40B4-BE49-F238E27FC236}">
                <a16:creationId xmlns:a16="http://schemas.microsoft.com/office/drawing/2014/main" id="{69DD5DF2-2F4C-AEED-A86E-93549016D747}"/>
              </a:ext>
            </a:extLst>
          </p:cNvPr>
          <p:cNvPicPr>
            <a:picLocks noChangeAspect="1"/>
          </p:cNvPicPr>
          <p:nvPr/>
        </p:nvPicPr>
        <p:blipFill>
          <a:blip r:embed="rId2"/>
          <a:stretch>
            <a:fillRect/>
          </a:stretch>
        </p:blipFill>
        <p:spPr>
          <a:xfrm>
            <a:off x="3490722" y="1137828"/>
            <a:ext cx="5177790" cy="458234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639520"/>
            <a:ext cx="2571750" cy="1719072"/>
          </a:xfrm>
        </p:spPr>
        <p:txBody>
          <a:bodyPr anchor="b">
            <a:normAutofit/>
          </a:bodyPr>
          <a:lstStyle/>
          <a:p>
            <a:r>
              <a:rPr lang="ja-JP" altLang="en-US" sz="4700"/>
              <a:t>理論分析（</a:t>
            </a:r>
            <a:r>
              <a:rPr lang="en-US" altLang="ja-JP" sz="4700"/>
              <a:t>2</a:t>
            </a:r>
            <a:r>
              <a:rPr lang="ja-JP" altLang="en-US" sz="4700"/>
              <a:t>）</a:t>
            </a:r>
          </a:p>
        </p:txBody>
      </p:sp>
      <p:sp>
        <p:nvSpPr>
          <p:cNvPr id="20"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573756"/>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73202" y="2807208"/>
            <a:ext cx="2571750" cy="3410712"/>
          </a:xfrm>
        </p:spPr>
        <p:txBody>
          <a:bodyPr anchor="t">
            <a:normAutofit/>
          </a:bodyPr>
          <a:lstStyle/>
          <a:p>
            <a:r>
              <a:rPr lang="en" sz="1900"/>
              <a:t>BLP</a:t>
            </a:r>
            <a:r>
              <a:rPr lang="ja-JP" altLang="en-US" sz="1900"/>
              <a:t>操作変数と差別化操作変数</a:t>
            </a:r>
          </a:p>
          <a:p>
            <a:r>
              <a:rPr lang="en" sz="1900"/>
              <a:t>Berry, Levinsohn and Pakes (1995) </a:t>
            </a:r>
            <a:r>
              <a:rPr lang="ja-JP" altLang="en-US" sz="1900"/>
              <a:t>の理論</a:t>
            </a:r>
          </a:p>
        </p:txBody>
      </p:sp>
      <p:pic>
        <p:nvPicPr>
          <p:cNvPr id="5" name="図 4" descr="テキスト&#10;&#10;自動的に生成された説明">
            <a:extLst>
              <a:ext uri="{FF2B5EF4-FFF2-40B4-BE49-F238E27FC236}">
                <a16:creationId xmlns:a16="http://schemas.microsoft.com/office/drawing/2014/main" id="{6274C65F-D74A-4C4F-B265-7B9B81D9329A}"/>
              </a:ext>
            </a:extLst>
          </p:cNvPr>
          <p:cNvPicPr>
            <a:picLocks noChangeAspect="1"/>
          </p:cNvPicPr>
          <p:nvPr/>
        </p:nvPicPr>
        <p:blipFill>
          <a:blip r:embed="rId2"/>
          <a:stretch>
            <a:fillRect/>
          </a:stretch>
        </p:blipFill>
        <p:spPr>
          <a:xfrm>
            <a:off x="3490722" y="1267273"/>
            <a:ext cx="5177790" cy="432345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ja-JP" altLang="en-US" sz="4700"/>
              <a:t>理論分析（</a:t>
            </a:r>
            <a:r>
              <a:rPr lang="en-US" altLang="ja-JP" sz="4700"/>
              <a:t>3</a:t>
            </a:r>
            <a:r>
              <a:rPr lang="ja-JP" altLang="en-US" sz="4700"/>
              <a: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r>
              <a:rPr lang="ja-JP" altLang="en-US" sz="1900"/>
              <a:t>入れ子ロジットモデルの紹介</a:t>
            </a:r>
          </a:p>
          <a:p>
            <a:r>
              <a:rPr lang="ja-JP" altLang="en-US" sz="1900"/>
              <a:t>アイスの種類と形態によるグループ化</a:t>
            </a:r>
          </a:p>
        </p:txBody>
      </p:sp>
      <p:pic>
        <p:nvPicPr>
          <p:cNvPr id="5" name="図 4" descr="テキスト&#10;&#10;自動的に生成された説明">
            <a:extLst>
              <a:ext uri="{FF2B5EF4-FFF2-40B4-BE49-F238E27FC236}">
                <a16:creationId xmlns:a16="http://schemas.microsoft.com/office/drawing/2014/main" id="{F0D4BC6A-F3DB-FC1D-1FEE-67BF7D13C6E6}"/>
              </a:ext>
            </a:extLst>
          </p:cNvPr>
          <p:cNvPicPr>
            <a:picLocks noChangeAspect="1"/>
          </p:cNvPicPr>
          <p:nvPr/>
        </p:nvPicPr>
        <p:blipFill>
          <a:blip r:embed="rId3"/>
          <a:stretch>
            <a:fillRect/>
          </a:stretch>
        </p:blipFill>
        <p:spPr>
          <a:xfrm>
            <a:off x="0" y="2959831"/>
            <a:ext cx="4572000" cy="3429000"/>
          </a:xfrm>
          <a:prstGeom prst="rect">
            <a:avLst/>
          </a:prstGeom>
        </p:spPr>
      </p:pic>
      <p:pic>
        <p:nvPicPr>
          <p:cNvPr id="7" name="図 6" descr="グラフィカル ユーザー インターフェイス, アプリケーション&#10;&#10;自動的に生成された説明">
            <a:extLst>
              <a:ext uri="{FF2B5EF4-FFF2-40B4-BE49-F238E27FC236}">
                <a16:creationId xmlns:a16="http://schemas.microsoft.com/office/drawing/2014/main" id="{E764EF9F-71E2-F8A6-FB16-8640E3FE0A3A}"/>
              </a:ext>
            </a:extLst>
          </p:cNvPr>
          <p:cNvPicPr>
            <a:picLocks noChangeAspect="1"/>
          </p:cNvPicPr>
          <p:nvPr/>
        </p:nvPicPr>
        <p:blipFill>
          <a:blip r:embed="rId4"/>
          <a:stretch>
            <a:fillRect/>
          </a:stretch>
        </p:blipFill>
        <p:spPr>
          <a:xfrm>
            <a:off x="4582742" y="2959830"/>
            <a:ext cx="4558972" cy="97856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ja-JP" altLang="en-US" sz="4700"/>
              <a:t>データと推定方法（</a:t>
            </a:r>
            <a:r>
              <a:rPr lang="en-US" altLang="ja-JP" sz="4700" dirty="0"/>
              <a:t>1</a:t>
            </a:r>
            <a:r>
              <a:rPr lang="ja-JP" altLang="en-US" sz="4700"/>
              <a: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pPr marL="0" indent="0">
              <a:buNone/>
            </a:pPr>
            <a:r>
              <a:rPr lang="ja-JP" altLang="en-US" sz="2800" b="1"/>
              <a:t>データ概要</a:t>
            </a:r>
          </a:p>
          <a:p>
            <a:pPr>
              <a:buFont typeface="Arial" panose="020B0604020202020204" pitchFamily="34" charset="0"/>
              <a:buChar char="•"/>
            </a:pPr>
            <a:r>
              <a:rPr lang="ja-JP" altLang="en-US" sz="1800" b="1"/>
              <a:t>データベース</a:t>
            </a:r>
            <a:r>
              <a:rPr lang="en-US" altLang="ja-JP" sz="1800" dirty="0"/>
              <a:t>: </a:t>
            </a:r>
            <a:r>
              <a:rPr lang="en" altLang="ja-JP" sz="1800" dirty="0" err="1"/>
              <a:t>Mpac</a:t>
            </a:r>
            <a:r>
              <a:rPr lang="ja-JP" altLang="en-US" sz="1800"/>
              <a:t>　</a:t>
            </a:r>
            <a:r>
              <a:rPr lang="ja-JP" altLang="en-US" sz="1800" b="1"/>
              <a:t>提供元</a:t>
            </a:r>
            <a:r>
              <a:rPr lang="en-US" altLang="ja-JP" sz="1800" dirty="0"/>
              <a:t>: </a:t>
            </a:r>
            <a:r>
              <a:rPr lang="ja-JP" altLang="en-US" sz="1800"/>
              <a:t>（株）</a:t>
            </a:r>
            <a:r>
              <a:rPr lang="en" altLang="ja-JP" sz="1800" dirty="0"/>
              <a:t>True Data</a:t>
            </a:r>
          </a:p>
          <a:p>
            <a:pPr>
              <a:buFont typeface="Arial" panose="020B0604020202020204" pitchFamily="34" charset="0"/>
              <a:buChar char="•"/>
            </a:pPr>
            <a:r>
              <a:rPr lang="ja-JP" altLang="en-US" sz="1800" b="1"/>
              <a:t>対象</a:t>
            </a:r>
            <a:r>
              <a:rPr lang="en-US" altLang="ja-JP" sz="1800" dirty="0"/>
              <a:t>: </a:t>
            </a:r>
            <a:r>
              <a:rPr lang="ja-JP" altLang="en-US" sz="1800"/>
              <a:t>ドラッグストア</a:t>
            </a:r>
            <a:r>
              <a:rPr lang="en" altLang="ja-JP" sz="1800" dirty="0"/>
              <a:t>POS</a:t>
            </a:r>
            <a:r>
              <a:rPr lang="ja-JP" altLang="en-US" sz="1800"/>
              <a:t>データ、パーソナルアイス販売数上位</a:t>
            </a:r>
            <a:r>
              <a:rPr lang="en-US" altLang="ja-JP" sz="1800" dirty="0"/>
              <a:t>100</a:t>
            </a:r>
            <a:r>
              <a:rPr lang="ja-JP" altLang="en-US" sz="1800"/>
              <a:t>位</a:t>
            </a:r>
          </a:p>
          <a:p>
            <a:pPr>
              <a:buFont typeface="Arial" panose="020B0604020202020204" pitchFamily="34" charset="0"/>
              <a:buChar char="•"/>
            </a:pPr>
            <a:r>
              <a:rPr lang="ja-JP" altLang="en-US" sz="1800" b="1"/>
              <a:t>期間</a:t>
            </a:r>
            <a:r>
              <a:rPr lang="en-US" altLang="ja-JP" sz="1800" dirty="0"/>
              <a:t>: 2020</a:t>
            </a:r>
            <a:r>
              <a:rPr lang="ja-JP" altLang="en-US" sz="1800"/>
              <a:t>年</a:t>
            </a:r>
            <a:r>
              <a:rPr lang="en-US" altLang="ja-JP" sz="1800" dirty="0"/>
              <a:t>1</a:t>
            </a:r>
            <a:r>
              <a:rPr lang="ja-JP" altLang="en-US" sz="1800"/>
              <a:t>月～</a:t>
            </a:r>
            <a:r>
              <a:rPr lang="en-US" altLang="ja-JP" sz="1800" dirty="0"/>
              <a:t>2021</a:t>
            </a:r>
            <a:r>
              <a:rPr lang="ja-JP" altLang="en-US" sz="1800"/>
              <a:t>年</a:t>
            </a:r>
            <a:r>
              <a:rPr lang="en-US" altLang="ja-JP" sz="1800" dirty="0"/>
              <a:t>12</a:t>
            </a:r>
            <a:r>
              <a:rPr lang="ja-JP" altLang="en-US" sz="1800"/>
              <a:t>月</a:t>
            </a:r>
          </a:p>
          <a:p>
            <a:pPr>
              <a:buFont typeface="Arial" panose="020B0604020202020204" pitchFamily="34" charset="0"/>
              <a:buChar char="•"/>
            </a:pPr>
            <a:r>
              <a:rPr lang="ja-JP" altLang="en-US" sz="1800" b="1"/>
              <a:t>データ内容</a:t>
            </a:r>
            <a:r>
              <a:rPr lang="en-US" altLang="ja-JP" sz="1800" dirty="0"/>
              <a:t>:</a:t>
            </a:r>
            <a:r>
              <a:rPr lang="ja-JP" altLang="en-US" sz="1800"/>
              <a:t>順位、企業名、商品名、平均単価、販売数、</a:t>
            </a:r>
            <a:r>
              <a:rPr lang="en" altLang="ja-JP" sz="1800" dirty="0"/>
              <a:t>JAN</a:t>
            </a:r>
            <a:r>
              <a:rPr lang="ja-JP" altLang="en-US" sz="1800"/>
              <a:t>コード</a:t>
            </a:r>
            <a:br>
              <a:rPr lang="en-US" altLang="ja-JP" sz="1800" dirty="0"/>
            </a:br>
            <a:endParaRPr lang="ja-JP" altLang="en-US" sz="1800"/>
          </a:p>
          <a:p>
            <a:pPr marL="0" indent="0">
              <a:buNone/>
            </a:pPr>
            <a:r>
              <a:rPr lang="ja-JP" altLang="en-US" sz="2600" b="1"/>
              <a:t>データ処理と分析</a:t>
            </a:r>
          </a:p>
          <a:p>
            <a:pPr>
              <a:buFont typeface="Arial" panose="020B0604020202020204" pitchFamily="34" charset="0"/>
              <a:buChar char="•"/>
            </a:pPr>
            <a:r>
              <a:rPr lang="ja-JP" altLang="en-US" sz="1800" b="1"/>
              <a:t>統合</a:t>
            </a:r>
            <a:r>
              <a:rPr lang="en-US" altLang="ja-JP" sz="1800" dirty="0"/>
              <a:t>: </a:t>
            </a:r>
            <a:r>
              <a:rPr lang="ja-JP" altLang="en-US" sz="1800"/>
              <a:t>四半期ごとのデータを統合し、計</a:t>
            </a:r>
            <a:r>
              <a:rPr lang="en-US" altLang="ja-JP" sz="1800" dirty="0"/>
              <a:t>800</a:t>
            </a:r>
            <a:r>
              <a:rPr lang="ja-JP" altLang="en-US" sz="1800"/>
              <a:t>データとした。</a:t>
            </a:r>
          </a:p>
          <a:p>
            <a:pPr>
              <a:buFont typeface="Arial" panose="020B0604020202020204" pitchFamily="34" charset="0"/>
              <a:buChar char="•"/>
            </a:pPr>
            <a:r>
              <a:rPr lang="ja-JP" altLang="en-US" sz="1800" b="1"/>
              <a:t>追加データ</a:t>
            </a:r>
            <a:r>
              <a:rPr lang="en-US" altLang="ja-JP" sz="1800" dirty="0"/>
              <a:t>: </a:t>
            </a:r>
            <a:r>
              <a:rPr lang="ja-JP" altLang="en-US" sz="1800"/>
              <a:t>商品名から公式サイト等で容量、分類（アイスクリーム、アイスミルク、ラクトアイス、氷菓）、熱量、乳固形分と乳脂肪分を取得し、計</a:t>
            </a:r>
            <a:r>
              <a:rPr lang="en-US" altLang="ja-JP" sz="1800" dirty="0"/>
              <a:t>783</a:t>
            </a:r>
            <a:r>
              <a:rPr lang="ja-JP" altLang="en-US" sz="1800"/>
              <a:t>データを分析に使用。</a:t>
            </a:r>
          </a:p>
          <a:p>
            <a:endParaRPr lang="ja-JP" altLang="en-US" sz="1900"/>
          </a:p>
        </p:txBody>
      </p:sp>
    </p:spTree>
  </p:cSld>
  <p:clrMapOvr>
    <a:masterClrMapping/>
  </p:clrMapOvr>
</p:sld>
</file>

<file path=ppt/theme/theme1.xml><?xml version="1.0" encoding="utf-8"?>
<a:theme xmlns:a="http://schemas.openxmlformats.org/drawingml/2006/main" name="プレゼンテーション10">
  <a:themeElements>
    <a:clrScheme name="青">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2007 - 2010">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プレゼンテーション10</Template>
  <TotalTime>1243</TotalTime>
  <Words>918</Words>
  <Application>Microsoft Macintosh PowerPoint</Application>
  <PresentationFormat>画面に合わせる (4:3)</PresentationFormat>
  <Paragraphs>97</Paragraphs>
  <Slides>20</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20</vt:i4>
      </vt:variant>
    </vt:vector>
  </HeadingPairs>
  <TitlesOfParts>
    <vt:vector size="25" baseType="lpstr">
      <vt:lpstr>游ゴシック</vt:lpstr>
      <vt:lpstr>游ゴシック Medium</vt:lpstr>
      <vt:lpstr>Arial</vt:lpstr>
      <vt:lpstr>Calibri</vt:lpstr>
      <vt:lpstr>プレゼンテーション10</vt:lpstr>
      <vt:lpstr>アイスクリームの需要推定</vt:lpstr>
      <vt:lpstr>はじめに</vt:lpstr>
      <vt:lpstr>テーマ背景</vt:lpstr>
      <vt:lpstr>アイスの購買要因</vt:lpstr>
      <vt:lpstr>アイスの市場分析</vt:lpstr>
      <vt:lpstr>理論分析（1）</vt:lpstr>
      <vt:lpstr>理論分析（2）</vt:lpstr>
      <vt:lpstr>理論分析（3）</vt:lpstr>
      <vt:lpstr>データと推定方法（1）</vt:lpstr>
      <vt:lpstr>データと推定方法（2）</vt:lpstr>
      <vt:lpstr>データと推定方法（3）</vt:lpstr>
      <vt:lpstr>推定結果（1）</vt:lpstr>
      <vt:lpstr>推定結果（2）</vt:lpstr>
      <vt:lpstr>自己価格弾力性（1）</vt:lpstr>
      <vt:lpstr>自己価格弾力性（2）</vt:lpstr>
      <vt:lpstr>需要曲線と収入曲線（1）</vt:lpstr>
      <vt:lpstr>需要曲線と収入曲線（2）</vt:lpstr>
      <vt:lpstr>結論（1）</vt:lpstr>
      <vt:lpstr>結論（2）</vt:lpstr>
      <vt:lpstr>参考文献</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谷川雄一</cp:lastModifiedBy>
  <cp:revision>4</cp:revision>
  <dcterms:created xsi:type="dcterms:W3CDTF">2013-01-27T09:14:16Z</dcterms:created>
  <dcterms:modified xsi:type="dcterms:W3CDTF">2024-08-04T12:45:10Z</dcterms:modified>
  <cp:category/>
</cp:coreProperties>
</file>